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3" r:id="rId7"/>
    <p:sldId id="264" r:id="rId8"/>
    <p:sldId id="265" r:id="rId9"/>
    <p:sldId id="266" r:id="rId10"/>
    <p:sldId id="267" r:id="rId11"/>
  </p:sldIdLst>
  <p:sldSz cx="12192000" cy="6858000"/>
  <p:notesSz cx="10018713" cy="6888163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D78F3-6B75-401D-B55A-6F1FFD9AC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96F24F-27F4-42C3-8FDE-F5F6CB00D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F8199-2B33-4F62-8617-41D45EEED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1572-D086-4AB3-9CB8-E54AF1396161}" type="datetimeFigureOut">
              <a:rPr lang="vi-VN" smtClean="0"/>
              <a:t>13/04/2025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1D929-9795-4891-AB49-6B911209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6E263-6D8A-4C3D-8C2A-B527BA8B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61B3-4DC2-46B0-A46F-B8FC2F3C50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8429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FBFA0-51E7-4159-8B12-4CCEB0759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B4CC3-5E7B-4E9E-BC3A-D6B9BB93B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47478-34EE-44F4-8B1D-2F385F904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1572-D086-4AB3-9CB8-E54AF1396161}" type="datetimeFigureOut">
              <a:rPr lang="vi-VN" smtClean="0"/>
              <a:t>13/04/2025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DB0A5-B8C1-4604-A316-92BB8635F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74CE7-6A95-4358-8D06-356121DF5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61B3-4DC2-46B0-A46F-B8FC2F3C50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595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BC1262-0D59-4B33-80FE-263AF0BF69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D1007B-146B-4B29-981B-2417E902B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75AB5-4DC9-412F-A70F-4B0A46922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1572-D086-4AB3-9CB8-E54AF1396161}" type="datetimeFigureOut">
              <a:rPr lang="vi-VN" smtClean="0"/>
              <a:t>13/04/2025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68050-D97B-4922-B54F-9B1B1FD5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11B41-ABA9-4DCC-B982-D2B55984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61B3-4DC2-46B0-A46F-B8FC2F3C50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8145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0C986-B29A-435E-A96C-378B27A1E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24795-B5BC-4059-8846-655E0B0BC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92EA3-101A-4417-85AF-6F0D9163B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1572-D086-4AB3-9CB8-E54AF1396161}" type="datetimeFigureOut">
              <a:rPr lang="vi-VN" smtClean="0"/>
              <a:t>13/04/2025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6A203-1FB6-42DF-97D9-2D6781551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B39FA-D2BD-409F-9DEA-93E060EAB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61B3-4DC2-46B0-A46F-B8FC2F3C50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127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88102-268C-4A34-AED0-ED5709554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24994-3BFA-457D-9973-01D1F8E1D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549E4-5E4D-4643-B1C7-A5BA81E1C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1572-D086-4AB3-9CB8-E54AF1396161}" type="datetimeFigureOut">
              <a:rPr lang="vi-VN" smtClean="0"/>
              <a:t>13/04/2025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A4790-D4E3-49AB-9E8C-2F66BD774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071DE-10C3-40D4-97F1-84E53E34F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61B3-4DC2-46B0-A46F-B8FC2F3C50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790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63C82-FA25-4E47-B51F-5DC2D312A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C5917-1FBC-4D36-9759-17BF2E7D2A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F6E556-14F1-46B3-B7B5-7A5FE318D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9774B-30EB-4E83-A8C5-A4400E9F3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1572-D086-4AB3-9CB8-E54AF1396161}" type="datetimeFigureOut">
              <a:rPr lang="vi-VN" smtClean="0"/>
              <a:t>13/04/2025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26F8F-5CB0-46B9-B871-8112C0ADD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337B46-203E-48DA-A6D6-B5A7B7F1F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61B3-4DC2-46B0-A46F-B8FC2F3C50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9773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D1D5B-4A14-42E8-8A65-DCC6F4A4A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8B0E5-9C3A-4B93-891B-0406FCC33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8EA084-143E-408B-9A95-4EB06E063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67AFBB-6D63-4015-9B6C-C951AAE924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5A3171-9930-4DB4-9F60-8D7EFA59F7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461730-B529-4CC8-A131-41FFBD55A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1572-D086-4AB3-9CB8-E54AF1396161}" type="datetimeFigureOut">
              <a:rPr lang="vi-VN" smtClean="0"/>
              <a:t>13/04/2025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8EF7FD-ACB7-4646-B9DA-834E9C4F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ED0180-FF06-4F15-A1D4-4BDF38F2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61B3-4DC2-46B0-A46F-B8FC2F3C50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74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FB7B6-CC8F-488B-A547-AC28DD163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0DF84C-1D86-44E4-AEA4-E770B4078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1572-D086-4AB3-9CB8-E54AF1396161}" type="datetimeFigureOut">
              <a:rPr lang="vi-VN" smtClean="0"/>
              <a:t>13/04/2025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8245DC-FDDF-43CE-92B4-B2F723E82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7E1E7D-F61D-413D-B096-C00620A02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61B3-4DC2-46B0-A46F-B8FC2F3C50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043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937E63-5099-4127-9BF6-F898F16FC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1572-D086-4AB3-9CB8-E54AF1396161}" type="datetimeFigureOut">
              <a:rPr lang="vi-VN" smtClean="0"/>
              <a:t>13/04/2025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66673E-111C-46D4-9091-6C059CF8C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1117D-E8DE-42AD-9ACF-DB190D1B1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61B3-4DC2-46B0-A46F-B8FC2F3C50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405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8A021-95A1-4AC5-8B50-D3A767822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0DD55-B6DE-4869-88DD-93E65D588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DF7DC-8152-4FED-8202-0FFA1C06C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76966-6B64-490E-A1E1-4DA3657A2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1572-D086-4AB3-9CB8-E54AF1396161}" type="datetimeFigureOut">
              <a:rPr lang="vi-VN" smtClean="0"/>
              <a:t>13/04/2025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7FD0D-1463-4BAC-855C-47DBE7533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C6749-6F65-4751-A114-420D456B7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61B3-4DC2-46B0-A46F-B8FC2F3C50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9530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F3CAC-0616-4A10-AEC7-7371FBDF9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489D7F-21FB-4758-8FF6-E0D579A58E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A1A065-C243-4A99-B5F8-A4B5C7FBB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AFB85-CDB0-4C07-A423-B914763F2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1572-D086-4AB3-9CB8-E54AF1396161}" type="datetimeFigureOut">
              <a:rPr lang="vi-VN" smtClean="0"/>
              <a:t>13/04/2025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A30C3B-A794-49D6-B27E-41319181D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766B7D-B901-474D-89CE-49BD3DA32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61B3-4DC2-46B0-A46F-B8FC2F3C50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375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1EBE2-8281-4681-9748-88B80B9C4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DA884-FCDE-4749-A680-9153435F3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94784-2168-4C01-A5F3-23CB0953D0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81572-D086-4AB3-9CB8-E54AF1396161}" type="datetimeFigureOut">
              <a:rPr lang="vi-VN" smtClean="0"/>
              <a:t>13/04/2025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F796E-E97C-483C-B49C-FC5331268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9894C-2E59-4D15-9926-D7E76ACDD6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261B3-4DC2-46B0-A46F-B8FC2F3C50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954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huvienphapluat.vn/van-ban/Linh-vuc-khac/Luat-nghia-vu-quan-su-2015-282383.aspx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F18BEE-6F33-4125-BCDB-EC3F1FD2B8DF}"/>
              </a:ext>
            </a:extLst>
          </p:cNvPr>
          <p:cNvSpPr txBox="1"/>
          <p:nvPr/>
        </p:nvSpPr>
        <p:spPr>
          <a:xfrm>
            <a:off x="233680" y="1971040"/>
            <a:ext cx="11511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TUYÊN TRUYỀN PHÁP LUẬT THÁNG 4</a:t>
            </a:r>
            <a:endParaRPr lang="vi-VN" sz="60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00B05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F1E78C-E504-43BD-997C-7365AD4F1946}"/>
              </a:ext>
            </a:extLst>
          </p:cNvPr>
          <p:cNvSpPr txBox="1"/>
          <p:nvPr/>
        </p:nvSpPr>
        <p:spPr>
          <a:xfrm>
            <a:off x="3385954" y="4065069"/>
            <a:ext cx="579868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0" u="none" strike="noStrike" dirty="0">
                <a:solidFill>
                  <a:srgbClr val="FF0000"/>
                </a:solidFill>
                <a:effectLst/>
                <a:latin typeface="+mj-lt"/>
              </a:rPr>
              <a:t>LUẬT NGHĨA VỤ QUÂN SỰ </a:t>
            </a:r>
          </a:p>
          <a:p>
            <a:pPr algn="r"/>
            <a:r>
              <a:rPr lang="vi-VN" sz="2800" b="1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(SỐ 78/2015/QH13)</a:t>
            </a:r>
          </a:p>
          <a:p>
            <a:pPr algn="ctr"/>
            <a:endParaRPr lang="vi-VN" sz="1800" b="1" i="0" u="none" strike="noStrike" dirty="0"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8675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14AF89-0F09-4350-8E23-AB5A30967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"/>
            <a:ext cx="12192000" cy="6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35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1027A8-FF3C-425D-89C4-4F50F095C3C6}"/>
              </a:ext>
            </a:extLst>
          </p:cNvPr>
          <p:cNvSpPr txBox="1"/>
          <p:nvPr/>
        </p:nvSpPr>
        <p:spPr>
          <a:xfrm>
            <a:off x="264160" y="682347"/>
            <a:ext cx="1192784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600" b="1" i="0" u="none" strike="noStrike" dirty="0">
                <a:solidFill>
                  <a:srgbClr val="337AB7"/>
                </a:solidFill>
                <a:effectLst/>
                <a:latin typeface="+mj-lt"/>
                <a:hlinkClick r:id="rId3"/>
              </a:rPr>
              <a:t>Luật Nghĩa vụ quân sự</a:t>
            </a:r>
            <a:r>
              <a:rPr lang="vi-VN" sz="3600" b="1" i="0" dirty="0">
                <a:solidFill>
                  <a:srgbClr val="333333"/>
                </a:solidFill>
                <a:effectLst/>
                <a:latin typeface="+mj-lt"/>
              </a:rPr>
              <a:t> </a:t>
            </a:r>
            <a:endParaRPr lang="vi-VN" sz="3600" b="1" dirty="0">
              <a:solidFill>
                <a:srgbClr val="333333"/>
              </a:solidFill>
              <a:latin typeface="+mj-lt"/>
            </a:endParaRPr>
          </a:p>
          <a:p>
            <a:pPr algn="l"/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	</a:t>
            </a:r>
            <a:r>
              <a:rPr lang="vi-VN" sz="2400" b="1" i="1" dirty="0">
                <a:solidFill>
                  <a:srgbClr val="333333"/>
                </a:solidFill>
                <a:effectLst/>
                <a:latin typeface="+mj-lt"/>
              </a:rPr>
              <a:t>Ban hành vào ngày 19/06/2015 và có hiệu lực thi hành vào ngày 01/01/2016, có tất cả 09 chương và 62 điều luật.</a:t>
            </a:r>
          </a:p>
          <a:p>
            <a:pPr algn="l"/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Chương I: Những quy định chung</a:t>
            </a:r>
          </a:p>
          <a:p>
            <a:pPr algn="l"/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Chương II: Đăng ký nghĩa vụ quân sự và quản lý công dân trong độ tuổi thực hiện nghĩa vụ quân sự</a:t>
            </a:r>
          </a:p>
          <a:p>
            <a:pPr algn="l"/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Chương III: Phục vụ của hạ sĩ quan, binh sĩ tại ngũ và hạ sĩ quan, binh sĩ dự bị</a:t>
            </a:r>
          </a:p>
          <a:p>
            <a:pPr algn="l"/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Chương IV: Nhập ngũ và xuất ngũ trong thời bình</a:t>
            </a:r>
          </a:p>
          <a:p>
            <a:pPr algn="l"/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Chương V: Nhập ngũ theo lệnh tổng động viên, xuất ngũ khi bãi bỏ tình trạng chiến tranh hoặc tình trạng khẩn cấp về quốc phòng</a:t>
            </a:r>
          </a:p>
          <a:p>
            <a:pPr algn="l"/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Chương VI: Chế độ, chính sách và ngân sách bảo đảm trong việc thực hiện nghĩa vụ quân sự</a:t>
            </a:r>
          </a:p>
          <a:p>
            <a:pPr algn="l"/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Chương VII: Nhiệm vụ, quyền hạn của cơ quan, tổ chức</a:t>
            </a:r>
          </a:p>
          <a:p>
            <a:pPr algn="l"/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Chương VIII: Xử lý vi phạm</a:t>
            </a:r>
          </a:p>
          <a:p>
            <a:pPr algn="l"/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Chương IX: Điều khoản thi hành</a:t>
            </a:r>
          </a:p>
        </p:txBody>
      </p:sp>
    </p:spTree>
    <p:extLst>
      <p:ext uri="{BB962C8B-B14F-4D97-AF65-F5344CB8AC3E}">
        <p14:creationId xmlns:p14="http://schemas.microsoft.com/office/powerpoint/2010/main" val="276740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A2E4E1-5A12-4648-B9B8-180A3A7F62A6}"/>
              </a:ext>
            </a:extLst>
          </p:cNvPr>
          <p:cNvSpPr txBox="1"/>
          <p:nvPr/>
        </p:nvSpPr>
        <p:spPr>
          <a:xfrm>
            <a:off x="359727" y="89053"/>
            <a:ext cx="10332720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Điều 30 của Luật nghĩa vụ quân sự có quy định độ tuổi gọi nhập ngũ:</a:t>
            </a:r>
            <a:endParaRPr lang="vi-VN" sz="2400" dirty="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76464D5-B4DB-4401-A35A-66B27F271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833" y="653973"/>
            <a:ext cx="8995727" cy="378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1770136-7AA7-46A5-A3E2-7963534A0581}"/>
              </a:ext>
            </a:extLst>
          </p:cNvPr>
          <p:cNvSpPr/>
          <p:nvPr/>
        </p:nvSpPr>
        <p:spPr>
          <a:xfrm>
            <a:off x="1580833" y="3726027"/>
            <a:ext cx="1097280" cy="558800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Dưới 12 tuổi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1776E9-4171-4F00-B930-285BC96DF328}"/>
              </a:ext>
            </a:extLst>
          </p:cNvPr>
          <p:cNvSpPr/>
          <p:nvPr/>
        </p:nvSpPr>
        <p:spPr>
          <a:xfrm>
            <a:off x="3147379" y="3736187"/>
            <a:ext cx="1097280" cy="558800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12-20 tuổi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A8B66E-35A9-4890-8E5E-5136C1275FBE}"/>
              </a:ext>
            </a:extLst>
          </p:cNvPr>
          <p:cNvSpPr/>
          <p:nvPr/>
        </p:nvSpPr>
        <p:spPr>
          <a:xfrm>
            <a:off x="4530722" y="3736187"/>
            <a:ext cx="1707526" cy="558800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20- 40tuổi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F4E519-5C1D-40C7-8F6E-2711FE6E5721}"/>
              </a:ext>
            </a:extLst>
          </p:cNvPr>
          <p:cNvSpPr/>
          <p:nvPr/>
        </p:nvSpPr>
        <p:spPr>
          <a:xfrm>
            <a:off x="6651628" y="3736188"/>
            <a:ext cx="1254122" cy="558800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40-60tuổi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5B2B28-A898-4543-8C5D-1C0581EEE970}"/>
              </a:ext>
            </a:extLst>
          </p:cNvPr>
          <p:cNvSpPr/>
          <p:nvPr/>
        </p:nvSpPr>
        <p:spPr>
          <a:xfrm>
            <a:off x="8820786" y="3750387"/>
            <a:ext cx="1674493" cy="558800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60 tuổi trở lên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62D7A7CA-7F4C-4385-8A38-ED9DC16F603D}"/>
              </a:ext>
            </a:extLst>
          </p:cNvPr>
          <p:cNvSpPr/>
          <p:nvPr/>
        </p:nvSpPr>
        <p:spPr>
          <a:xfrm>
            <a:off x="5144134" y="4309187"/>
            <a:ext cx="396240" cy="4876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E18A1D-9053-4A6C-803C-5F6A68C71578}"/>
              </a:ext>
            </a:extLst>
          </p:cNvPr>
          <p:cNvSpPr txBox="1"/>
          <p:nvPr/>
        </p:nvSpPr>
        <p:spPr>
          <a:xfrm>
            <a:off x="853449" y="4811067"/>
            <a:ext cx="94386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/>
              <a:t>Công dân đủ </a:t>
            </a:r>
            <a:r>
              <a:rPr lang="vi-VN" b="1" dirty="0">
                <a:solidFill>
                  <a:srgbClr val="FF0000"/>
                </a:solidFill>
              </a:rPr>
              <a:t>18 tuổi </a:t>
            </a:r>
            <a:r>
              <a:rPr lang="vi-VN" dirty="0"/>
              <a:t>được gọi nhập ngũ; độ tuổi </a:t>
            </a:r>
            <a:r>
              <a:rPr lang="vi-VN" b="1" dirty="0">
                <a:solidFill>
                  <a:srgbClr val="FF0000"/>
                </a:solidFill>
              </a:rPr>
              <a:t>gọi</a:t>
            </a:r>
            <a:r>
              <a:rPr lang="vi-VN" dirty="0"/>
              <a:t> nhập ngũ từ đủ </a:t>
            </a:r>
            <a:r>
              <a:rPr lang="vi-VN" b="1" dirty="0">
                <a:solidFill>
                  <a:srgbClr val="FF0000"/>
                </a:solidFill>
              </a:rPr>
              <a:t>18 tuổi đến hết 25 tuổi</a:t>
            </a:r>
            <a:r>
              <a:rPr lang="vi-VN" dirty="0"/>
              <a:t>; công dân được đào tạo trình độ cao đẳng, đại học đã được </a:t>
            </a:r>
            <a:r>
              <a:rPr lang="vi-VN" b="1" dirty="0">
                <a:solidFill>
                  <a:srgbClr val="FF0000"/>
                </a:solidFill>
              </a:rPr>
              <a:t>tạm hoãn gọi nhập ngũ thì độ tuổi gọi nhập ngũ đến hết 27 tuổi.</a:t>
            </a:r>
          </a:p>
        </p:txBody>
      </p:sp>
    </p:spTree>
    <p:extLst>
      <p:ext uri="{BB962C8B-B14F-4D97-AF65-F5344CB8AC3E}">
        <p14:creationId xmlns:p14="http://schemas.microsoft.com/office/powerpoint/2010/main" val="700266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CD7E669-5D0F-48E6-8E00-0C01E9C06BF2}"/>
              </a:ext>
            </a:extLst>
          </p:cNvPr>
          <p:cNvGrpSpPr/>
          <p:nvPr/>
        </p:nvGrpSpPr>
        <p:grpSpPr>
          <a:xfrm>
            <a:off x="535940" y="782319"/>
            <a:ext cx="2446023" cy="3141821"/>
            <a:chOff x="535940" y="782320"/>
            <a:chExt cx="2446023" cy="4216400"/>
          </a:xfrm>
        </p:grpSpPr>
        <p:sp>
          <p:nvSpPr>
            <p:cNvPr id="2" name="Arrow: Pentagon 1">
              <a:extLst>
                <a:ext uri="{FF2B5EF4-FFF2-40B4-BE49-F238E27FC236}">
                  <a16:creationId xmlns:a16="http://schemas.microsoft.com/office/drawing/2014/main" id="{FBC5BAB4-D794-4A90-B717-4ACE4D1F6880}"/>
                </a:ext>
              </a:extLst>
            </p:cNvPr>
            <p:cNvSpPr/>
            <p:nvPr/>
          </p:nvSpPr>
          <p:spPr>
            <a:xfrm rot="16200000">
              <a:off x="-349249" y="1667509"/>
              <a:ext cx="4216400" cy="2446022"/>
            </a:xfrm>
            <a:prstGeom prst="homePlate">
              <a:avLst>
                <a:gd name="adj" fmla="val 33023"/>
              </a:avLst>
            </a:prstGeom>
            <a:ln w="3810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E45B7A6-3DB3-405A-8357-C310A9B9FB6B}"/>
                </a:ext>
              </a:extLst>
            </p:cNvPr>
            <p:cNvSpPr txBox="1"/>
            <p:nvPr/>
          </p:nvSpPr>
          <p:spPr>
            <a:xfrm>
              <a:off x="680721" y="1832721"/>
              <a:ext cx="230124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dirty="0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Thực hiện nghĩa vụ quân sự bao gồm phục vụ tại ngũ và phục vụ trong ngạch dự bị của Quân đội nhân dân.</a:t>
              </a:r>
              <a:endParaRPr lang="vi-VN" sz="20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endParaRPr lang="vi-VN" dirty="0"/>
            </a:p>
          </p:txBody>
        </p:sp>
      </p:grp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20452BDA-69D0-4025-919C-631376CAB16E}"/>
              </a:ext>
            </a:extLst>
          </p:cNvPr>
          <p:cNvSpPr/>
          <p:nvPr/>
        </p:nvSpPr>
        <p:spPr>
          <a:xfrm rot="16200000">
            <a:off x="2736931" y="1172134"/>
            <a:ext cx="3141823" cy="2362192"/>
          </a:xfrm>
          <a:prstGeom prst="homePlate">
            <a:avLst>
              <a:gd name="adj" fmla="val 33023"/>
            </a:avLst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4544F3-7E4D-43A2-8330-06C0FD745B6F}"/>
              </a:ext>
            </a:extLst>
          </p:cNvPr>
          <p:cNvSpPr txBox="1"/>
          <p:nvPr/>
        </p:nvSpPr>
        <p:spPr>
          <a:xfrm>
            <a:off x="3271523" y="1503680"/>
            <a:ext cx="23012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hông phân biệt dân tộc, thành phần xã hội, tín ngưỡng, tôn giáo, trình độ học vấn, nghề nghiệp, nơi cư trú</a:t>
            </a:r>
            <a:endParaRPr lang="vi-VN" dirty="0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83CCADE8-BCF1-4412-94C2-1CDE8025366C}"/>
              </a:ext>
            </a:extLst>
          </p:cNvPr>
          <p:cNvSpPr/>
          <p:nvPr/>
        </p:nvSpPr>
        <p:spPr>
          <a:xfrm rot="16200000">
            <a:off x="5299290" y="1143693"/>
            <a:ext cx="3198704" cy="2362191"/>
          </a:xfrm>
          <a:prstGeom prst="homePlate">
            <a:avLst>
              <a:gd name="adj" fmla="val 33023"/>
            </a:avLst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824847-12AB-4AB5-BC15-D036D5C92975}"/>
              </a:ext>
            </a:extLst>
          </p:cNvPr>
          <p:cNvSpPr txBox="1"/>
          <p:nvPr/>
        </p:nvSpPr>
        <p:spPr>
          <a:xfrm>
            <a:off x="5892803" y="1369596"/>
            <a:ext cx="21869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hục vụ trong lực lượng Cảnh sát biển và thực hiện nghĩa vụ tham gia Công an nhân dân được coi là thực hiện nghĩa vụ quân sự tại ngũ</a:t>
            </a:r>
            <a:endParaRPr lang="vi-VN" sz="2000" dirty="0"/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0172B5B2-1770-41F3-A379-B79E753F2836}"/>
              </a:ext>
            </a:extLst>
          </p:cNvPr>
          <p:cNvSpPr/>
          <p:nvPr/>
        </p:nvSpPr>
        <p:spPr>
          <a:xfrm rot="16200000">
            <a:off x="7788996" y="1339072"/>
            <a:ext cx="3141823" cy="2103121"/>
          </a:xfrm>
          <a:prstGeom prst="homePlate">
            <a:avLst>
              <a:gd name="adj" fmla="val 33023"/>
            </a:avLst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C1A16F-D01C-4AAB-8CD5-DC739F0E7FF4}"/>
              </a:ext>
            </a:extLst>
          </p:cNvPr>
          <p:cNvSpPr txBox="1"/>
          <p:nvPr/>
        </p:nvSpPr>
        <p:spPr>
          <a:xfrm>
            <a:off x="8453120" y="1788160"/>
            <a:ext cx="177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rường hợp sau đây được công nhận hoàn thành nghĩa vụ quân sự tại ngũ</a:t>
            </a:r>
            <a:endParaRPr lang="vi-VN" dirty="0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9BF7194E-AB2C-4FD3-B561-481103666F7C}"/>
              </a:ext>
            </a:extLst>
          </p:cNvPr>
          <p:cNvSpPr/>
          <p:nvPr/>
        </p:nvSpPr>
        <p:spPr>
          <a:xfrm rot="5400000">
            <a:off x="9182945" y="3160601"/>
            <a:ext cx="427578" cy="2029468"/>
          </a:xfrm>
          <a:prstGeom prst="rightBrace">
            <a:avLst>
              <a:gd name="adj1" fmla="val 61873"/>
              <a:gd name="adj2" fmla="val 48942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251384-EFEF-4B05-8541-99BA970EB5EB}"/>
              </a:ext>
            </a:extLst>
          </p:cNvPr>
          <p:cNvSpPr txBox="1"/>
          <p:nvPr/>
        </p:nvSpPr>
        <p:spPr>
          <a:xfrm>
            <a:off x="320040" y="4645503"/>
            <a:ext cx="115519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70C0"/>
                </a:solidFill>
                <a:latin typeface="+mj-lt"/>
              </a:rPr>
              <a:t>a) Dân quân tự vệ nòng cốt có ít nhất 12 tháng làm nhiệm vụ dân quân tự vệ thường trực;</a:t>
            </a:r>
          </a:p>
          <a:p>
            <a:r>
              <a:rPr lang="vi-VN" sz="2000" b="1" dirty="0">
                <a:solidFill>
                  <a:srgbClr val="0070C0"/>
                </a:solidFill>
                <a:latin typeface="+mj-lt"/>
              </a:rPr>
              <a:t>b) Hoàn thành tham gia Công an xã liên tục từ đủ 36 tháng trở lên;</a:t>
            </a:r>
          </a:p>
          <a:p>
            <a:r>
              <a:rPr lang="vi-VN" sz="2000" b="1" dirty="0">
                <a:solidFill>
                  <a:srgbClr val="0070C0"/>
                </a:solidFill>
                <a:latin typeface="+mj-lt"/>
              </a:rPr>
              <a:t>c) Cán bộ, công chức, viên chức, sinh viên đã được đào tạo và phong quân hàm sĩ quan dự bị;</a:t>
            </a:r>
          </a:p>
          <a:p>
            <a:r>
              <a:rPr lang="vi-VN" sz="2000" b="1" dirty="0">
                <a:solidFill>
                  <a:srgbClr val="0070C0"/>
                </a:solidFill>
                <a:latin typeface="+mj-lt"/>
              </a:rPr>
              <a:t>d) Thanh niên đã tốt nghiệp đại học, cao đẳng, trung cấp tình nguyện phục vụ tại đoàn kinh tế - quốc phòng từ đủ 24 tháng trở lên theo Đề án do Thủ tướng Chính phủ quyết định;</a:t>
            </a:r>
          </a:p>
          <a:p>
            <a:r>
              <a:rPr lang="vi-VN" sz="2000" b="1" dirty="0">
                <a:solidFill>
                  <a:srgbClr val="0070C0"/>
                </a:solidFill>
                <a:latin typeface="+mj-lt"/>
              </a:rPr>
              <a:t>đ) Công dân phục vụ trên tàu kiểm ngư từ đủ 24 tháng trở lên.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F1EF79-2B29-422C-96D5-E373DB882772}"/>
              </a:ext>
            </a:extLst>
          </p:cNvPr>
          <p:cNvSpPr txBox="1"/>
          <p:nvPr/>
        </p:nvSpPr>
        <p:spPr>
          <a:xfrm>
            <a:off x="1097280" y="100131"/>
            <a:ext cx="73558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Điều 4 của Luật Nghĩa vụ quân sự có quy định như sau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551059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A1975E8-7F78-4CA4-A602-24C1A27368D4}"/>
              </a:ext>
            </a:extLst>
          </p:cNvPr>
          <p:cNvSpPr txBox="1"/>
          <p:nvPr/>
        </p:nvSpPr>
        <p:spPr>
          <a:xfrm>
            <a:off x="81280" y="200075"/>
            <a:ext cx="102819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Điều 10 của Luật nghĩa vụ quân sự có quy định các hành vi bị nghiêm cấm</a:t>
            </a:r>
            <a:endParaRPr lang="vi-VN" sz="2400" dirty="0">
              <a:latin typeface="+mj-lt"/>
            </a:endParaRPr>
          </a:p>
        </p:txBody>
      </p:sp>
      <p:pic>
        <p:nvPicPr>
          <p:cNvPr id="2050" name="Picture 2" descr="Không có mô tả ảnh.">
            <a:extLst>
              <a:ext uri="{FF2B5EF4-FFF2-40B4-BE49-F238E27FC236}">
                <a16:creationId xmlns:a16="http://schemas.microsoft.com/office/drawing/2014/main" id="{81AFD35A-1071-4149-9AA9-9D66220F25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20296" r="3037" b="5926"/>
          <a:stretch/>
        </p:blipFill>
        <p:spPr bwMode="auto">
          <a:xfrm>
            <a:off x="81280" y="822960"/>
            <a:ext cx="11978640" cy="59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8F5EBA-DD83-472B-84D7-24A89EB8A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892" y="1005840"/>
            <a:ext cx="2341315" cy="234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93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71F484F-EC7B-4A51-A6F3-7899D0BCB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507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BA14D068-AED1-4859-B318-13CF07F29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469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òng Sơ Yếu Lý Lịch Biểu Tượng Vector | Công cụ đồ họa AI Tải xuống miễn  phí - Pikbest">
            <a:extLst>
              <a:ext uri="{FF2B5EF4-FFF2-40B4-BE49-F238E27FC236}">
                <a16:creationId xmlns:a16="http://schemas.microsoft.com/office/drawing/2014/main" id="{342C771C-DFBC-495E-A7EF-5B8A38527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0" y="221677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Đường lối là gì? (cập nhật 2024)">
            <a:extLst>
              <a:ext uri="{FF2B5EF4-FFF2-40B4-BE49-F238E27FC236}">
                <a16:creationId xmlns:a16="http://schemas.microsoft.com/office/drawing/2014/main" id="{21DDA7AF-C097-4539-AA3A-488579CAC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166" y="2181701"/>
            <a:ext cx="1847129" cy="134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17C7D9-801F-4BA0-A207-C77812541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892" y="5413366"/>
            <a:ext cx="2565667" cy="1444633"/>
          </a:xfrm>
          <a:prstGeom prst="rect">
            <a:avLst/>
          </a:prstGeom>
        </p:spPr>
      </p:pic>
      <p:pic>
        <p:nvPicPr>
          <p:cNvPr id="2050" name="Picture 2" descr="Tiêu chuẩn phân loại sức khỏe Nghĩa vụ quân sự 2024">
            <a:extLst>
              <a:ext uri="{FF2B5EF4-FFF2-40B4-BE49-F238E27FC236}">
                <a16:creationId xmlns:a16="http://schemas.microsoft.com/office/drawing/2014/main" id="{EEDD693D-9957-43F9-A4F4-9F676D3AA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523" y="2233740"/>
            <a:ext cx="227647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RÌNH ĐỘ VĂN HÓA LÀ GÌ? HƯỚNG DẪN CÁCH TRÌNH ĐỘ VĂN HÓA CHUẨN">
            <a:extLst>
              <a:ext uri="{FF2B5EF4-FFF2-40B4-BE49-F238E27FC236}">
                <a16:creationId xmlns:a16="http://schemas.microsoft.com/office/drawing/2014/main" id="{73EE2567-4DCB-4F69-AA4A-7A292F1DC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74" y="4570403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7085BE-A589-48BB-B3DB-959845497C42}"/>
              </a:ext>
            </a:extLst>
          </p:cNvPr>
          <p:cNvSpPr txBox="1"/>
          <p:nvPr/>
        </p:nvSpPr>
        <p:spPr>
          <a:xfrm>
            <a:off x="272716" y="242843"/>
            <a:ext cx="116465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Điều 31 của Luật nghĩa vụ quân sự có quy định tiêu chuẩn công dân được gọi nhập ngũ và thực hiện nghĩa vụ tham gia Công an nhân dân</a:t>
            </a:r>
            <a:endParaRPr lang="vi-V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111A5F-C696-4C1E-9D3D-19EF0829B4AB}"/>
              </a:ext>
            </a:extLst>
          </p:cNvPr>
          <p:cNvSpPr txBox="1"/>
          <p:nvPr/>
        </p:nvSpPr>
        <p:spPr>
          <a:xfrm>
            <a:off x="695000" y="1098749"/>
            <a:ext cx="10802000" cy="1134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1. Công dân được gọi nhập ngũ khi có đủ các tiêu chuẩn sau đây:</a:t>
            </a:r>
            <a:endParaRPr lang="vi-VN" sz="2000" dirty="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2. Tiêu chuẩn công dân được gọi thực hiện nghĩa vụ tham gia Công an nhân dân theo quy định tại Điều 7 của Luật Công an nhân dân.</a:t>
            </a:r>
            <a:endParaRPr lang="vi-VN" sz="2000" dirty="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AB78C6-5918-48B9-881D-8574BA8A145E}"/>
              </a:ext>
            </a:extLst>
          </p:cNvPr>
          <p:cNvSpPr txBox="1"/>
          <p:nvPr/>
        </p:nvSpPr>
        <p:spPr>
          <a:xfrm>
            <a:off x="944647" y="4254929"/>
            <a:ext cx="164382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Lý lịch rõ ràng</a:t>
            </a:r>
            <a:endParaRPr lang="vi-V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7FA606-9741-4A6E-ABA8-3C225155FED2}"/>
              </a:ext>
            </a:extLst>
          </p:cNvPr>
          <p:cNvSpPr txBox="1"/>
          <p:nvPr/>
        </p:nvSpPr>
        <p:spPr>
          <a:xfrm>
            <a:off x="3707887" y="3574918"/>
            <a:ext cx="4523873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Chấp hành nghiêm đường lối, chủ trương của Đảng, chính sách, pháp luật của Nhà nước</a:t>
            </a:r>
            <a:endParaRPr lang="vi-V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CAC706-8B44-4496-BC8C-64E89D139E16}"/>
              </a:ext>
            </a:extLst>
          </p:cNvPr>
          <p:cNvSpPr txBox="1"/>
          <p:nvPr/>
        </p:nvSpPr>
        <p:spPr>
          <a:xfrm>
            <a:off x="8383605" y="4301095"/>
            <a:ext cx="3185961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Đủ sức khỏe phục vụ tại ngũ theo quy định</a:t>
            </a:r>
            <a:endParaRPr lang="vi-V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A12C55-E308-4240-BCE9-0503489F7096}"/>
              </a:ext>
            </a:extLst>
          </p:cNvPr>
          <p:cNvSpPr txBox="1"/>
          <p:nvPr/>
        </p:nvSpPr>
        <p:spPr>
          <a:xfrm>
            <a:off x="4424968" y="6328483"/>
            <a:ext cx="308970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Có trình độ văn hóa phù hợp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54217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hững trường hợp được miễn, tạm hoãn nghĩa vụ quân sự năm 2023">
            <a:extLst>
              <a:ext uri="{FF2B5EF4-FFF2-40B4-BE49-F238E27FC236}">
                <a16:creationId xmlns:a16="http://schemas.microsoft.com/office/drawing/2014/main" id="{CB5192A5-7AE3-47E8-B0BB-5C5CE2C44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1" b="36420"/>
          <a:stretch/>
        </p:blipFill>
        <p:spPr bwMode="auto">
          <a:xfrm>
            <a:off x="-1" y="0"/>
            <a:ext cx="5958040" cy="6868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hững trường hợp được miễn, tạm hoãn nghĩa vụ quân sự năm 2023">
            <a:extLst>
              <a:ext uri="{FF2B5EF4-FFF2-40B4-BE49-F238E27FC236}">
                <a16:creationId xmlns:a16="http://schemas.microsoft.com/office/drawing/2014/main" id="{E6BDCEB3-5398-4D4A-8E84-AFEBD83B7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47" b="2596"/>
          <a:stretch/>
        </p:blipFill>
        <p:spPr bwMode="auto">
          <a:xfrm>
            <a:off x="5958039" y="0"/>
            <a:ext cx="6233962" cy="6868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3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645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Thong Phan Huy</dc:creator>
  <cp:lastModifiedBy>Thong Phan Huy</cp:lastModifiedBy>
  <cp:revision>14</cp:revision>
  <cp:lastPrinted>2025-04-13T16:13:40Z</cp:lastPrinted>
  <dcterms:created xsi:type="dcterms:W3CDTF">2025-04-06T15:55:15Z</dcterms:created>
  <dcterms:modified xsi:type="dcterms:W3CDTF">2025-04-13T17:47:30Z</dcterms:modified>
</cp:coreProperties>
</file>