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bin" panose="020B0604020202020204" charset="0"/>
      <p:regular r:id="rId16"/>
    </p:embeddedFont>
    <p:embeddedFont>
      <p:font typeface="Calibri" panose="020F0502020204030204" pitchFamily="34" charset="0"/>
      <p:regular r:id="rId17"/>
      <p:bold r:id="rId18"/>
      <p:italic r:id="rId19"/>
      <p:boldItalic r:id="rId20"/>
    </p:embeddedFont>
    <p:embeddedFont>
      <p:font typeface="Canva Sans" panose="020B0604020202020204" charset="0"/>
      <p:regular r:id="rId21"/>
    </p:embeddedFont>
    <p:embeddedFont>
      <p:font typeface="Wingdings 2" panose="05020102010507070707" pitchFamily="18" charset="2"/>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1704"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tuyensinhdaucap.hcm.edu.vn/"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svg"/><Relationship Id="rId10" Type="http://schemas.openxmlformats.org/officeDocument/2006/relationships/image" Target="../media/image4.svg"/><Relationship Id="rId4" Type="http://schemas.openxmlformats.org/officeDocument/2006/relationships/image" Target="../media/image14.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4.svg"/><Relationship Id="rId4" Type="http://schemas.openxmlformats.org/officeDocument/2006/relationships/image" Target="../media/image17.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sv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svg"/><Relationship Id="rId10" Type="http://schemas.openxmlformats.org/officeDocument/2006/relationships/image" Target="../media/image28.png"/><Relationship Id="rId4" Type="http://schemas.openxmlformats.org/officeDocument/2006/relationships/image" Target="../media/image9.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34016" y="210442"/>
            <a:ext cx="17565126" cy="8848432"/>
          </a:xfrm>
          <a:custGeom>
            <a:avLst/>
            <a:gdLst/>
            <a:ahLst/>
            <a:cxnLst/>
            <a:rect l="l" t="t" r="r" b="b"/>
            <a:pathLst>
              <a:path w="17565126" h="8848432">
                <a:moveTo>
                  <a:pt x="0" y="0"/>
                </a:moveTo>
                <a:lnTo>
                  <a:pt x="17565127" y="0"/>
                </a:lnTo>
                <a:lnTo>
                  <a:pt x="17565127" y="8848432"/>
                </a:lnTo>
                <a:lnTo>
                  <a:pt x="0" y="8848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122561" y="3109187"/>
            <a:ext cx="15756464" cy="3084755"/>
          </a:xfrm>
          <a:prstGeom prst="rect">
            <a:avLst/>
          </a:prstGeom>
        </p:spPr>
        <p:txBody>
          <a:bodyPr wrap="square" lIns="0" tIns="0" rIns="0" bIns="0" rtlCol="0" anchor="t">
            <a:spAutoFit/>
          </a:bodyPr>
          <a:lstStyle/>
          <a:p>
            <a:pPr algn="ctr">
              <a:lnSpc>
                <a:spcPts val="8300"/>
              </a:lnSpc>
            </a:pPr>
            <a:r>
              <a:rPr lang="en-US" sz="6000" b="1" dirty="0">
                <a:solidFill>
                  <a:srgbClr val="92D050"/>
                </a:solidFill>
                <a:effectLst>
                  <a:outerShdw blurRad="50800" dist="38100" dir="18900000" algn="bl" rotWithShape="0">
                    <a:prstClr val="black">
                      <a:alpha val="40000"/>
                    </a:prstClr>
                  </a:outerShdw>
                </a:effectLst>
                <a:latin typeface="Arial" panose="020B0604020202020204" pitchFamily="34" charset="0"/>
                <a:ea typeface="Canva Sans"/>
                <a:cs typeface="Arial" panose="020B0604020202020204" pitchFamily="34" charset="0"/>
                <a:sym typeface="Canva Sans"/>
              </a:rPr>
              <a:t>HƯỚNG DẪN</a:t>
            </a:r>
          </a:p>
          <a:p>
            <a:pPr algn="ctr">
              <a:lnSpc>
                <a:spcPts val="8300"/>
              </a:lnSpc>
            </a:pPr>
            <a:r>
              <a:rPr lang="en-US" sz="6000" b="1" dirty="0">
                <a:solidFill>
                  <a:srgbClr val="92D050"/>
                </a:solidFill>
                <a:effectLst>
                  <a:outerShdw blurRad="50800" dist="38100" dir="18900000" algn="bl" rotWithShape="0">
                    <a:prstClr val="black">
                      <a:alpha val="40000"/>
                    </a:prstClr>
                  </a:outerShdw>
                </a:effectLst>
                <a:latin typeface="Arial" panose="020B0604020202020204" pitchFamily="34" charset="0"/>
                <a:ea typeface="Canva Sans"/>
                <a:cs typeface="Arial" panose="020B0604020202020204" pitchFamily="34" charset="0"/>
                <a:sym typeface="Canva Sans"/>
              </a:rPr>
              <a:t>ĐĂNG KÝ TUYỂN SINH ĐẦU CẤP (LỚP 1)</a:t>
            </a:r>
          </a:p>
          <a:p>
            <a:pPr algn="ctr">
              <a:lnSpc>
                <a:spcPts val="8300"/>
              </a:lnSpc>
            </a:pPr>
            <a:r>
              <a:rPr lang="en-US" sz="6000" b="1" dirty="0">
                <a:solidFill>
                  <a:srgbClr val="92D050"/>
                </a:solidFill>
                <a:effectLst>
                  <a:outerShdw blurRad="50800" dist="38100" dir="18900000" algn="bl" rotWithShape="0">
                    <a:prstClr val="black">
                      <a:alpha val="40000"/>
                    </a:prstClr>
                  </a:outerShdw>
                </a:effectLst>
                <a:latin typeface="Arial" panose="020B0604020202020204" pitchFamily="34" charset="0"/>
                <a:ea typeface="Canva Sans"/>
                <a:cs typeface="Arial" panose="020B0604020202020204" pitchFamily="34" charset="0"/>
                <a:sym typeface="Canva Sans"/>
              </a:rPr>
              <a:t> NĂM HỌC 2025-2026</a:t>
            </a:r>
          </a:p>
        </p:txBody>
      </p:sp>
      <p:sp>
        <p:nvSpPr>
          <p:cNvPr id="5" name="Freeform 5"/>
          <p:cNvSpPr/>
          <p:nvPr/>
        </p:nvSpPr>
        <p:spPr>
          <a:xfrm rot="-3063825">
            <a:off x="1499980" y="6605039"/>
            <a:ext cx="1925370" cy="3229132"/>
          </a:xfrm>
          <a:custGeom>
            <a:avLst/>
            <a:gdLst/>
            <a:ahLst/>
            <a:cxnLst/>
            <a:rect l="l" t="t" r="r" b="b"/>
            <a:pathLst>
              <a:path w="1925370" h="3229132">
                <a:moveTo>
                  <a:pt x="0" y="0"/>
                </a:moveTo>
                <a:lnTo>
                  <a:pt x="1925370" y="0"/>
                </a:lnTo>
                <a:lnTo>
                  <a:pt x="1925370" y="3229132"/>
                </a:lnTo>
                <a:lnTo>
                  <a:pt x="0" y="32291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5718299" y="83751"/>
            <a:ext cx="2180844" cy="4114800"/>
          </a:xfrm>
          <a:custGeom>
            <a:avLst/>
            <a:gdLst/>
            <a:ahLst/>
            <a:cxnLst/>
            <a:rect l="l" t="t" r="r" b="b"/>
            <a:pathLst>
              <a:path w="2180844" h="4114800">
                <a:moveTo>
                  <a:pt x="0" y="0"/>
                </a:moveTo>
                <a:lnTo>
                  <a:pt x="2180844" y="0"/>
                </a:lnTo>
                <a:lnTo>
                  <a:pt x="218084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rot="-1634560">
            <a:off x="-10082" y="-54435"/>
            <a:ext cx="2684922" cy="2166270"/>
          </a:xfrm>
          <a:custGeom>
            <a:avLst/>
            <a:gdLst/>
            <a:ahLst/>
            <a:cxnLst/>
            <a:rect l="l" t="t" r="r" b="b"/>
            <a:pathLst>
              <a:path w="2684922" h="2166270">
                <a:moveTo>
                  <a:pt x="0" y="0"/>
                </a:moveTo>
                <a:lnTo>
                  <a:pt x="2684922" y="0"/>
                </a:lnTo>
                <a:lnTo>
                  <a:pt x="2684922" y="2166270"/>
                </a:lnTo>
                <a:lnTo>
                  <a:pt x="0" y="21662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9" name="Group 9"/>
          <p:cNvGrpSpPr/>
          <p:nvPr/>
        </p:nvGrpSpPr>
        <p:grpSpPr>
          <a:xfrm>
            <a:off x="678776" y="3930789"/>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231746" y="1321897"/>
            <a:ext cx="8745916" cy="1063048"/>
          </a:xfrm>
          <a:prstGeom prst="rect">
            <a:avLst/>
          </a:prstGeom>
        </p:spPr>
        <p:txBody>
          <a:bodyPr lIns="0" tIns="0" rIns="0" bIns="0" rtlCol="0" anchor="t">
            <a:spAutoFit/>
          </a:bodyPr>
          <a:lstStyle/>
          <a:p>
            <a:pPr algn="ctr">
              <a:lnSpc>
                <a:spcPts val="4335"/>
              </a:lnSpc>
            </a:pPr>
            <a:r>
              <a:rPr lang="en-US" sz="3096" dirty="0">
                <a:solidFill>
                  <a:srgbClr val="00B0F0"/>
                </a:solidFill>
                <a:latin typeface="Cabin"/>
                <a:ea typeface="Cabin"/>
                <a:cs typeface="Cabin"/>
                <a:sym typeface="Cabin"/>
              </a:rPr>
              <a:t>UBND QUẬN BÌNH THẠNH</a:t>
            </a:r>
          </a:p>
          <a:p>
            <a:pPr algn="ctr">
              <a:lnSpc>
                <a:spcPts val="4335"/>
              </a:lnSpc>
            </a:pPr>
            <a:r>
              <a:rPr lang="en-US" sz="3096" dirty="0">
                <a:solidFill>
                  <a:srgbClr val="00B0F0"/>
                </a:solidFill>
                <a:latin typeface="Cabin"/>
                <a:ea typeface="Cabin"/>
                <a:cs typeface="Cabin"/>
                <a:sym typeface="Cabin"/>
              </a:rPr>
              <a:t>TRƯỜNG MẦM NON 24B</a:t>
            </a:r>
          </a:p>
        </p:txBody>
      </p:sp>
      <p:grpSp>
        <p:nvGrpSpPr>
          <p:cNvPr id="13" name="Group 13"/>
          <p:cNvGrpSpPr/>
          <p:nvPr/>
        </p:nvGrpSpPr>
        <p:grpSpPr>
          <a:xfrm>
            <a:off x="334016" y="8219605"/>
            <a:ext cx="267762" cy="26776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6840354" y="8990538"/>
            <a:ext cx="267762" cy="26776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4104912" y="9392181"/>
            <a:ext cx="267762" cy="26776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5137691" y="760938"/>
            <a:ext cx="267762" cy="26776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3128850" y="700077"/>
            <a:ext cx="267762" cy="26776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7460433" y="3663027"/>
            <a:ext cx="267762" cy="267762"/>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39" dur="500"/>
                                        <p:tgtEl>
                                          <p:spTgt spid="1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4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573255" y="76200"/>
            <a:ext cx="17141489" cy="3886199"/>
          </a:xfrm>
          <a:custGeom>
            <a:avLst/>
            <a:gdLst/>
            <a:ahLst/>
            <a:cxnLst/>
            <a:rect l="l" t="t" r="r" b="b"/>
            <a:pathLst>
              <a:path w="16206132" h="8163839">
                <a:moveTo>
                  <a:pt x="0" y="0"/>
                </a:moveTo>
                <a:lnTo>
                  <a:pt x="16206131" y="0"/>
                </a:lnTo>
                <a:lnTo>
                  <a:pt x="16206131" y="8163839"/>
                </a:lnTo>
                <a:lnTo>
                  <a:pt x="0" y="81638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752600" y="934258"/>
            <a:ext cx="15290918" cy="2170081"/>
          </a:xfrm>
          <a:prstGeom prst="rect">
            <a:avLst/>
          </a:prstGeom>
        </p:spPr>
        <p:txBody>
          <a:bodyPr lIns="0" tIns="0" rIns="0" bIns="0" rtlCol="0" anchor="t">
            <a:spAutoFit/>
          </a:bodyPr>
          <a:lstStyle/>
          <a:p>
            <a:pPr marL="685800" lvl="0" indent="-685800" algn="just">
              <a:lnSpc>
                <a:spcPct val="150000"/>
              </a:lnSpc>
              <a:buFont typeface="Wingdings" panose="05000000000000000000" pitchFamily="2" charset="2"/>
              <a:buChar char="v"/>
            </a:pPr>
            <a:r>
              <a:rPr lang="vi-VN" sz="5000" b="1" spc="-50" dirty="0">
                <a:solidFill>
                  <a:srgbClr val="FF0000"/>
                </a:solidFill>
                <a:latin typeface="Times New Roman"/>
                <a:ea typeface="Times New Roman"/>
              </a:rPr>
              <a:t>Các trường ngoài công lập: </a:t>
            </a:r>
            <a:r>
              <a:rPr lang="vi-VN" sz="5000" spc="-50" dirty="0">
                <a:latin typeface="Times New Roman"/>
                <a:ea typeface="Times New Roman"/>
              </a:rPr>
              <a:t>lựa chọn khi CMHS đăng ký tuyển sinh trường ngoài công lập.</a:t>
            </a:r>
            <a:endParaRPr lang="en-US" sz="5000" spc="-50" dirty="0">
              <a:latin typeface="Times New Roman"/>
              <a:ea typeface="Times New Roman"/>
            </a:endParaRPr>
          </a:p>
        </p:txBody>
      </p:sp>
      <p:pic>
        <p:nvPicPr>
          <p:cNvPr id="4" name="Hình ảnh 1" descr="Ảnh có chứa văn bản, Phông chữ, hàng, số&#10;&#10;Mô tả được tạo tự động">
            <a:extLst>
              <a:ext uri="{FF2B5EF4-FFF2-40B4-BE49-F238E27FC236}">
                <a16:creationId xmlns:a16="http://schemas.microsoft.com/office/drawing/2014/main" id="{541C1046-9673-4CFE-AFD5-D574B7C5F839}"/>
              </a:ext>
            </a:extLst>
          </p:cNvPr>
          <p:cNvPicPr/>
          <p:nvPr/>
        </p:nvPicPr>
        <p:blipFill>
          <a:blip r:embed="rId4"/>
          <a:stretch>
            <a:fillRect/>
          </a:stretch>
        </p:blipFill>
        <p:spPr>
          <a:xfrm>
            <a:off x="3657600" y="4820456"/>
            <a:ext cx="11811000" cy="4209243"/>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3" name="Freeform 3"/>
          <p:cNvSpPr/>
          <p:nvPr/>
        </p:nvSpPr>
        <p:spPr>
          <a:xfrm>
            <a:off x="228601" y="336884"/>
            <a:ext cx="18059400" cy="4495800"/>
          </a:xfrm>
          <a:custGeom>
            <a:avLst/>
            <a:gdLst/>
            <a:ahLst/>
            <a:cxnLst/>
            <a:rect l="l" t="t" r="r" b="b"/>
            <a:pathLst>
              <a:path w="16952159" h="8539650">
                <a:moveTo>
                  <a:pt x="0" y="0"/>
                </a:moveTo>
                <a:lnTo>
                  <a:pt x="16952159" y="0"/>
                </a:lnTo>
                <a:lnTo>
                  <a:pt x="16952159" y="8539650"/>
                </a:lnTo>
                <a:lnTo>
                  <a:pt x="0" y="8539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143001" y="1248264"/>
            <a:ext cx="15849600" cy="2718693"/>
          </a:xfrm>
          <a:prstGeom prst="rect">
            <a:avLst/>
          </a:prstGeom>
        </p:spPr>
        <p:txBody>
          <a:bodyPr wrap="square" lIns="0" tIns="0" rIns="0" bIns="0" rtlCol="0" anchor="t">
            <a:spAutoFit/>
          </a:bodyPr>
          <a:lstStyle/>
          <a:p>
            <a:pPr marL="463664" lvl="1" algn="just">
              <a:lnSpc>
                <a:spcPts val="5300"/>
              </a:lnSpc>
            </a:pPr>
            <a:r>
              <a:rPr lang="en-US" sz="5000" b="1" spc="-50" dirty="0" err="1">
                <a:solidFill>
                  <a:srgbClr val="0070C0"/>
                </a:solidFill>
                <a:latin typeface="Times New Roman"/>
                <a:ea typeface="Times New Roman"/>
              </a:rPr>
              <a:t>Bước</a:t>
            </a:r>
            <a:r>
              <a:rPr lang="en-US" sz="5000" b="1" spc="-50" dirty="0">
                <a:solidFill>
                  <a:srgbClr val="0070C0"/>
                </a:solidFill>
                <a:latin typeface="Times New Roman"/>
                <a:ea typeface="Times New Roman"/>
              </a:rPr>
              <a:t> 5: </a:t>
            </a:r>
            <a:r>
              <a:rPr lang="vi-VN" sz="5000" b="1" spc="-50" dirty="0">
                <a:solidFill>
                  <a:srgbClr val="0070C0"/>
                </a:solidFill>
                <a:latin typeface="Times New Roman"/>
                <a:ea typeface="Times New Roman"/>
              </a:rPr>
              <a:t>Sau khi hoàn thiện hồ sơ học sinh, CMHS nhập Mã bảo vệ, tích </a:t>
            </a:r>
            <a:r>
              <a:rPr lang="en-US" sz="5000" b="1" spc="-50" dirty="0" err="1">
                <a:solidFill>
                  <a:srgbClr val="0070C0"/>
                </a:solidFill>
                <a:latin typeface="Times New Roman"/>
                <a:ea typeface="Times New Roman"/>
              </a:rPr>
              <a:t>vào</a:t>
            </a:r>
            <a:r>
              <a:rPr lang="en-US" sz="5000" b="1" spc="-50" dirty="0">
                <a:solidFill>
                  <a:srgbClr val="0070C0"/>
                </a:solidFill>
                <a:latin typeface="Times New Roman"/>
                <a:ea typeface="Times New Roman"/>
              </a:rPr>
              <a:t> “</a:t>
            </a:r>
            <a:r>
              <a:rPr lang="vi-VN" sz="5000" b="1" spc="-50" dirty="0">
                <a:solidFill>
                  <a:srgbClr val="0070C0"/>
                </a:solidFill>
                <a:latin typeface="Times New Roman"/>
                <a:ea typeface="Times New Roman"/>
              </a:rPr>
              <a:t>Tôi xin cam kết khai báo đúng thông tin</a:t>
            </a:r>
            <a:r>
              <a:rPr lang="en-US" sz="5000" b="1" spc="-50" dirty="0">
                <a:solidFill>
                  <a:srgbClr val="0070C0"/>
                </a:solidFill>
                <a:latin typeface="Times New Roman"/>
                <a:ea typeface="Times New Roman"/>
              </a:rPr>
              <a:t>”</a:t>
            </a:r>
            <a:r>
              <a:rPr lang="vi-VN" sz="5000" b="1" spc="-50" dirty="0">
                <a:solidFill>
                  <a:srgbClr val="0070C0"/>
                </a:solidFill>
                <a:latin typeface="Times New Roman"/>
                <a:ea typeface="Times New Roman"/>
              </a:rPr>
              <a:t> và [Gửi đăng ký]/[Xác nhận thông tin]</a:t>
            </a:r>
            <a:r>
              <a:rPr lang="en-US" sz="5000" b="1" spc="-50" dirty="0">
                <a:solidFill>
                  <a:srgbClr val="0070C0"/>
                </a:solidFill>
                <a:latin typeface="Times New Roman"/>
                <a:ea typeface="Times New Roman"/>
              </a:rPr>
              <a:t> </a:t>
            </a:r>
            <a:r>
              <a:rPr lang="vi-VN" sz="5000" b="1" spc="-50" dirty="0">
                <a:solidFill>
                  <a:srgbClr val="0070C0"/>
                </a:solidFill>
                <a:latin typeface="Times New Roman"/>
                <a:ea typeface="Times New Roman"/>
              </a:rPr>
              <a:t>để gửi hồ sơ của học sinh về Phòng GD&amp;ĐT đăng ký tuyển sinh</a:t>
            </a:r>
            <a:endParaRPr lang="en-US" sz="5000" b="1" dirty="0">
              <a:solidFill>
                <a:srgbClr val="0070C0"/>
              </a:solidFill>
              <a:latin typeface="Cabin"/>
              <a:ea typeface="Cabin"/>
              <a:cs typeface="Cabin"/>
              <a:sym typeface="Cabin"/>
            </a:endParaRPr>
          </a:p>
        </p:txBody>
      </p:sp>
      <p:pic>
        <p:nvPicPr>
          <p:cNvPr id="5" name="Hình ảnh 1" descr="Ảnh có chứa văn bản, ảnh chụp màn hình, Phông chữ, số&#10;&#10;Mô tả được tạo tự động">
            <a:extLst>
              <a:ext uri="{FF2B5EF4-FFF2-40B4-BE49-F238E27FC236}">
                <a16:creationId xmlns:a16="http://schemas.microsoft.com/office/drawing/2014/main" id="{8C469E92-F50C-4CD3-B8FE-DDBB77206A3D}"/>
              </a:ext>
            </a:extLst>
          </p:cNvPr>
          <p:cNvPicPr/>
          <p:nvPr/>
        </p:nvPicPr>
        <p:blipFill>
          <a:blip r:embed="rId4"/>
          <a:stretch>
            <a:fillRect/>
          </a:stretch>
        </p:blipFill>
        <p:spPr>
          <a:xfrm>
            <a:off x="2895600" y="4880774"/>
            <a:ext cx="13639800" cy="5111417"/>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3" name="Freeform 3"/>
          <p:cNvSpPr/>
          <p:nvPr/>
        </p:nvSpPr>
        <p:spPr>
          <a:xfrm>
            <a:off x="451998" y="0"/>
            <a:ext cx="17836002" cy="10553700"/>
          </a:xfrm>
          <a:custGeom>
            <a:avLst/>
            <a:gdLst/>
            <a:ahLst/>
            <a:cxnLst/>
            <a:rect l="l" t="t" r="r" b="b"/>
            <a:pathLst>
              <a:path w="17836002" h="8984886">
                <a:moveTo>
                  <a:pt x="0" y="0"/>
                </a:moveTo>
                <a:lnTo>
                  <a:pt x="17836002" y="0"/>
                </a:lnTo>
                <a:lnTo>
                  <a:pt x="17836002" y="8984886"/>
                </a:lnTo>
                <a:lnTo>
                  <a:pt x="0" y="8984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4">
            <a:extLst>
              <a:ext uri="{FF2B5EF4-FFF2-40B4-BE49-F238E27FC236}">
                <a16:creationId xmlns:a16="http://schemas.microsoft.com/office/drawing/2014/main" id="{7A686A7B-165B-42D1-92AF-1C29A9C656E2}"/>
              </a:ext>
            </a:extLst>
          </p:cNvPr>
          <p:cNvSpPr txBox="1"/>
          <p:nvPr/>
        </p:nvSpPr>
        <p:spPr>
          <a:xfrm>
            <a:off x="1902399" y="1800859"/>
            <a:ext cx="14935200" cy="1538883"/>
          </a:xfrm>
          <a:prstGeom prst="rect">
            <a:avLst/>
          </a:prstGeom>
        </p:spPr>
        <p:txBody>
          <a:bodyPr wrap="square" lIns="0" tIns="0" rIns="0" bIns="0" rtlCol="0" anchor="t">
            <a:spAutoFit/>
          </a:bodyPr>
          <a:lstStyle/>
          <a:p>
            <a:pPr marR="45720" indent="0" algn="just">
              <a:spcAft>
                <a:spcPts val="0"/>
              </a:spcAft>
              <a:buNone/>
            </a:pPr>
            <a:r>
              <a:rPr lang="vi-VN" sz="5000" b="1" dirty="0">
                <a:solidFill>
                  <a:srgbClr val="0070C0"/>
                </a:solidFill>
                <a:latin typeface="Times New Roman" pitchFamily="18" charset="0"/>
                <a:cs typeface="Times New Roman" pitchFamily="18" charset="0"/>
              </a:rPr>
              <a:t>Bước 6:</a:t>
            </a:r>
            <a:r>
              <a:rPr lang="vi-VN" sz="5000" b="1" spc="-55" dirty="0">
                <a:latin typeface="Times New Roman"/>
                <a:ea typeface="Times New Roman"/>
              </a:rPr>
              <a:t> </a:t>
            </a:r>
            <a:r>
              <a:rPr lang="vi-VN" sz="5000" spc="-50" dirty="0">
                <a:latin typeface="Times New Roman"/>
                <a:ea typeface="Times New Roman"/>
              </a:rPr>
              <a:t>Hệ thống đưa ra thông báo, CMHS xác nhận [Đồng ý] để hoàn thành thao tác đăng ký tuyển sinh.</a:t>
            </a:r>
            <a:endParaRPr lang="en-US" sz="5000" spc="-50" dirty="0">
              <a:latin typeface="Times New Roman"/>
              <a:ea typeface="Times New Roman"/>
            </a:endParaRPr>
          </a:p>
        </p:txBody>
      </p:sp>
      <p:pic>
        <p:nvPicPr>
          <p:cNvPr id="8" name="Hình ảnh 1" descr="Ảnh có chứa văn bản, ảnh chụp màn hình, Phông chữ, biểu tượng&#10;&#10;Mô tả được tạo tự động">
            <a:extLst>
              <a:ext uri="{FF2B5EF4-FFF2-40B4-BE49-F238E27FC236}">
                <a16:creationId xmlns:a16="http://schemas.microsoft.com/office/drawing/2014/main" id="{D303A310-6C7C-4C5D-B232-A8C450DA90BC}"/>
              </a:ext>
            </a:extLst>
          </p:cNvPr>
          <p:cNvPicPr/>
          <p:nvPr/>
        </p:nvPicPr>
        <p:blipFill rotWithShape="1">
          <a:blip r:embed="rId4"/>
          <a:srcRect t="2513"/>
          <a:stretch/>
        </p:blipFill>
        <p:spPr bwMode="auto">
          <a:xfrm>
            <a:off x="2667000" y="3339742"/>
            <a:ext cx="13411200" cy="5461357"/>
          </a:xfrm>
          <a:prstGeom prst="rect">
            <a:avLst/>
          </a:prstGeom>
          <a:ln>
            <a:solidFill>
              <a:schemeClr val="accent1"/>
            </a:solid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3" name="Freeform 3"/>
          <p:cNvSpPr/>
          <p:nvPr/>
        </p:nvSpPr>
        <p:spPr>
          <a:xfrm>
            <a:off x="1028699" y="1"/>
            <a:ext cx="17033845" cy="9896566"/>
          </a:xfrm>
          <a:custGeom>
            <a:avLst/>
            <a:gdLst/>
            <a:ahLst/>
            <a:cxnLst/>
            <a:rect l="l" t="t" r="r" b="b"/>
            <a:pathLst>
              <a:path w="16435048" h="8279155">
                <a:moveTo>
                  <a:pt x="0" y="0"/>
                </a:moveTo>
                <a:lnTo>
                  <a:pt x="16435048" y="0"/>
                </a:lnTo>
                <a:lnTo>
                  <a:pt x="16435048" y="8279155"/>
                </a:lnTo>
                <a:lnTo>
                  <a:pt x="0" y="8279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417697" y="2037992"/>
            <a:ext cx="14841603" cy="1538883"/>
          </a:xfrm>
          <a:prstGeom prst="rect">
            <a:avLst/>
          </a:prstGeom>
        </p:spPr>
        <p:txBody>
          <a:bodyPr wrap="square" lIns="0" tIns="0" rIns="0" bIns="0" rtlCol="0" anchor="t">
            <a:spAutoFit/>
          </a:bodyPr>
          <a:lstStyle/>
          <a:p>
            <a:pPr marR="45720" indent="0" algn="just">
              <a:buNone/>
            </a:pPr>
            <a:r>
              <a:rPr lang="vi-VN" sz="4400" b="1" dirty="0">
                <a:solidFill>
                  <a:srgbClr val="0070C0"/>
                </a:solidFill>
                <a:latin typeface="Times New Roman" pitchFamily="18" charset="0"/>
                <a:cs typeface="Times New Roman" pitchFamily="18" charset="0"/>
                <a:sym typeface="Wingdings"/>
              </a:rPr>
              <a:t></a:t>
            </a:r>
            <a:r>
              <a:rPr lang="vi-VN" sz="5000" b="1" dirty="0">
                <a:solidFill>
                  <a:srgbClr val="0070C0"/>
                </a:solidFill>
                <a:latin typeface="Times New Roman" pitchFamily="18" charset="0"/>
                <a:cs typeface="Times New Roman" pitchFamily="18" charset="0"/>
              </a:rPr>
              <a:t>Bước 7:</a:t>
            </a:r>
            <a:r>
              <a:rPr lang="vi-VN" sz="5000" b="1" dirty="0"/>
              <a:t> </a:t>
            </a:r>
            <a:r>
              <a:rPr lang="vi-VN" sz="5000" spc="-50" dirty="0">
                <a:solidFill>
                  <a:srgbClr val="0070C0"/>
                </a:solidFill>
                <a:latin typeface="Times New Roman"/>
                <a:ea typeface="Times New Roman"/>
              </a:rPr>
              <a:t>Hệ thống hiển thị thông báo đã xác nhận thành công.</a:t>
            </a:r>
            <a:endParaRPr lang="en-US" sz="5000" spc="-50" dirty="0">
              <a:solidFill>
                <a:srgbClr val="0070C0"/>
              </a:solidFill>
              <a:latin typeface="Times New Roman"/>
              <a:ea typeface="Times New Roman"/>
            </a:endParaRPr>
          </a:p>
        </p:txBody>
      </p:sp>
      <p:sp>
        <p:nvSpPr>
          <p:cNvPr id="6" name="Freeform 6"/>
          <p:cNvSpPr/>
          <p:nvPr/>
        </p:nvSpPr>
        <p:spPr>
          <a:xfrm rot="-2115520">
            <a:off x="16900010" y="418479"/>
            <a:ext cx="718581" cy="682952"/>
          </a:xfrm>
          <a:custGeom>
            <a:avLst/>
            <a:gdLst/>
            <a:ahLst/>
            <a:cxnLst/>
            <a:rect l="l" t="t" r="r" b="b"/>
            <a:pathLst>
              <a:path w="718581" h="682952">
                <a:moveTo>
                  <a:pt x="0" y="0"/>
                </a:moveTo>
                <a:lnTo>
                  <a:pt x="718581" y="0"/>
                </a:lnTo>
                <a:lnTo>
                  <a:pt x="718581" y="682951"/>
                </a:lnTo>
                <a:lnTo>
                  <a:pt x="0" y="6829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805283">
            <a:off x="727146" y="444588"/>
            <a:ext cx="1236967" cy="2333899"/>
          </a:xfrm>
          <a:custGeom>
            <a:avLst/>
            <a:gdLst/>
            <a:ahLst/>
            <a:cxnLst/>
            <a:rect l="l" t="t" r="r" b="b"/>
            <a:pathLst>
              <a:path w="1236967" h="2333899">
                <a:moveTo>
                  <a:pt x="0" y="0"/>
                </a:moveTo>
                <a:lnTo>
                  <a:pt x="1236967" y="0"/>
                </a:lnTo>
                <a:lnTo>
                  <a:pt x="1236967" y="2333899"/>
                </a:lnTo>
                <a:lnTo>
                  <a:pt x="0" y="23338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8" name="Hình ảnh 1" descr="Ảnh có chứa văn bản, ảnh chụp màn hình, Phông chữ&#10;&#10;Mô tả được tạo tự động">
            <a:extLst>
              <a:ext uri="{FF2B5EF4-FFF2-40B4-BE49-F238E27FC236}">
                <a16:creationId xmlns:a16="http://schemas.microsoft.com/office/drawing/2014/main" id="{4037CFEB-0C1F-4D52-AEE9-131F3F96934D}"/>
              </a:ext>
            </a:extLst>
          </p:cNvPr>
          <p:cNvPicPr/>
          <p:nvPr/>
        </p:nvPicPr>
        <p:blipFill>
          <a:blip r:embed="rId8"/>
          <a:stretch>
            <a:fillRect/>
          </a:stretch>
        </p:blipFill>
        <p:spPr>
          <a:xfrm>
            <a:off x="2590800" y="3576875"/>
            <a:ext cx="13563600" cy="4672133"/>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3" name="Freeform 3"/>
          <p:cNvSpPr/>
          <p:nvPr/>
        </p:nvSpPr>
        <p:spPr>
          <a:xfrm>
            <a:off x="316072" y="-266699"/>
            <a:ext cx="17147676" cy="10163266"/>
          </a:xfrm>
          <a:custGeom>
            <a:avLst/>
            <a:gdLst/>
            <a:ahLst/>
            <a:cxnLst/>
            <a:rect l="l" t="t" r="r" b="b"/>
            <a:pathLst>
              <a:path w="16435048" h="8279155">
                <a:moveTo>
                  <a:pt x="0" y="0"/>
                </a:moveTo>
                <a:lnTo>
                  <a:pt x="16435048" y="0"/>
                </a:lnTo>
                <a:lnTo>
                  <a:pt x="16435048" y="8279155"/>
                </a:lnTo>
                <a:lnTo>
                  <a:pt x="0" y="8279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935557" y="1767946"/>
            <a:ext cx="14416885" cy="6924973"/>
          </a:xfrm>
          <a:prstGeom prst="rect">
            <a:avLst/>
          </a:prstGeom>
        </p:spPr>
        <p:txBody>
          <a:bodyPr wrap="square" lIns="0" tIns="0" rIns="0" bIns="0" rtlCol="0" anchor="t">
            <a:spAutoFit/>
          </a:bodyPr>
          <a:lstStyle/>
          <a:p>
            <a:pPr algn="just"/>
            <a:r>
              <a:rPr lang="vi-VN" sz="5000" b="1" u="sng" dirty="0">
                <a:solidFill>
                  <a:srgbClr val="FF0000"/>
                </a:solidFill>
                <a:latin typeface="Times New Roman" pitchFamily="18" charset="0"/>
                <a:cs typeface="Times New Roman" pitchFamily="18" charset="0"/>
              </a:rPr>
              <a:t>Lưu ý:</a:t>
            </a:r>
            <a:r>
              <a:rPr lang="vi-VN" sz="5000" dirty="0">
                <a:solidFill>
                  <a:srgbClr val="7030A0"/>
                </a:solidFill>
                <a:latin typeface="Times New Roman" pitchFamily="18" charset="0"/>
                <a:cs typeface="Times New Roman" pitchFamily="18" charset="0"/>
              </a:rPr>
              <a:t> </a:t>
            </a:r>
            <a:r>
              <a:rPr lang="vi-VN" sz="5000" dirty="0">
                <a:solidFill>
                  <a:srgbClr val="FF0000"/>
                </a:solidFill>
                <a:latin typeface="Times New Roman" pitchFamily="18" charset="0"/>
                <a:cs typeface="Times New Roman" pitchFamily="18" charset="0"/>
              </a:rPr>
              <a:t>Sau khi xác nhận và đăng ký thông tin tuyển sinh thành công. CMHS cần xuất Phiếu kê khai thông tin để lưu lại dữ liệu đã xác nhận đăng ký tuyển sinh.</a:t>
            </a:r>
            <a:endParaRPr lang="en-US" sz="5000" dirty="0">
              <a:solidFill>
                <a:srgbClr val="FF0000"/>
              </a:solidFill>
              <a:latin typeface="Times New Roman" pitchFamily="18" charset="0"/>
              <a:cs typeface="Times New Roman" pitchFamily="18" charset="0"/>
            </a:endParaRPr>
          </a:p>
          <a:p>
            <a:pPr algn="just"/>
            <a:endParaRPr lang="en-US" sz="5000" b="1" dirty="0">
              <a:solidFill>
                <a:srgbClr val="0070C0"/>
              </a:solidFill>
              <a:latin typeface="Times New Roman" pitchFamily="18" charset="0"/>
              <a:cs typeface="Times New Roman" pitchFamily="18" charset="0"/>
              <a:sym typeface="Wingdings"/>
            </a:endParaRPr>
          </a:p>
          <a:p>
            <a:pPr algn="just"/>
            <a:r>
              <a:rPr lang="en-US" sz="5000" b="1" dirty="0">
                <a:solidFill>
                  <a:srgbClr val="0070C0"/>
                </a:solidFill>
                <a:latin typeface="Times New Roman" pitchFamily="18" charset="0"/>
                <a:cs typeface="Times New Roman" pitchFamily="18" charset="0"/>
                <a:sym typeface="Wingdings"/>
              </a:rPr>
              <a:t></a:t>
            </a:r>
            <a:r>
              <a:rPr lang="en-US" sz="5000" b="1" dirty="0" err="1">
                <a:solidFill>
                  <a:srgbClr val="0070C0"/>
                </a:solidFill>
                <a:latin typeface="Times New Roman" pitchFamily="18" charset="0"/>
                <a:cs typeface="Times New Roman" pitchFamily="18" charset="0"/>
              </a:rPr>
              <a:t>Thời</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gian</a:t>
            </a:r>
            <a:r>
              <a:rPr lang="en-US" sz="5000" b="1" dirty="0">
                <a:solidFill>
                  <a:srgbClr val="0070C0"/>
                </a:solidFill>
                <a:latin typeface="Times New Roman" pitchFamily="18" charset="0"/>
                <a:cs typeface="Times New Roman" pitchFamily="18" charset="0"/>
              </a:rPr>
              <a:t> </a:t>
            </a:r>
            <a:r>
              <a:rPr lang="vi-VN" sz="5000" b="1" dirty="0">
                <a:solidFill>
                  <a:srgbClr val="0070C0"/>
                </a:solidFill>
                <a:latin typeface="Times New Roman" pitchFamily="18" charset="0"/>
                <a:cs typeface="Times New Roman" pitchFamily="18" charset="0"/>
              </a:rPr>
              <a:t>thực</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hiện</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việc</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đăng</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ký</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tuyển</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sinh</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Từ</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ngày</a:t>
            </a:r>
            <a:r>
              <a:rPr lang="en-US" sz="5000" b="1" dirty="0">
                <a:solidFill>
                  <a:srgbClr val="0070C0"/>
                </a:solidFill>
                <a:latin typeface="Times New Roman" pitchFamily="18" charset="0"/>
                <a:cs typeface="Times New Roman" pitchFamily="18" charset="0"/>
              </a:rPr>
              <a:t> </a:t>
            </a:r>
            <a:r>
              <a:rPr lang="en-US" sz="5000" b="1" dirty="0">
                <a:solidFill>
                  <a:schemeClr val="bg2">
                    <a:lumMod val="25000"/>
                  </a:schemeClr>
                </a:solidFill>
                <a:highlight>
                  <a:srgbClr val="FFFF00"/>
                </a:highlight>
                <a:latin typeface="Times New Roman" pitchFamily="18" charset="0"/>
                <a:cs typeface="Times New Roman" pitchFamily="18" charset="0"/>
              </a:rPr>
              <a:t>15/05/2025</a:t>
            </a:r>
            <a:r>
              <a:rPr lang="en-US" sz="5000" b="1" dirty="0">
                <a:solidFill>
                  <a:srgbClr val="0070C0"/>
                </a:solidFill>
                <a:latin typeface="Times New Roman" pitchFamily="18" charset="0"/>
                <a:cs typeface="Times New Roman" pitchFamily="18" charset="0"/>
              </a:rPr>
              <a:t> </a:t>
            </a:r>
            <a:r>
              <a:rPr lang="en-US" sz="5000" b="1" dirty="0" err="1">
                <a:solidFill>
                  <a:srgbClr val="0070C0"/>
                </a:solidFill>
                <a:latin typeface="Times New Roman" pitchFamily="18" charset="0"/>
                <a:cs typeface="Times New Roman" pitchFamily="18" charset="0"/>
              </a:rPr>
              <a:t>đến</a:t>
            </a:r>
            <a:r>
              <a:rPr lang="en-US" sz="5000" b="1" dirty="0">
                <a:solidFill>
                  <a:srgbClr val="0070C0"/>
                </a:solidFill>
                <a:latin typeface="Times New Roman" pitchFamily="18" charset="0"/>
                <a:cs typeface="Times New Roman" pitchFamily="18" charset="0"/>
              </a:rPr>
              <a:t> </a:t>
            </a:r>
            <a:r>
              <a:rPr lang="en-US" sz="5000" b="1" dirty="0">
                <a:solidFill>
                  <a:schemeClr val="bg2">
                    <a:lumMod val="25000"/>
                  </a:schemeClr>
                </a:solidFill>
                <a:highlight>
                  <a:srgbClr val="FFFF00"/>
                </a:highlight>
                <a:latin typeface="Times New Roman" pitchFamily="18" charset="0"/>
                <a:cs typeface="Times New Roman" pitchFamily="18" charset="0"/>
              </a:rPr>
              <a:t>17 </a:t>
            </a:r>
            <a:r>
              <a:rPr lang="en-US" sz="5000" b="1" dirty="0" err="1">
                <a:solidFill>
                  <a:schemeClr val="bg2">
                    <a:lumMod val="25000"/>
                  </a:schemeClr>
                </a:solidFill>
                <a:highlight>
                  <a:srgbClr val="FFFF00"/>
                </a:highlight>
                <a:latin typeface="Times New Roman" pitchFamily="18" charset="0"/>
                <a:cs typeface="Times New Roman" pitchFamily="18" charset="0"/>
              </a:rPr>
              <a:t>giờ</a:t>
            </a:r>
            <a:r>
              <a:rPr lang="en-US" sz="5000" b="1" dirty="0">
                <a:solidFill>
                  <a:schemeClr val="bg2">
                    <a:lumMod val="25000"/>
                  </a:schemeClr>
                </a:solidFill>
                <a:highlight>
                  <a:srgbClr val="FFFF00"/>
                </a:highlight>
                <a:latin typeface="Times New Roman" pitchFamily="18" charset="0"/>
                <a:cs typeface="Times New Roman" pitchFamily="18" charset="0"/>
              </a:rPr>
              <a:t> 00 </a:t>
            </a:r>
            <a:r>
              <a:rPr lang="en-US" sz="5000" b="1" dirty="0" err="1">
                <a:solidFill>
                  <a:schemeClr val="bg2">
                    <a:lumMod val="25000"/>
                  </a:schemeClr>
                </a:solidFill>
                <a:highlight>
                  <a:srgbClr val="FFFF00"/>
                </a:highlight>
                <a:latin typeface="Times New Roman" pitchFamily="18" charset="0"/>
                <a:cs typeface="Times New Roman" pitchFamily="18" charset="0"/>
              </a:rPr>
              <a:t>ngày</a:t>
            </a:r>
            <a:r>
              <a:rPr lang="en-US" sz="5000" b="1" dirty="0">
                <a:solidFill>
                  <a:schemeClr val="bg2">
                    <a:lumMod val="25000"/>
                  </a:schemeClr>
                </a:solidFill>
                <a:highlight>
                  <a:srgbClr val="FFFF00"/>
                </a:highlight>
                <a:latin typeface="Times New Roman" pitchFamily="18" charset="0"/>
                <a:cs typeface="Times New Roman" pitchFamily="18" charset="0"/>
              </a:rPr>
              <a:t> 19/05/2025</a:t>
            </a:r>
            <a:r>
              <a:rPr lang="en-US" sz="5000" b="1" dirty="0">
                <a:solidFill>
                  <a:srgbClr val="0070C0"/>
                </a:solidFill>
                <a:highlight>
                  <a:srgbClr val="FFFF00"/>
                </a:highlight>
                <a:latin typeface="Times New Roman" pitchFamily="18" charset="0"/>
                <a:cs typeface="Times New Roman" pitchFamily="18" charset="0"/>
              </a:rPr>
              <a:t>.</a:t>
            </a:r>
            <a:endParaRPr lang="en-US" sz="5000" dirty="0">
              <a:solidFill>
                <a:srgbClr val="0070C0"/>
              </a:solidFill>
              <a:highlight>
                <a:srgbClr val="FFFF00"/>
              </a:highlight>
              <a:latin typeface="Times New Roman" pitchFamily="18" charset="0"/>
              <a:cs typeface="Times New Roman" pitchFamily="18" charset="0"/>
            </a:endParaRPr>
          </a:p>
          <a:p>
            <a:pPr algn="just"/>
            <a:r>
              <a:rPr lang="vi-VN" sz="5000" dirty="0">
                <a:solidFill>
                  <a:srgbClr val="7030A0"/>
                </a:solidFill>
                <a:latin typeface="Times New Roman" pitchFamily="18" charset="0"/>
                <a:cs typeface="Times New Roman" pitchFamily="18" charset="0"/>
                <a:sym typeface="Wingdings 2"/>
              </a:rPr>
              <a:t></a:t>
            </a:r>
            <a:r>
              <a:rPr lang="vi-VN" sz="5000" dirty="0">
                <a:solidFill>
                  <a:srgbClr val="7030A0"/>
                </a:solidFill>
                <a:latin typeface="Times New Roman" pitchFamily="18" charset="0"/>
                <a:cs typeface="Times New Roman" pitchFamily="18" charset="0"/>
              </a:rPr>
              <a:t>Nếu phụ huynh có vướng mắc trong quá trình </a:t>
            </a:r>
            <a:r>
              <a:rPr lang="en-US" sz="5000" dirty="0" err="1">
                <a:solidFill>
                  <a:srgbClr val="7030A0"/>
                </a:solidFill>
                <a:latin typeface="Times New Roman" pitchFamily="18" charset="0"/>
                <a:cs typeface="Times New Roman" pitchFamily="18" charset="0"/>
              </a:rPr>
              <a:t>thực</a:t>
            </a:r>
            <a:r>
              <a:rPr lang="en-US" sz="5000" dirty="0">
                <a:solidFill>
                  <a:srgbClr val="7030A0"/>
                </a:solidFill>
                <a:latin typeface="Times New Roman" pitchFamily="18" charset="0"/>
                <a:cs typeface="Times New Roman" pitchFamily="18" charset="0"/>
              </a:rPr>
              <a:t> </a:t>
            </a:r>
            <a:r>
              <a:rPr lang="en-US" sz="5000" dirty="0" err="1">
                <a:solidFill>
                  <a:srgbClr val="7030A0"/>
                </a:solidFill>
                <a:latin typeface="Times New Roman" pitchFamily="18" charset="0"/>
                <a:cs typeface="Times New Roman" pitchFamily="18" charset="0"/>
              </a:rPr>
              <a:t>hiện</a:t>
            </a:r>
            <a:r>
              <a:rPr lang="vi-VN" sz="5000" dirty="0">
                <a:solidFill>
                  <a:srgbClr val="7030A0"/>
                </a:solidFill>
                <a:latin typeface="Times New Roman" pitchFamily="18" charset="0"/>
                <a:cs typeface="Times New Roman" pitchFamily="18" charset="0"/>
              </a:rPr>
              <a:t>, vui lòng liên h</a:t>
            </a:r>
            <a:r>
              <a:rPr lang="en-US" sz="5000" dirty="0">
                <a:solidFill>
                  <a:srgbClr val="7030A0"/>
                </a:solidFill>
                <a:latin typeface="Times New Roman" pitchFamily="18" charset="0"/>
                <a:cs typeface="Times New Roman" pitchFamily="18" charset="0"/>
              </a:rPr>
              <a:t>ệ</a:t>
            </a:r>
            <a:r>
              <a:rPr lang="vi-VN" sz="5000" dirty="0">
                <a:solidFill>
                  <a:srgbClr val="7030A0"/>
                </a:solidFill>
                <a:latin typeface="Times New Roman" pitchFamily="18" charset="0"/>
                <a:cs typeface="Times New Roman" pitchFamily="18" charset="0"/>
              </a:rPr>
              <a:t>: </a:t>
            </a:r>
            <a:endParaRPr lang="en-US" sz="5000" dirty="0">
              <a:solidFill>
                <a:srgbClr val="7030A0"/>
              </a:solidFill>
              <a:latin typeface="Times New Roman" pitchFamily="18" charset="0"/>
              <a:cs typeface="Times New Roman" pitchFamily="18" charset="0"/>
            </a:endParaRPr>
          </a:p>
          <a:p>
            <a:pPr algn="just"/>
            <a:r>
              <a:rPr lang="vi-VN" sz="5000" b="1" dirty="0">
                <a:solidFill>
                  <a:srgbClr val="7030A0"/>
                </a:solidFill>
                <a:latin typeface="Times New Roman" pitchFamily="18" charset="0"/>
                <a:cs typeface="Times New Roman" pitchFamily="18" charset="0"/>
                <a:sym typeface="Wingdings"/>
              </a:rPr>
              <a:t></a:t>
            </a:r>
            <a:r>
              <a:rPr lang="vi-VN" sz="5000" b="1" dirty="0">
                <a:solidFill>
                  <a:srgbClr val="7030A0"/>
                </a:solidFill>
                <a:latin typeface="Times New Roman" pitchFamily="18" charset="0"/>
                <a:cs typeface="Times New Roman" pitchFamily="18" charset="0"/>
              </a:rPr>
              <a:t> Cô </a:t>
            </a:r>
            <a:r>
              <a:rPr lang="en-US" sz="5000" b="1" dirty="0">
                <a:solidFill>
                  <a:srgbClr val="7030A0"/>
                </a:solidFill>
                <a:latin typeface="Times New Roman" pitchFamily="18" charset="0"/>
                <a:cs typeface="Times New Roman" pitchFamily="18" charset="0"/>
              </a:rPr>
              <a:t>Trang (VT)</a:t>
            </a:r>
            <a:r>
              <a:rPr lang="vi-VN" sz="5000" b="1" dirty="0">
                <a:solidFill>
                  <a:srgbClr val="7030A0"/>
                </a:solidFill>
                <a:latin typeface="Times New Roman" pitchFamily="18" charset="0"/>
                <a:cs typeface="Times New Roman" pitchFamily="18" charset="0"/>
              </a:rPr>
              <a:t>: </a:t>
            </a:r>
            <a:r>
              <a:rPr lang="en-US" sz="5000" b="1" dirty="0">
                <a:solidFill>
                  <a:srgbClr val="7030A0"/>
                </a:solidFill>
                <a:latin typeface="Times New Roman" pitchFamily="18" charset="0"/>
                <a:cs typeface="Times New Roman" pitchFamily="18" charset="0"/>
              </a:rPr>
              <a:t>0931.440.005</a:t>
            </a:r>
            <a:endParaRPr lang="en-US" sz="5000" dirty="0">
              <a:solidFill>
                <a:srgbClr val="7030A0"/>
              </a:solidFill>
              <a:latin typeface="Times New Roman" pitchFamily="18" charset="0"/>
              <a:cs typeface="Times New Roman" pitchFamily="18" charset="0"/>
            </a:endParaRPr>
          </a:p>
        </p:txBody>
      </p:sp>
      <p:sp>
        <p:nvSpPr>
          <p:cNvPr id="7" name="Freeform 7"/>
          <p:cNvSpPr/>
          <p:nvPr/>
        </p:nvSpPr>
        <p:spPr>
          <a:xfrm rot="-206157">
            <a:off x="16034193" y="206339"/>
            <a:ext cx="1876589" cy="2096748"/>
          </a:xfrm>
          <a:custGeom>
            <a:avLst/>
            <a:gdLst/>
            <a:ahLst/>
            <a:cxnLst/>
            <a:rect l="l" t="t" r="r" b="b"/>
            <a:pathLst>
              <a:path w="1876589" h="2096748">
                <a:moveTo>
                  <a:pt x="0" y="0"/>
                </a:moveTo>
                <a:lnTo>
                  <a:pt x="1876589" y="0"/>
                </a:lnTo>
                <a:lnTo>
                  <a:pt x="1876589" y="2096748"/>
                </a:lnTo>
                <a:lnTo>
                  <a:pt x="0" y="2096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3" name="Freeform 3"/>
          <p:cNvSpPr/>
          <p:nvPr/>
        </p:nvSpPr>
        <p:spPr>
          <a:xfrm rot="-1617254">
            <a:off x="15368022" y="668545"/>
            <a:ext cx="2074849" cy="1756186"/>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634560">
            <a:off x="511997" y="7524407"/>
            <a:ext cx="2905020" cy="2822536"/>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308417" y="6858498"/>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24677" y="9606817"/>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91538" y="6568749"/>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7691" y="760938"/>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128850" y="700077"/>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460433" y="366302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354483" y="9258300"/>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4742517" y="8461372"/>
            <a:ext cx="3545483" cy="1651738"/>
          </a:xfrm>
          <a:custGeom>
            <a:avLst/>
            <a:gdLst/>
            <a:ahLst/>
            <a:cxnLst/>
            <a:rect l="l" t="t" r="r" b="b"/>
            <a:pathLst>
              <a:path w="4805057" h="1651738">
                <a:moveTo>
                  <a:pt x="0" y="0"/>
                </a:moveTo>
                <a:lnTo>
                  <a:pt x="4805057" y="0"/>
                </a:lnTo>
                <a:lnTo>
                  <a:pt x="4805057" y="1651738"/>
                </a:lnTo>
                <a:lnTo>
                  <a:pt x="0" y="16517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28"/>
          <p:cNvSpPr txBox="1"/>
          <p:nvPr/>
        </p:nvSpPr>
        <p:spPr>
          <a:xfrm>
            <a:off x="3538475" y="1533938"/>
            <a:ext cx="13411200" cy="7478970"/>
          </a:xfrm>
          <a:prstGeom prst="rect">
            <a:avLst/>
          </a:prstGeom>
        </p:spPr>
        <p:txBody>
          <a:bodyPr wrap="square" lIns="0" tIns="0" rIns="0" bIns="0" rtlCol="0" anchor="t">
            <a:spAutoFit/>
          </a:bodyPr>
          <a:lstStyle/>
          <a:p>
            <a:r>
              <a:rPr lang="vi-VN" sz="5400" dirty="0">
                <a:solidFill>
                  <a:srgbClr val="0070C0"/>
                </a:solidFill>
              </a:rPr>
              <a:t>Phụ huynh truy cập trang web</a:t>
            </a:r>
            <a:r>
              <a:rPr lang="vi-VN" sz="5400" dirty="0"/>
              <a:t> </a:t>
            </a:r>
            <a:r>
              <a:rPr lang="vi-VN" sz="5400" u="sng" dirty="0">
                <a:hlinkClick r:id="rId6"/>
              </a:rPr>
              <a:t>http://tuyensinhdaucap.hcm.edu.vn</a:t>
            </a:r>
            <a:r>
              <a:rPr lang="vi-VN" sz="5400" u="sng" dirty="0"/>
              <a:t> </a:t>
            </a:r>
            <a:endParaRPr lang="en-US" sz="5400" dirty="0"/>
          </a:p>
          <a:p>
            <a:endParaRPr lang="en-US" sz="5400" dirty="0">
              <a:solidFill>
                <a:srgbClr val="0070C0"/>
              </a:solidFill>
            </a:endParaRPr>
          </a:p>
          <a:p>
            <a:r>
              <a:rPr lang="vi-VN" sz="5400" dirty="0">
                <a:solidFill>
                  <a:srgbClr val="0070C0"/>
                </a:solidFill>
              </a:rPr>
              <a:t>Hoặc quét mã QR</a:t>
            </a:r>
            <a:r>
              <a:rPr lang="en-US" sz="5400" dirty="0">
                <a:solidFill>
                  <a:srgbClr val="0070C0"/>
                </a:solidFill>
              </a:rPr>
              <a:t>.</a:t>
            </a:r>
          </a:p>
          <a:p>
            <a:endParaRPr lang="en-US" sz="5400" dirty="0">
              <a:solidFill>
                <a:srgbClr val="0070C0"/>
              </a:solidFill>
            </a:endParaRPr>
          </a:p>
          <a:p>
            <a:endParaRPr lang="en-US" sz="5400" dirty="0">
              <a:solidFill>
                <a:srgbClr val="0070C0"/>
              </a:solidFill>
            </a:endParaRPr>
          </a:p>
          <a:p>
            <a:endParaRPr lang="en-US" sz="5400" dirty="0">
              <a:solidFill>
                <a:srgbClr val="0070C0"/>
              </a:solidFill>
            </a:endParaRPr>
          </a:p>
          <a:p>
            <a:endParaRPr lang="en-US" sz="5400" dirty="0">
              <a:solidFill>
                <a:srgbClr val="0070C0"/>
              </a:solidFill>
            </a:endParaRPr>
          </a:p>
          <a:p>
            <a:endParaRPr lang="en-US" sz="5400" dirty="0">
              <a:solidFill>
                <a:srgbClr val="0070C0"/>
              </a:solidFill>
            </a:endParaRPr>
          </a:p>
        </p:txBody>
      </p:sp>
      <p:sp>
        <p:nvSpPr>
          <p:cNvPr id="29" name="Freeform 29"/>
          <p:cNvSpPr/>
          <p:nvPr/>
        </p:nvSpPr>
        <p:spPr>
          <a:xfrm>
            <a:off x="27093" y="57830"/>
            <a:ext cx="3020907" cy="1809070"/>
          </a:xfrm>
          <a:custGeom>
            <a:avLst/>
            <a:gdLst/>
            <a:ahLst/>
            <a:cxnLst/>
            <a:rect l="l" t="t" r="r" b="b"/>
            <a:pathLst>
              <a:path w="7315200" h="2514600">
                <a:moveTo>
                  <a:pt x="0" y="0"/>
                </a:moveTo>
                <a:lnTo>
                  <a:pt x="7315200" y="0"/>
                </a:lnTo>
                <a:lnTo>
                  <a:pt x="7315200" y="2514600"/>
                </a:lnTo>
                <a:lnTo>
                  <a:pt x="0" y="2514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30" name="Picture 29">
            <a:extLst>
              <a:ext uri="{FF2B5EF4-FFF2-40B4-BE49-F238E27FC236}">
                <a16:creationId xmlns:a16="http://schemas.microsoft.com/office/drawing/2014/main" id="{043CA038-71F0-4776-BE1A-D5BA94F51FA7}"/>
              </a:ext>
            </a:extLst>
          </p:cNvPr>
          <p:cNvPicPr/>
          <p:nvPr/>
        </p:nvPicPr>
        <p:blipFill>
          <a:blip r:embed="rId7"/>
          <a:stretch>
            <a:fillRect/>
          </a:stretch>
        </p:blipFill>
        <p:spPr>
          <a:xfrm>
            <a:off x="8001000" y="5730548"/>
            <a:ext cx="2895600" cy="2460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5" dur="500"/>
                                        <p:tgtEl>
                                          <p:spTgt spid="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20"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634560">
            <a:off x="444848" y="-866148"/>
            <a:ext cx="3558362" cy="3076606"/>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58115" y="2630359"/>
            <a:ext cx="267762" cy="2677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4819" y="6574171"/>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840354" y="8990538"/>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11291" y="759392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556488" y="5727149"/>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rot="2408416">
            <a:off x="14713120" y="-619123"/>
            <a:ext cx="4604141" cy="2127734"/>
          </a:xfrm>
          <a:custGeom>
            <a:avLst/>
            <a:gdLst/>
            <a:ahLst/>
            <a:cxnLst/>
            <a:rect l="l" t="t" r="r" b="b"/>
            <a:pathLst>
              <a:path w="5116238" h="2634863">
                <a:moveTo>
                  <a:pt x="0" y="0"/>
                </a:moveTo>
                <a:lnTo>
                  <a:pt x="5116238" y="0"/>
                </a:lnTo>
                <a:lnTo>
                  <a:pt x="5116238" y="2634862"/>
                </a:lnTo>
                <a:lnTo>
                  <a:pt x="0" y="26348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6" name="Freeform 26"/>
          <p:cNvSpPr/>
          <p:nvPr/>
        </p:nvSpPr>
        <p:spPr>
          <a:xfrm>
            <a:off x="107250" y="8476077"/>
            <a:ext cx="969491" cy="1564446"/>
          </a:xfrm>
          <a:custGeom>
            <a:avLst/>
            <a:gdLst/>
            <a:ahLst/>
            <a:cxnLst/>
            <a:rect l="l" t="t" r="r" b="b"/>
            <a:pathLst>
              <a:path w="1517559" h="2863319">
                <a:moveTo>
                  <a:pt x="0" y="0"/>
                </a:moveTo>
                <a:lnTo>
                  <a:pt x="1517559" y="0"/>
                </a:lnTo>
                <a:lnTo>
                  <a:pt x="1517559" y="2863320"/>
                </a:lnTo>
                <a:lnTo>
                  <a:pt x="0" y="28633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rot="-1617254">
            <a:off x="16472855" y="8121030"/>
            <a:ext cx="1438463" cy="2159595"/>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9" name="TextBox 29"/>
          <p:cNvSpPr txBox="1"/>
          <p:nvPr/>
        </p:nvSpPr>
        <p:spPr>
          <a:xfrm>
            <a:off x="2499595" y="1795743"/>
            <a:ext cx="14080336" cy="1538883"/>
          </a:xfrm>
          <a:prstGeom prst="rect">
            <a:avLst/>
          </a:prstGeom>
        </p:spPr>
        <p:txBody>
          <a:bodyPr wrap="square" lIns="0" tIns="0" rIns="0" bIns="0" rtlCol="0" anchor="t">
            <a:spAutoFit/>
          </a:bodyPr>
          <a:lstStyle/>
          <a:p>
            <a:pPr marL="857250" indent="-857250">
              <a:buFont typeface="Wingdings" panose="05000000000000000000" pitchFamily="2" charset="2"/>
              <a:buChar char="v"/>
            </a:pPr>
            <a:r>
              <a:rPr lang="en-US" sz="5000" b="1" dirty="0" err="1">
                <a:solidFill>
                  <a:srgbClr val="0070C0"/>
                </a:solidFill>
                <a:latin typeface="Times New Roman" pitchFamily="18" charset="0"/>
                <a:cs typeface="Times New Roman" pitchFamily="18" charset="0"/>
              </a:rPr>
              <a:t>Bước</a:t>
            </a:r>
            <a:r>
              <a:rPr lang="en-US" sz="5000" b="1" dirty="0">
                <a:solidFill>
                  <a:srgbClr val="0070C0"/>
                </a:solidFill>
                <a:latin typeface="Times New Roman" pitchFamily="18" charset="0"/>
                <a:cs typeface="Times New Roman" pitchFamily="18" charset="0"/>
              </a:rPr>
              <a:t> 1: </a:t>
            </a:r>
            <a:r>
              <a:rPr lang="en-US" sz="5000" dirty="0">
                <a:solidFill>
                  <a:srgbClr val="0070C0"/>
                </a:solidFill>
                <a:latin typeface="Times New Roman" pitchFamily="18" charset="0"/>
                <a:cs typeface="Times New Roman" pitchFamily="18" charset="0"/>
              </a:rPr>
              <a:t>P</a:t>
            </a:r>
            <a:r>
              <a:rPr lang="vi-VN" sz="5000" dirty="0">
                <a:solidFill>
                  <a:srgbClr val="0070C0"/>
                </a:solidFill>
                <a:latin typeface="Times New Roman" pitchFamily="18" charset="0"/>
                <a:cs typeface="Times New Roman" pitchFamily="18" charset="0"/>
              </a:rPr>
              <a:t>hụ huynh bấm vào </a:t>
            </a:r>
            <a:r>
              <a:rPr lang="en-US" sz="5000" b="1" dirty="0">
                <a:solidFill>
                  <a:srgbClr val="FF0000"/>
                </a:solidFill>
                <a:latin typeface="Times New Roman" pitchFamily="18" charset="0"/>
                <a:cs typeface="Times New Roman" pitchFamily="18" charset="0"/>
              </a:rPr>
              <a:t>ĐĂNG KÝ ĐỐI TƯỢNG VÀ KHU VỰC TUYỂN SINH</a:t>
            </a:r>
          </a:p>
        </p:txBody>
      </p:sp>
      <p:pic>
        <p:nvPicPr>
          <p:cNvPr id="32" name="Hình ảnh 1" descr="Ảnh có chứa văn bản, người, trang phục, Mặt người&#10;&#10;Mô tả được tạo tự động">
            <a:extLst>
              <a:ext uri="{FF2B5EF4-FFF2-40B4-BE49-F238E27FC236}">
                <a16:creationId xmlns:a16="http://schemas.microsoft.com/office/drawing/2014/main" id="{4331FD98-CD26-4168-86B9-938FF8074316}"/>
              </a:ext>
            </a:extLst>
          </p:cNvPr>
          <p:cNvPicPr/>
          <p:nvPr/>
        </p:nvPicPr>
        <p:blipFill>
          <a:blip r:embed="rId8"/>
          <a:stretch>
            <a:fillRect/>
          </a:stretch>
        </p:blipFill>
        <p:spPr>
          <a:xfrm>
            <a:off x="3200400" y="4223392"/>
            <a:ext cx="11887200" cy="5363531"/>
          </a:xfrm>
          <a:prstGeom prst="rect">
            <a:avLst/>
          </a:prstGeom>
        </p:spPr>
      </p:pic>
      <p:sp>
        <p:nvSpPr>
          <p:cNvPr id="34" name="Freeform 2">
            <a:extLst>
              <a:ext uri="{FF2B5EF4-FFF2-40B4-BE49-F238E27FC236}">
                <a16:creationId xmlns:a16="http://schemas.microsoft.com/office/drawing/2014/main" id="{9A27DBCF-105F-4AC3-B231-84E7163E1F03}"/>
              </a:ext>
            </a:extLst>
          </p:cNvPr>
          <p:cNvSpPr/>
          <p:nvPr/>
        </p:nvSpPr>
        <p:spPr>
          <a:xfrm>
            <a:off x="919922" y="0"/>
            <a:ext cx="15386878" cy="4223392"/>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2000"/>
                                        <p:tgtEl>
                                          <p:spTgt spid="29">
                                            <p:txEl>
                                              <p:pRg st="0" end="0"/>
                                            </p:txEl>
                                          </p:spTgt>
                                        </p:tgtEl>
                                      </p:cBhvr>
                                    </p:animEffect>
                                    <p:anim calcmode="lin" valueType="num">
                                      <p:cBhvr>
                                        <p:cTn id="8" dur="2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3" name="Freeform 3"/>
          <p:cNvSpPr/>
          <p:nvPr/>
        </p:nvSpPr>
        <p:spPr>
          <a:xfrm rot="-1617254">
            <a:off x="16234908" y="707200"/>
            <a:ext cx="1540137" cy="1917718"/>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634560">
            <a:off x="-326947" y="7128378"/>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308417" y="6858498"/>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24677" y="9606817"/>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91538" y="6568749"/>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7691" y="760938"/>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128850" y="700077"/>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460433" y="366302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354483" y="9258300"/>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rot="-2115520">
            <a:off x="-371565" y="268458"/>
            <a:ext cx="2325833" cy="2210511"/>
          </a:xfrm>
          <a:custGeom>
            <a:avLst/>
            <a:gdLst/>
            <a:ahLst/>
            <a:cxnLst/>
            <a:rect l="l" t="t" r="r" b="b"/>
            <a:pathLst>
              <a:path w="2325833" h="2210511">
                <a:moveTo>
                  <a:pt x="0" y="0"/>
                </a:moveTo>
                <a:lnTo>
                  <a:pt x="2325834" y="0"/>
                </a:lnTo>
                <a:lnTo>
                  <a:pt x="2325834" y="2210511"/>
                </a:lnTo>
                <a:lnTo>
                  <a:pt x="0" y="2210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TextBox 28"/>
          <p:cNvSpPr txBox="1"/>
          <p:nvPr/>
        </p:nvSpPr>
        <p:spPr>
          <a:xfrm>
            <a:off x="2404069" y="799569"/>
            <a:ext cx="12988331" cy="3590150"/>
          </a:xfrm>
          <a:prstGeom prst="rect">
            <a:avLst/>
          </a:prstGeom>
        </p:spPr>
        <p:txBody>
          <a:bodyPr wrap="square" lIns="0" tIns="0" rIns="0" bIns="0" rtlCol="0" anchor="t">
            <a:spAutoFit/>
          </a:bodyPr>
          <a:lstStyle/>
          <a:p>
            <a:pPr indent="0" algn="just">
              <a:lnSpc>
                <a:spcPct val="150000"/>
              </a:lnSpc>
              <a:spcAft>
                <a:spcPts val="0"/>
              </a:spcAft>
              <a:buNone/>
            </a:pPr>
            <a:r>
              <a:rPr lang="vi-VN" sz="5400" dirty="0">
                <a:solidFill>
                  <a:srgbClr val="0070C0"/>
                </a:solidFill>
                <a:latin typeface="Times New Roman" pitchFamily="18" charset="0"/>
                <a:cs typeface="Times New Roman" pitchFamily="18" charset="0"/>
                <a:sym typeface="Wingdings"/>
              </a:rPr>
              <a:t></a:t>
            </a:r>
            <a:r>
              <a:rPr lang="vi-VN" sz="5400" b="1" dirty="0">
                <a:solidFill>
                  <a:srgbClr val="0070C0"/>
                </a:solidFill>
                <a:latin typeface="Times New Roman" pitchFamily="18" charset="0"/>
                <a:cs typeface="Times New Roman" pitchFamily="18" charset="0"/>
              </a:rPr>
              <a:t>Bước </a:t>
            </a:r>
            <a:r>
              <a:rPr lang="en-US" sz="5400" b="1" dirty="0">
                <a:solidFill>
                  <a:srgbClr val="0070C0"/>
                </a:solidFill>
                <a:latin typeface="Times New Roman" pitchFamily="18" charset="0"/>
                <a:cs typeface="Times New Roman" pitchFamily="18" charset="0"/>
              </a:rPr>
              <a:t>2</a:t>
            </a:r>
            <a:r>
              <a:rPr lang="vi-VN" sz="5400" b="1" dirty="0">
                <a:solidFill>
                  <a:srgbClr val="0070C0"/>
                </a:solidFill>
                <a:latin typeface="Times New Roman" pitchFamily="18" charset="0"/>
                <a:cs typeface="Times New Roman" pitchFamily="18" charset="0"/>
              </a:rPr>
              <a:t>:</a:t>
            </a:r>
            <a:r>
              <a:rPr lang="vi-VN" sz="5400" dirty="0">
                <a:solidFill>
                  <a:srgbClr val="0070C0"/>
                </a:solidFill>
                <a:latin typeface="Times New Roman" pitchFamily="18" charset="0"/>
                <a:cs typeface="Times New Roman" pitchFamily="18" charset="0"/>
              </a:rPr>
              <a:t> </a:t>
            </a:r>
            <a:r>
              <a:rPr lang="en-US" sz="5400" dirty="0" err="1">
                <a:solidFill>
                  <a:srgbClr val="0070C0"/>
                </a:solidFill>
                <a:latin typeface="Times New Roman" pitchFamily="18" charset="0"/>
                <a:cs typeface="Times New Roman" pitchFamily="18" charset="0"/>
              </a:rPr>
              <a:t>Phụ</a:t>
            </a:r>
            <a:r>
              <a:rPr lang="en-US" sz="5400" dirty="0">
                <a:solidFill>
                  <a:srgbClr val="0070C0"/>
                </a:solidFill>
                <a:latin typeface="Times New Roman" pitchFamily="18" charset="0"/>
                <a:cs typeface="Times New Roman" pitchFamily="18" charset="0"/>
              </a:rPr>
              <a:t> </a:t>
            </a:r>
            <a:r>
              <a:rPr lang="en-US" sz="5400" dirty="0" err="1">
                <a:solidFill>
                  <a:srgbClr val="0070C0"/>
                </a:solidFill>
                <a:latin typeface="Times New Roman" pitchFamily="18" charset="0"/>
                <a:cs typeface="Times New Roman" pitchFamily="18" charset="0"/>
              </a:rPr>
              <a:t>huynh</a:t>
            </a:r>
            <a:r>
              <a:rPr lang="en-US" sz="5400" dirty="0">
                <a:solidFill>
                  <a:srgbClr val="0070C0"/>
                </a:solidFill>
                <a:latin typeface="Times New Roman" pitchFamily="18" charset="0"/>
                <a:cs typeface="Times New Roman" pitchFamily="18" charset="0"/>
              </a:rPr>
              <a:t> </a:t>
            </a:r>
            <a:r>
              <a:rPr lang="en-US" sz="5400" dirty="0" err="1">
                <a:solidFill>
                  <a:srgbClr val="0070C0"/>
                </a:solidFill>
                <a:latin typeface="Times New Roman" pitchFamily="18" charset="0"/>
                <a:cs typeface="Times New Roman" pitchFamily="18" charset="0"/>
              </a:rPr>
              <a:t>chọn</a:t>
            </a:r>
            <a:r>
              <a:rPr lang="en-US" sz="5400" dirty="0">
                <a:solidFill>
                  <a:srgbClr val="0070C0"/>
                </a:solidFill>
                <a:latin typeface="Times New Roman" pitchFamily="18" charset="0"/>
                <a:cs typeface="Times New Roman" pitchFamily="18" charset="0"/>
              </a:rPr>
              <a:t> </a:t>
            </a:r>
            <a:r>
              <a:rPr lang="en-US" sz="5400" dirty="0" err="1">
                <a:solidFill>
                  <a:srgbClr val="0070C0"/>
                </a:solidFill>
                <a:latin typeface="Times New Roman" pitchFamily="18" charset="0"/>
                <a:cs typeface="Times New Roman" pitchFamily="18" charset="0"/>
              </a:rPr>
              <a:t>Lớp</a:t>
            </a:r>
            <a:r>
              <a:rPr lang="en-US" sz="5400" dirty="0">
                <a:solidFill>
                  <a:srgbClr val="0070C0"/>
                </a:solidFill>
                <a:latin typeface="Times New Roman" pitchFamily="18" charset="0"/>
                <a:cs typeface="Times New Roman" pitchFamily="18" charset="0"/>
              </a:rPr>
              <a:t> 1 </a:t>
            </a:r>
            <a:r>
              <a:rPr lang="en-US" sz="5400" dirty="0" err="1">
                <a:solidFill>
                  <a:srgbClr val="0070C0"/>
                </a:solidFill>
                <a:latin typeface="Times New Roman" pitchFamily="18" charset="0"/>
                <a:cs typeface="Times New Roman" pitchFamily="18" charset="0"/>
              </a:rPr>
              <a:t>và</a:t>
            </a:r>
            <a:r>
              <a:rPr lang="en-US" sz="5400" dirty="0">
                <a:solidFill>
                  <a:srgbClr val="0070C0"/>
                </a:solidFill>
                <a:latin typeface="Times New Roman" pitchFamily="18" charset="0"/>
                <a:cs typeface="Times New Roman" pitchFamily="18" charset="0"/>
              </a:rPr>
              <a:t> </a:t>
            </a:r>
            <a:r>
              <a:rPr lang="en-US" sz="5400" dirty="0" err="1">
                <a:solidFill>
                  <a:srgbClr val="0070C0"/>
                </a:solidFill>
                <a:latin typeface="Times New Roman" pitchFamily="18" charset="0"/>
                <a:cs typeface="Times New Roman" pitchFamily="18" charset="0"/>
              </a:rPr>
              <a:t>sau</a:t>
            </a:r>
            <a:r>
              <a:rPr lang="en-US" sz="5400" dirty="0">
                <a:solidFill>
                  <a:srgbClr val="0070C0"/>
                </a:solidFill>
                <a:latin typeface="Times New Roman" pitchFamily="18" charset="0"/>
                <a:cs typeface="Times New Roman" pitchFamily="18" charset="0"/>
              </a:rPr>
              <a:t> </a:t>
            </a:r>
            <a:r>
              <a:rPr lang="en-US" sz="5400" dirty="0" err="1">
                <a:solidFill>
                  <a:srgbClr val="0070C0"/>
                </a:solidFill>
                <a:latin typeface="Times New Roman" pitchFamily="18" charset="0"/>
                <a:cs typeface="Times New Roman" pitchFamily="18" charset="0"/>
              </a:rPr>
              <a:t>đó</a:t>
            </a:r>
            <a:r>
              <a:rPr lang="en-US" sz="5400" dirty="0">
                <a:solidFill>
                  <a:srgbClr val="0070C0"/>
                </a:solidFill>
                <a:latin typeface="Times New Roman" pitchFamily="18" charset="0"/>
                <a:cs typeface="Times New Roman" pitchFamily="18" charset="0"/>
              </a:rPr>
              <a:t> </a:t>
            </a:r>
            <a:r>
              <a:rPr lang="en-US" sz="5400" dirty="0" err="1">
                <a:solidFill>
                  <a:srgbClr val="0070C0"/>
                </a:solidFill>
                <a:latin typeface="Times New Roman" pitchFamily="18" charset="0"/>
                <a:cs typeface="Times New Roman" pitchFamily="18" charset="0"/>
              </a:rPr>
              <a:t>bấm</a:t>
            </a:r>
            <a:r>
              <a:rPr lang="en-US" sz="5400" dirty="0">
                <a:solidFill>
                  <a:srgbClr val="0070C0"/>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XÁC NHẬN THÔNG TIN</a:t>
            </a:r>
            <a:r>
              <a:rPr lang="en-US" sz="4400" dirty="0">
                <a:latin typeface="Times New Roman" pitchFamily="18" charset="0"/>
                <a:cs typeface="Times New Roman" pitchFamily="18" charset="0"/>
              </a:rPr>
              <a:t>.</a:t>
            </a:r>
            <a:endParaRPr lang="en-US" sz="5400" dirty="0">
              <a:latin typeface="Times New Roman" pitchFamily="18" charset="0"/>
              <a:cs typeface="Times New Roman" pitchFamily="18" charset="0"/>
            </a:endParaRPr>
          </a:p>
          <a:p>
            <a:pPr indent="0" algn="just">
              <a:lnSpc>
                <a:spcPct val="150000"/>
              </a:lnSpc>
              <a:spcAft>
                <a:spcPts val="0"/>
              </a:spcAft>
              <a:buNone/>
            </a:pPr>
            <a:endParaRPr lang="en-US" sz="5400" dirty="0">
              <a:latin typeface="Times New Roman" pitchFamily="18" charset="0"/>
              <a:cs typeface="Times New Roman" pitchFamily="18" charset="0"/>
            </a:endParaRPr>
          </a:p>
        </p:txBody>
      </p:sp>
      <p:sp>
        <p:nvSpPr>
          <p:cNvPr id="29" name="Freeform 29"/>
          <p:cNvSpPr/>
          <p:nvPr/>
        </p:nvSpPr>
        <p:spPr>
          <a:xfrm>
            <a:off x="15240503" y="7873147"/>
            <a:ext cx="3273627" cy="2770306"/>
          </a:xfrm>
          <a:custGeom>
            <a:avLst/>
            <a:gdLst/>
            <a:ahLst/>
            <a:cxnLst/>
            <a:rect l="l" t="t" r="r" b="b"/>
            <a:pathLst>
              <a:path w="3273627" h="2770306">
                <a:moveTo>
                  <a:pt x="0" y="0"/>
                </a:moveTo>
                <a:lnTo>
                  <a:pt x="3273626" y="0"/>
                </a:lnTo>
                <a:lnTo>
                  <a:pt x="3273626" y="2770306"/>
                </a:lnTo>
                <a:lnTo>
                  <a:pt x="0" y="27703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30" name="Hình ảnh 1" descr="Ảnh có chứa văn bản, Phông chữ, hàng, ảnh chụp màn hình&#10;&#10;Mô tả được tạo tự động">
            <a:extLst>
              <a:ext uri="{FF2B5EF4-FFF2-40B4-BE49-F238E27FC236}">
                <a16:creationId xmlns:a16="http://schemas.microsoft.com/office/drawing/2014/main" id="{342A8DC1-F624-4421-81B6-1DA475D8875E}"/>
              </a:ext>
            </a:extLst>
          </p:cNvPr>
          <p:cNvPicPr/>
          <p:nvPr/>
        </p:nvPicPr>
        <p:blipFill>
          <a:blip r:embed="rId8"/>
          <a:stretch>
            <a:fillRect/>
          </a:stretch>
        </p:blipFill>
        <p:spPr>
          <a:xfrm>
            <a:off x="3287411" y="4334940"/>
            <a:ext cx="12039600" cy="5152491"/>
          </a:xfrm>
          <a:prstGeom prst="rect">
            <a:avLst/>
          </a:prstGeom>
          <a:ln>
            <a:solidFill>
              <a:schemeClr val="accent1"/>
            </a:solidFill>
          </a:ln>
        </p:spPr>
      </p:pic>
      <p:sp>
        <p:nvSpPr>
          <p:cNvPr id="32" name="Freeform 2">
            <a:extLst>
              <a:ext uri="{FF2B5EF4-FFF2-40B4-BE49-F238E27FC236}">
                <a16:creationId xmlns:a16="http://schemas.microsoft.com/office/drawing/2014/main" id="{8DE6E03C-DB4E-41BC-BCFB-D4BD90A818DD}"/>
              </a:ext>
            </a:extLst>
          </p:cNvPr>
          <p:cNvSpPr/>
          <p:nvPr/>
        </p:nvSpPr>
        <p:spPr>
          <a:xfrm>
            <a:off x="1333520" y="-146957"/>
            <a:ext cx="15316200" cy="4275419"/>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1600199" y="-76563"/>
            <a:ext cx="16383001" cy="5829664"/>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115520">
            <a:off x="192770" y="727246"/>
            <a:ext cx="1527129" cy="1068877"/>
          </a:xfrm>
          <a:custGeom>
            <a:avLst/>
            <a:gdLst/>
            <a:ahLst/>
            <a:cxnLst/>
            <a:rect l="l" t="t" r="r" b="b"/>
            <a:pathLst>
              <a:path w="2325833" h="2210511">
                <a:moveTo>
                  <a:pt x="0" y="0"/>
                </a:moveTo>
                <a:lnTo>
                  <a:pt x="2325834" y="0"/>
                </a:lnTo>
                <a:lnTo>
                  <a:pt x="2325834" y="2210511"/>
                </a:lnTo>
                <a:lnTo>
                  <a:pt x="0" y="2210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514599" y="1189179"/>
            <a:ext cx="14554200" cy="3224857"/>
          </a:xfrm>
          <a:prstGeom prst="rect">
            <a:avLst/>
          </a:prstGeom>
        </p:spPr>
        <p:txBody>
          <a:bodyPr wrap="square" lIns="0" tIns="0" rIns="0" bIns="0" rtlCol="0" anchor="t">
            <a:spAutoFit/>
          </a:bodyPr>
          <a:lstStyle/>
          <a:p>
            <a:pPr marL="685800" indent="-685800" algn="ctr">
              <a:lnSpc>
                <a:spcPts val="8680"/>
              </a:lnSpc>
              <a:buFont typeface="Wingdings" panose="05000000000000000000" pitchFamily="2" charset="2"/>
              <a:buChar char="v"/>
            </a:pPr>
            <a:r>
              <a:rPr lang="vi-VN" sz="5000" b="1" dirty="0">
                <a:solidFill>
                  <a:srgbClr val="0070C0"/>
                </a:solidFill>
                <a:latin typeface="Times New Roman" pitchFamily="18" charset="0"/>
                <a:cs typeface="Times New Roman" pitchFamily="18" charset="0"/>
              </a:rPr>
              <a:t>Bước </a:t>
            </a:r>
            <a:r>
              <a:rPr lang="en-US" sz="5000" b="1" dirty="0">
                <a:solidFill>
                  <a:srgbClr val="0070C0"/>
                </a:solidFill>
                <a:latin typeface="Times New Roman" pitchFamily="18" charset="0"/>
                <a:cs typeface="Times New Roman" pitchFamily="18" charset="0"/>
              </a:rPr>
              <a:t>3</a:t>
            </a:r>
            <a:r>
              <a:rPr lang="vi-VN" sz="5000" b="1"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Phụ</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huynh</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đăng</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nhập</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bằng</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Mã</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định</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danh</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cá</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nhân</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học</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sinh</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mật</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khẩu</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là</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ngày</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tháng</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năm</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sinh</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của</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học</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sinh</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viết</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liền</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không</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dấu</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và</a:t>
            </a:r>
            <a:r>
              <a:rPr lang="en-US" sz="5000" dirty="0">
                <a:solidFill>
                  <a:srgbClr val="0070C0"/>
                </a:solidFill>
                <a:latin typeface="Times New Roman" pitchFamily="18" charset="0"/>
                <a:cs typeface="Times New Roman" pitchFamily="18" charset="0"/>
              </a:rPr>
              <a:t> </a:t>
            </a:r>
            <a:r>
              <a:rPr lang="en-US" sz="5000" dirty="0" err="1">
                <a:solidFill>
                  <a:srgbClr val="0070C0"/>
                </a:solidFill>
                <a:latin typeface="Times New Roman" pitchFamily="18" charset="0"/>
                <a:cs typeface="Times New Roman" pitchFamily="18" charset="0"/>
              </a:rPr>
              <a:t>bấm</a:t>
            </a:r>
            <a:r>
              <a:rPr lang="en-US" sz="5000" dirty="0">
                <a:solidFill>
                  <a:srgbClr val="0070C0"/>
                </a:solidFill>
                <a:latin typeface="Times New Roman" pitchFamily="18" charset="0"/>
                <a:cs typeface="Times New Roman" pitchFamily="18" charset="0"/>
              </a:rPr>
              <a:t> </a:t>
            </a:r>
            <a:r>
              <a:rPr lang="en-US" sz="5000" b="1" dirty="0">
                <a:solidFill>
                  <a:srgbClr val="FF0000"/>
                </a:solidFill>
                <a:latin typeface="Times New Roman" pitchFamily="18" charset="0"/>
                <a:cs typeface="Times New Roman" pitchFamily="18" charset="0"/>
              </a:rPr>
              <a:t>TRA CỨU</a:t>
            </a:r>
            <a:r>
              <a:rPr lang="en-US" sz="5000" b="1" dirty="0">
                <a:solidFill>
                  <a:srgbClr val="7030A0"/>
                </a:solidFill>
                <a:latin typeface="Times New Roman" pitchFamily="18" charset="0"/>
                <a:cs typeface="Times New Roman" pitchFamily="18" charset="0"/>
              </a:rPr>
              <a:t>.</a:t>
            </a:r>
            <a:endParaRPr lang="en-US" sz="5000" dirty="0">
              <a:solidFill>
                <a:srgbClr val="C00000"/>
              </a:solidFill>
              <a:latin typeface="Cabin"/>
              <a:ea typeface="Cabin"/>
              <a:cs typeface="Cabin"/>
              <a:sym typeface="Cabin"/>
            </a:endParaRPr>
          </a:p>
        </p:txBody>
      </p:sp>
      <p:pic>
        <p:nvPicPr>
          <p:cNvPr id="6" name="Hình ảnh 1" descr="Ảnh có chứa văn bản, ảnh chụp màn hình, Phông chữ, số&#10;&#10;Mô tả được tạo tự động">
            <a:extLst>
              <a:ext uri="{FF2B5EF4-FFF2-40B4-BE49-F238E27FC236}">
                <a16:creationId xmlns:a16="http://schemas.microsoft.com/office/drawing/2014/main" id="{43FF07BF-BCDD-466C-A0ED-11511829BE2E}"/>
              </a:ext>
            </a:extLst>
          </p:cNvPr>
          <p:cNvPicPr/>
          <p:nvPr/>
        </p:nvPicPr>
        <p:blipFill>
          <a:blip r:embed="rId6"/>
          <a:stretch>
            <a:fillRect/>
          </a:stretch>
        </p:blipFill>
        <p:spPr>
          <a:xfrm>
            <a:off x="4262169" y="5753101"/>
            <a:ext cx="11506200" cy="4114799"/>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351352" y="-2243000"/>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8790" y="326066"/>
            <a:ext cx="17250105" cy="4563372"/>
          </a:xfrm>
          <a:custGeom>
            <a:avLst/>
            <a:gdLst/>
            <a:ahLst/>
            <a:cxnLst/>
            <a:rect l="l" t="t" r="r" b="b"/>
            <a:pathLst>
              <a:path w="15544909" h="7830748">
                <a:moveTo>
                  <a:pt x="0" y="0"/>
                </a:moveTo>
                <a:lnTo>
                  <a:pt x="15544910" y="0"/>
                </a:lnTo>
                <a:lnTo>
                  <a:pt x="15544910" y="7830748"/>
                </a:lnTo>
                <a:lnTo>
                  <a:pt x="0" y="7830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133601" y="1307564"/>
            <a:ext cx="14011174" cy="2308324"/>
          </a:xfrm>
          <a:prstGeom prst="rect">
            <a:avLst/>
          </a:prstGeom>
        </p:spPr>
        <p:txBody>
          <a:bodyPr wrap="square" lIns="0" tIns="0" rIns="0" bIns="0" rtlCol="0" anchor="t">
            <a:spAutoFit/>
          </a:bodyPr>
          <a:lstStyle/>
          <a:p>
            <a:pPr lvl="0" algn="just"/>
            <a:r>
              <a:rPr lang="vi-VN" sz="5000" b="1" dirty="0">
                <a:solidFill>
                  <a:srgbClr val="0070C0"/>
                </a:solidFill>
                <a:latin typeface="Times New Roman" pitchFamily="18" charset="0"/>
                <a:cs typeface="Times New Roman" pitchFamily="18" charset="0"/>
              </a:rPr>
              <a:t>Bước </a:t>
            </a:r>
            <a:r>
              <a:rPr lang="en-US" sz="5000" b="1" dirty="0">
                <a:solidFill>
                  <a:srgbClr val="0070C0"/>
                </a:solidFill>
                <a:latin typeface="Times New Roman" pitchFamily="18" charset="0"/>
                <a:cs typeface="Times New Roman" pitchFamily="18" charset="0"/>
              </a:rPr>
              <a:t>4</a:t>
            </a:r>
            <a:r>
              <a:rPr lang="vi-VN" sz="5000" b="1" dirty="0">
                <a:solidFill>
                  <a:srgbClr val="0070C0"/>
                </a:solidFill>
                <a:latin typeface="Times New Roman" pitchFamily="18" charset="0"/>
                <a:cs typeface="Times New Roman" pitchFamily="18" charset="0"/>
              </a:rPr>
              <a:t>: </a:t>
            </a:r>
            <a:r>
              <a:rPr lang="vi-VN" sz="5000" dirty="0">
                <a:solidFill>
                  <a:srgbClr val="0070C0"/>
                </a:solidFill>
                <a:latin typeface="Times New Roman" pitchFamily="18" charset="0"/>
                <a:cs typeface="Times New Roman" pitchFamily="18" charset="0"/>
              </a:rPr>
              <a:t>PHHS </a:t>
            </a:r>
            <a:r>
              <a:rPr lang="vi-VN" sz="5000" b="1" dirty="0">
                <a:solidFill>
                  <a:srgbClr val="7030A0"/>
                </a:solidFill>
                <a:latin typeface="Times New Roman" pitchFamily="18" charset="0"/>
                <a:cs typeface="Times New Roman" pitchFamily="18" charset="0"/>
              </a:rPr>
              <a:t>Chọn đối tượng và khu vực đăng ký tuyển sin</a:t>
            </a:r>
            <a:r>
              <a:rPr lang="en-US" sz="5000" b="1" dirty="0">
                <a:solidFill>
                  <a:srgbClr val="7030A0"/>
                </a:solidFill>
                <a:latin typeface="Times New Roman" pitchFamily="18" charset="0"/>
                <a:cs typeface="Times New Roman" pitchFamily="18" charset="0"/>
              </a:rPr>
              <a:t>h</a:t>
            </a:r>
          </a:p>
          <a:p>
            <a:pPr lvl="0" algn="just"/>
            <a:r>
              <a:rPr lang="vi-VN" sz="5000" b="1" dirty="0">
                <a:solidFill>
                  <a:schemeClr val="accent2"/>
                </a:solidFill>
                <a:latin typeface="Times New Roman" pitchFamily="18" charset="0"/>
                <a:cs typeface="Times New Roman" pitchFamily="18" charset="0"/>
              </a:rPr>
              <a:t>CMHS thực hiện chọn 1 trong 4 đối tượng.</a:t>
            </a:r>
            <a:endParaRPr lang="en-US" sz="5000" b="1" dirty="0">
              <a:solidFill>
                <a:schemeClr val="accent2"/>
              </a:solidFill>
              <a:latin typeface="Times New Roman" pitchFamily="18" charset="0"/>
              <a:cs typeface="Times New Roman" pitchFamily="18" charset="0"/>
            </a:endParaRPr>
          </a:p>
        </p:txBody>
      </p:sp>
      <p:sp>
        <p:nvSpPr>
          <p:cNvPr id="5" name="Freeform 5"/>
          <p:cNvSpPr/>
          <p:nvPr/>
        </p:nvSpPr>
        <p:spPr>
          <a:xfrm rot="-3063825">
            <a:off x="-386010" y="7364870"/>
            <a:ext cx="1925370" cy="3229132"/>
          </a:xfrm>
          <a:custGeom>
            <a:avLst/>
            <a:gdLst/>
            <a:ahLst/>
            <a:cxnLst/>
            <a:rect l="l" t="t" r="r" b="b"/>
            <a:pathLst>
              <a:path w="1925370" h="3229132">
                <a:moveTo>
                  <a:pt x="0" y="0"/>
                </a:moveTo>
                <a:lnTo>
                  <a:pt x="1925370" y="0"/>
                </a:lnTo>
                <a:lnTo>
                  <a:pt x="1925370" y="3229132"/>
                </a:lnTo>
                <a:lnTo>
                  <a:pt x="0" y="32291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7101489" y="-82246"/>
            <a:ext cx="1286524" cy="2769965"/>
          </a:xfrm>
          <a:custGeom>
            <a:avLst/>
            <a:gdLst/>
            <a:ahLst/>
            <a:cxnLst/>
            <a:rect l="l" t="t" r="r" b="b"/>
            <a:pathLst>
              <a:path w="2180844" h="4114800">
                <a:moveTo>
                  <a:pt x="0" y="0"/>
                </a:moveTo>
                <a:lnTo>
                  <a:pt x="2180844" y="0"/>
                </a:lnTo>
                <a:lnTo>
                  <a:pt x="218084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9" name="Group 9"/>
          <p:cNvGrpSpPr/>
          <p:nvPr/>
        </p:nvGrpSpPr>
        <p:grpSpPr>
          <a:xfrm>
            <a:off x="678776" y="3930789"/>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34016" y="8219605"/>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840354" y="89905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4104912" y="9392181"/>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5137691" y="760938"/>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128850" y="700077"/>
            <a:ext cx="267762" cy="2677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7460433" y="3663027"/>
            <a:ext cx="267762" cy="26776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1" name="Rectangle 30">
            <a:extLst>
              <a:ext uri="{FF2B5EF4-FFF2-40B4-BE49-F238E27FC236}">
                <a16:creationId xmlns:a16="http://schemas.microsoft.com/office/drawing/2014/main" id="{82342198-0E26-4787-9A7C-D1901209C833}"/>
              </a:ext>
            </a:extLst>
          </p:cNvPr>
          <p:cNvSpPr/>
          <p:nvPr/>
        </p:nvSpPr>
        <p:spPr>
          <a:xfrm>
            <a:off x="1826175" y="5128155"/>
            <a:ext cx="15155333" cy="3170099"/>
          </a:xfrm>
          <a:prstGeom prst="rect">
            <a:avLst/>
          </a:prstGeom>
        </p:spPr>
        <p:txBody>
          <a:bodyPr wrap="square">
            <a:spAutoFit/>
          </a:bodyPr>
          <a:lstStyle/>
          <a:p>
            <a:r>
              <a:rPr lang="vi-VN" sz="5000" b="1" dirty="0">
                <a:solidFill>
                  <a:srgbClr val="7030A0"/>
                </a:solidFill>
                <a:latin typeface="Times New Roman" pitchFamily="18" charset="0"/>
                <a:cs typeface="Times New Roman" pitchFamily="18" charset="0"/>
              </a:rPr>
              <a:t>CMHS kiểm tra thông tin cá nhân của học sinh (đặc biệt yêu cầu chính xác trường </a:t>
            </a:r>
            <a:r>
              <a:rPr lang="vi-VN" sz="5000" b="1" dirty="0">
                <a:solidFill>
                  <a:srgbClr val="FF0000"/>
                </a:solidFill>
                <a:latin typeface="Times New Roman" pitchFamily="18" charset="0"/>
                <a:cs typeface="Times New Roman" pitchFamily="18" charset="0"/>
              </a:rPr>
              <a:t>Số điện thoại </a:t>
            </a:r>
            <a:r>
              <a:rPr lang="vi-VN" sz="5000" b="1" dirty="0">
                <a:solidFill>
                  <a:srgbClr val="7030A0"/>
                </a:solidFill>
                <a:latin typeface="Times New Roman" pitchFamily="18" charset="0"/>
                <a:cs typeface="Times New Roman" pitchFamily="18" charset="0"/>
              </a:rPr>
              <a:t>tại </a:t>
            </a:r>
            <a:r>
              <a:rPr lang="vi-VN" sz="5000" b="1" dirty="0">
                <a:solidFill>
                  <a:srgbClr val="FF0000"/>
                </a:solidFill>
                <a:latin typeface="Times New Roman" pitchFamily="18" charset="0"/>
                <a:cs typeface="Times New Roman" pitchFamily="18" charset="0"/>
              </a:rPr>
              <a:t>Thông tin học sinh </a:t>
            </a:r>
            <a:r>
              <a:rPr lang="vi-VN" sz="5000" b="1" dirty="0">
                <a:solidFill>
                  <a:srgbClr val="7030A0"/>
                </a:solidFill>
                <a:latin typeface="Times New Roman" pitchFamily="18" charset="0"/>
                <a:cs typeface="Times New Roman" pitchFamily="18" charset="0"/>
              </a:rPr>
              <a:t>phục vụ công tác liên hệ trong giai đoạn tuyển sinh).</a:t>
            </a:r>
            <a:endParaRPr lang="en-US" sz="5000" dirty="0"/>
          </a:p>
        </p:txBody>
      </p:sp>
      <p:sp>
        <p:nvSpPr>
          <p:cNvPr id="32" name="Freeform 3">
            <a:extLst>
              <a:ext uri="{FF2B5EF4-FFF2-40B4-BE49-F238E27FC236}">
                <a16:creationId xmlns:a16="http://schemas.microsoft.com/office/drawing/2014/main" id="{235AA7C0-0C68-4F3A-B5EE-445E4142EA22}"/>
              </a:ext>
            </a:extLst>
          </p:cNvPr>
          <p:cNvSpPr/>
          <p:nvPr/>
        </p:nvSpPr>
        <p:spPr>
          <a:xfrm>
            <a:off x="495023" y="4420891"/>
            <a:ext cx="17250105" cy="5239052"/>
          </a:xfrm>
          <a:custGeom>
            <a:avLst/>
            <a:gdLst/>
            <a:ahLst/>
            <a:cxnLst/>
            <a:rect l="l" t="t" r="r" b="b"/>
            <a:pathLst>
              <a:path w="15544909" h="7830748">
                <a:moveTo>
                  <a:pt x="0" y="0"/>
                </a:moveTo>
                <a:lnTo>
                  <a:pt x="15544910" y="0"/>
                </a:lnTo>
                <a:lnTo>
                  <a:pt x="15544910" y="7830748"/>
                </a:lnTo>
                <a:lnTo>
                  <a:pt x="0" y="7830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7997" y="1003597"/>
            <a:ext cx="18182030" cy="9159197"/>
          </a:xfrm>
          <a:custGeom>
            <a:avLst/>
            <a:gdLst/>
            <a:ahLst/>
            <a:cxnLst/>
            <a:rect l="l" t="t" r="r" b="b"/>
            <a:pathLst>
              <a:path w="18182030" h="9159197">
                <a:moveTo>
                  <a:pt x="0" y="0"/>
                </a:moveTo>
                <a:lnTo>
                  <a:pt x="18182030" y="0"/>
                </a:lnTo>
                <a:lnTo>
                  <a:pt x="18182030" y="9159198"/>
                </a:lnTo>
                <a:lnTo>
                  <a:pt x="0" y="915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678776" y="3930789"/>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34016" y="8219605"/>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840354" y="8990538"/>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4104912" y="9392181"/>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137691" y="760938"/>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128850" y="70007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7460433" y="3663027"/>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rot="-206157">
            <a:off x="16321005" y="-19674"/>
            <a:ext cx="1876589" cy="2096748"/>
          </a:xfrm>
          <a:custGeom>
            <a:avLst/>
            <a:gdLst/>
            <a:ahLst/>
            <a:cxnLst/>
            <a:rect l="l" t="t" r="r" b="b"/>
            <a:pathLst>
              <a:path w="1876589" h="2096748">
                <a:moveTo>
                  <a:pt x="0" y="0"/>
                </a:moveTo>
                <a:lnTo>
                  <a:pt x="1876590" y="0"/>
                </a:lnTo>
                <a:lnTo>
                  <a:pt x="1876590" y="2096748"/>
                </a:lnTo>
                <a:lnTo>
                  <a:pt x="0" y="20967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rot="-1329982">
            <a:off x="1509667" y="9122087"/>
            <a:ext cx="977787" cy="1431781"/>
          </a:xfrm>
          <a:custGeom>
            <a:avLst/>
            <a:gdLst/>
            <a:ahLst/>
            <a:cxnLst/>
            <a:rect l="l" t="t" r="r" b="b"/>
            <a:pathLst>
              <a:path w="977787" h="1431781">
                <a:moveTo>
                  <a:pt x="0" y="0"/>
                </a:moveTo>
                <a:lnTo>
                  <a:pt x="977787" y="0"/>
                </a:lnTo>
                <a:lnTo>
                  <a:pt x="977787" y="1431781"/>
                </a:lnTo>
                <a:lnTo>
                  <a:pt x="0" y="1431781"/>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30" name="TextBox 30"/>
          <p:cNvSpPr txBox="1"/>
          <p:nvPr/>
        </p:nvSpPr>
        <p:spPr>
          <a:xfrm>
            <a:off x="1677437" y="93824"/>
            <a:ext cx="14145283" cy="985175"/>
          </a:xfrm>
          <a:prstGeom prst="rect">
            <a:avLst/>
          </a:prstGeom>
        </p:spPr>
        <p:txBody>
          <a:bodyPr lIns="0" tIns="0" rIns="0" bIns="0" rtlCol="0" anchor="t">
            <a:spAutoFit/>
          </a:bodyPr>
          <a:lstStyle/>
          <a:p>
            <a:pPr algn="ctr">
              <a:lnSpc>
                <a:spcPts val="8173"/>
              </a:lnSpc>
            </a:pPr>
            <a:r>
              <a:rPr lang="en-US" sz="5838" dirty="0">
                <a:solidFill>
                  <a:srgbClr val="00B050"/>
                </a:solidFill>
                <a:latin typeface="Cabin"/>
                <a:ea typeface="Cabin"/>
                <a:cs typeface="Cabin"/>
                <a:sym typeface="Cabin"/>
              </a:rPr>
              <a:t>CHA MẸ HỌC SINH ĐĂNG KÝ TUYỂN SINH</a:t>
            </a:r>
          </a:p>
        </p:txBody>
      </p:sp>
      <p:sp>
        <p:nvSpPr>
          <p:cNvPr id="31" name="TextBox 30">
            <a:extLst>
              <a:ext uri="{FF2B5EF4-FFF2-40B4-BE49-F238E27FC236}">
                <a16:creationId xmlns:a16="http://schemas.microsoft.com/office/drawing/2014/main" id="{1893C0F0-F2B1-4A1E-A31F-B3860F21BBDC}"/>
              </a:ext>
            </a:extLst>
          </p:cNvPr>
          <p:cNvSpPr txBox="1"/>
          <p:nvPr/>
        </p:nvSpPr>
        <p:spPr>
          <a:xfrm>
            <a:off x="1258082" y="2156620"/>
            <a:ext cx="16125427" cy="5179816"/>
          </a:xfrm>
          <a:prstGeom prst="rect">
            <a:avLst/>
          </a:prstGeom>
        </p:spPr>
        <p:txBody>
          <a:bodyPr wrap="square" lIns="0" tIns="0" rIns="0" bIns="0" rtlCol="0" anchor="t">
            <a:spAutoFit/>
          </a:bodyPr>
          <a:lstStyle/>
          <a:p>
            <a:pPr marL="857250" indent="-857250">
              <a:lnSpc>
                <a:spcPts val="8173"/>
              </a:lnSpc>
              <a:buFont typeface="Wingdings" panose="05000000000000000000" pitchFamily="2" charset="2"/>
              <a:buChar char="v"/>
            </a:pPr>
            <a:r>
              <a:rPr lang="vi-VN" sz="6000" b="1" spc="-50" dirty="0">
                <a:solidFill>
                  <a:srgbClr val="FF0000"/>
                </a:solidFill>
                <a:latin typeface="Times New Roman"/>
                <a:ea typeface="Times New Roman"/>
              </a:rPr>
              <a:t>Đối tượng 1 (theo nơi ở hiện tại): </a:t>
            </a:r>
            <a:r>
              <a:rPr lang="vi-VN" sz="6000" spc="-50" dirty="0">
                <a:latin typeface="Times New Roman"/>
                <a:ea typeface="Times New Roman"/>
              </a:rPr>
              <a:t>chọn Phòng GD&amp;ĐT đăng ký tuyển sinh theo nơi ở hiện tại trên hồ sơ.</a:t>
            </a:r>
            <a:endParaRPr lang="en-US" sz="6000" spc="-50" dirty="0">
              <a:latin typeface="Times New Roman"/>
              <a:ea typeface="Times New Roman"/>
            </a:endParaRPr>
          </a:p>
          <a:p>
            <a:pPr marL="857250" indent="-857250">
              <a:lnSpc>
                <a:spcPts val="8173"/>
              </a:lnSpc>
              <a:buFont typeface="Wingdings" panose="05000000000000000000" pitchFamily="2" charset="2"/>
              <a:buChar char="v"/>
            </a:pPr>
            <a:endParaRPr lang="en-US" sz="5838" dirty="0">
              <a:solidFill>
                <a:srgbClr val="00B050"/>
              </a:solidFill>
              <a:latin typeface="Cabin"/>
              <a:ea typeface="Cabin"/>
              <a:cs typeface="Cabin"/>
              <a:sym typeface="Cabin"/>
            </a:endParaRPr>
          </a:p>
          <a:p>
            <a:pPr algn="ctr">
              <a:lnSpc>
                <a:spcPts val="8173"/>
              </a:lnSpc>
            </a:pPr>
            <a:endParaRPr lang="en-US" sz="5838" dirty="0">
              <a:solidFill>
                <a:srgbClr val="00B050"/>
              </a:solidFill>
              <a:latin typeface="Cabin"/>
              <a:ea typeface="Cabin"/>
              <a:cs typeface="Cabin"/>
              <a:sym typeface="Cabin"/>
            </a:endParaRPr>
          </a:p>
        </p:txBody>
      </p:sp>
      <p:pic>
        <p:nvPicPr>
          <p:cNvPr id="32" name="Hình ảnh 1" descr="Ảnh có chứa văn bản, Phông chữ, hàng, số&#10;&#10;Mô tả được tạo tự động">
            <a:extLst>
              <a:ext uri="{FF2B5EF4-FFF2-40B4-BE49-F238E27FC236}">
                <a16:creationId xmlns:a16="http://schemas.microsoft.com/office/drawing/2014/main" id="{25CA761C-4352-4580-AB3F-8A60326349FF}"/>
              </a:ext>
            </a:extLst>
          </p:cNvPr>
          <p:cNvPicPr/>
          <p:nvPr/>
        </p:nvPicPr>
        <p:blipFill>
          <a:blip r:embed="rId10"/>
          <a:stretch>
            <a:fillRect/>
          </a:stretch>
        </p:blipFill>
        <p:spPr>
          <a:xfrm>
            <a:off x="4648200" y="5167920"/>
            <a:ext cx="9456712" cy="3701638"/>
          </a:xfrm>
          <a:prstGeom prst="rect">
            <a:avLst/>
          </a:prstGeom>
          <a:ln>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549032" y="1293345"/>
            <a:ext cx="16952159" cy="8603221"/>
          </a:xfrm>
          <a:custGeom>
            <a:avLst/>
            <a:gdLst/>
            <a:ahLst/>
            <a:cxnLst/>
            <a:rect l="l" t="t" r="r" b="b"/>
            <a:pathLst>
              <a:path w="16952159" h="8539650">
                <a:moveTo>
                  <a:pt x="0" y="0"/>
                </a:moveTo>
                <a:lnTo>
                  <a:pt x="16952159" y="0"/>
                </a:lnTo>
                <a:lnTo>
                  <a:pt x="16952159" y="8539650"/>
                </a:lnTo>
                <a:lnTo>
                  <a:pt x="0" y="8539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634560">
            <a:off x="-75252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1308417" y="6858498"/>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24677" y="9606817"/>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91538" y="6568749"/>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7691" y="760938"/>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128850" y="700077"/>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460433" y="366302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354483" y="9258300"/>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rot="-2115520">
            <a:off x="42913" y="195262"/>
            <a:ext cx="1764020" cy="1676554"/>
          </a:xfrm>
          <a:custGeom>
            <a:avLst/>
            <a:gdLst/>
            <a:ahLst/>
            <a:cxnLst/>
            <a:rect l="l" t="t" r="r" b="b"/>
            <a:pathLst>
              <a:path w="1764020" h="1676554">
                <a:moveTo>
                  <a:pt x="0" y="0"/>
                </a:moveTo>
                <a:lnTo>
                  <a:pt x="1764021" y="0"/>
                </a:lnTo>
                <a:lnTo>
                  <a:pt x="1764021" y="1676554"/>
                </a:lnTo>
                <a:lnTo>
                  <a:pt x="0" y="16765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TextBox 27"/>
          <p:cNvSpPr txBox="1"/>
          <p:nvPr/>
        </p:nvSpPr>
        <p:spPr>
          <a:xfrm>
            <a:off x="2129044" y="362994"/>
            <a:ext cx="14482556" cy="946991"/>
          </a:xfrm>
          <a:prstGeom prst="rect">
            <a:avLst/>
          </a:prstGeom>
        </p:spPr>
        <p:txBody>
          <a:bodyPr wrap="square" lIns="0" tIns="0" rIns="0" bIns="0" rtlCol="0" anchor="t">
            <a:spAutoFit/>
          </a:bodyPr>
          <a:lstStyle/>
          <a:p>
            <a:pPr algn="ctr">
              <a:lnSpc>
                <a:spcPts val="8173"/>
              </a:lnSpc>
            </a:pPr>
            <a:r>
              <a:rPr lang="en-US" sz="5000" dirty="0">
                <a:solidFill>
                  <a:srgbClr val="00B050"/>
                </a:solidFill>
                <a:latin typeface="Cabin"/>
                <a:ea typeface="Cabin"/>
                <a:cs typeface="Cabin"/>
                <a:sym typeface="Cabin"/>
              </a:rPr>
              <a:t>CHA MẸ HỌC SINH ĐĂNG KÝ TUYỂN SINH</a:t>
            </a:r>
          </a:p>
        </p:txBody>
      </p:sp>
      <p:sp>
        <p:nvSpPr>
          <p:cNvPr id="28" name="Freeform 28"/>
          <p:cNvSpPr/>
          <p:nvPr/>
        </p:nvSpPr>
        <p:spPr>
          <a:xfrm>
            <a:off x="14186807" y="7126260"/>
            <a:ext cx="3273627" cy="2770306"/>
          </a:xfrm>
          <a:custGeom>
            <a:avLst/>
            <a:gdLst/>
            <a:ahLst/>
            <a:cxnLst/>
            <a:rect l="l" t="t" r="r" b="b"/>
            <a:pathLst>
              <a:path w="3273627" h="2770306">
                <a:moveTo>
                  <a:pt x="0" y="0"/>
                </a:moveTo>
                <a:lnTo>
                  <a:pt x="3273626" y="0"/>
                </a:lnTo>
                <a:lnTo>
                  <a:pt x="3273626" y="2770306"/>
                </a:lnTo>
                <a:lnTo>
                  <a:pt x="0" y="27703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9" name="TextBox 29"/>
          <p:cNvSpPr txBox="1"/>
          <p:nvPr/>
        </p:nvSpPr>
        <p:spPr>
          <a:xfrm>
            <a:off x="1542515" y="2817224"/>
            <a:ext cx="14670084" cy="2769989"/>
          </a:xfrm>
          <a:prstGeom prst="rect">
            <a:avLst/>
          </a:prstGeom>
        </p:spPr>
        <p:txBody>
          <a:bodyPr lIns="0" tIns="0" rIns="0" bIns="0" rtlCol="0" anchor="t">
            <a:spAutoFit/>
          </a:bodyPr>
          <a:lstStyle/>
          <a:p>
            <a:pPr marL="685800" indent="-685800" algn="just">
              <a:lnSpc>
                <a:spcPts val="5350"/>
              </a:lnSpc>
              <a:buFont typeface="Wingdings" panose="05000000000000000000" pitchFamily="2" charset="2"/>
              <a:buChar char="v"/>
            </a:pPr>
            <a:r>
              <a:rPr lang="vi-VN" sz="5000" b="1" spc="-50" dirty="0">
                <a:solidFill>
                  <a:srgbClr val="FF0000"/>
                </a:solidFill>
                <a:latin typeface="Times New Roman"/>
                <a:ea typeface="Times New Roman"/>
              </a:rPr>
              <a:t>Đối tượng 2 (theo trường cuối cấp): </a:t>
            </a:r>
            <a:r>
              <a:rPr lang="vi-VN" sz="5000" dirty="0"/>
              <a:t>lựa chọn khi CMHS thực hiện chọn Phòng GD&amp;ĐT đăng ký tuyển sinh theo thông tin trường mầm non/tiểu học cuối cấp.</a:t>
            </a:r>
            <a:endParaRPr lang="en-US" sz="5000" dirty="0"/>
          </a:p>
        </p:txBody>
      </p:sp>
      <p:pic>
        <p:nvPicPr>
          <p:cNvPr id="30" name="Hình ảnh 1" descr="Ảnh có chứa văn bản, Phông chữ, hàng, số&#10;&#10;Mô tả được tạo tự động">
            <a:extLst>
              <a:ext uri="{FF2B5EF4-FFF2-40B4-BE49-F238E27FC236}">
                <a16:creationId xmlns:a16="http://schemas.microsoft.com/office/drawing/2014/main" id="{27FD27BE-B38A-4F18-9C97-0F6EB482F0CF}"/>
              </a:ext>
            </a:extLst>
          </p:cNvPr>
          <p:cNvPicPr/>
          <p:nvPr/>
        </p:nvPicPr>
        <p:blipFill>
          <a:blip r:embed="rId10"/>
          <a:stretch>
            <a:fillRect/>
          </a:stretch>
        </p:blipFill>
        <p:spPr>
          <a:xfrm>
            <a:off x="5162794" y="5781200"/>
            <a:ext cx="8233818" cy="294370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TextBox 2"/>
          <p:cNvSpPr txBox="1"/>
          <p:nvPr/>
        </p:nvSpPr>
        <p:spPr>
          <a:xfrm>
            <a:off x="1576179" y="362994"/>
            <a:ext cx="14145283" cy="946991"/>
          </a:xfrm>
          <a:prstGeom prst="rect">
            <a:avLst/>
          </a:prstGeom>
        </p:spPr>
        <p:txBody>
          <a:bodyPr lIns="0" tIns="0" rIns="0" bIns="0" rtlCol="0" anchor="t">
            <a:spAutoFit/>
          </a:bodyPr>
          <a:lstStyle/>
          <a:p>
            <a:pPr algn="ctr">
              <a:lnSpc>
                <a:spcPts val="8173"/>
              </a:lnSpc>
            </a:pPr>
            <a:r>
              <a:rPr lang="en-US" sz="5000" dirty="0">
                <a:solidFill>
                  <a:srgbClr val="00B050"/>
                </a:solidFill>
                <a:latin typeface="Cabin"/>
                <a:ea typeface="Cabin"/>
                <a:cs typeface="Cabin"/>
                <a:sym typeface="Cabin"/>
              </a:rPr>
              <a:t>CHA MẸ HỌC SINH ĐĂNG KÝ TUYỂN SINH</a:t>
            </a:r>
          </a:p>
        </p:txBody>
      </p:sp>
      <p:sp>
        <p:nvSpPr>
          <p:cNvPr id="3" name="Freeform 3"/>
          <p:cNvSpPr/>
          <p:nvPr/>
        </p:nvSpPr>
        <p:spPr>
          <a:xfrm>
            <a:off x="304800" y="1019250"/>
            <a:ext cx="17983200" cy="9915450"/>
          </a:xfrm>
          <a:custGeom>
            <a:avLst/>
            <a:gdLst/>
            <a:ahLst/>
            <a:cxnLst/>
            <a:rect l="l" t="t" r="r" b="b"/>
            <a:pathLst>
              <a:path w="16952159" h="8539650">
                <a:moveTo>
                  <a:pt x="0" y="0"/>
                </a:moveTo>
                <a:lnTo>
                  <a:pt x="16952159" y="0"/>
                </a:lnTo>
                <a:lnTo>
                  <a:pt x="16952159" y="8539650"/>
                </a:lnTo>
                <a:lnTo>
                  <a:pt x="0" y="8539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559246" y="2367335"/>
            <a:ext cx="15128857" cy="3231654"/>
          </a:xfrm>
          <a:prstGeom prst="rect">
            <a:avLst/>
          </a:prstGeom>
        </p:spPr>
        <p:txBody>
          <a:bodyPr lIns="0" tIns="0" rIns="0" bIns="0" rtlCol="0" anchor="t">
            <a:spAutoFit/>
          </a:bodyPr>
          <a:lstStyle/>
          <a:p>
            <a:pPr marL="457200" lvl="0" indent="-457200" algn="just">
              <a:spcBef>
                <a:spcPts val="0"/>
              </a:spcBef>
              <a:buFont typeface="Wingdings" panose="05000000000000000000" pitchFamily="2" charset="2"/>
              <a:buChar char="v"/>
            </a:pPr>
            <a:r>
              <a:rPr lang="vi-VN" sz="3500" b="1" spc="-50" dirty="0">
                <a:solidFill>
                  <a:srgbClr val="FF0000"/>
                </a:solidFill>
                <a:latin typeface="Times New Roman"/>
                <a:ea typeface="Times New Roman"/>
              </a:rPr>
              <a:t>Đối tượng 2 (lý do khác): </a:t>
            </a:r>
            <a:r>
              <a:rPr lang="vi-VN" sz="3500" spc="-50" dirty="0">
                <a:latin typeface="Times New Roman"/>
                <a:ea typeface="Times New Roman"/>
              </a:rPr>
              <a:t>lựa chọn khi CMHS thực hiện chọn Phòng GD&amp;ĐT đăng ký tuyển sinh theo các hình thức ưu tiên bao gồm: </a:t>
            </a:r>
            <a:endParaRPr lang="en-US" sz="3500" dirty="0">
              <a:latin typeface="Times New Roman"/>
              <a:ea typeface="Times New Roman"/>
            </a:endParaRPr>
          </a:p>
          <a:p>
            <a:pPr lvl="0" algn="just">
              <a:spcBef>
                <a:spcPts val="0"/>
              </a:spcBef>
              <a:buFont typeface="Times New Roman"/>
              <a:buChar char="-"/>
            </a:pPr>
            <a:r>
              <a:rPr lang="en-US" sz="3500" b="1" spc="-50" dirty="0">
                <a:latin typeface="Times New Roman"/>
                <a:ea typeface="Times New Roman"/>
              </a:rPr>
              <a:t> </a:t>
            </a:r>
            <a:r>
              <a:rPr lang="vi-VN" sz="3500" b="1" spc="-50" dirty="0">
                <a:latin typeface="Times New Roman"/>
                <a:ea typeface="Times New Roman"/>
              </a:rPr>
              <a:t>Học sinh có cha hoặc mẹ làm việc tại địa bàn</a:t>
            </a:r>
            <a:r>
              <a:rPr lang="en-US" sz="3500" b="1" spc="-50" dirty="0">
                <a:latin typeface="Times New Roman"/>
                <a:ea typeface="Times New Roman"/>
              </a:rPr>
              <a:t>.</a:t>
            </a:r>
            <a:endParaRPr lang="en-US" sz="3500" dirty="0">
              <a:latin typeface="Times New Roman"/>
              <a:ea typeface="Times New Roman"/>
            </a:endParaRPr>
          </a:p>
          <a:p>
            <a:pPr lvl="0" algn="just">
              <a:spcBef>
                <a:spcPts val="0"/>
              </a:spcBef>
              <a:buFont typeface="Times New Roman"/>
              <a:buChar char="-"/>
            </a:pPr>
            <a:r>
              <a:rPr lang="vi-VN" sz="3500" b="1" spc="-50" dirty="0">
                <a:latin typeface="Times New Roman"/>
                <a:ea typeface="Times New Roman"/>
              </a:rPr>
              <a:t>Học sinh có “nơi ở hiện tại” theo VNEID thuộc các khu vực ranh giới</a:t>
            </a:r>
            <a:r>
              <a:rPr lang="en-US" sz="3500" b="1" spc="-50" dirty="0">
                <a:latin typeface="Times New Roman"/>
                <a:ea typeface="Times New Roman"/>
              </a:rPr>
              <a:t>.</a:t>
            </a:r>
            <a:endParaRPr lang="en-US" sz="3500" dirty="0">
              <a:latin typeface="Times New Roman"/>
              <a:ea typeface="Times New Roman"/>
            </a:endParaRPr>
          </a:p>
          <a:p>
            <a:pPr lvl="0" algn="just">
              <a:spcBef>
                <a:spcPts val="0"/>
              </a:spcBef>
              <a:buFont typeface="Times New Roman"/>
              <a:buChar char="-"/>
            </a:pPr>
            <a:r>
              <a:rPr lang="vi-VN" sz="3500" b="1" spc="-50" dirty="0">
                <a:latin typeface="Times New Roman"/>
                <a:ea typeface="Times New Roman"/>
              </a:rPr>
              <a:t>Học sinh chuyển tỉnh</a:t>
            </a:r>
            <a:r>
              <a:rPr lang="en-US" sz="3500" b="1" spc="-50" dirty="0">
                <a:latin typeface="Times New Roman"/>
                <a:ea typeface="Times New Roman"/>
              </a:rPr>
              <a:t>.</a:t>
            </a:r>
            <a:r>
              <a:rPr lang="vi-VN" sz="3500" b="1" spc="-50" dirty="0">
                <a:latin typeface="Times New Roman"/>
                <a:ea typeface="Times New Roman"/>
              </a:rPr>
              <a:t> </a:t>
            </a:r>
            <a:endParaRPr lang="en-US" sz="3500" dirty="0">
              <a:latin typeface="Times New Roman"/>
              <a:ea typeface="Times New Roman"/>
            </a:endParaRPr>
          </a:p>
          <a:p>
            <a:pPr lvl="0" algn="just">
              <a:spcBef>
                <a:spcPts val="0"/>
              </a:spcBef>
              <a:buFont typeface="Times New Roman"/>
              <a:buChar char="-"/>
            </a:pPr>
            <a:r>
              <a:rPr lang="vi-VN" sz="3500" b="1" spc="-50" dirty="0">
                <a:latin typeface="Times New Roman"/>
                <a:ea typeface="Times New Roman"/>
              </a:rPr>
              <a:t>Lý do khác</a:t>
            </a:r>
            <a:r>
              <a:rPr lang="en-US" sz="3500" b="1" spc="-50" dirty="0">
                <a:latin typeface="Times New Roman"/>
                <a:ea typeface="Times New Roman"/>
              </a:rPr>
              <a:t>.</a:t>
            </a:r>
          </a:p>
        </p:txBody>
      </p:sp>
      <p:pic>
        <p:nvPicPr>
          <p:cNvPr id="5" name="Hình ảnh 1" descr="Ảnh có chứa văn bản, Phông chữ, số, hàng&#10;&#10;Mô tả được tạo tự động">
            <a:extLst>
              <a:ext uri="{FF2B5EF4-FFF2-40B4-BE49-F238E27FC236}">
                <a16:creationId xmlns:a16="http://schemas.microsoft.com/office/drawing/2014/main" id="{75DA024C-0BDB-4258-8ECE-AB49A242E9BA}"/>
              </a:ext>
            </a:extLst>
          </p:cNvPr>
          <p:cNvPicPr/>
          <p:nvPr/>
        </p:nvPicPr>
        <p:blipFill>
          <a:blip r:embed="rId4"/>
          <a:stretch>
            <a:fillRect/>
          </a:stretch>
        </p:blipFill>
        <p:spPr>
          <a:xfrm>
            <a:off x="1607595" y="5598989"/>
            <a:ext cx="10363200" cy="3668761"/>
          </a:xfrm>
          <a:prstGeom prst="rect">
            <a:avLst/>
          </a:prstGeom>
          <a:ln>
            <a:solidFill>
              <a:schemeClr val="accent1"/>
            </a:solidFill>
          </a:ln>
        </p:spPr>
      </p:pic>
      <p:sp>
        <p:nvSpPr>
          <p:cNvPr id="6" name="TextBox 2">
            <a:extLst>
              <a:ext uri="{FF2B5EF4-FFF2-40B4-BE49-F238E27FC236}">
                <a16:creationId xmlns:a16="http://schemas.microsoft.com/office/drawing/2014/main" id="{70C5441D-8857-4893-BCCC-07E287686371}"/>
              </a:ext>
            </a:extLst>
          </p:cNvPr>
          <p:cNvSpPr txBox="1"/>
          <p:nvPr/>
        </p:nvSpPr>
        <p:spPr>
          <a:xfrm>
            <a:off x="12019145" y="6342682"/>
            <a:ext cx="4897256" cy="2244204"/>
          </a:xfrm>
          <a:prstGeom prst="rect">
            <a:avLst/>
          </a:prstGeom>
        </p:spPr>
        <p:txBody>
          <a:bodyPr wrap="square" lIns="0" tIns="0" rIns="0" bIns="0" rtlCol="0" anchor="t">
            <a:spAutoFit/>
          </a:bodyPr>
          <a:lstStyle/>
          <a:p>
            <a:pPr algn="just">
              <a:lnSpc>
                <a:spcPts val="3500"/>
              </a:lnSpc>
            </a:pPr>
            <a:r>
              <a:rPr lang="en-US" sz="3000" b="1" dirty="0">
                <a:solidFill>
                  <a:srgbClr val="FF0000"/>
                </a:solidFill>
                <a:latin typeface="Cabin"/>
                <a:ea typeface="Cabin"/>
                <a:cs typeface="Cabin"/>
                <a:sym typeface="Cabin"/>
              </a:rPr>
              <a:t>L</a:t>
            </a:r>
            <a:r>
              <a:rPr lang="vi-VN" sz="3000" b="1" dirty="0">
                <a:solidFill>
                  <a:srgbClr val="FF0000"/>
                </a:solidFill>
                <a:latin typeface="Cabin"/>
                <a:ea typeface="Cabin"/>
                <a:cs typeface="Cabin"/>
                <a:sym typeface="Cabin"/>
              </a:rPr>
              <a:t>ư</a:t>
            </a:r>
            <a:r>
              <a:rPr lang="en-US" sz="3000" b="1" dirty="0">
                <a:solidFill>
                  <a:srgbClr val="FF0000"/>
                </a:solidFill>
                <a:latin typeface="Cabin"/>
                <a:ea typeface="Cabin"/>
                <a:cs typeface="Cabin"/>
                <a:sym typeface="Cabin"/>
              </a:rPr>
              <a:t>u ý: </a:t>
            </a:r>
            <a:r>
              <a:rPr lang="en-US" sz="3000" b="1" i="1" dirty="0">
                <a:solidFill>
                  <a:srgbClr val="0070C0"/>
                </a:solidFill>
                <a:latin typeface="Cabin"/>
                <a:ea typeface="Cabin"/>
                <a:cs typeface="Cabin"/>
                <a:sym typeface="Cabin"/>
              </a:rPr>
              <a:t>CMHS </a:t>
            </a:r>
            <a:r>
              <a:rPr lang="en-US" sz="3000" b="1" i="1" dirty="0" err="1">
                <a:solidFill>
                  <a:srgbClr val="0070C0"/>
                </a:solidFill>
                <a:latin typeface="Cabin"/>
                <a:ea typeface="Cabin"/>
                <a:cs typeface="Cabin"/>
                <a:sym typeface="Cabin"/>
              </a:rPr>
              <a:t>thực</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hiện</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tải</a:t>
            </a:r>
            <a:r>
              <a:rPr lang="en-US" sz="3000" b="1" i="1" dirty="0">
                <a:solidFill>
                  <a:srgbClr val="0070C0"/>
                </a:solidFill>
                <a:latin typeface="Cabin"/>
                <a:ea typeface="Cabin"/>
                <a:cs typeface="Cabin"/>
                <a:sym typeface="Cabin"/>
              </a:rPr>
              <a:t> file </a:t>
            </a:r>
            <a:r>
              <a:rPr lang="en-US" sz="3000" b="1" i="1" dirty="0" err="1">
                <a:solidFill>
                  <a:srgbClr val="0070C0"/>
                </a:solidFill>
                <a:latin typeface="Cabin"/>
                <a:ea typeface="Cabin"/>
                <a:cs typeface="Cabin"/>
                <a:sym typeface="Cabin"/>
              </a:rPr>
              <a:t>hình</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ảnh</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minh</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chứng</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hổ</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trợ</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cho</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Phòng</a:t>
            </a:r>
            <a:r>
              <a:rPr lang="en-US" sz="3000" b="1" i="1" dirty="0">
                <a:solidFill>
                  <a:srgbClr val="0070C0"/>
                </a:solidFill>
                <a:latin typeface="Cabin"/>
                <a:ea typeface="Cabin"/>
                <a:cs typeface="Cabin"/>
                <a:sym typeface="Cabin"/>
              </a:rPr>
              <a:t> GD&amp;ĐT </a:t>
            </a:r>
            <a:r>
              <a:rPr lang="en-US" sz="3000" b="1" i="1" dirty="0" err="1">
                <a:solidFill>
                  <a:srgbClr val="0070C0"/>
                </a:solidFill>
                <a:latin typeface="Cabin"/>
                <a:ea typeface="Cabin"/>
                <a:cs typeface="Cabin"/>
                <a:sym typeface="Cabin"/>
              </a:rPr>
              <a:t>có</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thể</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dễ</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dàng</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xem</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xét</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và</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phân</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bổ</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chính</a:t>
            </a:r>
            <a:r>
              <a:rPr lang="en-US" sz="3000" b="1" i="1" dirty="0">
                <a:solidFill>
                  <a:srgbClr val="0070C0"/>
                </a:solidFill>
                <a:latin typeface="Cabin"/>
                <a:ea typeface="Cabin"/>
                <a:cs typeface="Cabin"/>
                <a:sym typeface="Cabin"/>
              </a:rPr>
              <a:t> </a:t>
            </a:r>
            <a:r>
              <a:rPr lang="en-US" sz="3000" b="1" i="1" dirty="0" err="1">
                <a:solidFill>
                  <a:srgbClr val="0070C0"/>
                </a:solidFill>
                <a:latin typeface="Cabin"/>
                <a:ea typeface="Cabin"/>
                <a:cs typeface="Cabin"/>
                <a:sym typeface="Cabin"/>
              </a:rPr>
              <a:t>xác</a:t>
            </a:r>
            <a:r>
              <a:rPr lang="en-US" sz="3000" b="1" i="1" dirty="0">
                <a:solidFill>
                  <a:srgbClr val="0070C0"/>
                </a:solidFill>
                <a:latin typeface="Cabin"/>
                <a:ea typeface="Cabin"/>
                <a:cs typeface="Cabin"/>
                <a:sym typeface="Cabin"/>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578</Words>
  <Application>Microsoft Office PowerPoint</Application>
  <PresentationFormat>Custom</PresentationFormat>
  <Paragraphs>37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Wingdings</vt:lpstr>
      <vt:lpstr>Arial</vt:lpstr>
      <vt:lpstr>Wingdings 2</vt:lpstr>
      <vt:lpstr>Cabin</vt:lpstr>
      <vt:lpstr>Calibri</vt:lpstr>
      <vt:lpstr>Canva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Colorful Pastel Cute Playful Project Presentation</dc:title>
  <dc:creator>ADMIN</dc:creator>
  <cp:lastModifiedBy>Admin</cp:lastModifiedBy>
  <cp:revision>18</cp:revision>
  <dcterms:created xsi:type="dcterms:W3CDTF">2006-08-16T00:00:00Z</dcterms:created>
  <dcterms:modified xsi:type="dcterms:W3CDTF">2025-05-14T05:50:51Z</dcterms:modified>
  <dc:identifier>DAGnDvhvGAI</dc:identifier>
</cp:coreProperties>
</file>