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2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showGuides="1">
      <p:cViewPr varScale="1">
        <p:scale>
          <a:sx n="69" d="100"/>
          <a:sy n="69" d="100"/>
        </p:scale>
        <p:origin x="738" y="60"/>
      </p:cViewPr>
      <p:guideLst>
        <p:guide orient="horz" pos="4320"/>
        <p:guide pos="72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3EA8C9-3A4C-4A2D-8324-7C439C0E4CBD}"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722843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EA8C9-3A4C-4A2D-8324-7C439C0E4CBD}"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374659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EA8C9-3A4C-4A2D-8324-7C439C0E4CBD}"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503670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EA8C9-3A4C-4A2D-8324-7C439C0E4CBD}"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379817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EA8C9-3A4C-4A2D-8324-7C439C0E4CBD}"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4066368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3EA8C9-3A4C-4A2D-8324-7C439C0E4CBD}"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1970487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3EA8C9-3A4C-4A2D-8324-7C439C0E4CBD}" type="datetimeFigureOut">
              <a:rPr lang="en-US" smtClean="0"/>
              <a:t>2/26/2025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2320091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3EA8C9-3A4C-4A2D-8324-7C439C0E4CBD}" type="datetimeFigureOut">
              <a:rPr lang="en-US" smtClean="0"/>
              <a:t>2/26/2025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2140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EA8C9-3A4C-4A2D-8324-7C439C0E4CBD}" type="datetimeFigureOut">
              <a:rPr lang="en-US" smtClean="0"/>
              <a:t>2/26/2025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392612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EA8C9-3A4C-4A2D-8324-7C439C0E4CBD}"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6620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EA8C9-3A4C-4A2D-8324-7C439C0E4CBD}"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F420F8-FE2D-4D24-B572-58F50FA61440}" type="slidenum">
              <a:rPr lang="en-US" smtClean="0"/>
              <a:t>‹#›</a:t>
            </a:fld>
            <a:endParaRPr lang="en-US"/>
          </a:p>
        </p:txBody>
      </p:sp>
    </p:spTree>
    <p:extLst>
      <p:ext uri="{BB962C8B-B14F-4D97-AF65-F5344CB8AC3E}">
        <p14:creationId xmlns:p14="http://schemas.microsoft.com/office/powerpoint/2010/main" val="4002665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EA8C9-3A4C-4A2D-8324-7C439C0E4CBD}" type="datetimeFigureOut">
              <a:rPr lang="en-US" smtClean="0"/>
              <a:t>2/26/2025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420F8-FE2D-4D24-B572-58F50FA61440}" type="slidenum">
              <a:rPr lang="en-US" smtClean="0"/>
              <a:t>‹#›</a:t>
            </a:fld>
            <a:endParaRPr lang="en-US"/>
          </a:p>
        </p:txBody>
      </p:sp>
    </p:spTree>
    <p:extLst>
      <p:ext uri="{BB962C8B-B14F-4D97-AF65-F5344CB8AC3E}">
        <p14:creationId xmlns:p14="http://schemas.microsoft.com/office/powerpoint/2010/main" val="1165512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192000" cy="6833937"/>
          </a:xfrm>
          <a:prstGeom prst="rect">
            <a:avLst/>
          </a:prstGeom>
        </p:spPr>
      </p:pic>
      <p:sp>
        <p:nvSpPr>
          <p:cNvPr id="2" name="Title 1"/>
          <p:cNvSpPr>
            <a:spLocks noGrp="1"/>
          </p:cNvSpPr>
          <p:nvPr>
            <p:ph type="ctrTitle"/>
          </p:nvPr>
        </p:nvSpPr>
        <p:spPr>
          <a:xfrm>
            <a:off x="1993686" y="3557947"/>
            <a:ext cx="8554453" cy="4256016"/>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sz="2700" b="1" dirty="0" smtClean="0">
                <a:latin typeface="Times New Roman" panose="02020603050405020304" pitchFamily="18" charset="0"/>
                <a:cs typeface="Times New Roman" panose="02020603050405020304" pitchFamily="18" charset="0"/>
              </a:rPr>
              <a:t>ỦY BAN NHAN DÂN QUẬN TÂN BÌNH </a:t>
            </a:r>
            <a:r>
              <a:rPr lang="en-US" sz="2700" b="1" dirty="0">
                <a:latin typeface="Times New Roman" panose="02020603050405020304" pitchFamily="18" charset="0"/>
                <a:cs typeface="Times New Roman" panose="02020603050405020304" pitchFamily="18" charset="0"/>
              </a:rPr>
              <a:t/>
            </a:r>
            <a:br>
              <a:rPr lang="en-US" sz="2700" b="1" dirty="0">
                <a:latin typeface="Times New Roman" panose="02020603050405020304" pitchFamily="18" charset="0"/>
                <a:cs typeface="Times New Roman" panose="02020603050405020304" pitchFamily="18" charset="0"/>
              </a:rPr>
            </a:br>
            <a:r>
              <a:rPr lang="en-US" sz="2700" b="1" dirty="0" smtClean="0">
                <a:latin typeface="Times New Roman" panose="02020603050405020304" pitchFamily="18" charset="0"/>
                <a:cs typeface="Times New Roman" panose="02020603050405020304" pitchFamily="18" charset="0"/>
              </a:rPr>
              <a:t>TRƯỜNG MẦM NON 5</a:t>
            </a:r>
            <a:br>
              <a:rPr lang="en-US" sz="2700" b="1" dirty="0" smtClean="0">
                <a:latin typeface="Times New Roman" panose="02020603050405020304" pitchFamily="18" charset="0"/>
                <a:cs typeface="Times New Roman" panose="02020603050405020304" pitchFamily="18" charset="0"/>
              </a:rPr>
            </a:br>
            <a:r>
              <a:rPr lang="en-US" sz="2700" b="1" dirty="0" smtClean="0">
                <a:latin typeface="Times New Roman" panose="02020603050405020304" pitchFamily="18" charset="0"/>
                <a:cs typeface="Times New Roman" panose="02020603050405020304" pitchFamily="18" charset="0"/>
              </a:rPr>
              <a:t/>
            </a:r>
            <a:br>
              <a:rPr lang="en-US" sz="2700" b="1" dirty="0" smtClean="0">
                <a:latin typeface="Times New Roman" panose="02020603050405020304" pitchFamily="18" charset="0"/>
                <a:cs typeface="Times New Roman" panose="02020603050405020304" pitchFamily="18" charset="0"/>
              </a:rPr>
            </a:br>
            <a:r>
              <a:rPr lang="en-US" sz="4400" b="1" dirty="0" smtClean="0">
                <a:solidFill>
                  <a:schemeClr val="accent2">
                    <a:lumMod val="75000"/>
                  </a:schemeClr>
                </a:solidFill>
                <a:latin typeface="Times New Roman" panose="02020603050405020304" pitchFamily="18" charset="0"/>
                <a:cs typeface="Times New Roman" panose="02020603050405020304" pitchFamily="18" charset="0"/>
              </a:rPr>
              <a:t>HỘI NGHỊ NGÀY PHÁP LUẬT</a:t>
            </a:r>
            <a:r>
              <a:rPr lang="en-US" sz="4900" b="1" dirty="0" smtClean="0">
                <a:latin typeface="Times New Roman" panose="02020603050405020304" pitchFamily="18" charset="0"/>
                <a:cs typeface="Times New Roman" panose="02020603050405020304" pitchFamily="18" charset="0"/>
              </a:rPr>
              <a:t/>
            </a:r>
            <a:br>
              <a:rPr lang="en-US" sz="4900" b="1" dirty="0" smtClean="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4000" b="1" dirty="0" smtClean="0">
                <a:solidFill>
                  <a:schemeClr val="accent6">
                    <a:lumMod val="75000"/>
                  </a:schemeClr>
                </a:solidFill>
                <a:latin typeface="Times New Roman" panose="02020603050405020304" pitchFamily="18" charset="0"/>
                <a:cs typeface="Times New Roman" panose="02020603050405020304" pitchFamily="18" charset="0"/>
              </a:rPr>
              <a:t>MỘT SỐ QUY ĐỊNH VỀ DẠY THÊM,HỌC THÊM </a:t>
            </a:r>
            <a:r>
              <a:rPr lang="en-US" sz="3100" b="1" dirty="0" smtClean="0">
                <a:latin typeface="Times New Roman" panose="02020603050405020304" pitchFamily="18" charset="0"/>
                <a:cs typeface="Times New Roman" panose="02020603050405020304" pitchFamily="18" charset="0"/>
              </a:rPr>
              <a:t/>
            </a:r>
            <a:br>
              <a:rPr lang="en-US" sz="3100" b="1" dirty="0" smtClean="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a:t>
            </a:r>
            <a:r>
              <a:rPr lang="vi-VN" sz="3100" dirty="0" smtClean="0">
                <a:latin typeface="Times New Roman" panose="02020603050405020304" pitchFamily="18" charset="0"/>
                <a:cs typeface="Times New Roman" panose="02020603050405020304" pitchFamily="18" charset="0"/>
              </a:rPr>
              <a:t>Theo Thông tư số</a:t>
            </a:r>
            <a:r>
              <a:rPr lang="en-US" sz="3100" dirty="0" smtClean="0">
                <a:latin typeface="Times New Roman" panose="02020603050405020304" pitchFamily="18" charset="0"/>
                <a:cs typeface="Times New Roman" panose="02020603050405020304" pitchFamily="18" charset="0"/>
              </a:rPr>
              <a:t> </a:t>
            </a:r>
            <a:r>
              <a:rPr lang="vi-VN" sz="3100" dirty="0" smtClean="0">
                <a:latin typeface="Times New Roman" panose="02020603050405020304" pitchFamily="18" charset="0"/>
                <a:cs typeface="Times New Roman" panose="02020603050405020304" pitchFamily="18" charset="0"/>
              </a:rPr>
              <a:t>29/2024/TT-BGDĐT ngày30/12/2024 của Bộ trưởng Bộ Giáo dục và Đào tạo)</a:t>
            </a:r>
            <a:r>
              <a:rPr lang="en-US" sz="3100" dirty="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
            </a:r>
            <a:br>
              <a:rPr lang="en-US" sz="3100" dirty="0">
                <a:latin typeface="Times New Roman" panose="02020603050405020304" pitchFamily="18" charset="0"/>
                <a:cs typeface="Times New Roman" panose="02020603050405020304" pitchFamily="18" charset="0"/>
              </a:rPr>
            </a:br>
            <a:r>
              <a:rPr lang="en-US" sz="3100" dirty="0" err="1" smtClean="0">
                <a:latin typeface="Times New Roman" panose="02020603050405020304" pitchFamily="18" charset="0"/>
                <a:cs typeface="Times New Roman" panose="02020603050405020304" pitchFamily="18" charset="0"/>
              </a:rPr>
              <a:t>Ngày</a:t>
            </a:r>
            <a:r>
              <a:rPr lang="en-US" sz="3100" dirty="0" smtClean="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thực</a:t>
            </a:r>
            <a:r>
              <a:rPr lang="en-US" sz="3100" dirty="0" smtClean="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hiên</a:t>
            </a:r>
            <a:r>
              <a:rPr lang="en-US" sz="3100" dirty="0" smtClean="0">
                <a:latin typeface="Times New Roman" panose="02020603050405020304" pitchFamily="18" charset="0"/>
                <a:cs typeface="Times New Roman" panose="02020603050405020304" pitchFamily="18" charset="0"/>
              </a:rPr>
              <a:t>: 27/02 /2025</a:t>
            </a:r>
            <a:br>
              <a:rPr lang="en-US" sz="3100" dirty="0" smtClean="0">
                <a:latin typeface="Times New Roman" panose="02020603050405020304" pitchFamily="18" charset="0"/>
                <a:cs typeface="Times New Roman" panose="02020603050405020304" pitchFamily="18" charset="0"/>
              </a:rPr>
            </a:br>
            <a:r>
              <a:rPr lang="en-US" sz="3100" i="1" dirty="0" smtClean="0">
                <a:latin typeface="Times New Roman" panose="02020603050405020304" pitchFamily="18" charset="0"/>
                <a:cs typeface="Times New Roman" panose="02020603050405020304" pitchFamily="18" charset="0"/>
              </a:rPr>
              <a:t/>
            </a:r>
            <a:br>
              <a:rPr lang="en-US" sz="3100" i="1" dirty="0" smtClean="0">
                <a:latin typeface="Times New Roman" panose="02020603050405020304" pitchFamily="18" charset="0"/>
                <a:cs typeface="Times New Roman" panose="02020603050405020304" pitchFamily="18" charset="0"/>
              </a:rPr>
            </a:br>
            <a:r>
              <a:rPr lang="en-US" sz="9600" b="1" kern="10" dirty="0" smtClean="0">
                <a:ln w="9525">
                  <a:solidFill>
                    <a:srgbClr val="000000"/>
                  </a:solidFill>
                  <a:round/>
                  <a:headEnd/>
                  <a:tailEnd/>
                </a:ln>
                <a:solidFill>
                  <a:srgbClr val="FF00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t/>
            </a:r>
            <a:br>
              <a:rPr lang="en-US" sz="9600" b="1" kern="10" dirty="0" smtClean="0">
                <a:ln w="9525">
                  <a:solidFill>
                    <a:srgbClr val="000000"/>
                  </a:solidFill>
                  <a:round/>
                  <a:headEnd/>
                  <a:tailEnd/>
                </a:ln>
                <a:solidFill>
                  <a:srgbClr val="FF0000"/>
                </a:solidFill>
                <a:effectLst>
                  <a:outerShdw dist="35921" dir="2700000" algn="ctr" rotWithShape="0">
                    <a:srgbClr val="808080">
                      <a:alpha val="79999"/>
                    </a:srgbClr>
                  </a:outerShdw>
                </a:effectLst>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8" name="WordArt 6"/>
          <p:cNvSpPr>
            <a:spLocks noChangeArrowheads="1" noChangeShapeType="1" noTextEdit="1"/>
          </p:cNvSpPr>
          <p:nvPr/>
        </p:nvSpPr>
        <p:spPr bwMode="auto">
          <a:xfrm>
            <a:off x="2400299" y="1427018"/>
            <a:ext cx="7741228" cy="1150902"/>
          </a:xfrm>
          <a:prstGeom prst="rect">
            <a:avLst/>
          </a:prstGeom>
        </p:spPr>
        <p:txBody>
          <a:bodyPr wrap="none" fromWordArt="1">
            <a:prstTxWarp prst="textWave1">
              <a:avLst>
                <a:gd name="adj1" fmla="val 13005"/>
                <a:gd name="adj2" fmla="val 0"/>
              </a:avLst>
            </a:prstTxWarp>
          </a:bodyPr>
          <a:lstStyle/>
          <a:p>
            <a:pPr algn="ctr"/>
            <a:endParaRPr lang="en-US" sz="3600" b="1" kern="10" dirty="0">
              <a:ln w="12700">
                <a:solidFill>
                  <a:srgbClr val="FF0000"/>
                </a:solidFill>
                <a:round/>
                <a:headEnd/>
                <a:tailEnd/>
              </a:ln>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89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65765" y="401926"/>
            <a:ext cx="5375564" cy="955819"/>
          </a:xfrm>
        </p:spPr>
        <p:txBody>
          <a:bodyPr>
            <a:normAutofit fontScale="90000"/>
          </a:bodyPr>
          <a:lstStyle/>
          <a:p>
            <a:pPr lvl="0"/>
            <a:r>
              <a:rPr lang="en-US" sz="3200" b="1" dirty="0" smtClean="0"/>
              <a:t/>
            </a:r>
            <a:br>
              <a:rPr lang="en-US" sz="3200" b="1" dirty="0" smtClean="0"/>
            </a:br>
            <a:r>
              <a:rPr lang="en-US" sz="3200" b="1" dirty="0"/>
              <a:t/>
            </a:r>
            <a:br>
              <a:rPr lang="en-US" sz="3200" b="1" dirty="0"/>
            </a:br>
            <a:r>
              <a:rPr lang="vi-VN" sz="3200" b="1" dirty="0" smtClean="0"/>
              <a:t>DẠY THÊM, HỌC THÊM</a:t>
            </a:r>
            <a:r>
              <a:rPr lang="en-US" sz="3200" dirty="0"/>
              <a:t/>
            </a:r>
            <a:br>
              <a:rPr lang="en-US" sz="3200" dirty="0"/>
            </a:br>
            <a:endParaRPr lang="en-US" sz="3200" dirty="0"/>
          </a:p>
        </p:txBody>
      </p:sp>
      <p:sp>
        <p:nvSpPr>
          <p:cNvPr id="3" name="Subtitle 2"/>
          <p:cNvSpPr>
            <a:spLocks noGrp="1"/>
          </p:cNvSpPr>
          <p:nvPr>
            <p:ph type="subTitle" idx="1"/>
          </p:nvPr>
        </p:nvSpPr>
        <p:spPr>
          <a:xfrm>
            <a:off x="817420" y="1357745"/>
            <a:ext cx="10972798" cy="4946073"/>
          </a:xfrm>
        </p:spPr>
        <p:txBody>
          <a:bodyPr>
            <a:normAutofit fontScale="92500" lnSpcReduction="10000"/>
          </a:bodyPr>
          <a:lstStyle/>
          <a:p>
            <a:pPr algn="l"/>
            <a:r>
              <a:rPr lang="en-US" b="1" dirty="0" smtClean="0">
                <a:latin typeface="Times New Roman" panose="02020603050405020304" pitchFamily="18" charset="0"/>
                <a:cs typeface="Times New Roman" panose="02020603050405020304" pitchFamily="18" charset="0"/>
              </a:rPr>
              <a:t>+</a:t>
            </a:r>
            <a:r>
              <a:rPr lang="vi-VN" b="1" dirty="0" smtClean="0">
                <a:latin typeface="Times New Roman" panose="02020603050405020304" pitchFamily="18" charset="0"/>
                <a:cs typeface="Times New Roman" panose="02020603050405020304" pitchFamily="18" charset="0"/>
              </a:rPr>
              <a:t>DẠY </a:t>
            </a:r>
            <a:r>
              <a:rPr lang="vi-VN" b="1" dirty="0">
                <a:latin typeface="Times New Roman" panose="02020603050405020304" pitchFamily="18" charset="0"/>
                <a:cs typeface="Times New Roman" panose="02020603050405020304" pitchFamily="18" charset="0"/>
              </a:rPr>
              <a:t>THÊM, HỌC THÊM </a:t>
            </a:r>
            <a:r>
              <a:rPr lang="vi-VN" dirty="0" smtClean="0">
                <a:latin typeface="Times New Roman" panose="02020603050405020304" pitchFamily="18" charset="0"/>
                <a:cs typeface="Times New Roman" panose="02020603050405020304" pitchFamily="18" charset="0"/>
              </a:rPr>
              <a:t>Khoản 1 Điều 2 Thông tư số 29 giải thích dạy thêm, học thêm như sau:</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Là hoạt động dạy học phụ thêm ngoài thời lượng quy định trong kế hoạch giáo dục đối với các môn học, hoạt động giáo dục (sau đây gọi chung là môn học) trong Chương trình giáo dục phổ thông, Chương trình giáo dục thường xuyên cấp trung học cơ sở, Chương trình giáo dục thường xuyên cấp trung học phổ thông do Bộ trưởng Bộ Giáo dục và Đào tạo ban hành.</a:t>
            </a:r>
            <a:endParaRPr lang="en-US" dirty="0" smtClean="0">
              <a:latin typeface="Times New Roman" panose="02020603050405020304" pitchFamily="18" charset="0"/>
              <a:cs typeface="Times New Roman" panose="02020603050405020304" pitchFamily="18" charset="0"/>
            </a:endParaRPr>
          </a:p>
          <a:p>
            <a:pPr lvl="0" algn="l"/>
            <a:r>
              <a:rPr lang="en-US" b="1" dirty="0" smtClean="0">
                <a:latin typeface="Times New Roman" panose="02020603050405020304" pitchFamily="18" charset="0"/>
                <a:cs typeface="Times New Roman" panose="02020603050405020304" pitchFamily="18" charset="0"/>
              </a:rPr>
              <a:t>+</a:t>
            </a:r>
            <a:r>
              <a:rPr lang="vi-VN" b="1" dirty="0" smtClean="0">
                <a:latin typeface="Times New Roman" panose="02020603050405020304" pitchFamily="18" charset="0"/>
                <a:cs typeface="Times New Roman" panose="02020603050405020304" pitchFamily="18" charset="0"/>
              </a:rPr>
              <a:t>NGUYÊN </a:t>
            </a:r>
            <a:r>
              <a:rPr lang="vi-VN" b="1" dirty="0">
                <a:latin typeface="Times New Roman" panose="02020603050405020304" pitchFamily="18" charset="0"/>
                <a:cs typeface="Times New Roman" panose="02020603050405020304" pitchFamily="18" charset="0"/>
              </a:rPr>
              <a:t>TẮC DẠY THÊM, HỌC THÊM</a:t>
            </a:r>
            <a:endParaRPr lang="en-US" dirty="0">
              <a:latin typeface="Times New Roman" panose="02020603050405020304" pitchFamily="18" charset="0"/>
              <a:cs typeface="Times New Roman" panose="02020603050405020304" pitchFamily="18" charset="0"/>
            </a:endParaRPr>
          </a:p>
          <a:p>
            <a:pPr algn="l"/>
            <a:r>
              <a:rPr lang="vi-VN" dirty="0">
                <a:latin typeface="Times New Roman" panose="02020603050405020304" pitchFamily="18" charset="0"/>
                <a:cs typeface="Times New Roman" panose="02020603050405020304" pitchFamily="18" charset="0"/>
              </a:rPr>
              <a:t>Điều 3 Thông tư số 29 quy định nguyên tắc dạy thêm, học thêm như sau:</a:t>
            </a:r>
            <a:endParaRPr lang="en-US" dirty="0">
              <a:latin typeface="Times New Roman" panose="02020603050405020304" pitchFamily="18" charset="0"/>
              <a:cs typeface="Times New Roman" panose="02020603050405020304" pitchFamily="18" charset="0"/>
            </a:endParaRPr>
          </a:p>
          <a:p>
            <a:pPr algn="l"/>
            <a:r>
              <a:rPr lang="vi-VN" dirty="0">
                <a:latin typeface="Times New Roman" panose="02020603050405020304" pitchFamily="18" charset="0"/>
                <a:cs typeface="Times New Roman" panose="02020603050405020304" pitchFamily="18" charset="0"/>
              </a:rPr>
              <a:t>- Dạy thêm, học thêm chỉ được tổ chức khi học sinh, học viên (sau đây gọi chung là học sinh) có </a:t>
            </a:r>
            <a:r>
              <a:rPr lang="vi-VN" dirty="0" smtClean="0">
                <a:latin typeface="Times New Roman" panose="02020603050405020304" pitchFamily="18" charset="0"/>
                <a:cs typeface="Times New Roman" panose="02020603050405020304" pitchFamily="18" charset="0"/>
              </a:rPr>
              <a:t>nhu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cầu</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học thêm, tự nguyện học thêm và được cha mẹ hoặc người giám hộ đồng ý. Nhà trường, tổ chức, cá nhân tổ chức dạy thêm, học thêm không được dùng bất cứ hình thức nào để ép buộc học sinh học thêm.</a:t>
            </a:r>
            <a:endParaRPr lang="en-US" dirty="0">
              <a:latin typeface="Times New Roman" panose="02020603050405020304" pitchFamily="18" charset="0"/>
              <a:cs typeface="Times New Roman" panose="02020603050405020304" pitchFamily="18" charset="0"/>
            </a:endParaRPr>
          </a:p>
          <a:p>
            <a:pPr algn="l"/>
            <a:r>
              <a:rPr lang="vi-VN" dirty="0">
                <a:latin typeface="Times New Roman" panose="02020603050405020304" pitchFamily="18" charset="0"/>
                <a:cs typeface="Times New Roman" panose="02020603050405020304" pitchFamily="18" charset="0"/>
              </a:rPr>
              <a:t>- Nội dung dạy thêm, học thêm không trái với quy định của pháp luật Việt Nam, không mang định kiến về sắc tộc, tôn giáo, nghề nghiệp, giới, địa vị xã hội. Không cắt giảm nội dung dạy học theo kế hoạch giáo dục của nhà trường để đưa vào dạy thêm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6659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2" y="568036"/>
            <a:ext cx="7910944" cy="498764"/>
          </a:xfrm>
        </p:spPr>
        <p:txBody>
          <a:bodyPr>
            <a:noAutofit/>
          </a:bodyPr>
          <a:lstStyle/>
          <a:p>
            <a:r>
              <a:rPr lang="vi-VN" sz="3600" b="1" dirty="0"/>
              <a:t>DẠY THÊM, HỌC THÊM</a:t>
            </a:r>
            <a:endParaRPr lang="en-US" sz="3600" dirty="0"/>
          </a:p>
        </p:txBody>
      </p:sp>
      <p:sp>
        <p:nvSpPr>
          <p:cNvPr id="3" name="Subtitle 2"/>
          <p:cNvSpPr>
            <a:spLocks noGrp="1"/>
          </p:cNvSpPr>
          <p:nvPr>
            <p:ph type="subTitle" idx="1"/>
          </p:nvPr>
        </p:nvSpPr>
        <p:spPr>
          <a:xfrm>
            <a:off x="665018" y="1233054"/>
            <a:ext cx="10349346" cy="5320145"/>
          </a:xfrm>
        </p:spPr>
        <p:txBody>
          <a:bodyPr>
            <a:noAutofit/>
          </a:bodyPr>
          <a:lstStyle/>
          <a:p>
            <a:pPr lvl="0" algn="l"/>
            <a:r>
              <a:rPr lang="vi-VN" sz="3200" dirty="0">
                <a:latin typeface="+mj-lt"/>
              </a:rPr>
              <a:t>Việc dạy thêm, học thêm phải góp </a:t>
            </a:r>
            <a:r>
              <a:rPr lang="vi-VN" sz="3200" dirty="0" smtClean="0">
                <a:latin typeface="+mj-lt"/>
              </a:rPr>
              <a:t>ph</a:t>
            </a:r>
            <a:r>
              <a:rPr lang="en-US" sz="3200" dirty="0" smtClean="0">
                <a:latin typeface="+mj-lt"/>
              </a:rPr>
              <a:t>ầ</a:t>
            </a:r>
            <a:r>
              <a:rPr lang="vi-VN" sz="3200" dirty="0" smtClean="0">
                <a:latin typeface="+mj-lt"/>
              </a:rPr>
              <a:t>n </a:t>
            </a:r>
            <a:r>
              <a:rPr lang="vi-VN" sz="3200" dirty="0">
                <a:latin typeface="+mj-lt"/>
              </a:rPr>
              <a:t>phát triển phẩm chất, năng lực của học sinh; không làm ảnh hưởng đến việc tổ chức thực hiện chương trình giáo dục của nhà trường và việc thực hiện chương trình môn học của giáo viên.</a:t>
            </a:r>
            <a:endParaRPr lang="en-US" sz="3200" dirty="0">
              <a:latin typeface="+mj-lt"/>
            </a:endParaRPr>
          </a:p>
          <a:p>
            <a:pPr lvl="0" algn="l"/>
            <a:r>
              <a:rPr lang="vi-VN" sz="3200" dirty="0">
                <a:latin typeface="+mj-lt"/>
              </a:rPr>
              <a:t>Thời lượng</a:t>
            </a:r>
            <a:r>
              <a:rPr lang="vi-VN" sz="3200" dirty="0" smtClean="0">
                <a:latin typeface="+mj-lt"/>
              </a:rPr>
              <a:t>, thời gian, địa điểm và hình thức tổ chức dạy thêm, học thêm phải phù hợp với tâm sinh lí lứa tuổi, bảo đảm sức khoẻ của học sinh; tuân thủ quy định của pháp luật về thời giờ làm việc, giờ làm thêm và các quy định của pháp luật về an ninh, trật tự, an toàn, vệ sinh môi trường, phòng chống cháy nổ tại khu vực có lớp dạy thêm, học thêm.</a:t>
            </a:r>
            <a:endParaRPr lang="en-US" sz="3200" dirty="0" smtClean="0">
              <a:latin typeface="+mj-lt"/>
            </a:endParaRPr>
          </a:p>
          <a:p>
            <a:pPr algn="l"/>
            <a:r>
              <a:rPr lang="en-US" sz="2000" dirty="0" smtClean="0">
                <a:latin typeface="+mj-lt"/>
              </a:rPr>
              <a:t/>
            </a:r>
            <a:br>
              <a:rPr lang="en-US" sz="2000" dirty="0" smtClean="0">
                <a:latin typeface="+mj-lt"/>
              </a:rPr>
            </a:br>
            <a:endParaRPr lang="en-US" sz="2000" dirty="0" smtClean="0">
              <a:latin typeface="+mj-lt"/>
            </a:endParaRPr>
          </a:p>
          <a:p>
            <a:pPr lvl="0"/>
            <a:r>
              <a:rPr lang="vi-VN" sz="2000" dirty="0" smtClean="0">
                <a:latin typeface="+mj-lt"/>
              </a:rPr>
              <a:t> </a:t>
            </a:r>
            <a:endParaRPr lang="en-US" sz="2000" dirty="0">
              <a:latin typeface="+mj-lt"/>
            </a:endParaRPr>
          </a:p>
        </p:txBody>
      </p:sp>
    </p:spTree>
    <p:extLst>
      <p:ext uri="{BB962C8B-B14F-4D97-AF65-F5344CB8AC3E}">
        <p14:creationId xmlns:p14="http://schemas.microsoft.com/office/powerpoint/2010/main" val="2944339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218" y="254289"/>
            <a:ext cx="6220691" cy="840220"/>
          </a:xfrm>
        </p:spPr>
        <p:txBody>
          <a:bodyPr>
            <a:normAutofit/>
          </a:bodyPr>
          <a:lstStyle/>
          <a:p>
            <a:pPr algn="ctr"/>
            <a:r>
              <a:rPr lang="vi-VN" sz="3200" b="1" dirty="0"/>
              <a:t>DẠY THÊM, HỌC THÊM</a:t>
            </a:r>
            <a:endParaRPr lang="en-US" sz="3200" dirty="0"/>
          </a:p>
        </p:txBody>
      </p:sp>
      <p:sp>
        <p:nvSpPr>
          <p:cNvPr id="3" name="Content Placeholder 2"/>
          <p:cNvSpPr>
            <a:spLocks noGrp="1"/>
          </p:cNvSpPr>
          <p:nvPr>
            <p:ph idx="1"/>
          </p:nvPr>
        </p:nvSpPr>
        <p:spPr>
          <a:xfrm>
            <a:off x="734291" y="1094509"/>
            <a:ext cx="11291454" cy="5082454"/>
          </a:xfrm>
        </p:spPr>
        <p:txBody>
          <a:bodyPr>
            <a:noAutofit/>
          </a:bodyPr>
          <a:lstStyle/>
          <a:p>
            <a:pPr marL="0" lvl="0" indent="0">
              <a:buNone/>
            </a:pPr>
            <a:r>
              <a:rPr lang="vi-VN" b="1" cap="small" dirty="0">
                <a:latin typeface="+mj-lt"/>
              </a:rPr>
              <a:t>CÁC TRƯỜNG HỢP </a:t>
            </a:r>
            <a:r>
              <a:rPr lang="vi-VN" sz="3600" b="1" cap="small" dirty="0">
                <a:solidFill>
                  <a:srgbClr val="FF0000"/>
                </a:solidFill>
                <a:latin typeface="+mj-lt"/>
              </a:rPr>
              <a:t>không được </a:t>
            </a:r>
            <a:r>
              <a:rPr lang="vi-VN" b="1" cap="small" dirty="0">
                <a:latin typeface="+mj-lt"/>
              </a:rPr>
              <a:t>DẠY THÊM, TỔ CHỨC DẠY THÊM</a:t>
            </a:r>
            <a:endParaRPr lang="en-US" dirty="0">
              <a:latin typeface="+mj-lt"/>
            </a:endParaRPr>
          </a:p>
          <a:p>
            <a:pPr marL="0" indent="0">
              <a:buNone/>
            </a:pPr>
            <a:r>
              <a:rPr lang="vi-VN" dirty="0">
                <a:latin typeface="+mj-lt"/>
              </a:rPr>
              <a:t>Điều 4 Thông tư số 29 quy định:</a:t>
            </a:r>
            <a:endParaRPr lang="en-US" dirty="0">
              <a:latin typeface="+mj-lt"/>
            </a:endParaRPr>
          </a:p>
          <a:p>
            <a:pPr marL="0" lvl="0" indent="0">
              <a:buNone/>
            </a:pPr>
            <a:r>
              <a:rPr lang="vi-VN" dirty="0">
                <a:latin typeface="+mj-lt"/>
              </a:rPr>
              <a:t>Không tổ chức dạy thêm đối với học sinh tiểu học, trừ các trường hợp: bồi dưỡng về nghệ thuật, thể dục thể thao, rèn luyện kĩ năng sống.</a:t>
            </a:r>
            <a:endParaRPr lang="en-US" dirty="0">
              <a:latin typeface="+mj-lt"/>
            </a:endParaRPr>
          </a:p>
          <a:p>
            <a:pPr marL="0" lvl="0" indent="0">
              <a:buNone/>
            </a:pPr>
            <a:r>
              <a:rPr lang="vi-VN" dirty="0">
                <a:latin typeface="+mj-lt"/>
              </a:rPr>
              <a:t>Giáo viên đang dạy học tại các nhà trường không được dạy thêm ngoài nhà trường có thu tiền của học sinh đối với học sinh mà giáo viên đó đang được nhà trường phân công dạy học theo kế hoạch giáo dục của nhà trường.</a:t>
            </a:r>
            <a:endParaRPr lang="en-US" dirty="0">
              <a:latin typeface="+mj-lt"/>
            </a:endParaRPr>
          </a:p>
          <a:p>
            <a:pPr marL="0" lvl="0" indent="0">
              <a:buNone/>
            </a:pPr>
            <a:r>
              <a:rPr lang="vi-VN" dirty="0">
                <a:latin typeface="+mj-lt"/>
              </a:rPr>
              <a:t>Giáo viên thuộc các trường công lập không được tham gia quản lí, điều hành việc dạy thêm ngoài nhà trường nhưng có thể tham gia dạy thêm ngoài nhà trường.</a:t>
            </a:r>
            <a:endParaRPr lang="en-US" dirty="0">
              <a:latin typeface="+mj-lt"/>
            </a:endParaRPr>
          </a:p>
          <a:p>
            <a:endParaRPr lang="en-US" sz="3200" dirty="0"/>
          </a:p>
        </p:txBody>
      </p:sp>
    </p:spTree>
    <p:extLst>
      <p:ext uri="{BB962C8B-B14F-4D97-AF65-F5344CB8AC3E}">
        <p14:creationId xmlns:p14="http://schemas.microsoft.com/office/powerpoint/2010/main" val="396447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1784"/>
          </a:xfrm>
        </p:spPr>
        <p:txBody>
          <a:bodyPr>
            <a:normAutofit/>
          </a:bodyPr>
          <a:lstStyle/>
          <a:p>
            <a:pPr algn="ctr"/>
            <a:r>
              <a:rPr lang="vi-VN" sz="3600" b="1" dirty="0"/>
              <a:t>DẠY THÊM, HỌC THÊM</a:t>
            </a:r>
            <a:endParaRPr lang="en-US" sz="3600" dirty="0"/>
          </a:p>
        </p:txBody>
      </p:sp>
      <p:sp>
        <p:nvSpPr>
          <p:cNvPr id="3" name="Content Placeholder 2"/>
          <p:cNvSpPr>
            <a:spLocks noGrp="1"/>
          </p:cNvSpPr>
          <p:nvPr>
            <p:ph idx="1"/>
          </p:nvPr>
        </p:nvSpPr>
        <p:spPr>
          <a:xfrm>
            <a:off x="838200" y="1520825"/>
            <a:ext cx="10785764" cy="4351338"/>
          </a:xfrm>
        </p:spPr>
        <p:txBody>
          <a:bodyPr>
            <a:noAutofit/>
          </a:bodyPr>
          <a:lstStyle/>
          <a:p>
            <a:pPr marL="0" lvl="0" indent="0">
              <a:buNone/>
            </a:pPr>
            <a:r>
              <a:rPr lang="vi-VN" b="1" dirty="0">
                <a:latin typeface="+mj-lt"/>
              </a:rPr>
              <a:t>CÁC ĐỐI TƯỢNG HỌC SINH HỌC THÊM TRONG NHÀ TRƯỜNG</a:t>
            </a:r>
            <a:endParaRPr lang="en-US" dirty="0">
              <a:latin typeface="+mj-lt"/>
            </a:endParaRPr>
          </a:p>
          <a:p>
            <a:pPr marL="0" indent="0">
              <a:buNone/>
            </a:pPr>
            <a:r>
              <a:rPr lang="vi-VN" dirty="0">
                <a:latin typeface="+mj-lt"/>
              </a:rPr>
              <a:t>Khoản 1 Điều 5 Thông tư số 29 quy định việc dạy thêm, học thêm trong nhà trường không được thu tiền của học sinh và chỉ dành cho các đối tượng học sinh đăng kí học thêm theo từng môn học như sau:</a:t>
            </a:r>
            <a:endParaRPr lang="en-US" dirty="0">
              <a:latin typeface="+mj-lt"/>
            </a:endParaRPr>
          </a:p>
          <a:p>
            <a:pPr marL="0" lvl="0" indent="0">
              <a:buNone/>
            </a:pPr>
            <a:r>
              <a:rPr lang="vi-VN" dirty="0">
                <a:latin typeface="+mj-lt"/>
              </a:rPr>
              <a:t>Học sinh có kết quả học tập môn học cuối học kì liền kề ở mức chưa đạt;</a:t>
            </a:r>
            <a:endParaRPr lang="en-US" dirty="0">
              <a:latin typeface="+mj-lt"/>
            </a:endParaRPr>
          </a:p>
          <a:p>
            <a:pPr marL="0" lvl="0" indent="0">
              <a:buNone/>
            </a:pPr>
            <a:r>
              <a:rPr lang="vi-VN" dirty="0">
                <a:latin typeface="+mj-lt"/>
              </a:rPr>
              <a:t>Học sinh được nhà trường lựa chọn để bồi dưỡng học sinh giỏi;</a:t>
            </a:r>
            <a:endParaRPr lang="en-US" dirty="0">
              <a:latin typeface="+mj-lt"/>
            </a:endParaRPr>
          </a:p>
          <a:p>
            <a:pPr marL="0" lvl="0" indent="0">
              <a:buNone/>
            </a:pPr>
            <a:r>
              <a:rPr lang="vi-VN" dirty="0">
                <a:latin typeface="+mj-lt"/>
              </a:rPr>
              <a:t>Học sinh lớp cuối cấp tự nguyện đăng kí ôn thi tuyển sinh, ôn thi tốt nghiệp theo kế hoạch giáo dục của nhà trường.</a:t>
            </a:r>
            <a:endParaRPr lang="en-US" dirty="0">
              <a:latin typeface="+mj-lt"/>
            </a:endParaRPr>
          </a:p>
          <a:p>
            <a:pPr marL="0" indent="0">
              <a:buNone/>
            </a:pPr>
            <a:endParaRPr lang="en-US" dirty="0"/>
          </a:p>
        </p:txBody>
      </p:sp>
    </p:spTree>
    <p:extLst>
      <p:ext uri="{BB962C8B-B14F-4D97-AF65-F5344CB8AC3E}">
        <p14:creationId xmlns:p14="http://schemas.microsoft.com/office/powerpoint/2010/main" val="234496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782" y="406690"/>
            <a:ext cx="7696200" cy="701674"/>
          </a:xfrm>
        </p:spPr>
        <p:txBody>
          <a:bodyPr>
            <a:normAutofit/>
          </a:bodyPr>
          <a:lstStyle/>
          <a:p>
            <a:pPr algn="ctr"/>
            <a:r>
              <a:rPr lang="vi-VN" sz="3600" b="1" dirty="0"/>
              <a:t>DẠY THÊM, HỌC THÊM</a:t>
            </a:r>
            <a:endParaRPr lang="en-US" sz="3600" dirty="0"/>
          </a:p>
        </p:txBody>
      </p:sp>
      <p:sp>
        <p:nvSpPr>
          <p:cNvPr id="3" name="Content Placeholder 2"/>
          <p:cNvSpPr>
            <a:spLocks noGrp="1"/>
          </p:cNvSpPr>
          <p:nvPr>
            <p:ph idx="1"/>
          </p:nvPr>
        </p:nvSpPr>
        <p:spPr>
          <a:xfrm>
            <a:off x="838199" y="1520825"/>
            <a:ext cx="11021291" cy="4270376"/>
          </a:xfrm>
        </p:spPr>
        <p:txBody>
          <a:bodyPr>
            <a:normAutofit fontScale="85000" lnSpcReduction="20000"/>
          </a:bodyPr>
          <a:lstStyle/>
          <a:p>
            <a:pPr marL="0" lvl="0" indent="0">
              <a:buNone/>
            </a:pPr>
            <a:r>
              <a:rPr lang="vi-VN" b="1" cap="small" dirty="0">
                <a:latin typeface="+mj-lt"/>
              </a:rPr>
              <a:t>NHỮNG QUY ĐỊNH CẦN TUÂN THỦ KHI TỔ CHỨC Và </a:t>
            </a:r>
            <a:r>
              <a:rPr lang="vi-VN" sz="3200" b="1" cap="small" dirty="0">
                <a:latin typeface="+mj-lt"/>
              </a:rPr>
              <a:t>tham gia</a:t>
            </a:r>
            <a:r>
              <a:rPr lang="vi-VN" b="1" cap="small" dirty="0">
                <a:latin typeface="+mj-lt"/>
              </a:rPr>
              <a:t> DẠY THÊM, HỌC THÊM NGOÀI NHÀ TRƯỜNG</a:t>
            </a:r>
            <a:endParaRPr lang="en-US" dirty="0">
              <a:latin typeface="+mj-lt"/>
            </a:endParaRPr>
          </a:p>
          <a:p>
            <a:pPr marL="0" indent="0">
              <a:buNone/>
            </a:pPr>
            <a:r>
              <a:rPr lang="vi-VN" dirty="0">
                <a:latin typeface="+mj-lt"/>
              </a:rPr>
              <a:t>Điều 6 Thông tư số 29 quy định về việc dạy thêm, học thêm ngoài nhà trường như sau:</a:t>
            </a:r>
            <a:endParaRPr lang="en-US" dirty="0">
              <a:latin typeface="+mj-lt"/>
            </a:endParaRPr>
          </a:p>
          <a:p>
            <a:pPr marL="0" indent="0">
              <a:buNone/>
            </a:pPr>
            <a:r>
              <a:rPr lang="vi-VN" dirty="0">
                <a:latin typeface="+mj-lt"/>
              </a:rPr>
              <a:t>- Tổ chức hoặc cá nhân tổ chức hoạt động dạy thêm, học thêm ngoài nhà trường có thu tiền của học sinh (sau đây gọi chung là cơ sở dạy thêm) phải thực hiện các yêu cầu sau:</a:t>
            </a:r>
            <a:endParaRPr lang="en-US" dirty="0">
              <a:latin typeface="+mj-lt"/>
            </a:endParaRPr>
          </a:p>
          <a:p>
            <a:pPr marL="0" indent="0">
              <a:buNone/>
            </a:pPr>
            <a:r>
              <a:rPr lang="vi-VN" dirty="0">
                <a:latin typeface="+mj-lt"/>
              </a:rPr>
              <a:t>a) Đăng kí kinh doanh theo quy định của pháp luật;</a:t>
            </a:r>
            <a:endParaRPr lang="en-US" dirty="0">
              <a:latin typeface="+mj-lt"/>
            </a:endParaRPr>
          </a:p>
          <a:p>
            <a:pPr marL="0" indent="0">
              <a:buNone/>
            </a:pPr>
            <a:r>
              <a:rPr lang="vi-VN" dirty="0">
                <a:latin typeface="+mj-lt"/>
              </a:rPr>
              <a:t>b) Công khai trên cổng thông tin điện tử hoặc niêm yết tại nơi cơ sở dạy thêm đặt trụ sở về các môn học được tổ chức dạy thêm; thời lượng dạy thêm đối với từng môn học theo từng khối lớp; địa điểm, hình thức, thời gian tổ chức dạy thêm, học thêm; danh sách người dạy thêm và mức thu tiền học thêm trước khi tuyển sinh các lớp dạy thêm, học thêm (theo Mẫu số 02 tại Phụ lục kèm theo Thông tư số 29).</a:t>
            </a:r>
            <a:endParaRPr lang="en-US" dirty="0">
              <a:latin typeface="+mj-lt"/>
            </a:endParaRPr>
          </a:p>
          <a:p>
            <a:pPr marL="0" indent="0">
              <a:buNone/>
            </a:pPr>
            <a:r>
              <a:rPr lang="vi-VN" dirty="0" smtClean="0">
                <a:latin typeface="+mj-lt"/>
              </a:rPr>
              <a:t/>
            </a:r>
            <a:br>
              <a:rPr lang="vi-VN" dirty="0" smtClean="0">
                <a:latin typeface="+mj-lt"/>
              </a:rPr>
            </a:br>
            <a:endParaRPr lang="en-US" dirty="0">
              <a:latin typeface="+mj-lt"/>
            </a:endParaRPr>
          </a:p>
        </p:txBody>
      </p:sp>
    </p:spTree>
    <p:extLst>
      <p:ext uri="{BB962C8B-B14F-4D97-AF65-F5344CB8AC3E}">
        <p14:creationId xmlns:p14="http://schemas.microsoft.com/office/powerpoint/2010/main" val="1091509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0236" y="406690"/>
            <a:ext cx="5784273" cy="978766"/>
          </a:xfrm>
        </p:spPr>
        <p:txBody>
          <a:bodyPr>
            <a:normAutofit/>
          </a:bodyPr>
          <a:lstStyle/>
          <a:p>
            <a:r>
              <a:rPr lang="vi-VN" sz="3600" b="1" dirty="0"/>
              <a:t>DẠY THÊM, HỌC THÊM</a:t>
            </a:r>
            <a:endParaRPr lang="en-US" sz="3600" dirty="0"/>
          </a:p>
        </p:txBody>
      </p:sp>
      <p:sp>
        <p:nvSpPr>
          <p:cNvPr id="3" name="Content Placeholder 2"/>
          <p:cNvSpPr>
            <a:spLocks noGrp="1"/>
          </p:cNvSpPr>
          <p:nvPr>
            <p:ph idx="1"/>
          </p:nvPr>
        </p:nvSpPr>
        <p:spPr/>
        <p:txBody>
          <a:bodyPr>
            <a:normAutofit fontScale="62500" lnSpcReduction="20000"/>
          </a:bodyPr>
          <a:lstStyle/>
          <a:p>
            <a:pPr marL="0" indent="0">
              <a:buNone/>
            </a:pPr>
            <a:r>
              <a:rPr lang="vi-VN" sz="3600" b="1" dirty="0" smtClean="0">
                <a:latin typeface="+mj-lt"/>
              </a:rPr>
              <a:t>THANH </a:t>
            </a:r>
            <a:r>
              <a:rPr lang="vi-VN" sz="3600" b="1" dirty="0">
                <a:latin typeface="+mj-lt"/>
              </a:rPr>
              <a:t>TRA, KIỂM TRA VỀ DẠY THÊM, HỌC </a:t>
            </a:r>
            <a:r>
              <a:rPr lang="vi-VN" sz="3600" b="1" dirty="0" smtClean="0">
                <a:latin typeface="+mj-lt"/>
              </a:rPr>
              <a:t>THÊM</a:t>
            </a:r>
            <a:endParaRPr lang="en-US" sz="3600" b="1" dirty="0" smtClean="0">
              <a:latin typeface="+mj-lt"/>
            </a:endParaRPr>
          </a:p>
          <a:p>
            <a:pPr marL="0" indent="0">
              <a:buNone/>
            </a:pPr>
            <a:r>
              <a:rPr lang="vi-VN" sz="3600" dirty="0" smtClean="0">
                <a:latin typeface="+mj-lt"/>
              </a:rPr>
              <a:t>Điều </a:t>
            </a:r>
            <a:r>
              <a:rPr lang="vi-VN" sz="3600" dirty="0">
                <a:latin typeface="+mj-lt"/>
              </a:rPr>
              <a:t>15 Thông tư số 29 quy định:</a:t>
            </a:r>
          </a:p>
          <a:p>
            <a:pPr marL="0" indent="0">
              <a:buNone/>
            </a:pPr>
            <a:r>
              <a:rPr lang="vi-VN" sz="3600" dirty="0" smtClean="0">
                <a:latin typeface="+mj-lt"/>
              </a:rPr>
              <a:t>Hoạt </a:t>
            </a:r>
            <a:r>
              <a:rPr lang="vi-VN" sz="3600" dirty="0">
                <a:latin typeface="+mj-lt"/>
              </a:rPr>
              <a:t>động dạy thêm, học thêm chịu sự thanh tra của các cơ quan thanh tra nhà nước theo quy định của pháp luật.</a:t>
            </a:r>
          </a:p>
          <a:p>
            <a:pPr marL="0" indent="0">
              <a:buNone/>
            </a:pPr>
            <a:r>
              <a:rPr lang="vi-VN" sz="3600" dirty="0">
                <a:latin typeface="+mj-lt"/>
              </a:rPr>
              <a:t> </a:t>
            </a:r>
            <a:r>
              <a:rPr lang="vi-VN" sz="3600" dirty="0" smtClean="0">
                <a:latin typeface="+mj-lt"/>
              </a:rPr>
              <a:t>- </a:t>
            </a:r>
            <a:r>
              <a:rPr lang="vi-VN" sz="3600" dirty="0">
                <a:latin typeface="+mj-lt"/>
              </a:rPr>
              <a:t>Hoạt động dạy thêm, học thêm chịu sự kiểm tra của các cơ quan quản lí giáo dục, cơ quan quản lí nhà nước các cấp theo phân cấp.</a:t>
            </a:r>
          </a:p>
          <a:p>
            <a:pPr marL="0" indent="0">
              <a:buNone/>
            </a:pPr>
            <a:r>
              <a:rPr lang="vi-VN" sz="3600" b="1" dirty="0" smtClean="0">
                <a:latin typeface="+mj-lt"/>
              </a:rPr>
              <a:t>VIỆC </a:t>
            </a:r>
            <a:r>
              <a:rPr lang="vi-VN" sz="3600" b="1" dirty="0">
                <a:latin typeface="+mj-lt"/>
              </a:rPr>
              <a:t>XỬ LÝ VI PHẠM VỀ DẠY THÊM, HỌC THÊM</a:t>
            </a:r>
          </a:p>
          <a:p>
            <a:pPr marL="0" indent="0">
              <a:buNone/>
            </a:pPr>
            <a:r>
              <a:rPr lang="vi-VN" sz="3600" dirty="0">
                <a:latin typeface="+mj-lt"/>
              </a:rPr>
              <a:t>Điều 16 Thông tư số 29 nêu rõ:</a:t>
            </a:r>
          </a:p>
          <a:p>
            <a:pPr marL="0" indent="0">
              <a:buNone/>
            </a:pPr>
            <a:r>
              <a:rPr lang="vi-VN" sz="3600" dirty="0">
                <a:latin typeface="+mj-lt"/>
              </a:rPr>
              <a:t>- Nhà trường, cơ sở dạy thêm, tổ chức, cá nhân vi phạm quy định về dạy thêm, học thêm, tùy theo tính chất và mức độ vi phạm sẽ bị xử lí theo quy định của pháp luật.</a:t>
            </a:r>
          </a:p>
          <a:p>
            <a:pPr marL="0" indent="0">
              <a:buNone/>
            </a:pPr>
            <a:r>
              <a:rPr lang="vi-VN" sz="3600" dirty="0">
                <a:latin typeface="+mj-lt"/>
              </a:rPr>
              <a:t>- Người đứng đầu cơ quan, tổ chức, đơn vị có cán bộ, công chức, viên chức vi phạm quy định về dạy thêm, học thêm, tùy vào tính chất, mức độ hành vi vi phạm thì bị xử lí theo quy định của pháp luật./.</a:t>
            </a:r>
          </a:p>
          <a:p>
            <a:endParaRPr lang="en-US" dirty="0"/>
          </a:p>
        </p:txBody>
      </p:sp>
    </p:spTree>
    <p:extLst>
      <p:ext uri="{BB962C8B-B14F-4D97-AF65-F5344CB8AC3E}">
        <p14:creationId xmlns:p14="http://schemas.microsoft.com/office/powerpoint/2010/main" val="684245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835</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           ỦY BAN NHAN DÂN QUẬN TÂN BÌNH  TRƯỜNG MẦM NON 5  HỘI NGHỊ NGÀY PHÁP LUẬT  MỘT SỐ QUY ĐỊNH VỀ DẠY THÊM,HỌC THÊM  (Theo Thông tư số 29/2024/TT-BGDĐT ngày30/12/2024 của Bộ trưởng Bộ Giáo dục và Đào tạo)   Ngày thực hiên: 27/02 /2025   </vt:lpstr>
      <vt:lpstr>  DẠY THÊM, HỌC THÊM </vt:lpstr>
      <vt:lpstr>DẠY THÊM, HỌC THÊM</vt:lpstr>
      <vt:lpstr>DẠY THÊM, HỌC THÊM</vt:lpstr>
      <vt:lpstr>DẠY THÊM, HỌC THÊM</vt:lpstr>
      <vt:lpstr>DẠY THÊM, HỌC THÊM</vt:lpstr>
      <vt:lpstr>DẠY THÊM, HỌC THÊM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MỘT SỐ QUY ĐỊNH VỀ DẠY THÊM,HỌC THÊM</dc:title>
  <dc:creator>To Hoang An</dc:creator>
  <cp:lastModifiedBy>To Hoang An</cp:lastModifiedBy>
  <cp:revision>10</cp:revision>
  <dcterms:created xsi:type="dcterms:W3CDTF">2025-02-25T17:03:32Z</dcterms:created>
  <dcterms:modified xsi:type="dcterms:W3CDTF">2025-02-25T18:10:35Z</dcterms:modified>
</cp:coreProperties>
</file>