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4" r:id="rId3"/>
    <p:sldId id="267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9DC3-CDDC-4E17-BFA8-27E98F1E8DC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4325-0BBB-426C-A769-E42BD813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1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C0662-E250-4267-8FEB-96D53DE83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10EA-7941-0147-1D5B-20B5FBD14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EEC13-B5EB-2EC4-7C30-D4CBDB35D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088CD-9E57-5370-12D5-B5D2175D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0F42F-18C3-3CB5-67D0-877BF15D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C8277-F616-52E3-FCAE-C5EE6739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93F8-2EB5-0E07-F6EA-78CE3E06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6C518-609A-AD51-7930-48A8F96C6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5D482-768D-B044-E4FE-B6952A65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C1D6-60CF-3764-9F93-C5BAE65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D2DF6-8782-96A6-6936-1116F8AB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8E26B-2931-0B60-D012-59202702C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8672C-E7E9-765B-AC1C-DC5B18E9A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9553-29F4-FEB3-578B-3EDD5FA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D1A9-ABC4-9E88-6F56-50682056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C09B-BB19-B983-C5A0-287B1987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6FFD-4668-9E26-CCA6-A5351F81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8E31-90FD-77D7-0719-C42E707BD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BB9E-660C-DBA7-F0B5-495A3F4C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6FDC6-F92B-F4FD-5E9D-C6AAAA46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E20FD-D19F-87E7-AD30-26FBB256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E471-247E-FFD3-2842-CF80279D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287D-DEDC-DDC1-C942-A8BA5CC91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4EFE-0117-7771-CC8F-3CEC94F8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65F0F-A547-D862-0193-3E1B92FD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2CF8-C541-76A6-7903-A252A990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D8E2-7B78-8D42-2504-B3D3BB26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6F6D8-AD4D-0850-9B84-2CBC5A9E9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A5FCF-74EF-ADDA-387A-C95A4F698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D8836-DBCB-E8D8-9662-9A887031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0328E-580E-777B-8931-4903BB5C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253FD-DEB6-2970-5904-AE9CA026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3D12-F5F6-1BA5-1529-9EE43316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75B21-E0BC-824A-CD7E-5D66FC4C6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C8A93-DBF3-DC3C-49E9-B59C195F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F59A2-A413-7A05-4870-E085108EA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6525-1483-A6BB-A5BF-90EC8C89F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E904C-52E9-E076-4FCD-0BAA6E6D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3E8A1-F703-7AEA-7221-F94D7F53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D0F1D-86ED-C8B2-2822-8EC71032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3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37CF-61A3-68E5-6A1A-D333689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5FEBB-2DC4-7152-A397-51970A80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5A206-1166-0313-8AD9-4FB7EACC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BC69E-3C88-CFD8-813A-8893AD47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F9BF6-3F82-0800-A79E-A698D5C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D572A-84A1-AF04-45E7-5150A9AE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FD9C2-AC56-99DD-863E-EF11380D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B33A-5CFE-E252-0663-FE9EF842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0104-9DE5-66B4-1D6D-1DC9B46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0619E-23FD-EC46-9BD9-D23E53799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C978-6CFA-DCA1-CF65-92D3FFE5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84F1A-9D60-045D-DF14-74240ABA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3E92D-7207-1428-FDB5-0D0124A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F2E0-B7C5-F26D-062C-2EF1608D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C3E-77AE-6C84-850F-B4A31E98E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D0D9A-EA19-8BE7-8F52-42D249D9D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39FD-5652-7A9E-7F61-0D6FA68D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8E04A-AAB2-77C4-AF63-DDEE0C5B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C61BC-CDF5-D406-3DB5-7426C6F7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FE672-489E-4C71-A4D1-CDCD8004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134E-AD52-D20C-6965-B7C634EE0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DB53-CF55-F4F5-9510-3772B4BFE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B609-0013-45DE-AA61-0F1088CE898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D498A-4E5E-F88C-723F-1213C4914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43D6E-C4CE-E74D-6F54-9AFE498D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7D65-4DD4-4B63-8FFD-933E6463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4349808"/>
            <a:ext cx="1556187" cy="250819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5054600"/>
            <a:ext cx="12192000" cy="2112534"/>
          </a:xfrm>
          <a:custGeom>
            <a:avLst/>
            <a:gdLst/>
            <a:ahLst/>
            <a:cxnLst/>
            <a:rect l="l" t="t" r="r" b="b"/>
            <a:pathLst>
              <a:path w="19472372" h="3225112">
                <a:moveTo>
                  <a:pt x="19472372" y="0"/>
                </a:moveTo>
                <a:lnTo>
                  <a:pt x="0" y="0"/>
                </a:lnTo>
                <a:lnTo>
                  <a:pt x="0" y="3225111"/>
                </a:lnTo>
                <a:lnTo>
                  <a:pt x="19472372" y="3225111"/>
                </a:lnTo>
                <a:lnTo>
                  <a:pt x="19472372" y="0"/>
                </a:lnTo>
                <a:close/>
              </a:path>
            </a:pathLst>
          </a:custGeom>
          <a:blipFill>
            <a:blip r:embed="rId4"/>
            <a:stretch>
              <a:fillRect b="-9999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17590" y="5733543"/>
            <a:ext cx="507080" cy="945604"/>
          </a:xfrm>
          <a:custGeom>
            <a:avLst/>
            <a:gdLst/>
            <a:ahLst/>
            <a:cxnLst/>
            <a:rect l="l" t="t" r="r" b="b"/>
            <a:pathLst>
              <a:path w="760620" h="1418406">
                <a:moveTo>
                  <a:pt x="0" y="0"/>
                </a:moveTo>
                <a:lnTo>
                  <a:pt x="760621" y="0"/>
                </a:lnTo>
                <a:lnTo>
                  <a:pt x="760621" y="1418406"/>
                </a:lnTo>
                <a:lnTo>
                  <a:pt x="0" y="1418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6988">
            <a:off x="1601582" y="5646964"/>
            <a:ext cx="471981" cy="1041136"/>
          </a:xfrm>
          <a:custGeom>
            <a:avLst/>
            <a:gdLst/>
            <a:ahLst/>
            <a:cxnLst/>
            <a:rect l="l" t="t" r="r" b="b"/>
            <a:pathLst>
              <a:path w="707972" h="1561704">
                <a:moveTo>
                  <a:pt x="0" y="0"/>
                </a:moveTo>
                <a:lnTo>
                  <a:pt x="707972" y="0"/>
                </a:lnTo>
                <a:lnTo>
                  <a:pt x="707972" y="1561703"/>
                </a:lnTo>
                <a:lnTo>
                  <a:pt x="0" y="1561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BD96023-7106-B5D1-45C4-F74137161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0" y="244834"/>
            <a:ext cx="7111999" cy="738392"/>
          </a:xfrm>
        </p:spPr>
        <p:txBody>
          <a:bodyPr>
            <a:normAutofit/>
          </a:bodyPr>
          <a:lstStyle/>
          <a:p>
            <a:pPr algn="ctr"/>
            <a: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GIÁO DỤC TUẦN 1 – THÁNG 3</a:t>
            </a:r>
            <a:b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03/03 </a:t>
            </a:r>
            <a:r>
              <a:rPr lang="en-US" sz="1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07/3/2025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C54FA83-0B03-AB31-1F84-7F4E9DD0D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13294"/>
              </p:ext>
            </p:extLst>
          </p:nvPr>
        </p:nvGraphicFramePr>
        <p:xfrm>
          <a:off x="745248" y="1117131"/>
          <a:ext cx="10520632" cy="5496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934">
                  <a:extLst>
                    <a:ext uri="{9D8B030D-6E8A-4147-A177-3AD203B41FA5}">
                      <a16:colId xmlns:a16="http://schemas.microsoft.com/office/drawing/2014/main" val="3370053634"/>
                    </a:ext>
                  </a:extLst>
                </a:gridCol>
                <a:gridCol w="2150503">
                  <a:extLst>
                    <a:ext uri="{9D8B030D-6E8A-4147-A177-3AD203B41FA5}">
                      <a16:colId xmlns:a16="http://schemas.microsoft.com/office/drawing/2014/main" val="544512993"/>
                    </a:ext>
                  </a:extLst>
                </a:gridCol>
                <a:gridCol w="1433187">
                  <a:extLst>
                    <a:ext uri="{9D8B030D-6E8A-4147-A177-3AD203B41FA5}">
                      <a16:colId xmlns:a16="http://schemas.microsoft.com/office/drawing/2014/main" val="756099414"/>
                    </a:ext>
                  </a:extLst>
                </a:gridCol>
                <a:gridCol w="1946070">
                  <a:extLst>
                    <a:ext uri="{9D8B030D-6E8A-4147-A177-3AD203B41FA5}">
                      <a16:colId xmlns:a16="http://schemas.microsoft.com/office/drawing/2014/main" val="2234945424"/>
                    </a:ext>
                  </a:extLst>
                </a:gridCol>
                <a:gridCol w="1535765">
                  <a:extLst>
                    <a:ext uri="{9D8B030D-6E8A-4147-A177-3AD203B41FA5}">
                      <a16:colId xmlns:a16="http://schemas.microsoft.com/office/drawing/2014/main" val="3788345835"/>
                    </a:ext>
                  </a:extLst>
                </a:gridCol>
                <a:gridCol w="1636173">
                  <a:extLst>
                    <a:ext uri="{9D8B030D-6E8A-4147-A177-3AD203B41FA5}">
                      <a16:colId xmlns:a16="http://schemas.microsoft.com/office/drawing/2014/main" val="2067540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</a:t>
                      </a:r>
                      <a:endParaRPr lang="en-US" sz="13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hai</a:t>
                      </a:r>
                      <a:endParaRPr lang="en-US" sz="13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ba</a:t>
                      </a:r>
                      <a:endParaRPr lang="en-US" sz="13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tư</a:t>
                      </a:r>
                      <a:endParaRPr lang="en-US" sz="13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năm</a:t>
                      </a:r>
                      <a:endParaRPr lang="en-US" sz="13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sáu</a:t>
                      </a:r>
                      <a:endParaRPr lang="en-US" sz="13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946449"/>
                  </a:ext>
                </a:extLst>
              </a:tr>
              <a:tr h="903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ò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 rửa tay bằng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phòng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Trò chuyện với tr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 về ý nghĩa ngày lễ hội 8/3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Trò chuyện với tr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 về những v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ệc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sẽ làm trong ngày 8/3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Trẻ tự làm một số việc đơn gi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hằng ngày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chuyện về ngày cuối tuần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89262"/>
                  </a:ext>
                </a:extLst>
              </a:tr>
              <a:tr h="1023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học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V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“Bò bằng bàn tay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 ch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n, cẳng chân, lưng đội túi cát”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2: Đọc thơ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 hoa tặng cô”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Tìm hiểu ý nghĩa ngày 8/3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LQCV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“g, e”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 hoa mừng cô”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T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 hoa tặng cô”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LQVT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biết số 10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PTKN-TCXH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đỡ người khác khi gặp khó khăn”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001818"/>
                  </a:ext>
                </a:extLst>
              </a:tr>
              <a:tr h="1241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ngoài trời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cảnh ngày lễ hội 8/3</a:t>
                      </a:r>
                      <a:b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TCVĐ: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 đổi lồng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Cách chơi: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bạn với nhau làm lồng thỏ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khi nghe đổi lồng thì các bạn thỏ chạy nhanh đổi lồng cho nhau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khoảng thời gian các bạn thỏ đổi lồng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 không có lồng sẽ bị thua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TCDG: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 co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tự do: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chai,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01376"/>
                  </a:ext>
                </a:extLst>
              </a:tr>
              <a:tr h="819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vui chơi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LQVT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ìm số lượng tương ứng số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nhóm số lượng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thêm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bớt số lượng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xây dựng: Trẻ biết sử dụng nhiều vật liệu khác nhau để xây dựng mô hình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b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tạo hình: Vẽ tranh theo ý thích</a:t>
                      </a:r>
                      <a:b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chơi phân vai: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9907"/>
                  </a:ext>
                </a:extLst>
              </a:tr>
              <a:tr h="709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Vệ sinh – Ăn – Ngủ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Vệ sinh: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vệ sinh đúng nơi quy định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Ăn: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 quen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món ăn</a:t>
                      </a:r>
                      <a:b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Ngủ: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iết ngủ đúng vị trí bạn trai – bạn gá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69924"/>
                  </a:ext>
                </a:extLst>
              </a:tr>
              <a:tr h="60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hoạt chiều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trẻ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trẻ ôn lại bài há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thiếu nhi.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 hoa tặng cô”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lại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rửa tay, lau mặt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69" marR="30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9263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10794513" y="2921000"/>
            <a:ext cx="1397487" cy="4043170"/>
          </a:xfrm>
          <a:custGeom>
            <a:avLst/>
            <a:gdLst/>
            <a:ahLst/>
            <a:cxnLst/>
            <a:rect l="l" t="t" r="r" b="b"/>
            <a:pathLst>
              <a:path w="3654015" h="6064755">
                <a:moveTo>
                  <a:pt x="0" y="0"/>
                </a:moveTo>
                <a:lnTo>
                  <a:pt x="3654015" y="0"/>
                </a:lnTo>
                <a:lnTo>
                  <a:pt x="3654015" y="6064755"/>
                </a:lnTo>
                <a:lnTo>
                  <a:pt x="0" y="60647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0641" y="5380251"/>
            <a:ext cx="1160305" cy="1439138"/>
          </a:xfrm>
          <a:custGeom>
            <a:avLst/>
            <a:gdLst/>
            <a:ahLst/>
            <a:cxnLst/>
            <a:rect l="l" t="t" r="r" b="b"/>
            <a:pathLst>
              <a:path w="1740457" h="2158707">
                <a:moveTo>
                  <a:pt x="0" y="0"/>
                </a:moveTo>
                <a:lnTo>
                  <a:pt x="1740457" y="0"/>
                </a:lnTo>
                <a:lnTo>
                  <a:pt x="1740457" y="2158707"/>
                </a:lnTo>
                <a:lnTo>
                  <a:pt x="0" y="21587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E9F442FB-CAAF-6BA9-2965-42D88144DD27}"/>
              </a:ext>
            </a:extLst>
          </p:cNvPr>
          <p:cNvSpPr/>
          <p:nvPr/>
        </p:nvSpPr>
        <p:spPr>
          <a:xfrm>
            <a:off x="313278" y="89687"/>
            <a:ext cx="929631" cy="960492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6615CBC-F8FF-1980-B2DB-06598C4F14B1}"/>
              </a:ext>
            </a:extLst>
          </p:cNvPr>
          <p:cNvSpPr/>
          <p:nvPr/>
        </p:nvSpPr>
        <p:spPr>
          <a:xfrm>
            <a:off x="10949090" y="0"/>
            <a:ext cx="1196405" cy="1606858"/>
          </a:xfrm>
          <a:custGeom>
            <a:avLst/>
            <a:gdLst/>
            <a:ahLst/>
            <a:cxnLst/>
            <a:rect l="l" t="t" r="r" b="b"/>
            <a:pathLst>
              <a:path w="4065537" h="4055373">
                <a:moveTo>
                  <a:pt x="0" y="0"/>
                </a:moveTo>
                <a:lnTo>
                  <a:pt x="4065537" y="0"/>
                </a:lnTo>
                <a:lnTo>
                  <a:pt x="4065537" y="4055373"/>
                </a:lnTo>
                <a:lnTo>
                  <a:pt x="0" y="40553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2192001" cy="69148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0452229" y="236759"/>
            <a:ext cx="1278329" cy="715864"/>
          </a:xfrm>
          <a:custGeom>
            <a:avLst/>
            <a:gdLst/>
            <a:ahLst/>
            <a:cxnLst/>
            <a:rect l="l" t="t" r="r" b="b"/>
            <a:pathLst>
              <a:path w="1917493" h="1073796">
                <a:moveTo>
                  <a:pt x="0" y="0"/>
                </a:moveTo>
                <a:lnTo>
                  <a:pt x="1917492" y="0"/>
                </a:lnTo>
                <a:lnTo>
                  <a:pt x="1917492" y="1073797"/>
                </a:lnTo>
                <a:lnTo>
                  <a:pt x="0" y="1073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1" y="5043908"/>
            <a:ext cx="12191999" cy="1983406"/>
          </a:xfrm>
          <a:custGeom>
            <a:avLst/>
            <a:gdLst/>
            <a:ahLst/>
            <a:cxnLst/>
            <a:rect l="l" t="t" r="r" b="b"/>
            <a:pathLst>
              <a:path w="19472372" h="3225112">
                <a:moveTo>
                  <a:pt x="19472372" y="0"/>
                </a:moveTo>
                <a:lnTo>
                  <a:pt x="0" y="0"/>
                </a:lnTo>
                <a:lnTo>
                  <a:pt x="0" y="3225111"/>
                </a:lnTo>
                <a:lnTo>
                  <a:pt x="19472372" y="3225111"/>
                </a:lnTo>
                <a:lnTo>
                  <a:pt x="19472372" y="0"/>
                </a:lnTo>
                <a:close/>
              </a:path>
            </a:pathLst>
          </a:custGeom>
          <a:blipFill>
            <a:blip r:embed="rId4"/>
            <a:stretch>
              <a:fillRect b="-9999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29447" y="5043907"/>
            <a:ext cx="507080" cy="945604"/>
          </a:xfrm>
          <a:custGeom>
            <a:avLst/>
            <a:gdLst/>
            <a:ahLst/>
            <a:cxnLst/>
            <a:rect l="l" t="t" r="r" b="b"/>
            <a:pathLst>
              <a:path w="760620" h="1418406">
                <a:moveTo>
                  <a:pt x="0" y="0"/>
                </a:moveTo>
                <a:lnTo>
                  <a:pt x="760620" y="0"/>
                </a:lnTo>
                <a:lnTo>
                  <a:pt x="760620" y="1418405"/>
                </a:lnTo>
                <a:lnTo>
                  <a:pt x="0" y="14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6988">
            <a:off x="7999663" y="5180508"/>
            <a:ext cx="421448" cy="929665"/>
          </a:xfrm>
          <a:custGeom>
            <a:avLst/>
            <a:gdLst/>
            <a:ahLst/>
            <a:cxnLst/>
            <a:rect l="l" t="t" r="r" b="b"/>
            <a:pathLst>
              <a:path w="632172" h="1394497">
                <a:moveTo>
                  <a:pt x="0" y="0"/>
                </a:moveTo>
                <a:lnTo>
                  <a:pt x="632172" y="0"/>
                </a:lnTo>
                <a:lnTo>
                  <a:pt x="632172" y="1394498"/>
                </a:lnTo>
                <a:lnTo>
                  <a:pt x="0" y="13944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11017">
            <a:off x="5191573" y="627378"/>
            <a:ext cx="1656219" cy="522399"/>
          </a:xfrm>
          <a:custGeom>
            <a:avLst/>
            <a:gdLst/>
            <a:ahLst/>
            <a:cxnLst/>
            <a:rect l="l" t="t" r="r" b="b"/>
            <a:pathLst>
              <a:path w="2484328" h="783599">
                <a:moveTo>
                  <a:pt x="0" y="0"/>
                </a:moveTo>
                <a:lnTo>
                  <a:pt x="2484328" y="0"/>
                </a:lnTo>
                <a:lnTo>
                  <a:pt x="2484328" y="783599"/>
                </a:lnTo>
                <a:lnTo>
                  <a:pt x="0" y="7835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465" y="3294023"/>
            <a:ext cx="712430" cy="3613960"/>
          </a:xfrm>
          <a:custGeom>
            <a:avLst/>
            <a:gdLst/>
            <a:ahLst/>
            <a:cxnLst/>
            <a:rect l="l" t="t" r="r" b="b"/>
            <a:pathLst>
              <a:path w="2311900" h="6750074">
                <a:moveTo>
                  <a:pt x="0" y="0"/>
                </a:moveTo>
                <a:lnTo>
                  <a:pt x="2311901" y="0"/>
                </a:lnTo>
                <a:lnTo>
                  <a:pt x="2311901" y="6750074"/>
                </a:lnTo>
                <a:lnTo>
                  <a:pt x="0" y="67500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84A5221-F344-FE10-B3DC-C656893E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229" y="198826"/>
            <a:ext cx="9144000" cy="79173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GIÁO DỤC TUẦN 2 – THÁNG 3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10/03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14/3/2025 </a:t>
            </a:r>
            <a:endParaRPr lang="en-US" sz="20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D05E905-B708-0805-3D2E-7EC96343E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34427"/>
              </p:ext>
            </p:extLst>
          </p:nvPr>
        </p:nvGraphicFramePr>
        <p:xfrm>
          <a:off x="870894" y="1161911"/>
          <a:ext cx="10808075" cy="5546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934">
                  <a:extLst>
                    <a:ext uri="{9D8B030D-6E8A-4147-A177-3AD203B41FA5}">
                      <a16:colId xmlns:a16="http://schemas.microsoft.com/office/drawing/2014/main" val="1081710782"/>
                    </a:ext>
                  </a:extLst>
                </a:gridCol>
                <a:gridCol w="2396401">
                  <a:extLst>
                    <a:ext uri="{9D8B030D-6E8A-4147-A177-3AD203B41FA5}">
                      <a16:colId xmlns:a16="http://schemas.microsoft.com/office/drawing/2014/main" val="597962085"/>
                    </a:ext>
                  </a:extLst>
                </a:gridCol>
                <a:gridCol w="1771575">
                  <a:extLst>
                    <a:ext uri="{9D8B030D-6E8A-4147-A177-3AD203B41FA5}">
                      <a16:colId xmlns:a16="http://schemas.microsoft.com/office/drawing/2014/main" val="960592431"/>
                    </a:ext>
                  </a:extLst>
                </a:gridCol>
                <a:gridCol w="1979605">
                  <a:extLst>
                    <a:ext uri="{9D8B030D-6E8A-4147-A177-3AD203B41FA5}">
                      <a16:colId xmlns:a16="http://schemas.microsoft.com/office/drawing/2014/main" val="466305970"/>
                    </a:ext>
                  </a:extLst>
                </a:gridCol>
                <a:gridCol w="1245985">
                  <a:extLst>
                    <a:ext uri="{9D8B030D-6E8A-4147-A177-3AD203B41FA5}">
                      <a16:colId xmlns:a16="http://schemas.microsoft.com/office/drawing/2014/main" val="1423590231"/>
                    </a:ext>
                  </a:extLst>
                </a:gridCol>
                <a:gridCol w="1771575">
                  <a:extLst>
                    <a:ext uri="{9D8B030D-6E8A-4147-A177-3AD203B41FA5}">
                      <a16:colId xmlns:a16="http://schemas.microsoft.com/office/drawing/2014/main" val="753253943"/>
                    </a:ext>
                  </a:extLst>
                </a:gridCol>
              </a:tblGrid>
              <a:tr h="217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hai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ba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tư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năm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sáu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50903"/>
                  </a:ext>
                </a:extLst>
              </a:tr>
              <a:tr h="629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ò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 rửa tay bằng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phòng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Trò chuyện với tr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 về ý nghĩa ngày lễ hội 8/3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Trò chuyện với tr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 về những v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ệc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sẽ làm trong ngày 8/3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Trẻ tự làm một số việc đơn gi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hằng ngày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chuyện về ngày cuối tuần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223470"/>
                  </a:ext>
                </a:extLst>
              </a:tr>
              <a:tr h="1089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học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V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“Lăn bóng và di chuyển theo bóng”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2: K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 heo thông minh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TC-KNXH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hành vi đúng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LQ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C, M, 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biết so sánh 2 đối tượng và nói kết quả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thơ</a:t>
                      </a:r>
                      <a:r>
                        <a:rPr lang="en-SG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 ngủ ở đâu</a:t>
                      </a:r>
                      <a:r>
                        <a:rPr lang="en-SG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 vàng và bé”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049623"/>
                  </a:ext>
                </a:extLst>
              </a:tr>
              <a:tr h="1314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ngoài trời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 heo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Cách chơi: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bạn làm cáo, các bạn còn lại làm thỏ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bạn thỏ đi chơi khi nào cáo xuất hiện thì nhanh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nhà</a:t>
                      </a:r>
                      <a:b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Khi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thỏ nào về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kịp s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ẽ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bị cáo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thế làm cáo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TCDG: “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tự do: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bowling,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81925"/>
                  </a:ext>
                </a:extLst>
              </a:tr>
              <a:tr h="1036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vui chơi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xây dựng: Trẻ biết sử dụng nhiều vật liệu khác nhau để xây dựng mô hình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tạo hình: Vẽ tranh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ý thích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LQCV: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chữ còn khuyết, tìm chữ cái trong từ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56496"/>
                  </a:ext>
                </a:extLst>
              </a:tr>
              <a:tr h="629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Vệ sinh – Ăn – Ngủ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Vệ sinh: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vệ sinh đúng nơi quy định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Ăn: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 quen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món ăn</a:t>
                      </a:r>
                      <a:b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Ngủ: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iết ngủ đúng vị trí bạn trai – bạn gá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062614"/>
                  </a:ext>
                </a:extLst>
              </a:tr>
              <a:tr h="629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hoạt chiều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trẻ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trẻ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 giai điệu và đoán tên bài hát.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trẻ xem truyện cổ tích.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lại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rửa tay, lau mặt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trẻ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48" marR="448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96904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>
            <a:off x="11321106" y="4527541"/>
            <a:ext cx="1013681" cy="1770621"/>
          </a:xfrm>
          <a:custGeom>
            <a:avLst/>
            <a:gdLst/>
            <a:ahLst/>
            <a:cxnLst/>
            <a:rect l="l" t="t" r="r" b="b"/>
            <a:pathLst>
              <a:path w="1520521" h="2655932">
                <a:moveTo>
                  <a:pt x="0" y="0"/>
                </a:moveTo>
                <a:lnTo>
                  <a:pt x="1520521" y="0"/>
                </a:lnTo>
                <a:lnTo>
                  <a:pt x="1520521" y="2655932"/>
                </a:lnTo>
                <a:lnTo>
                  <a:pt x="0" y="26559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0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2192001" cy="702731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3" y="5989510"/>
            <a:ext cx="12191999" cy="1037803"/>
          </a:xfrm>
          <a:custGeom>
            <a:avLst/>
            <a:gdLst/>
            <a:ahLst/>
            <a:cxnLst/>
            <a:rect l="l" t="t" r="r" b="b"/>
            <a:pathLst>
              <a:path w="19472372" h="3225112">
                <a:moveTo>
                  <a:pt x="19472372" y="0"/>
                </a:moveTo>
                <a:lnTo>
                  <a:pt x="0" y="0"/>
                </a:lnTo>
                <a:lnTo>
                  <a:pt x="0" y="3225111"/>
                </a:lnTo>
                <a:lnTo>
                  <a:pt x="19472372" y="3225111"/>
                </a:lnTo>
                <a:lnTo>
                  <a:pt x="19472372" y="0"/>
                </a:lnTo>
                <a:close/>
              </a:path>
            </a:pathLst>
          </a:custGeom>
          <a:blipFill>
            <a:blip r:embed="rId3"/>
            <a:stretch>
              <a:fillRect b="-9999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46342" y="5713570"/>
            <a:ext cx="507080" cy="945604"/>
          </a:xfrm>
          <a:custGeom>
            <a:avLst/>
            <a:gdLst/>
            <a:ahLst/>
            <a:cxnLst/>
            <a:rect l="l" t="t" r="r" b="b"/>
            <a:pathLst>
              <a:path w="760620" h="1418406">
                <a:moveTo>
                  <a:pt x="0" y="0"/>
                </a:moveTo>
                <a:lnTo>
                  <a:pt x="760620" y="0"/>
                </a:lnTo>
                <a:lnTo>
                  <a:pt x="760620" y="1418405"/>
                </a:lnTo>
                <a:lnTo>
                  <a:pt x="0" y="141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6988">
            <a:off x="8171678" y="5677170"/>
            <a:ext cx="421448" cy="929665"/>
          </a:xfrm>
          <a:custGeom>
            <a:avLst/>
            <a:gdLst/>
            <a:ahLst/>
            <a:cxnLst/>
            <a:rect l="l" t="t" r="r" b="b"/>
            <a:pathLst>
              <a:path w="632172" h="1394497">
                <a:moveTo>
                  <a:pt x="0" y="0"/>
                </a:moveTo>
                <a:lnTo>
                  <a:pt x="632172" y="0"/>
                </a:lnTo>
                <a:lnTo>
                  <a:pt x="632172" y="1394498"/>
                </a:lnTo>
                <a:lnTo>
                  <a:pt x="0" y="13944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11017">
            <a:off x="5191573" y="627378"/>
            <a:ext cx="1656219" cy="522399"/>
          </a:xfrm>
          <a:custGeom>
            <a:avLst/>
            <a:gdLst/>
            <a:ahLst/>
            <a:cxnLst/>
            <a:rect l="l" t="t" r="r" b="b"/>
            <a:pathLst>
              <a:path w="2484328" h="783599">
                <a:moveTo>
                  <a:pt x="0" y="0"/>
                </a:moveTo>
                <a:lnTo>
                  <a:pt x="2484328" y="0"/>
                </a:lnTo>
                <a:lnTo>
                  <a:pt x="2484328" y="783599"/>
                </a:lnTo>
                <a:lnTo>
                  <a:pt x="0" y="7835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84A5221-F344-FE10-B3DC-C656893E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229" y="198826"/>
            <a:ext cx="9144000" cy="79173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GIÁO DỤC TUẦN 3 – THÁNG 3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17/03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21/3/2025 </a:t>
            </a:r>
            <a:endParaRPr lang="en-US" sz="2000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8D621DB-D077-41EB-B3D5-28A6A757873C}"/>
              </a:ext>
            </a:extLst>
          </p:cNvPr>
          <p:cNvSpPr/>
          <p:nvPr/>
        </p:nvSpPr>
        <p:spPr>
          <a:xfrm flipH="1">
            <a:off x="-79413" y="4188793"/>
            <a:ext cx="1013682" cy="2782301"/>
          </a:xfrm>
          <a:custGeom>
            <a:avLst/>
            <a:gdLst/>
            <a:ahLst/>
            <a:cxnLst/>
            <a:rect l="l" t="t" r="r" b="b"/>
            <a:pathLst>
              <a:path w="4472294" h="7223086">
                <a:moveTo>
                  <a:pt x="4472294" y="0"/>
                </a:moveTo>
                <a:lnTo>
                  <a:pt x="0" y="0"/>
                </a:lnTo>
                <a:lnTo>
                  <a:pt x="0" y="7223086"/>
                </a:lnTo>
                <a:lnTo>
                  <a:pt x="4472294" y="7223086"/>
                </a:lnTo>
                <a:lnTo>
                  <a:pt x="447229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C3CF13-45E3-7A88-5C36-5EA70ACB5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30094"/>
              </p:ext>
            </p:extLst>
          </p:nvPr>
        </p:nvGraphicFramePr>
        <p:xfrm>
          <a:off x="934269" y="1161910"/>
          <a:ext cx="10427830" cy="5566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721">
                  <a:extLst>
                    <a:ext uri="{9D8B030D-6E8A-4147-A177-3AD203B41FA5}">
                      <a16:colId xmlns:a16="http://schemas.microsoft.com/office/drawing/2014/main" val="45280801"/>
                    </a:ext>
                  </a:extLst>
                </a:gridCol>
                <a:gridCol w="1937634">
                  <a:extLst>
                    <a:ext uri="{9D8B030D-6E8A-4147-A177-3AD203B41FA5}">
                      <a16:colId xmlns:a16="http://schemas.microsoft.com/office/drawing/2014/main" val="789589766"/>
                    </a:ext>
                  </a:extLst>
                </a:gridCol>
                <a:gridCol w="1836186">
                  <a:extLst>
                    <a:ext uri="{9D8B030D-6E8A-4147-A177-3AD203B41FA5}">
                      <a16:colId xmlns:a16="http://schemas.microsoft.com/office/drawing/2014/main" val="762381256"/>
                    </a:ext>
                  </a:extLst>
                </a:gridCol>
                <a:gridCol w="1835465">
                  <a:extLst>
                    <a:ext uri="{9D8B030D-6E8A-4147-A177-3AD203B41FA5}">
                      <a16:colId xmlns:a16="http://schemas.microsoft.com/office/drawing/2014/main" val="1310793234"/>
                    </a:ext>
                  </a:extLst>
                </a:gridCol>
                <a:gridCol w="1530393">
                  <a:extLst>
                    <a:ext uri="{9D8B030D-6E8A-4147-A177-3AD203B41FA5}">
                      <a16:colId xmlns:a16="http://schemas.microsoft.com/office/drawing/2014/main" val="1539936612"/>
                    </a:ext>
                  </a:extLst>
                </a:gridCol>
                <a:gridCol w="1476431">
                  <a:extLst>
                    <a:ext uri="{9D8B030D-6E8A-4147-A177-3AD203B41FA5}">
                      <a16:colId xmlns:a16="http://schemas.microsoft.com/office/drawing/2014/main" val="389555644"/>
                    </a:ext>
                  </a:extLst>
                </a:gridCol>
              </a:tblGrid>
              <a:tr h="239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hai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ba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tư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năm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sáu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927356"/>
                  </a:ext>
                </a:extLst>
              </a:tr>
              <a:tr h="603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Nghe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Kể tên các con vật sống trong rừng?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chuyện với trẻ về lợi ích của chú voi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Trò chuyện với trẻ về đặc điểm của con voi?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chuyện về ngày cuối tuần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056197"/>
                  </a:ext>
                </a:extLst>
              </a:tr>
              <a:tr h="123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học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V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ận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“Chuyền bóng qua đầu - Ném bóng vào sọt”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2: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voi con 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GDKNS 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 indent="-889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 biết phòng bệnh Tay chân miệng”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Tiết 1: LQVT: 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 chiều dài 2,3 đối tượng”</a:t>
                      </a:r>
                      <a:b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2: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voi tốt bụng”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-Tiết 1: T</a:t>
                      </a:r>
                      <a:r>
                        <a:rPr lang="en-US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ạo hình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 con voi”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Tiết 1:</a:t>
                      </a: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LQCV</a:t>
                      </a:r>
                      <a:r>
                        <a:rPr lang="en-SG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V,S”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Tiết 2: VĐTN</a:t>
                      </a:r>
                      <a:r>
                        <a:rPr lang="en-SG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SG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 </a:t>
                      </a: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r>
                        <a:rPr lang="en-SG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ở Bản Đôn</a:t>
                      </a: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52809"/>
                  </a:ext>
                </a:extLst>
              </a:tr>
              <a:tr h="1337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ngoài trời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 con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b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TCVĐ: “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 đổi lồng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Cách chơi: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bạn với nhau làm lồng thỏ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khi nghe đổi lồng thì các bạn thỏ chạy nhanh đổi lồng cho nhau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khoảng thời gian các bạn thỏ đổi lồng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 không có lồng sẽ bị thua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TCDG: “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 co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tự do: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leo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thang,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sút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680127"/>
                  </a:ext>
                </a:extLst>
              </a:tr>
              <a:tr h="848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vui chơi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LQVT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ìm số lượng tương ứng số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nhóm số lượng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thêm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bớt số lượng 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b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xây dựng: Trẻ biết sử dụng nhiều vật liệu khác nhau để xây dựng mô hình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b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tạo hình: Vẽ tranh theo ý thích</a:t>
                      </a:r>
                      <a:b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chơi phân vai: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67170"/>
                  </a:ext>
                </a:extLst>
              </a:tr>
              <a:tr h="672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Vệ sinh – Ăn – Ngủ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Vệ sinh: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vệ sinh đúng nơi quy định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Ăn: </a:t>
                      </a:r>
                      <a: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 quen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món ăn</a:t>
                      </a:r>
                      <a:b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Ngủ: </a:t>
                      </a:r>
                      <a: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 b</a:t>
                      </a:r>
                      <a:r>
                        <a:rPr lang="pt-BR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iết ngủ đúng vị trí bạn trai – bạn gá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21785"/>
                  </a:ext>
                </a:extLst>
              </a:tr>
              <a:tr h="565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hoạt chiều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trẻ</a:t>
                      </a:r>
                      <a:r>
                        <a:rPr lang="en-SG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làm vở bài tập chữ viết.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LQ b/h mới: “Dòng máu lạc hồng”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trẻ xem truyện cổ tích.</a:t>
                      </a:r>
                      <a:endParaRPr lang="en-US" sz="13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r>
                        <a:rPr lang="en-SG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con”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trẻ chơi </a:t>
                      </a:r>
                      <a:r>
                        <a:rPr lang="en-US" sz="13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lắp ráp</a:t>
                      </a:r>
                      <a:r>
                        <a:rPr lang="en-US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0" marR="46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774211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>
            <a:off x="11178319" y="5166822"/>
            <a:ext cx="1013681" cy="1770621"/>
          </a:xfrm>
          <a:custGeom>
            <a:avLst/>
            <a:gdLst/>
            <a:ahLst/>
            <a:cxnLst/>
            <a:rect l="l" t="t" r="r" b="b"/>
            <a:pathLst>
              <a:path w="1520521" h="2655932">
                <a:moveTo>
                  <a:pt x="0" y="0"/>
                </a:moveTo>
                <a:lnTo>
                  <a:pt x="1520521" y="0"/>
                </a:lnTo>
                <a:lnTo>
                  <a:pt x="1520521" y="2655932"/>
                </a:lnTo>
                <a:lnTo>
                  <a:pt x="0" y="26559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1ED92288-43E9-30FD-24E5-26855110A2DB}"/>
              </a:ext>
            </a:extLst>
          </p:cNvPr>
          <p:cNvSpPr/>
          <p:nvPr/>
        </p:nvSpPr>
        <p:spPr>
          <a:xfrm>
            <a:off x="11011010" y="35113"/>
            <a:ext cx="929631" cy="960492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209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2192001" cy="702731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4" y="5203338"/>
            <a:ext cx="12191999" cy="1823976"/>
          </a:xfrm>
          <a:custGeom>
            <a:avLst/>
            <a:gdLst/>
            <a:ahLst/>
            <a:cxnLst/>
            <a:rect l="l" t="t" r="r" b="b"/>
            <a:pathLst>
              <a:path w="19472372" h="3225112">
                <a:moveTo>
                  <a:pt x="19472372" y="0"/>
                </a:moveTo>
                <a:lnTo>
                  <a:pt x="0" y="0"/>
                </a:lnTo>
                <a:lnTo>
                  <a:pt x="0" y="3225111"/>
                </a:lnTo>
                <a:lnTo>
                  <a:pt x="19472372" y="3225111"/>
                </a:lnTo>
                <a:lnTo>
                  <a:pt x="19472372" y="0"/>
                </a:lnTo>
                <a:close/>
              </a:path>
            </a:pathLst>
          </a:custGeom>
          <a:blipFill>
            <a:blip r:embed="rId3"/>
            <a:stretch>
              <a:fillRect b="-9999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46342" y="5713570"/>
            <a:ext cx="507080" cy="945604"/>
          </a:xfrm>
          <a:custGeom>
            <a:avLst/>
            <a:gdLst/>
            <a:ahLst/>
            <a:cxnLst/>
            <a:rect l="l" t="t" r="r" b="b"/>
            <a:pathLst>
              <a:path w="760620" h="1418406">
                <a:moveTo>
                  <a:pt x="0" y="0"/>
                </a:moveTo>
                <a:lnTo>
                  <a:pt x="760620" y="0"/>
                </a:lnTo>
                <a:lnTo>
                  <a:pt x="760620" y="1418405"/>
                </a:lnTo>
                <a:lnTo>
                  <a:pt x="0" y="141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6988">
            <a:off x="8171678" y="5677170"/>
            <a:ext cx="421448" cy="929665"/>
          </a:xfrm>
          <a:custGeom>
            <a:avLst/>
            <a:gdLst/>
            <a:ahLst/>
            <a:cxnLst/>
            <a:rect l="l" t="t" r="r" b="b"/>
            <a:pathLst>
              <a:path w="632172" h="1394497">
                <a:moveTo>
                  <a:pt x="0" y="0"/>
                </a:moveTo>
                <a:lnTo>
                  <a:pt x="632172" y="0"/>
                </a:lnTo>
                <a:lnTo>
                  <a:pt x="632172" y="1394498"/>
                </a:lnTo>
                <a:lnTo>
                  <a:pt x="0" y="13944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11017">
            <a:off x="5191573" y="627378"/>
            <a:ext cx="1656219" cy="522399"/>
          </a:xfrm>
          <a:custGeom>
            <a:avLst/>
            <a:gdLst/>
            <a:ahLst/>
            <a:cxnLst/>
            <a:rect l="l" t="t" r="r" b="b"/>
            <a:pathLst>
              <a:path w="2484328" h="783599">
                <a:moveTo>
                  <a:pt x="0" y="0"/>
                </a:moveTo>
                <a:lnTo>
                  <a:pt x="2484328" y="0"/>
                </a:lnTo>
                <a:lnTo>
                  <a:pt x="2484328" y="783599"/>
                </a:lnTo>
                <a:lnTo>
                  <a:pt x="0" y="7835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84A5221-F344-FE10-B3DC-C656893E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229" y="198826"/>
            <a:ext cx="9144000" cy="79173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GIÁO DỤC TUẦN 4 – THÁNG 3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24/03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28/3/2025 </a:t>
            </a:r>
            <a:endParaRPr lang="en-US" sz="2000" dirty="0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1ED92288-43E9-30FD-24E5-26855110A2DB}"/>
              </a:ext>
            </a:extLst>
          </p:cNvPr>
          <p:cNvSpPr/>
          <p:nvPr/>
        </p:nvSpPr>
        <p:spPr>
          <a:xfrm>
            <a:off x="11011010" y="35113"/>
            <a:ext cx="929631" cy="960492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1" y="0"/>
                </a:lnTo>
                <a:lnTo>
                  <a:pt x="2252701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8D621DB-D077-41EB-B3D5-28A6A757873C}"/>
              </a:ext>
            </a:extLst>
          </p:cNvPr>
          <p:cNvSpPr/>
          <p:nvPr/>
        </p:nvSpPr>
        <p:spPr>
          <a:xfrm flipH="1">
            <a:off x="-45442" y="4187016"/>
            <a:ext cx="1082590" cy="2782301"/>
          </a:xfrm>
          <a:custGeom>
            <a:avLst/>
            <a:gdLst/>
            <a:ahLst/>
            <a:cxnLst/>
            <a:rect l="l" t="t" r="r" b="b"/>
            <a:pathLst>
              <a:path w="4472294" h="7223086">
                <a:moveTo>
                  <a:pt x="4472294" y="0"/>
                </a:moveTo>
                <a:lnTo>
                  <a:pt x="0" y="0"/>
                </a:lnTo>
                <a:lnTo>
                  <a:pt x="0" y="7223086"/>
                </a:lnTo>
                <a:lnTo>
                  <a:pt x="4472294" y="7223086"/>
                </a:lnTo>
                <a:lnTo>
                  <a:pt x="447229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C2716E-7FC1-EBF3-A63D-CCA7684D6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84277"/>
              </p:ext>
            </p:extLst>
          </p:nvPr>
        </p:nvGraphicFramePr>
        <p:xfrm>
          <a:off x="953474" y="1061346"/>
          <a:ext cx="10440140" cy="5597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611">
                  <a:extLst>
                    <a:ext uri="{9D8B030D-6E8A-4147-A177-3AD203B41FA5}">
                      <a16:colId xmlns:a16="http://schemas.microsoft.com/office/drawing/2014/main" val="3565814887"/>
                    </a:ext>
                  </a:extLst>
                </a:gridCol>
                <a:gridCol w="1940726">
                  <a:extLst>
                    <a:ext uri="{9D8B030D-6E8A-4147-A177-3AD203B41FA5}">
                      <a16:colId xmlns:a16="http://schemas.microsoft.com/office/drawing/2014/main" val="564593448"/>
                    </a:ext>
                  </a:extLst>
                </a:gridCol>
                <a:gridCol w="1632285">
                  <a:extLst>
                    <a:ext uri="{9D8B030D-6E8A-4147-A177-3AD203B41FA5}">
                      <a16:colId xmlns:a16="http://schemas.microsoft.com/office/drawing/2014/main" val="1535669570"/>
                    </a:ext>
                  </a:extLst>
                </a:gridCol>
                <a:gridCol w="1736781">
                  <a:extLst>
                    <a:ext uri="{9D8B030D-6E8A-4147-A177-3AD203B41FA5}">
                      <a16:colId xmlns:a16="http://schemas.microsoft.com/office/drawing/2014/main" val="1843210459"/>
                    </a:ext>
                  </a:extLst>
                </a:gridCol>
                <a:gridCol w="1632285">
                  <a:extLst>
                    <a:ext uri="{9D8B030D-6E8A-4147-A177-3AD203B41FA5}">
                      <a16:colId xmlns:a16="http://schemas.microsoft.com/office/drawing/2014/main" val="1669286574"/>
                    </a:ext>
                  </a:extLst>
                </a:gridCol>
                <a:gridCol w="1683452">
                  <a:extLst>
                    <a:ext uri="{9D8B030D-6E8A-4147-A177-3AD203B41FA5}">
                      <a16:colId xmlns:a16="http://schemas.microsoft.com/office/drawing/2014/main" val="3909774485"/>
                    </a:ext>
                  </a:extLst>
                </a:gridCol>
              </a:tblGrid>
              <a:tr h="201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hai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ba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tư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năm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Thứ sáu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85817"/>
                  </a:ext>
                </a:extLst>
              </a:tr>
              <a:tr h="68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ò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 rửa tay bằng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phòng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Trò chuyện với trẻ về 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ích lợi của con ong mang lại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Kể tên các con vật sống biết bay mà các bạn đã biết?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Trò chuyện với trẻ</a:t>
                      </a:r>
                      <a:r>
                        <a:rPr lang="vi-VN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cách chăm sóc con vật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Trò chuyện về ngày cuối tuần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186960"/>
                  </a:ext>
                </a:extLst>
              </a:tr>
              <a:tr h="1279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học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VĐ “Bậc qua vật cản 10-15cm - Kết hợp ném tr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đích thẳng đứng”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2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GDKNS “Dạy trẻ biết chăm sóc con vật”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Quan sát “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ong”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Dạy hát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 ong nâu”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chữ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V, S”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1: Đọc thơ: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ong chăm chỉ”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màu nước làm tổ ong”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LQVT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số lượng trong phạm vi 10”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122351"/>
                  </a:ext>
                </a:extLst>
              </a:tr>
              <a:tr h="1279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ngoài trời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Ong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Cách chơi: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bạn làm cáo, các bạn còn lại làm thỏ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bạn thỏ đi chơi khi nào cáo xuất hiện thì nhanh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Khi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thỏ nào về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 kịp s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ẽ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bị cáo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thế làm cáo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TCDG: “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b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tự do: nhảy dây, ném vòng.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kheo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803733"/>
                  </a:ext>
                </a:extLst>
              </a:tr>
              <a:tr h="1071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Hoạt động vui chơi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SG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SG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xây dựng: Trẻ biết sử dụng nhiều vật liệu khác nhau để xây dựng mô hình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tạo hình: Vẽ tranh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ý thích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Góc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LQCV: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chữ còn khuyết, tìm chữ cái trong từ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05325"/>
                  </a:ext>
                </a:extLst>
              </a:tr>
              <a:tr h="68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Vệ sinh – Ăn – Ngủ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Vệ sinh: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vệ sinh đúng nơi quy định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Ăn: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 quen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món ăn</a:t>
                      </a:r>
                      <a:b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Ngủ: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 b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iết ngủ đúng vị trí bạn trai – bạn gá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20358"/>
                  </a:ext>
                </a:extLst>
              </a:tr>
              <a:tr h="403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hoạt chiều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trẻ</a:t>
                      </a:r>
                      <a:r>
                        <a:rPr lang="en-SG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làm Vở BT Khoa học &amp; khám phá.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trẻ ôn lại bài há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thiếu nhi.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lại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rửa tay, lau mặt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cho trẻ chơi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lắp ráp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86" marR="42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972149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>
            <a:off x="11308526" y="4443284"/>
            <a:ext cx="1013681" cy="1770621"/>
          </a:xfrm>
          <a:custGeom>
            <a:avLst/>
            <a:gdLst/>
            <a:ahLst/>
            <a:cxnLst/>
            <a:rect l="l" t="t" r="r" b="b"/>
            <a:pathLst>
              <a:path w="1520521" h="2655932">
                <a:moveTo>
                  <a:pt x="0" y="0"/>
                </a:moveTo>
                <a:lnTo>
                  <a:pt x="1520521" y="0"/>
                </a:lnTo>
                <a:lnTo>
                  <a:pt x="1520521" y="2655932"/>
                </a:lnTo>
                <a:lnTo>
                  <a:pt x="0" y="26559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FF199C4-BBC1-30A7-6EBF-3F8134D8F0E1}"/>
              </a:ext>
            </a:extLst>
          </p:cNvPr>
          <p:cNvSpPr/>
          <p:nvPr/>
        </p:nvSpPr>
        <p:spPr>
          <a:xfrm rot="-2151604">
            <a:off x="209819" y="-34244"/>
            <a:ext cx="1022496" cy="1511493"/>
          </a:xfrm>
          <a:custGeom>
            <a:avLst/>
            <a:gdLst/>
            <a:ahLst/>
            <a:cxnLst/>
            <a:rect l="l" t="t" r="r" b="b"/>
            <a:pathLst>
              <a:path w="1972051" h="3467343">
                <a:moveTo>
                  <a:pt x="0" y="0"/>
                </a:moveTo>
                <a:lnTo>
                  <a:pt x="1972051" y="0"/>
                </a:lnTo>
                <a:lnTo>
                  <a:pt x="1972051" y="3467343"/>
                </a:lnTo>
                <a:lnTo>
                  <a:pt x="0" y="34673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9740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1976</Words>
  <Application>Microsoft Office PowerPoint</Application>
  <PresentationFormat>Widescreen</PresentationFormat>
  <Paragraphs>152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KẾ HOẠCH GIÁO DỤC TUẦN 1 – THÁNG 3 Từ ngày 03/03 đến ngày 07/3/2025 </vt:lpstr>
      <vt:lpstr>KẾ HOẠCH GIÁO DỤC TUẦN 2 – THÁNG 3 Từ ngày 10/03 đến ngày 14/3/2025 </vt:lpstr>
      <vt:lpstr>KẾ HOẠCH GIÁO DỤC TUẦN 3 – THÁNG 3 Từ ngày 17/03 đến ngày 21/3/2025 </vt:lpstr>
      <vt:lpstr>KẾ HOẠCH GIÁO DỤC TUẦN 4 – THÁNG 3 Từ ngày 24/03 đến ngày 28/3/2025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GIÁO DỤC TUẦN 1 – THÁNG 3 Từ ngày 03/03 đến ngày 07/3/2025 </dc:title>
  <dc:creator>Administrator</dc:creator>
  <cp:lastModifiedBy>Administrator</cp:lastModifiedBy>
  <cp:revision>3</cp:revision>
  <dcterms:created xsi:type="dcterms:W3CDTF">2025-03-20T08:29:34Z</dcterms:created>
  <dcterms:modified xsi:type="dcterms:W3CDTF">2025-03-21T08:04:56Z</dcterms:modified>
</cp:coreProperties>
</file>