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Paytone One" charset="1" panose="00000500000000000000"/>
      <p:regular r:id="rId14"/>
    </p:embeddedFont>
    <p:embeddedFont>
      <p:font typeface="Dancing Script Bold" charset="1" panose="03080800040507000D00"/>
      <p:regular r:id="rId15"/>
    </p:embeddedFont>
    <p:embeddedFont>
      <p:font typeface="Cabin" charset="1" panose="00000500000000000000"/>
      <p:regular r:id="rId16"/>
    </p:embeddedFont>
    <p:embeddedFont>
      <p:font typeface="Mango AC" charset="1" panose="00000000000000000000"/>
      <p:regular r:id="rId17"/>
    </p:embeddedFont>
    <p:embeddedFont>
      <p:font typeface="Gabriel Sans" charset="1" panose="02000000000000000000"/>
      <p:regular r:id="rId18"/>
    </p:embeddedFont>
    <p:embeddedFont>
      <p:font typeface="Funtastic" charset="1" panose="00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DbyFsrEkk.mp4" Type="http://schemas.openxmlformats.org/officeDocument/2006/relationships/video"/><Relationship Id="rId4" Target="../media/VADbyFsrEkk.mp4" Type="http://schemas.microsoft.com/office/2007/relationships/media"/><Relationship Id="rId5" Target="../media/image2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gif" Type="http://schemas.openxmlformats.org/officeDocument/2006/relationships/image"/><Relationship Id="rId11" Target="../media/image32.gif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2" Target="../media/image23.jpeg" Type="http://schemas.openxmlformats.org/officeDocument/2006/relationships/image"/><Relationship Id="rId3" Target="../media/image24.gif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gif" Type="http://schemas.openxmlformats.org/officeDocument/2006/relationships/image"/><Relationship Id="rId9" Target="../media/image30.gif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46.png" Type="http://schemas.openxmlformats.org/officeDocument/2006/relationships/image"/><Relationship Id="rId12" Target="../media/image47.svg" Type="http://schemas.openxmlformats.org/officeDocument/2006/relationships/image"/><Relationship Id="rId13" Target="../media/image48.png" Type="http://schemas.openxmlformats.org/officeDocument/2006/relationships/image"/><Relationship Id="rId14" Target="../media/image49.svg" Type="http://schemas.openxmlformats.org/officeDocument/2006/relationships/image"/><Relationship Id="rId15" Target="../media/image50.png" Type="http://schemas.openxmlformats.org/officeDocument/2006/relationships/image"/><Relationship Id="rId16" Target="../media/image51.svg" Type="http://schemas.openxmlformats.org/officeDocument/2006/relationships/image"/><Relationship Id="rId17" Target="../media/image52.png" Type="http://schemas.openxmlformats.org/officeDocument/2006/relationships/image"/><Relationship Id="rId18" Target="../media/image53.svg" Type="http://schemas.openxmlformats.org/officeDocument/2006/relationships/image"/><Relationship Id="rId19" Target="../media/image54.png" Type="http://schemas.openxmlformats.org/officeDocument/2006/relationships/image"/><Relationship Id="rId2" Target="../media/image37.png" Type="http://schemas.openxmlformats.org/officeDocument/2006/relationships/image"/><Relationship Id="rId20" Target="../media/image55.svg" Type="http://schemas.openxmlformats.org/officeDocument/2006/relationships/image"/><Relationship Id="rId21" Target="../media/image56.png" Type="http://schemas.openxmlformats.org/officeDocument/2006/relationships/image"/><Relationship Id="rId22" Target="../media/image57.sv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15660.0000"/>
                </p14:media>
              </p:ext>
            </p:extLst>
          </p:nvPr>
        </p:nvPicPr>
        <p:blipFill>
          <a:blip r:embed="rId2"/>
          <a:srcRect l="22581" t="0" r="22581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-3045849">
            <a:off x="5601711" y="8434941"/>
            <a:ext cx="5491485" cy="5422842"/>
          </a:xfrm>
          <a:custGeom>
            <a:avLst/>
            <a:gdLst/>
            <a:ahLst/>
            <a:cxnLst/>
            <a:rect r="r" b="b" t="t" l="l"/>
            <a:pathLst>
              <a:path h="5422842" w="5491485">
                <a:moveTo>
                  <a:pt x="0" y="0"/>
                </a:moveTo>
                <a:lnTo>
                  <a:pt x="5491485" y="0"/>
                </a:lnTo>
                <a:lnTo>
                  <a:pt x="5491485" y="5422841"/>
                </a:lnTo>
                <a:lnTo>
                  <a:pt x="0" y="5422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793735">
            <a:off x="683645" y="867284"/>
            <a:ext cx="6088575" cy="6171237"/>
          </a:xfrm>
          <a:custGeom>
            <a:avLst/>
            <a:gdLst/>
            <a:ahLst/>
            <a:cxnLst/>
            <a:rect r="r" b="b" t="t" l="l"/>
            <a:pathLst>
              <a:path h="6171237" w="6088575">
                <a:moveTo>
                  <a:pt x="0" y="0"/>
                </a:moveTo>
                <a:lnTo>
                  <a:pt x="6088575" y="0"/>
                </a:lnTo>
                <a:lnTo>
                  <a:pt x="6088575" y="6171236"/>
                </a:lnTo>
                <a:lnTo>
                  <a:pt x="0" y="6171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1" t="0" r="-142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8712" y="6814849"/>
            <a:ext cx="2437868" cy="2407395"/>
          </a:xfrm>
          <a:custGeom>
            <a:avLst/>
            <a:gdLst/>
            <a:ahLst/>
            <a:cxnLst/>
            <a:rect r="r" b="b" t="t" l="l"/>
            <a:pathLst>
              <a:path h="2407395" w="2437868">
                <a:moveTo>
                  <a:pt x="0" y="0"/>
                </a:moveTo>
                <a:lnTo>
                  <a:pt x="2437868" y="0"/>
                </a:lnTo>
                <a:lnTo>
                  <a:pt x="2437868" y="2407394"/>
                </a:lnTo>
                <a:lnTo>
                  <a:pt x="0" y="2407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96580" y="5199153"/>
            <a:ext cx="842733" cy="832199"/>
          </a:xfrm>
          <a:custGeom>
            <a:avLst/>
            <a:gdLst/>
            <a:ahLst/>
            <a:cxnLst/>
            <a:rect r="r" b="b" t="t" l="l"/>
            <a:pathLst>
              <a:path h="832199" w="842733">
                <a:moveTo>
                  <a:pt x="0" y="0"/>
                </a:moveTo>
                <a:lnTo>
                  <a:pt x="842733" y="0"/>
                </a:lnTo>
                <a:lnTo>
                  <a:pt x="842733" y="832199"/>
                </a:lnTo>
                <a:lnTo>
                  <a:pt x="0" y="83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76017" y="3884067"/>
            <a:ext cx="874363" cy="863434"/>
          </a:xfrm>
          <a:custGeom>
            <a:avLst/>
            <a:gdLst/>
            <a:ahLst/>
            <a:cxnLst/>
            <a:rect r="r" b="b" t="t" l="l"/>
            <a:pathLst>
              <a:path h="863434" w="874363">
                <a:moveTo>
                  <a:pt x="0" y="0"/>
                </a:moveTo>
                <a:lnTo>
                  <a:pt x="874364" y="0"/>
                </a:lnTo>
                <a:lnTo>
                  <a:pt x="874364" y="863434"/>
                </a:lnTo>
                <a:lnTo>
                  <a:pt x="0" y="863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00933" y="8503818"/>
            <a:ext cx="1047264" cy="1034173"/>
          </a:xfrm>
          <a:custGeom>
            <a:avLst/>
            <a:gdLst/>
            <a:ahLst/>
            <a:cxnLst/>
            <a:rect r="r" b="b" t="t" l="l"/>
            <a:pathLst>
              <a:path h="1034173" w="1047264">
                <a:moveTo>
                  <a:pt x="0" y="0"/>
                </a:moveTo>
                <a:lnTo>
                  <a:pt x="1047264" y="0"/>
                </a:lnTo>
                <a:lnTo>
                  <a:pt x="1047264" y="1034173"/>
                </a:lnTo>
                <a:lnTo>
                  <a:pt x="0" y="103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3053" y="1006362"/>
            <a:ext cx="4937981" cy="4876256"/>
          </a:xfrm>
          <a:custGeom>
            <a:avLst/>
            <a:gdLst/>
            <a:ahLst/>
            <a:cxnLst/>
            <a:rect r="r" b="b" t="t" l="l"/>
            <a:pathLst>
              <a:path h="4876256" w="4937981">
                <a:moveTo>
                  <a:pt x="0" y="0"/>
                </a:moveTo>
                <a:lnTo>
                  <a:pt x="4937981" y="0"/>
                </a:lnTo>
                <a:lnTo>
                  <a:pt x="4937981" y="4876256"/>
                </a:lnTo>
                <a:lnTo>
                  <a:pt x="0" y="487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50167" y="1373582"/>
            <a:ext cx="1597481" cy="1577512"/>
          </a:xfrm>
          <a:custGeom>
            <a:avLst/>
            <a:gdLst/>
            <a:ahLst/>
            <a:cxnLst/>
            <a:rect r="r" b="b" t="t" l="l"/>
            <a:pathLst>
              <a:path h="1577512" w="1597481">
                <a:moveTo>
                  <a:pt x="0" y="0"/>
                </a:moveTo>
                <a:lnTo>
                  <a:pt x="1597480" y="0"/>
                </a:lnTo>
                <a:lnTo>
                  <a:pt x="1597480" y="1577513"/>
                </a:lnTo>
                <a:lnTo>
                  <a:pt x="0" y="1577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067536" y="1932420"/>
            <a:ext cx="559834" cy="552837"/>
          </a:xfrm>
          <a:custGeom>
            <a:avLst/>
            <a:gdLst/>
            <a:ahLst/>
            <a:cxnLst/>
            <a:rect r="r" b="b" t="t" l="l"/>
            <a:pathLst>
              <a:path h="552837" w="559834">
                <a:moveTo>
                  <a:pt x="0" y="0"/>
                </a:moveTo>
                <a:lnTo>
                  <a:pt x="559834" y="0"/>
                </a:lnTo>
                <a:lnTo>
                  <a:pt x="559834" y="552837"/>
                </a:lnTo>
                <a:lnTo>
                  <a:pt x="0" y="552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65827" y="231430"/>
            <a:ext cx="11956345" cy="150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3"/>
              </a:lnSpc>
            </a:pPr>
            <a:r>
              <a:rPr lang="en-US" sz="4373">
                <a:solidFill>
                  <a:srgbClr val="F17D1F"/>
                </a:solidFill>
                <a:latin typeface="Paytone One"/>
                <a:ea typeface="Paytone One"/>
                <a:cs typeface="Paytone One"/>
                <a:sym typeface="Paytone One"/>
              </a:rPr>
              <a:t>ỦY BAN NHÂN DÂN QUẬN GÒ VẤP</a:t>
            </a:r>
          </a:p>
          <a:p>
            <a:pPr algn="ctr">
              <a:lnSpc>
                <a:spcPts val="6123"/>
              </a:lnSpc>
            </a:pPr>
            <a:r>
              <a:rPr lang="en-US" sz="4373">
                <a:solidFill>
                  <a:srgbClr val="F17D1F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NON HOÀNG YẾN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8712" y="3893909"/>
            <a:ext cx="17310526" cy="23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3"/>
              </a:lnSpc>
              <a:spcBef>
                <a:spcPct val="0"/>
              </a:spcBef>
            </a:pPr>
            <a:r>
              <a:rPr lang="en-US" sz="6731">
                <a:solidFill>
                  <a:srgbClr val="76110B"/>
                </a:solidFill>
                <a:latin typeface="Paytone One"/>
                <a:ea typeface="Paytone One"/>
                <a:cs typeface="Paytone One"/>
                <a:sym typeface="Paytone One"/>
              </a:rPr>
              <a:t>TUYÊN TRUYỀN PHÒNG CHỐNG BỆNH MÙA NẮNG NÓNG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65938" y="8889403"/>
            <a:ext cx="15226046" cy="1925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97"/>
              </a:lnSpc>
            </a:pPr>
            <a:r>
              <a:rPr lang="en-US" sz="5569">
                <a:solidFill>
                  <a:srgbClr val="0C0337"/>
                </a:solidFill>
                <a:latin typeface="Paytone One"/>
                <a:ea typeface="Paytone One"/>
                <a:cs typeface="Paytone One"/>
                <a:sym typeface="Paytone One"/>
              </a:rPr>
              <a:t>Gò Vấp, ngày 27 tháng 4 năm 2025</a:t>
            </a:r>
          </a:p>
          <a:p>
            <a:pPr algn="just">
              <a:lnSpc>
                <a:spcPts val="7797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6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1192" y="777096"/>
            <a:ext cx="17465615" cy="8732808"/>
          </a:xfrm>
          <a:custGeom>
            <a:avLst/>
            <a:gdLst/>
            <a:ahLst/>
            <a:cxnLst/>
            <a:rect r="r" b="b" t="t" l="l"/>
            <a:pathLst>
              <a:path h="8732808" w="17465615">
                <a:moveTo>
                  <a:pt x="0" y="0"/>
                </a:moveTo>
                <a:lnTo>
                  <a:pt x="17465616" y="0"/>
                </a:lnTo>
                <a:lnTo>
                  <a:pt x="17465616" y="8732808"/>
                </a:lnTo>
                <a:lnTo>
                  <a:pt x="0" y="8732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0428" y="3472074"/>
            <a:ext cx="15367143" cy="3095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84"/>
              </a:lnSpc>
            </a:pPr>
            <a:r>
              <a:rPr lang="en-US" b="true" sz="13274">
                <a:solidFill>
                  <a:srgbClr val="325A7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Mộ</a:t>
            </a:r>
            <a:r>
              <a:rPr lang="en-US" b="true" sz="13274">
                <a:solidFill>
                  <a:srgbClr val="325A7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 số bệnh thường gặp</a:t>
            </a:r>
          </a:p>
          <a:p>
            <a:pPr algn="ctr">
              <a:lnSpc>
                <a:spcPts val="1858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-10800000">
            <a:off x="13587329" y="5241017"/>
            <a:ext cx="4780882" cy="5246509"/>
          </a:xfrm>
          <a:custGeom>
            <a:avLst/>
            <a:gdLst/>
            <a:ahLst/>
            <a:cxnLst/>
            <a:rect r="r" b="b" t="t" l="l"/>
            <a:pathLst>
              <a:path h="5246509" w="4780882">
                <a:moveTo>
                  <a:pt x="0" y="0"/>
                </a:moveTo>
                <a:lnTo>
                  <a:pt x="4780882" y="0"/>
                </a:lnTo>
                <a:lnTo>
                  <a:pt x="4780882" y="5246509"/>
                </a:lnTo>
                <a:lnTo>
                  <a:pt x="0" y="5246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-10800000">
            <a:off x="-55184" y="-50493"/>
            <a:ext cx="4780882" cy="5246509"/>
          </a:xfrm>
          <a:custGeom>
            <a:avLst/>
            <a:gdLst/>
            <a:ahLst/>
            <a:cxnLst/>
            <a:rect r="r" b="b" t="t" l="l"/>
            <a:pathLst>
              <a:path h="5246509" w="4780882">
                <a:moveTo>
                  <a:pt x="4780882" y="5246510"/>
                </a:moveTo>
                <a:lnTo>
                  <a:pt x="0" y="5246510"/>
                </a:lnTo>
                <a:lnTo>
                  <a:pt x="0" y="0"/>
                </a:lnTo>
                <a:lnTo>
                  <a:pt x="4780882" y="0"/>
                </a:lnTo>
                <a:lnTo>
                  <a:pt x="4780882" y="524651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933450"/>
            <a:ext cx="18412780" cy="835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52"/>
              </a:lnSpc>
            </a:pPr>
            <a:r>
              <a:rPr lang="en-US" sz="4751" spc="593">
                <a:solidFill>
                  <a:srgbClr val="76110B"/>
                </a:solidFill>
                <a:latin typeface="Cabin"/>
                <a:ea typeface="Cabin"/>
                <a:cs typeface="Cabin"/>
                <a:sym typeface="Cabin"/>
              </a:rPr>
              <a:t>♣ SINH HOẠT CHỐNG NÓNG NỰC NHƯ BẬT QUẠT, MỞ ĐIỀU HÒA, UỐNG NƯỚC LẠNH LÀM SỨC ĐỀ KHÁNG GIẢM, NHIỆT ĐỘ THUẬN LỢI CÁC BỆNH THEO MÙA XUẤT HIỆN.</a:t>
            </a:r>
          </a:p>
          <a:p>
            <a:pPr algn="just">
              <a:lnSpc>
                <a:spcPts val="6652"/>
              </a:lnSpc>
            </a:pPr>
            <a:r>
              <a:rPr lang="en-US" sz="4751" spc="593">
                <a:solidFill>
                  <a:srgbClr val="76110B"/>
                </a:solidFill>
                <a:latin typeface="Cabin"/>
                <a:ea typeface="Cabin"/>
                <a:cs typeface="Cabin"/>
                <a:sym typeface="Cabin"/>
              </a:rPr>
              <a:t>♣ SỐT VI RÚT DO NHIỄM SIÊU VI. </a:t>
            </a:r>
          </a:p>
          <a:p>
            <a:pPr algn="just">
              <a:lnSpc>
                <a:spcPts val="6652"/>
              </a:lnSpc>
            </a:pPr>
            <a:r>
              <a:rPr lang="en-US" sz="4751" spc="593">
                <a:solidFill>
                  <a:srgbClr val="76110B"/>
                </a:solidFill>
                <a:latin typeface="Cabin"/>
                <a:ea typeface="Cabin"/>
                <a:cs typeface="Cabin"/>
                <a:sym typeface="Cabin"/>
              </a:rPr>
              <a:t>♣ BỆNH THEO MÙA NHƯ BỆNH TAY CHÂN MIỆNG, THỦY ĐẬU, QUAI BỊ, SỐT PHÁT BAN.</a:t>
            </a:r>
          </a:p>
          <a:p>
            <a:pPr algn="just">
              <a:lnSpc>
                <a:spcPts val="6652"/>
              </a:lnSpc>
            </a:pPr>
            <a:r>
              <a:rPr lang="en-US" sz="4751" spc="593">
                <a:solidFill>
                  <a:srgbClr val="76110B"/>
                </a:solidFill>
                <a:latin typeface="Cabin"/>
                <a:ea typeface="Cabin"/>
                <a:cs typeface="Cabin"/>
                <a:sym typeface="Cabin"/>
              </a:rPr>
              <a:t>♣ TIÊU CHẢY VÀ VIÊM HÔ HẤP: DO SINH HOẠT VÀ THỨC ĂN DỄ ÔI THIU HƠN.</a:t>
            </a:r>
          </a:p>
          <a:p>
            <a:pPr algn="just">
              <a:lnSpc>
                <a:spcPts val="6652"/>
              </a:lnSpc>
            </a:pPr>
            <a:r>
              <a:rPr lang="en-US" sz="4751" spc="593">
                <a:solidFill>
                  <a:srgbClr val="76110B"/>
                </a:solidFill>
                <a:latin typeface="Cabin"/>
                <a:ea typeface="Cabin"/>
                <a:cs typeface="Cabin"/>
                <a:sym typeface="Cabin"/>
              </a:rPr>
              <a:t>♣ NÓNG QUÁ THÌ LÀM TRẺ CHÁN ĂN.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AB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40375" y="-7040875"/>
            <a:ext cx="24368750" cy="24368750"/>
          </a:xfrm>
          <a:custGeom>
            <a:avLst/>
            <a:gdLst/>
            <a:ahLst/>
            <a:cxnLst/>
            <a:rect r="r" b="b" t="t" l="l"/>
            <a:pathLst>
              <a:path h="24368750" w="24368750">
                <a:moveTo>
                  <a:pt x="0" y="0"/>
                </a:moveTo>
                <a:lnTo>
                  <a:pt x="24368750" y="0"/>
                </a:lnTo>
                <a:lnTo>
                  <a:pt x="24368750" y="24368750"/>
                </a:lnTo>
                <a:lnTo>
                  <a:pt x="0" y="2436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68318">
            <a:off x="36234" y="2860812"/>
            <a:ext cx="18829092" cy="362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79"/>
              </a:lnSpc>
            </a:pPr>
            <a:r>
              <a:rPr lang="en-US" sz="11064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BIỆN PHÁP PHÒNG NGỪA</a:t>
            </a:r>
          </a:p>
          <a:p>
            <a:pPr algn="ctr">
              <a:lnSpc>
                <a:spcPts val="1017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263227">
            <a:off x="1930466" y="1297460"/>
            <a:ext cx="724950" cy="724950"/>
          </a:xfrm>
          <a:custGeom>
            <a:avLst/>
            <a:gdLst/>
            <a:ahLst/>
            <a:cxnLst/>
            <a:rect r="r" b="b" t="t" l="l"/>
            <a:pathLst>
              <a:path h="724950" w="724950">
                <a:moveTo>
                  <a:pt x="0" y="0"/>
                </a:moveTo>
                <a:lnTo>
                  <a:pt x="724950" y="0"/>
                </a:lnTo>
                <a:lnTo>
                  <a:pt x="724950" y="724950"/>
                </a:lnTo>
                <a:lnTo>
                  <a:pt x="0" y="72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734604">
            <a:off x="7984570" y="7310318"/>
            <a:ext cx="659051" cy="659051"/>
          </a:xfrm>
          <a:custGeom>
            <a:avLst/>
            <a:gdLst/>
            <a:ahLst/>
            <a:cxnLst/>
            <a:rect r="r" b="b" t="t" l="l"/>
            <a:pathLst>
              <a:path h="659051" w="659051">
                <a:moveTo>
                  <a:pt x="0" y="0"/>
                </a:moveTo>
                <a:lnTo>
                  <a:pt x="659051" y="0"/>
                </a:lnTo>
                <a:lnTo>
                  <a:pt x="659051" y="659051"/>
                </a:lnTo>
                <a:lnTo>
                  <a:pt x="0" y="659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992557">
            <a:off x="13120716" y="2838289"/>
            <a:ext cx="637285" cy="637285"/>
          </a:xfrm>
          <a:custGeom>
            <a:avLst/>
            <a:gdLst/>
            <a:ahLst/>
            <a:cxnLst/>
            <a:rect r="r" b="b" t="t" l="l"/>
            <a:pathLst>
              <a:path h="637285" w="637285">
                <a:moveTo>
                  <a:pt x="0" y="0"/>
                </a:moveTo>
                <a:lnTo>
                  <a:pt x="637285" y="0"/>
                </a:lnTo>
                <a:lnTo>
                  <a:pt x="637285" y="637285"/>
                </a:lnTo>
                <a:lnTo>
                  <a:pt x="0" y="637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30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71005" y="4580469"/>
            <a:ext cx="6677071" cy="6677071"/>
          </a:xfrm>
          <a:custGeom>
            <a:avLst/>
            <a:gdLst/>
            <a:ahLst/>
            <a:cxnLst/>
            <a:rect r="r" b="b" t="t" l="l"/>
            <a:pathLst>
              <a:path h="6677071" w="6677071">
                <a:moveTo>
                  <a:pt x="0" y="0"/>
                </a:moveTo>
                <a:lnTo>
                  <a:pt x="6677071" y="0"/>
                </a:lnTo>
                <a:lnTo>
                  <a:pt x="6677071" y="6677071"/>
                </a:lnTo>
                <a:lnTo>
                  <a:pt x="0" y="6677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660089">
            <a:off x="15201900" y="518558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86214" y="2760731"/>
            <a:ext cx="2972347" cy="5891599"/>
            <a:chOff x="0" y="0"/>
            <a:chExt cx="948152" cy="18793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48152" cy="1879368"/>
            </a:xfrm>
            <a:custGeom>
              <a:avLst/>
              <a:gdLst/>
              <a:ahLst/>
              <a:cxnLst/>
              <a:rect r="r" b="b" t="t" l="l"/>
              <a:pathLst>
                <a:path h="1879368" w="948152">
                  <a:moveTo>
                    <a:pt x="127628" y="0"/>
                  </a:moveTo>
                  <a:lnTo>
                    <a:pt x="820525" y="0"/>
                  </a:lnTo>
                  <a:cubicBezTo>
                    <a:pt x="854374" y="0"/>
                    <a:pt x="886836" y="13446"/>
                    <a:pt x="910771" y="37381"/>
                  </a:cubicBezTo>
                  <a:cubicBezTo>
                    <a:pt x="934706" y="61316"/>
                    <a:pt x="948152" y="93779"/>
                    <a:pt x="948152" y="127628"/>
                  </a:cubicBezTo>
                  <a:lnTo>
                    <a:pt x="948152" y="1751740"/>
                  </a:lnTo>
                  <a:cubicBezTo>
                    <a:pt x="948152" y="1822227"/>
                    <a:pt x="891011" y="1879368"/>
                    <a:pt x="820525" y="1879368"/>
                  </a:cubicBezTo>
                  <a:lnTo>
                    <a:pt x="127628" y="1879368"/>
                  </a:lnTo>
                  <a:cubicBezTo>
                    <a:pt x="57141" y="1879368"/>
                    <a:pt x="0" y="1822227"/>
                    <a:pt x="0" y="1751740"/>
                  </a:cubicBezTo>
                  <a:lnTo>
                    <a:pt x="0" y="127628"/>
                  </a:lnTo>
                  <a:cubicBezTo>
                    <a:pt x="0" y="57141"/>
                    <a:pt x="57141" y="0"/>
                    <a:pt x="127628" y="0"/>
                  </a:cubicBezTo>
                  <a:close/>
                </a:path>
              </a:pathLst>
            </a:custGeom>
            <a:solidFill>
              <a:srgbClr val="EEF7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948152" cy="1984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791006" y="2760731"/>
            <a:ext cx="10010780" cy="5891599"/>
            <a:chOff x="0" y="0"/>
            <a:chExt cx="3193350" cy="187936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93350" cy="1879368"/>
            </a:xfrm>
            <a:custGeom>
              <a:avLst/>
              <a:gdLst/>
              <a:ahLst/>
              <a:cxnLst/>
              <a:rect r="r" b="b" t="t" l="l"/>
              <a:pathLst>
                <a:path h="1879368" w="3193350">
                  <a:moveTo>
                    <a:pt x="40988" y="0"/>
                  </a:moveTo>
                  <a:lnTo>
                    <a:pt x="3152362" y="0"/>
                  </a:lnTo>
                  <a:cubicBezTo>
                    <a:pt x="3174999" y="0"/>
                    <a:pt x="3193350" y="18351"/>
                    <a:pt x="3193350" y="40988"/>
                  </a:cubicBezTo>
                  <a:lnTo>
                    <a:pt x="3193350" y="1838380"/>
                  </a:lnTo>
                  <a:cubicBezTo>
                    <a:pt x="3193350" y="1849250"/>
                    <a:pt x="3189032" y="1859676"/>
                    <a:pt x="3181345" y="1867363"/>
                  </a:cubicBezTo>
                  <a:cubicBezTo>
                    <a:pt x="3173658" y="1875050"/>
                    <a:pt x="3163233" y="1879368"/>
                    <a:pt x="3152362" y="1879368"/>
                  </a:cubicBezTo>
                  <a:lnTo>
                    <a:pt x="40988" y="1879368"/>
                  </a:lnTo>
                  <a:cubicBezTo>
                    <a:pt x="30117" y="1879368"/>
                    <a:pt x="19692" y="1875050"/>
                    <a:pt x="12005" y="1867363"/>
                  </a:cubicBezTo>
                  <a:cubicBezTo>
                    <a:pt x="4318" y="1859676"/>
                    <a:pt x="0" y="1849250"/>
                    <a:pt x="0" y="1838380"/>
                  </a:cubicBezTo>
                  <a:lnTo>
                    <a:pt x="0" y="40988"/>
                  </a:lnTo>
                  <a:cubicBezTo>
                    <a:pt x="0" y="30117"/>
                    <a:pt x="4318" y="19692"/>
                    <a:pt x="12005" y="12005"/>
                  </a:cubicBezTo>
                  <a:cubicBezTo>
                    <a:pt x="19692" y="4318"/>
                    <a:pt x="30117" y="0"/>
                    <a:pt x="40988" y="0"/>
                  </a:cubicBezTo>
                  <a:close/>
                </a:path>
              </a:pathLst>
            </a:custGeom>
            <a:solidFill>
              <a:srgbClr val="EEF7FD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04775"/>
              <a:ext cx="3193350" cy="1984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138610" y="2760731"/>
            <a:ext cx="2972347" cy="5891599"/>
            <a:chOff x="0" y="0"/>
            <a:chExt cx="948152" cy="18793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48152" cy="1879368"/>
            </a:xfrm>
            <a:custGeom>
              <a:avLst/>
              <a:gdLst/>
              <a:ahLst/>
              <a:cxnLst/>
              <a:rect r="r" b="b" t="t" l="l"/>
              <a:pathLst>
                <a:path h="1879368" w="948152">
                  <a:moveTo>
                    <a:pt x="132837" y="0"/>
                  </a:moveTo>
                  <a:lnTo>
                    <a:pt x="815315" y="0"/>
                  </a:lnTo>
                  <a:cubicBezTo>
                    <a:pt x="888679" y="0"/>
                    <a:pt x="948152" y="59473"/>
                    <a:pt x="948152" y="132837"/>
                  </a:cubicBezTo>
                  <a:lnTo>
                    <a:pt x="948152" y="1746531"/>
                  </a:lnTo>
                  <a:cubicBezTo>
                    <a:pt x="948152" y="1819895"/>
                    <a:pt x="888679" y="1879368"/>
                    <a:pt x="815315" y="1879368"/>
                  </a:cubicBezTo>
                  <a:lnTo>
                    <a:pt x="132837" y="1879368"/>
                  </a:lnTo>
                  <a:cubicBezTo>
                    <a:pt x="59473" y="1879368"/>
                    <a:pt x="0" y="1819895"/>
                    <a:pt x="0" y="1746531"/>
                  </a:cubicBezTo>
                  <a:lnTo>
                    <a:pt x="0" y="132837"/>
                  </a:lnTo>
                  <a:cubicBezTo>
                    <a:pt x="0" y="59473"/>
                    <a:pt x="59473" y="0"/>
                    <a:pt x="132837" y="0"/>
                  </a:cubicBezTo>
                  <a:close/>
                </a:path>
              </a:pathLst>
            </a:custGeom>
            <a:solidFill>
              <a:srgbClr val="EEF7F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04775"/>
              <a:ext cx="948152" cy="1984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10991" y="3037214"/>
            <a:ext cx="2523423" cy="2523423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2206961" y="2877784"/>
            <a:ext cx="5496267" cy="5676545"/>
            <a:chOff x="0" y="0"/>
            <a:chExt cx="6350000" cy="65582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1679" t="0" r="-1679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EF7F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362756" y="3037214"/>
            <a:ext cx="2523423" cy="2523423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EEF7FE"/>
            </a:solidFill>
          </p:spPr>
        </p:sp>
      </p:grpSp>
      <p:sp>
        <p:nvSpPr>
          <p:cNvPr name="AutoShape 21" id="21"/>
          <p:cNvSpPr/>
          <p:nvPr/>
        </p:nvSpPr>
        <p:spPr>
          <a:xfrm>
            <a:off x="4905141" y="9488684"/>
            <a:ext cx="14380546" cy="0"/>
          </a:xfrm>
          <a:prstGeom prst="line">
            <a:avLst/>
          </a:prstGeom>
          <a:ln cap="flat" w="38100">
            <a:solidFill>
              <a:srgbClr val="0071F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2" id="22"/>
          <p:cNvSpPr txBox="true"/>
          <p:nvPr/>
        </p:nvSpPr>
        <p:spPr>
          <a:xfrm rot="0">
            <a:off x="486214" y="6006141"/>
            <a:ext cx="2976121" cy="2231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4223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Tạo thói quen</a:t>
            </a:r>
          </a:p>
          <a:p>
            <a:pPr algn="ctr">
              <a:lnSpc>
                <a:spcPts val="4223"/>
              </a:lnSpc>
            </a:pPr>
            <a:r>
              <a:rPr lang="en-US" sz="4223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vệ sinh tốt</a:t>
            </a:r>
          </a:p>
          <a:p>
            <a:pPr algn="ctr">
              <a:lnSpc>
                <a:spcPts val="4223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138610" y="6291674"/>
            <a:ext cx="2972347" cy="170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4217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Ăn uống hợp vệ sinh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87282" y="4250833"/>
            <a:ext cx="3420421" cy="3171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853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  Tạo môi trường sống    trong lành</a:t>
            </a:r>
          </a:p>
          <a:p>
            <a:pPr algn="l">
              <a:lnSpc>
                <a:spcPts val="4853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30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71005" y="-110821"/>
            <a:ext cx="6677071" cy="6677071"/>
          </a:xfrm>
          <a:custGeom>
            <a:avLst/>
            <a:gdLst/>
            <a:ahLst/>
            <a:cxnLst/>
            <a:rect r="r" b="b" t="t" l="l"/>
            <a:pathLst>
              <a:path h="6677071" w="6677071">
                <a:moveTo>
                  <a:pt x="0" y="0"/>
                </a:moveTo>
                <a:lnTo>
                  <a:pt x="6677071" y="0"/>
                </a:lnTo>
                <a:lnTo>
                  <a:pt x="6677071" y="6677070"/>
                </a:lnTo>
                <a:lnTo>
                  <a:pt x="0" y="667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539273">
            <a:off x="16496464" y="161578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59303"/>
            <a:ext cx="8924169" cy="5506946"/>
            <a:chOff x="0" y="0"/>
            <a:chExt cx="2846731" cy="17566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46731" cy="1756667"/>
            </a:xfrm>
            <a:custGeom>
              <a:avLst/>
              <a:gdLst/>
              <a:ahLst/>
              <a:cxnLst/>
              <a:rect r="r" b="b" t="t" l="l"/>
              <a:pathLst>
                <a:path h="1756667" w="2846731">
                  <a:moveTo>
                    <a:pt x="44244" y="0"/>
                  </a:moveTo>
                  <a:lnTo>
                    <a:pt x="2802487" y="0"/>
                  </a:lnTo>
                  <a:cubicBezTo>
                    <a:pt x="2814221" y="0"/>
                    <a:pt x="2825475" y="4661"/>
                    <a:pt x="2833772" y="12959"/>
                  </a:cubicBezTo>
                  <a:cubicBezTo>
                    <a:pt x="2842069" y="21256"/>
                    <a:pt x="2846731" y="32510"/>
                    <a:pt x="2846731" y="44244"/>
                  </a:cubicBezTo>
                  <a:lnTo>
                    <a:pt x="2846731" y="1712423"/>
                  </a:lnTo>
                  <a:cubicBezTo>
                    <a:pt x="2846731" y="1736859"/>
                    <a:pt x="2826922" y="1756667"/>
                    <a:pt x="2802487" y="1756667"/>
                  </a:cubicBezTo>
                  <a:lnTo>
                    <a:pt x="44244" y="1756667"/>
                  </a:lnTo>
                  <a:cubicBezTo>
                    <a:pt x="19809" y="1756667"/>
                    <a:pt x="0" y="1736859"/>
                    <a:pt x="0" y="1712423"/>
                  </a:cubicBezTo>
                  <a:lnTo>
                    <a:pt x="0" y="44244"/>
                  </a:lnTo>
                  <a:cubicBezTo>
                    <a:pt x="0" y="19809"/>
                    <a:pt x="19809" y="0"/>
                    <a:pt x="44244" y="0"/>
                  </a:cubicBezTo>
                  <a:close/>
                </a:path>
              </a:pathLst>
            </a:custGeom>
            <a:solidFill>
              <a:srgbClr val="EEF7FE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2846731" cy="18614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006066" y="1309523"/>
            <a:ext cx="4727332" cy="472733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EEF7F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310665"/>
            <a:ext cx="748638" cy="748638"/>
          </a:xfrm>
          <a:custGeom>
            <a:avLst/>
            <a:gdLst/>
            <a:ahLst/>
            <a:cxnLst/>
            <a:rect r="r" b="b" t="t" l="l"/>
            <a:pathLst>
              <a:path h="748638" w="748638">
                <a:moveTo>
                  <a:pt x="0" y="0"/>
                </a:moveTo>
                <a:lnTo>
                  <a:pt x="748638" y="0"/>
                </a:lnTo>
                <a:lnTo>
                  <a:pt x="748638" y="748638"/>
                </a:lnTo>
                <a:lnTo>
                  <a:pt x="0" y="748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-5787254" y="9750573"/>
            <a:ext cx="14380546" cy="0"/>
          </a:xfrm>
          <a:prstGeom prst="line">
            <a:avLst/>
          </a:prstGeom>
          <a:ln cap="flat" w="38100">
            <a:solidFill>
              <a:srgbClr val="0071F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8924169" y="4529569"/>
            <a:ext cx="8924169" cy="5506946"/>
            <a:chOff x="0" y="0"/>
            <a:chExt cx="2846731" cy="175666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46731" cy="1756667"/>
            </a:xfrm>
            <a:custGeom>
              <a:avLst/>
              <a:gdLst/>
              <a:ahLst/>
              <a:cxnLst/>
              <a:rect r="r" b="b" t="t" l="l"/>
              <a:pathLst>
                <a:path h="1756667" w="2846731">
                  <a:moveTo>
                    <a:pt x="44244" y="0"/>
                  </a:moveTo>
                  <a:lnTo>
                    <a:pt x="2802487" y="0"/>
                  </a:lnTo>
                  <a:cubicBezTo>
                    <a:pt x="2814221" y="0"/>
                    <a:pt x="2825475" y="4661"/>
                    <a:pt x="2833772" y="12959"/>
                  </a:cubicBezTo>
                  <a:cubicBezTo>
                    <a:pt x="2842069" y="21256"/>
                    <a:pt x="2846731" y="32510"/>
                    <a:pt x="2846731" y="44244"/>
                  </a:cubicBezTo>
                  <a:lnTo>
                    <a:pt x="2846731" y="1712423"/>
                  </a:lnTo>
                  <a:cubicBezTo>
                    <a:pt x="2846731" y="1736859"/>
                    <a:pt x="2826922" y="1756667"/>
                    <a:pt x="2802487" y="1756667"/>
                  </a:cubicBezTo>
                  <a:lnTo>
                    <a:pt x="44244" y="1756667"/>
                  </a:lnTo>
                  <a:cubicBezTo>
                    <a:pt x="19809" y="1756667"/>
                    <a:pt x="0" y="1736859"/>
                    <a:pt x="0" y="1712423"/>
                  </a:cubicBezTo>
                  <a:lnTo>
                    <a:pt x="0" y="44244"/>
                  </a:lnTo>
                  <a:cubicBezTo>
                    <a:pt x="0" y="19809"/>
                    <a:pt x="19809" y="0"/>
                    <a:pt x="44244" y="0"/>
                  </a:cubicBezTo>
                  <a:close/>
                </a:path>
              </a:pathLst>
            </a:custGeom>
            <a:solidFill>
              <a:srgbClr val="EEF7F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04775"/>
              <a:ext cx="2846731" cy="18614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9597935" y="5477414"/>
            <a:ext cx="3420421" cy="4390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853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    Tiêm ngừa phòng bệnh đủ liều, đúng lịch.</a:t>
            </a:r>
          </a:p>
          <a:p>
            <a:pPr algn="l">
              <a:lnSpc>
                <a:spcPts val="4853"/>
              </a:lnSpc>
            </a:pP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2856778" y="5004191"/>
            <a:ext cx="4727332" cy="4727332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EEF7FE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585645" y="1782746"/>
            <a:ext cx="3420421" cy="3780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853">
                <a:solidFill>
                  <a:srgbClr val="202634"/>
                </a:solidFill>
                <a:latin typeface="Gabriel Sans"/>
                <a:ea typeface="Gabriel Sans"/>
                <a:cs typeface="Gabriel Sans"/>
                <a:sym typeface="Gabriel Sans"/>
              </a:rPr>
              <a:t>  Tăng cường nước, khoáng chất.</a:t>
            </a:r>
          </a:p>
          <a:p>
            <a:pPr algn="l">
              <a:lnSpc>
                <a:spcPts val="4853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314387">
            <a:off x="10369522" y="8115430"/>
            <a:ext cx="369742" cy="316129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-953643">
            <a:off x="6530802" y="3755073"/>
            <a:ext cx="1460712" cy="1017187"/>
          </a:xfrm>
          <a:custGeom>
            <a:avLst/>
            <a:gdLst/>
            <a:ahLst/>
            <a:cxnLst/>
            <a:rect r="r" b="b" t="t" l="l"/>
            <a:pathLst>
              <a:path h="1017187" w="1460712">
                <a:moveTo>
                  <a:pt x="0" y="0"/>
                </a:moveTo>
                <a:lnTo>
                  <a:pt x="1460712" y="0"/>
                </a:lnTo>
                <a:lnTo>
                  <a:pt x="1460712" y="1017186"/>
                </a:lnTo>
                <a:lnTo>
                  <a:pt x="0" y="1017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273842"/>
            <a:ext cx="1529728" cy="1979649"/>
          </a:xfrm>
          <a:custGeom>
            <a:avLst/>
            <a:gdLst/>
            <a:ahLst/>
            <a:cxnLst/>
            <a:rect r="r" b="b" t="t" l="l"/>
            <a:pathLst>
              <a:path h="1979649" w="1529728">
                <a:moveTo>
                  <a:pt x="0" y="0"/>
                </a:moveTo>
                <a:lnTo>
                  <a:pt x="1529728" y="0"/>
                </a:lnTo>
                <a:lnTo>
                  <a:pt x="1529728" y="1979648"/>
                </a:lnTo>
                <a:lnTo>
                  <a:pt x="0" y="1979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3388476">
            <a:off x="-400161" y="7785997"/>
            <a:ext cx="2857721" cy="350640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true" flipV="true" rot="7804069">
            <a:off x="15989478" y="7723450"/>
            <a:ext cx="2857721" cy="350640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6244362" y="-730609"/>
            <a:ext cx="3684418" cy="351861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86" t="0" r="86" b="0"/>
          <a:stretch>
            <a:fillRect/>
          </a:stretch>
        </p:blipFill>
        <p:spPr>
          <a:xfrm flipH="false" flipV="false" rot="0">
            <a:off x="15927029" y="750168"/>
            <a:ext cx="1840904" cy="127942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7716998" y="9077951"/>
            <a:ext cx="3134733" cy="658294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-1408441">
            <a:off x="-3267853" y="-758894"/>
            <a:ext cx="5891169" cy="3181231"/>
          </a:xfrm>
          <a:custGeom>
            <a:avLst/>
            <a:gdLst/>
            <a:ahLst/>
            <a:cxnLst/>
            <a:rect r="r" b="b" t="t" l="l"/>
            <a:pathLst>
              <a:path h="3181231" w="5891169">
                <a:moveTo>
                  <a:pt x="0" y="0"/>
                </a:moveTo>
                <a:lnTo>
                  <a:pt x="5891169" y="0"/>
                </a:lnTo>
                <a:lnTo>
                  <a:pt x="5891169" y="3181231"/>
                </a:lnTo>
                <a:lnTo>
                  <a:pt x="0" y="3181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40026" y="-437635"/>
            <a:ext cx="5544338" cy="2467230"/>
          </a:xfrm>
          <a:custGeom>
            <a:avLst/>
            <a:gdLst/>
            <a:ahLst/>
            <a:cxnLst/>
            <a:rect r="r" b="b" t="t" l="l"/>
            <a:pathLst>
              <a:path h="2467230" w="5544338">
                <a:moveTo>
                  <a:pt x="0" y="0"/>
                </a:moveTo>
                <a:lnTo>
                  <a:pt x="5544338" y="0"/>
                </a:lnTo>
                <a:lnTo>
                  <a:pt x="5544338" y="2467231"/>
                </a:lnTo>
                <a:lnTo>
                  <a:pt x="0" y="2467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44000" y="-474148"/>
            <a:ext cx="5544338" cy="2467230"/>
          </a:xfrm>
          <a:custGeom>
            <a:avLst/>
            <a:gdLst/>
            <a:ahLst/>
            <a:cxnLst/>
            <a:rect r="r" b="b" t="t" l="l"/>
            <a:pathLst>
              <a:path h="2467230" w="5544338">
                <a:moveTo>
                  <a:pt x="0" y="0"/>
                </a:moveTo>
                <a:lnTo>
                  <a:pt x="5544338" y="0"/>
                </a:lnTo>
                <a:lnTo>
                  <a:pt x="5544338" y="2467230"/>
                </a:lnTo>
                <a:lnTo>
                  <a:pt x="0" y="2467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805382" y="0"/>
            <a:ext cx="8559267" cy="10287000"/>
          </a:xfrm>
          <a:custGeom>
            <a:avLst/>
            <a:gdLst/>
            <a:ahLst/>
            <a:cxnLst/>
            <a:rect r="r" b="b" t="t" l="l"/>
            <a:pathLst>
              <a:path h="10287000" w="8559267">
                <a:moveTo>
                  <a:pt x="0" y="0"/>
                </a:moveTo>
                <a:lnTo>
                  <a:pt x="8559266" y="0"/>
                </a:lnTo>
                <a:lnTo>
                  <a:pt x="85592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5656"/>
            </a:stretch>
          </a:blipFill>
        </p:spPr>
      </p:sp>
    </p:spTree>
  </p:cSld>
  <p:clrMapOvr>
    <a:masterClrMapping/>
  </p:clrMapOvr>
  <p:transition spd="slow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989562" cy="1119129"/>
          </a:xfrm>
        </p:grpSpPr>
        <p:sp>
          <p:nvSpPr>
            <p:cNvPr name="Freeform 3" id="3"/>
            <p:cNvSpPr/>
            <p:nvPr/>
          </p:nvSpPr>
          <p:spPr>
            <a:xfrm flipH="false" flipV="false" rot="320626">
              <a:off x="-47790" y="-90213"/>
              <a:ext cx="2085141" cy="1299555"/>
            </a:xfrm>
            <a:custGeom>
              <a:avLst/>
              <a:gdLst/>
              <a:ahLst/>
              <a:cxnLst/>
              <a:rect r="r" b="b" t="t" l="l"/>
              <a:pathLst>
                <a:path h="1299555" w="2085141">
                  <a:moveTo>
                    <a:pt x="0" y="185290"/>
                  </a:moveTo>
                  <a:lnTo>
                    <a:pt x="1980916" y="0"/>
                  </a:lnTo>
                  <a:lnTo>
                    <a:pt x="2085142" y="1114264"/>
                  </a:lnTo>
                  <a:lnTo>
                    <a:pt x="104226" y="1299555"/>
                  </a:lnTo>
                  <a:close/>
                </a:path>
              </a:pathLst>
            </a:custGeom>
            <a:blipFill>
              <a:blip r:embed="rId2"/>
              <a:stretch>
                <a:fillRect l="-6852" t="-20744" r="-18591" b="-3021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1FF72">
                <a:alpha val="63922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111237" y="7598440"/>
            <a:ext cx="4296126" cy="4644461"/>
          </a:xfrm>
          <a:custGeom>
            <a:avLst/>
            <a:gdLst/>
            <a:ahLst/>
            <a:cxnLst/>
            <a:rect r="r" b="b" t="t" l="l"/>
            <a:pathLst>
              <a:path h="4644461" w="4296126">
                <a:moveTo>
                  <a:pt x="0" y="0"/>
                </a:moveTo>
                <a:lnTo>
                  <a:pt x="4296126" y="0"/>
                </a:lnTo>
                <a:lnTo>
                  <a:pt x="4296126" y="4644461"/>
                </a:lnTo>
                <a:lnTo>
                  <a:pt x="0" y="4644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285907">
            <a:off x="-2026197" y="-1801455"/>
            <a:ext cx="4770690" cy="5129774"/>
          </a:xfrm>
          <a:custGeom>
            <a:avLst/>
            <a:gdLst/>
            <a:ahLst/>
            <a:cxnLst/>
            <a:rect r="r" b="b" t="t" l="l"/>
            <a:pathLst>
              <a:path h="5129774" w="4770690">
                <a:moveTo>
                  <a:pt x="0" y="0"/>
                </a:moveTo>
                <a:lnTo>
                  <a:pt x="4770690" y="0"/>
                </a:lnTo>
                <a:lnTo>
                  <a:pt x="4770690" y="5129774"/>
                </a:lnTo>
                <a:lnTo>
                  <a:pt x="0" y="51297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186798">
            <a:off x="2904602" y="2147411"/>
            <a:ext cx="7883807" cy="367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48"/>
              </a:lnSpc>
            </a:pPr>
            <a:r>
              <a:rPr lang="en-US" sz="19249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THANK</a:t>
            </a:r>
          </a:p>
        </p:txBody>
      </p:sp>
      <p:sp>
        <p:nvSpPr>
          <p:cNvPr name="TextBox 10" id="10"/>
          <p:cNvSpPr txBox="true"/>
          <p:nvPr/>
        </p:nvSpPr>
        <p:spPr>
          <a:xfrm rot="186798">
            <a:off x="2904601" y="2147410"/>
            <a:ext cx="7883807" cy="3673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48"/>
              </a:lnSpc>
            </a:pPr>
            <a:r>
              <a:rPr lang="en-US" sz="19249">
                <a:solidFill>
                  <a:srgbClr val="4C1F38"/>
                </a:solidFill>
                <a:latin typeface="Funtastic"/>
                <a:ea typeface="Funtastic"/>
                <a:cs typeface="Funtastic"/>
                <a:sym typeface="Funtastic"/>
              </a:rPr>
              <a:t>THANK</a:t>
            </a:r>
          </a:p>
        </p:txBody>
      </p:sp>
      <p:grpSp>
        <p:nvGrpSpPr>
          <p:cNvPr name="Group 11" id="11"/>
          <p:cNvGrpSpPr/>
          <p:nvPr/>
        </p:nvGrpSpPr>
        <p:grpSpPr>
          <a:xfrm rot="186798">
            <a:off x="3909970" y="5739144"/>
            <a:ext cx="10302876" cy="1843279"/>
            <a:chOff x="0" y="0"/>
            <a:chExt cx="2271544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1544" cy="406400"/>
            </a:xfrm>
            <a:custGeom>
              <a:avLst/>
              <a:gdLst/>
              <a:ahLst/>
              <a:cxnLst/>
              <a:rect r="r" b="b" t="t" l="l"/>
              <a:pathLst>
                <a:path h="406400" w="2271544">
                  <a:moveTo>
                    <a:pt x="2068344" y="0"/>
                  </a:moveTo>
                  <a:cubicBezTo>
                    <a:pt x="2180568" y="0"/>
                    <a:pt x="2271544" y="90976"/>
                    <a:pt x="2271544" y="203200"/>
                  </a:cubicBezTo>
                  <a:cubicBezTo>
                    <a:pt x="2271544" y="315424"/>
                    <a:pt x="2180568" y="406400"/>
                    <a:pt x="20683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1544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1090586">
            <a:off x="10853812" y="912611"/>
            <a:ext cx="1137794" cy="1133656"/>
          </a:xfrm>
          <a:custGeom>
            <a:avLst/>
            <a:gdLst/>
            <a:ahLst/>
            <a:cxnLst/>
            <a:rect r="r" b="b" t="t" l="l"/>
            <a:pathLst>
              <a:path h="1133656" w="1137794">
                <a:moveTo>
                  <a:pt x="0" y="0"/>
                </a:moveTo>
                <a:lnTo>
                  <a:pt x="1137794" y="0"/>
                </a:lnTo>
                <a:lnTo>
                  <a:pt x="1137794" y="1133657"/>
                </a:lnTo>
                <a:lnTo>
                  <a:pt x="0" y="1133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879431" y="1697757"/>
            <a:ext cx="947213" cy="947213"/>
          </a:xfrm>
          <a:custGeom>
            <a:avLst/>
            <a:gdLst/>
            <a:ahLst/>
            <a:cxnLst/>
            <a:rect r="r" b="b" t="t" l="l"/>
            <a:pathLst>
              <a:path h="947213" w="947213">
                <a:moveTo>
                  <a:pt x="0" y="0"/>
                </a:moveTo>
                <a:lnTo>
                  <a:pt x="947213" y="0"/>
                </a:lnTo>
                <a:lnTo>
                  <a:pt x="947213" y="947213"/>
                </a:lnTo>
                <a:lnTo>
                  <a:pt x="0" y="947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584615">
            <a:off x="-1432070" y="7200900"/>
            <a:ext cx="5175849" cy="4114800"/>
          </a:xfrm>
          <a:custGeom>
            <a:avLst/>
            <a:gdLst/>
            <a:ahLst/>
            <a:cxnLst/>
            <a:rect r="r" b="b" t="t" l="l"/>
            <a:pathLst>
              <a:path h="4114800" w="5175849">
                <a:moveTo>
                  <a:pt x="0" y="0"/>
                </a:moveTo>
                <a:lnTo>
                  <a:pt x="5175849" y="0"/>
                </a:lnTo>
                <a:lnTo>
                  <a:pt x="5175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601852" y="2644970"/>
            <a:ext cx="1419235" cy="1704322"/>
          </a:xfrm>
          <a:custGeom>
            <a:avLst/>
            <a:gdLst/>
            <a:ahLst/>
            <a:cxnLst/>
            <a:rect r="r" b="b" t="t" l="l"/>
            <a:pathLst>
              <a:path h="1704322" w="1419235">
                <a:moveTo>
                  <a:pt x="0" y="0"/>
                </a:moveTo>
                <a:lnTo>
                  <a:pt x="1419235" y="0"/>
                </a:lnTo>
                <a:lnTo>
                  <a:pt x="1419235" y="1704322"/>
                </a:lnTo>
                <a:lnTo>
                  <a:pt x="0" y="17043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947908" y="5460726"/>
            <a:ext cx="856026" cy="1556411"/>
          </a:xfrm>
          <a:custGeom>
            <a:avLst/>
            <a:gdLst/>
            <a:ahLst/>
            <a:cxnLst/>
            <a:rect r="r" b="b" t="t" l="l"/>
            <a:pathLst>
              <a:path h="1556411" w="856026">
                <a:moveTo>
                  <a:pt x="0" y="0"/>
                </a:moveTo>
                <a:lnTo>
                  <a:pt x="856026" y="0"/>
                </a:lnTo>
                <a:lnTo>
                  <a:pt x="856026" y="1556411"/>
                </a:lnTo>
                <a:lnTo>
                  <a:pt x="0" y="15564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8502962">
            <a:off x="14413875" y="17432"/>
            <a:ext cx="4584119" cy="1398156"/>
          </a:xfrm>
          <a:custGeom>
            <a:avLst/>
            <a:gdLst/>
            <a:ahLst/>
            <a:cxnLst/>
            <a:rect r="r" b="b" t="t" l="l"/>
            <a:pathLst>
              <a:path h="1398156" w="4584119">
                <a:moveTo>
                  <a:pt x="0" y="0"/>
                </a:moveTo>
                <a:lnTo>
                  <a:pt x="4584118" y="0"/>
                </a:lnTo>
                <a:lnTo>
                  <a:pt x="4584118" y="1398156"/>
                </a:lnTo>
                <a:lnTo>
                  <a:pt x="0" y="1398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78187" y="8025250"/>
            <a:ext cx="1233050" cy="1233050"/>
          </a:xfrm>
          <a:custGeom>
            <a:avLst/>
            <a:gdLst/>
            <a:ahLst/>
            <a:cxnLst/>
            <a:rect r="r" b="b" t="t" l="l"/>
            <a:pathLst>
              <a:path h="1233050" w="1233050">
                <a:moveTo>
                  <a:pt x="0" y="0"/>
                </a:moveTo>
                <a:lnTo>
                  <a:pt x="1233050" y="0"/>
                </a:lnTo>
                <a:lnTo>
                  <a:pt x="1233050" y="1233050"/>
                </a:lnTo>
                <a:lnTo>
                  <a:pt x="0" y="1233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302716" y="8641775"/>
            <a:ext cx="1047857" cy="1161060"/>
          </a:xfrm>
          <a:custGeom>
            <a:avLst/>
            <a:gdLst/>
            <a:ahLst/>
            <a:cxnLst/>
            <a:rect r="r" b="b" t="t" l="l"/>
            <a:pathLst>
              <a:path h="1161060" w="1047857">
                <a:moveTo>
                  <a:pt x="0" y="0"/>
                </a:moveTo>
                <a:lnTo>
                  <a:pt x="1047857" y="0"/>
                </a:lnTo>
                <a:lnTo>
                  <a:pt x="1047857" y="1161060"/>
                </a:lnTo>
                <a:lnTo>
                  <a:pt x="0" y="11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186798">
            <a:off x="10749985" y="2495256"/>
            <a:ext cx="4983598" cy="367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48"/>
              </a:lnSpc>
            </a:pPr>
            <a:r>
              <a:rPr lang="en-US" sz="19249">
                <a:solidFill>
                  <a:srgbClr val="FFDE59"/>
                </a:solidFill>
                <a:latin typeface="Funtastic"/>
                <a:ea typeface="Funtastic"/>
                <a:cs typeface="Funtastic"/>
                <a:sym typeface="Funtastic"/>
              </a:rPr>
              <a:t>YOU</a:t>
            </a:r>
          </a:p>
        </p:txBody>
      </p:sp>
      <p:sp>
        <p:nvSpPr>
          <p:cNvPr name="TextBox 23" id="23"/>
          <p:cNvSpPr txBox="true"/>
          <p:nvPr/>
        </p:nvSpPr>
        <p:spPr>
          <a:xfrm rot="186798">
            <a:off x="10749985" y="2495256"/>
            <a:ext cx="4983598" cy="367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48"/>
              </a:lnSpc>
            </a:pPr>
            <a:r>
              <a:rPr lang="en-US" sz="19249">
                <a:solidFill>
                  <a:srgbClr val="4C1F38"/>
                </a:solidFill>
                <a:latin typeface="Funtastic"/>
                <a:ea typeface="Funtastic"/>
                <a:cs typeface="Funtastic"/>
                <a:sym typeface="Funtastic"/>
              </a:rPr>
              <a:t>YOU</a:t>
            </a:r>
          </a:p>
        </p:txBody>
      </p:sp>
      <p:sp>
        <p:nvSpPr>
          <p:cNvPr name="TextBox 24" id="24"/>
          <p:cNvSpPr txBox="true"/>
          <p:nvPr/>
        </p:nvSpPr>
        <p:spPr>
          <a:xfrm rot="186798">
            <a:off x="5214764" y="5704910"/>
            <a:ext cx="7710876" cy="1588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74"/>
              </a:lnSpc>
            </a:pPr>
            <a:r>
              <a:rPr lang="en-US" sz="8338">
                <a:solidFill>
                  <a:srgbClr val="4C1F38"/>
                </a:solidFill>
                <a:latin typeface="Funtastic"/>
                <a:ea typeface="Funtastic"/>
                <a:cs typeface="Funtastic"/>
                <a:sym typeface="Funtastic"/>
              </a:rPr>
              <a:t>FOR WATCHING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 standalone="yes"?><cp:coreProperties xmlns:cp="http://schemas.openxmlformats.org/package/2006/metadata/core-properties" xmlns:dc="http://purl.org/dc/elements/1.1/" xmlns:dcterms="http://purl.org/dc/terms/" xmlns:xsi="http://www.w3.org/2001/XMLSchema-instance"><dcterms:created xsi:type="dcterms:W3CDTF">2006-08-16T00:00:00Z</dcterms:created><dc:identifier>DAGlytDTdjQ</dc:identifier><dcterms:modified xsi:type="dcterms:W3CDTF">2011-08-01T06:04:30Z</dcterms:modified><cp:revision>1</cp:revision><dc:title>&#11;TUYÊN TRUYỀN PHÒNG CHỐNG BỆNH MÙA NẮNG NÓNG</dc:title></cp:coreProperties>
</file>