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</p:sldIdLst>
  <p:sldSz cx="14630400" cy="8229600"/>
  <p:notesSz cx="8229600" cy="14630400"/>
  <p:embeddedFontLst>
    <p:embeddedFont>
      <p:font typeface="Quattrocento" panose="02020802030000000404" pitchFamily="34" charset="0"/>
      <p:bold r:id="rId13"/>
    </p:embeddedFont>
    <p:embeddedFont>
      <p:font typeface="Quattrocento" panose="02020802030000000404" pitchFamily="34" charset="-122"/>
      <p:bold r:id="rId14"/>
    </p:embeddedFont>
    <p:embeddedFont>
      <p:font typeface="Quattrocento" panose="02020802030000000404" pitchFamily="34" charset="-120"/>
      <p:bold r:id="rId15"/>
    </p:embeddedFont>
    <p:embeddedFont>
      <p:font typeface="Calibri" panose="020F0502020204030204" charset="0"/>
      <p:regular r:id="rId16"/>
      <p:bold r:id="rId17"/>
      <p:italic r:id="rId18"/>
      <p:boldItalic r:id="rId19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136" d="100"/>
          <a:sy n="136" d="100"/>
        </p:scale>
        <p:origin x="216" y="31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7.fntdata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795105"/>
            <a:ext cx="7468553" cy="14080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Giáo Dục Bảo Vệ Môi Trường Cho Trẻ Mầm Non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562112"/>
            <a:ext cx="7468553" cy="11490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Trẻ em là mầm xanh tương lai. Việc </a:t>
            </a:r>
            <a:r>
              <a:rPr lang="en-US" sz="1850" b="1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giáo dục ý thức bảo vệ môi trường</a:t>
            </a: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 cho trẻ ngay từ bậc học mầm non sẽ góp phần hình thành thói quen tốt.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6324124" y="4980384"/>
            <a:ext cx="7468553" cy="7660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Chúng ta cần dạy trẻ yêu thiên nhiên. Trẻ cần sống có trách nhiệm với môi trường xung quanh.</a:t>
            </a:r>
            <a:endParaRPr lang="en-US" sz="1850" dirty="0"/>
          </a:p>
        </p:txBody>
      </p:sp>
      <p:sp>
        <p:nvSpPr>
          <p:cNvPr id="6" name="Shape 3"/>
          <p:cNvSpPr/>
          <p:nvPr/>
        </p:nvSpPr>
        <p:spPr>
          <a:xfrm>
            <a:off x="6324124" y="6033492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4D4D51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744" y="6041112"/>
            <a:ext cx="367665" cy="36766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826687" y="6015633"/>
            <a:ext cx="2134314" cy="41886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F9EEE7"/>
                </a:solidFill>
                <a:latin typeface="Quattrocento Bold" pitchFamily="34" charset="0"/>
                <a:ea typeface="Quattrocento Bold" pitchFamily="34" charset="-122"/>
                <a:cs typeface="Quattrocento Bold" pitchFamily="34" charset="-120"/>
              </a:rPr>
              <a:t>by thao nguyen</a:t>
            </a:r>
            <a:endParaRPr lang="en-US" sz="2350" dirty="0"/>
          </a:p>
        </p:txBody>
      </p:sp>
      <p:sp>
        <p:nvSpPr>
          <p:cNvPr id="12" name="TextBox 12"/>
          <p:cNvSpPr txBox="1"/>
          <p:nvPr>
            <p:custDataLst>
              <p:tags r:id="rId3"/>
            </p:custDataLst>
          </p:nvPr>
        </p:nvSpPr>
        <p:spPr>
          <a:xfrm>
            <a:off x="3838292" y="146340"/>
            <a:ext cx="11956345" cy="157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ctr">
              <a:lnSpc>
                <a:spcPts val="6125"/>
              </a:lnSpc>
            </a:pPr>
            <a:r>
              <a:rPr lang="en-US" sz="3200">
                <a:solidFill>
                  <a:schemeClr val="bg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rPr>
              <a:t>ỦY BAN NHÂN DÂN QUẬN GÒ VẤP</a:t>
            </a:r>
            <a:endParaRPr lang="en-US" sz="3200">
              <a:solidFill>
                <a:schemeClr val="bg1"/>
              </a:solidFill>
              <a:latin typeface="Paytone One" panose="00000500000000000000"/>
              <a:ea typeface="Paytone One" panose="00000500000000000000"/>
              <a:cs typeface="Paytone One" panose="00000500000000000000"/>
              <a:sym typeface="Paytone One" panose="00000500000000000000"/>
            </a:endParaRPr>
          </a:p>
          <a:p>
            <a:pPr algn="ctr">
              <a:lnSpc>
                <a:spcPts val="6125"/>
              </a:lnSpc>
            </a:pPr>
            <a:r>
              <a:rPr lang="en-US" sz="3200">
                <a:solidFill>
                  <a:schemeClr val="bg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rPr>
              <a:t>TRƯỜNG MẦM NON HOÀNG YẾN</a:t>
            </a:r>
            <a:endParaRPr lang="en-US" sz="3200">
              <a:solidFill>
                <a:schemeClr val="bg1"/>
              </a:solidFill>
              <a:latin typeface="Paytone One" panose="00000500000000000000"/>
              <a:ea typeface="Paytone One" panose="00000500000000000000"/>
              <a:cs typeface="Paytone One" panose="00000500000000000000"/>
              <a:sym typeface="Paytone One" panose="00000500000000000000"/>
            </a:endParaRPr>
          </a:p>
        </p:txBody>
      </p:sp>
      <p:sp>
        <p:nvSpPr>
          <p:cNvPr id="9" name="Text Box 8"/>
          <p:cNvSpPr txBox="1"/>
          <p:nvPr>
            <p:custDataLst>
              <p:tags r:id="rId4"/>
            </p:custDataLst>
          </p:nvPr>
        </p:nvSpPr>
        <p:spPr>
          <a:xfrm>
            <a:off x="7131685" y="7138670"/>
            <a:ext cx="9150985" cy="109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ts val="7795"/>
              </a:lnSpc>
            </a:pPr>
            <a:r>
              <a:rPr lang="en-US" sz="3000">
                <a:solidFill>
                  <a:schemeClr val="tx1"/>
                </a:solidFill>
                <a:highlight>
                  <a:srgbClr val="FFFF00"/>
                </a:highlight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rPr>
              <a:t>Gò Vấp, ngày 15 tháng 4 năm 2025</a:t>
            </a:r>
            <a:endParaRPr lang="en-US" sz="3000">
              <a:solidFill>
                <a:schemeClr val="tx1"/>
              </a:solidFill>
              <a:highlight>
                <a:srgbClr val="FFFF00"/>
              </a:highlight>
              <a:latin typeface="Paytone One" panose="00000500000000000000"/>
              <a:ea typeface="Paytone One" panose="00000500000000000000"/>
              <a:cs typeface="Paytone One" panose="00000500000000000000"/>
              <a:sym typeface="Paytone One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024432"/>
            <a:ext cx="7953018" cy="7040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Mục Tiêu Giáo Dục Môi Trường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08742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74" y="5145405"/>
            <a:ext cx="337899" cy="42243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615559" y="5169694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Nhận Thức Cơ Bản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615559" y="5665232"/>
            <a:ext cx="3341013" cy="15320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Hình thành cho trẻ </a:t>
            </a:r>
            <a:r>
              <a:rPr lang="en-US" sz="1850" b="1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nhận thức cơ bản về môi trường sống</a:t>
            </a: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: cây xanh, nước, không khí, động vật.</a:t>
            </a:r>
            <a:endParaRPr lang="en-US" sz="1850" dirty="0"/>
          </a:p>
        </p:txBody>
      </p:sp>
      <p:sp>
        <p:nvSpPr>
          <p:cNvPr id="8" name="Shape 4"/>
          <p:cNvSpPr/>
          <p:nvPr/>
        </p:nvSpPr>
        <p:spPr>
          <a:xfrm>
            <a:off x="5255776" y="508742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027" y="5145405"/>
            <a:ext cx="337899" cy="42243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033611" y="5169694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Yêu Quý Thiên Nhiên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6033611" y="5665232"/>
            <a:ext cx="3341013" cy="7660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Biết yêu quý, bảo vệ cây xanh. Trẻ học không xả rác bừa bãi.</a:t>
            </a:r>
            <a:endParaRPr lang="en-US" sz="1850" dirty="0"/>
          </a:p>
        </p:txBody>
      </p:sp>
      <p:sp>
        <p:nvSpPr>
          <p:cNvPr id="12" name="Shape 7"/>
          <p:cNvSpPr/>
          <p:nvPr/>
        </p:nvSpPr>
        <p:spPr>
          <a:xfrm>
            <a:off x="9673828" y="508742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079" y="5145405"/>
            <a:ext cx="337899" cy="42243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451663" y="5169694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Thực Hành Tích Cực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451663" y="5665232"/>
            <a:ext cx="3341013" cy="15320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Thực hành các hành vi tích cực: </a:t>
            </a:r>
            <a:r>
              <a:rPr lang="en-US" sz="1850" b="1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vứt rác đúng nơi</a:t>
            </a: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, </a:t>
            </a:r>
            <a:r>
              <a:rPr lang="en-US" sz="1850" b="1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giữ gìn vệ sinh lớp học</a:t>
            </a: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, </a:t>
            </a:r>
            <a:r>
              <a:rPr lang="en-US" sz="1850" b="1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tiết kiệm nước</a:t>
            </a: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3278" y="585430"/>
            <a:ext cx="7043857" cy="6192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FFD9BE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Nội Dung Giáo Dục Môi Trường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278" y="1520428"/>
            <a:ext cx="1052751" cy="153090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91782" y="1730931"/>
            <a:ext cx="2477095" cy="3096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Qua Hoạt Động Học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7591782" y="2166938"/>
            <a:ext cx="6301740" cy="6738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Lồng ghép nội dung môi trường trong các tiết học. Vẽ tranh "Trái đất xanh", kể chuyện "Cây cần nước".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278" y="3051334"/>
            <a:ext cx="1052751" cy="153090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91782" y="3261836"/>
            <a:ext cx="3168848" cy="3096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Qua Hoạt Động Trải Nghiệm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7591782" y="3697843"/>
            <a:ext cx="6301740" cy="6738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Trẻ tham gia </a:t>
            </a:r>
            <a:r>
              <a:rPr lang="en-US" sz="1650" b="1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trồng và chăm sóc cây</a:t>
            </a:r>
            <a:r>
              <a:rPr lang="en-US" sz="16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. Tổ chức ngày hội "Bé bảo vệ môi trường".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278" y="4582239"/>
            <a:ext cx="1052751" cy="153090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91782" y="4792742"/>
            <a:ext cx="2952988" cy="3096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Qua Thói Quen Hàng Ngày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7591782" y="5228749"/>
            <a:ext cx="6301740" cy="6738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Nhắc trẻ </a:t>
            </a:r>
            <a:r>
              <a:rPr lang="en-US" sz="1650" b="1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tắt vòi nước khi không dùng</a:t>
            </a:r>
            <a:r>
              <a:rPr lang="en-US" sz="16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. Khuyến khích trẻ dùng bình nước cá nhân.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278" y="6113145"/>
            <a:ext cx="1052751" cy="153090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91782" y="6323648"/>
            <a:ext cx="2998470" cy="3096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Góc Môi Trường Trong Lớp</a:t>
            </a:r>
            <a:endParaRPr lang="en-US" sz="1950" dirty="0"/>
          </a:p>
        </p:txBody>
      </p:sp>
      <p:sp>
        <p:nvSpPr>
          <p:cNvPr id="15" name="Text 8"/>
          <p:cNvSpPr/>
          <p:nvPr/>
        </p:nvSpPr>
        <p:spPr>
          <a:xfrm>
            <a:off x="7591782" y="6759654"/>
            <a:ext cx="6301740" cy="6738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Xây dựng góc trưng bày sản phẩm tái chế. Cho trẻ chăm sóc góc xanh trong lớp.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709738"/>
            <a:ext cx="9169837" cy="7040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Vai Trò Của Giáo Viên Và Phụ Huynh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2206585" y="4075390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Làm Gương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70928"/>
            <a:ext cx="4185047" cy="7660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Là </a:t>
            </a:r>
            <a:r>
              <a:rPr lang="en-US" sz="1850" b="1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tấm gương về hành vi bảo vệ môi trường</a:t>
            </a: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 cho trẻ noi theo.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1521" y="2892504"/>
            <a:ext cx="3627358" cy="362735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270302" y="4406979"/>
            <a:ext cx="598408" cy="598408"/>
          </a:xfrm>
          <a:prstGeom prst="roundRect">
            <a:avLst>
              <a:gd name="adj" fmla="val 1526526"/>
            </a:avLst>
          </a:prstGeom>
          <a:solidFill>
            <a:srgbClr val="315251"/>
          </a:solidFill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846" y="4537829"/>
            <a:ext cx="269200" cy="33659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7853" y="3078718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Phối Hợp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7853" y="3574256"/>
            <a:ext cx="4304824" cy="7660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Phối hợp nhà trường tạo cơ hội cho trẻ tiếp xúc thiên nhiên.</a:t>
            </a:r>
            <a:endParaRPr lang="en-US" sz="18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521" y="2892504"/>
            <a:ext cx="3627358" cy="3627358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7888724" y="2895124"/>
            <a:ext cx="598408" cy="598408"/>
          </a:xfrm>
          <a:prstGeom prst="roundRect">
            <a:avLst>
              <a:gd name="adj" fmla="val 1526526"/>
            </a:avLst>
          </a:prstGeom>
          <a:solidFill>
            <a:srgbClr val="315251"/>
          </a:solidFill>
        </p:spPr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268" y="3025973"/>
            <a:ext cx="269200" cy="33659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487853" y="5071943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Khuyến Khích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487853" y="5567482"/>
            <a:ext cx="4304824" cy="7660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Khuyến khích trẻ kể lại việc làm tốt của mình với môi trường mỗi ngày.</a:t>
            </a:r>
            <a:endParaRPr lang="en-US" sz="18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521" y="2892504"/>
            <a:ext cx="3627358" cy="3627358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7888724" y="5918716"/>
            <a:ext cx="598408" cy="598408"/>
          </a:xfrm>
          <a:prstGeom prst="roundRect">
            <a:avLst>
              <a:gd name="adj" fmla="val 1526526"/>
            </a:avLst>
          </a:prstGeom>
          <a:solidFill>
            <a:srgbClr val="315251"/>
          </a:solidFill>
        </p:spPr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3268" y="6049566"/>
            <a:ext cx="269200" cy="3365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914882"/>
            <a:ext cx="7077194" cy="7040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Thông Điệp Gửi Đến Các Bé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977872"/>
            <a:ext cx="3614618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</p:spPr>
      </p:sp>
      <p:sp>
        <p:nvSpPr>
          <p:cNvPr id="5" name="Text 2"/>
          <p:cNvSpPr/>
          <p:nvPr/>
        </p:nvSpPr>
        <p:spPr>
          <a:xfrm>
            <a:off x="1077039" y="3217188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Nhặt Một Chiếc Lá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3712726"/>
            <a:ext cx="3135987" cy="7660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"Nhặt một chiếc lá, nhặt luôn ý thức!"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2977872"/>
            <a:ext cx="3614618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</p:spPr>
      </p:sp>
      <p:sp>
        <p:nvSpPr>
          <p:cNvPr id="8" name="Text 5"/>
          <p:cNvSpPr/>
          <p:nvPr/>
        </p:nvSpPr>
        <p:spPr>
          <a:xfrm>
            <a:off x="4930973" y="3217188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Rác Vào Thùng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0973" y="3712726"/>
            <a:ext cx="3135987" cy="7660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"Rác vào thùng – môi trường sạch đẹp!"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4957405"/>
            <a:ext cx="7468553" cy="1357193"/>
          </a:xfrm>
          <a:prstGeom prst="roundRect">
            <a:avLst>
              <a:gd name="adj" fmla="val 2646"/>
            </a:avLst>
          </a:prstGeom>
          <a:solidFill>
            <a:srgbClr val="315251"/>
          </a:solidFill>
        </p:spPr>
      </p:sp>
      <p:sp>
        <p:nvSpPr>
          <p:cNvPr id="11" name="Text 8"/>
          <p:cNvSpPr/>
          <p:nvPr/>
        </p:nvSpPr>
        <p:spPr>
          <a:xfrm>
            <a:off x="1077039" y="5196721"/>
            <a:ext cx="2835712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Trái Đất Là Nhà Chung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77039" y="5692259"/>
            <a:ext cx="6989921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"Trái đất là ngôi nhà chung – Bé cùng giữ gìn!"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53321"/>
            <a:ext cx="8616910" cy="7040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Xây Dựng Trường Mầm Non Xanh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7638" y="2036088"/>
            <a:ext cx="2137529" cy="174021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988" y="2920841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84482" y="2466856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Tình Yêu Thiên Nhiên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84482" y="2962394"/>
            <a:ext cx="3781068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Trẻ lớn lên với tình yêu thiên nhiên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5204936" y="3790950"/>
            <a:ext cx="8527971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814" y="3836075"/>
            <a:ext cx="4275058" cy="1740218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4495800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53187" y="4266843"/>
            <a:ext cx="2816185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Thói Quen Tốt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53187" y="4762381"/>
            <a:ext cx="4391620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Hình thành thói quen bảo vệ môi trường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6273641" y="5590937"/>
            <a:ext cx="7459266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9" y="5636062"/>
            <a:ext cx="6412587" cy="174021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8107" y="6295787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22012" y="5875377"/>
            <a:ext cx="3358039" cy="351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Trường Xanh - Sạch - Đẹp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22012" y="6370915"/>
            <a:ext cx="6031349" cy="7660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anose="02020802030000000404" pitchFamily="34" charset="0"/>
                <a:ea typeface="Quattrocento" panose="02020802030000000404" pitchFamily="34" charset="-122"/>
                <a:cs typeface="Quattrocento" panose="02020802030000000404" pitchFamily="34" charset="-120"/>
              </a:rPr>
              <a:t>Xây dựng Trường Mầm Non Hoàng Yến xanh - sạch - đẹp</a:t>
            </a:r>
            <a:endParaRPr lang="en-US" sz="185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1802</Words>
  <Application>WPS Presentation</Application>
  <PresentationFormat>On-screen Show (16:9)</PresentationFormat>
  <Paragraphs>87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SimSun</vt:lpstr>
      <vt:lpstr>Wingdings</vt:lpstr>
      <vt:lpstr>Quattrocento</vt:lpstr>
      <vt:lpstr>Quattrocento</vt:lpstr>
      <vt:lpstr>Quattrocento</vt:lpstr>
      <vt:lpstr>Quattrocento Bold</vt:lpstr>
      <vt:lpstr>Segoe Print</vt:lpstr>
      <vt:lpstr>Quattrocento Bold</vt:lpstr>
      <vt:lpstr>Quattrocento Bold</vt:lpstr>
      <vt:lpstr>Calibri</vt:lpstr>
      <vt:lpstr>Microsoft YaHei</vt:lpstr>
      <vt:lpstr>Arial Unicode MS</vt:lpstr>
      <vt:lpstr>MingLiU-ExtB</vt:lpstr>
      <vt:lpstr>Paytone One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Dell</cp:lastModifiedBy>
  <cp:revision>2</cp:revision>
  <dcterms:created xsi:type="dcterms:W3CDTF">2025-05-02T13:02:00Z</dcterms:created>
  <dcterms:modified xsi:type="dcterms:W3CDTF">2025-05-02T13:04:15Z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5F6DDB729BF24315ABBFC351154D24AD_12</vt:lpwstr>
  </property>
  <property fmtid="{D5CDD505-2E9C-101B-9397-08002B2CF9AE}" pid="3" name="KSOProductBuildVer">
    <vt:lpwstr>1033-12.2.0.17119</vt:lpwstr>
  </property>
</Properties>
</file>