
<file path=[Content_Types].xml><?xml version="1.0" encoding="utf-8"?>
<Types xmlns="http://schemas.openxmlformats.org/package/2006/content-types">
  <Default Extension="jpeg" ContentType="image/jpeg"/>
  <Default Extension="jpg" ContentType="image/pn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media/image4.jpg" ContentType="image/jpeg"/>
  <Override PartName="/ppt/media/image6.jpg" ContentType="image/jpeg"/>
  <Override PartName="/ppt/media/image9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56" r:id="rId5"/>
    <p:sldId id="257" r:id="rId6"/>
    <p:sldId id="264" r:id="rId7"/>
    <p:sldId id="258" r:id="rId8"/>
    <p:sldId id="259" r:id="rId9"/>
    <p:sldId id="265" r:id="rId10"/>
    <p:sldId id="260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126AB4-57B7-D006-1914-432781250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7F59DC6-E8D7-06D9-1316-4D9063511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0E537B-FDE5-69F0-80FA-43BFD7136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7CBFD2-0706-6470-7243-BDDF8C78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8B2B5F-4FE4-8A44-2E32-B6B07D2B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233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0C25EE-A059-794B-30E0-BBCBA65E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CB5ABB-CC48-513E-7C07-C7736F5DA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3FBDC4-6A39-FA86-D2D9-E510196C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FD0429-66DB-BD8D-A0D5-714C1E5E5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6687B-01CF-D205-88C2-9730F14B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30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1A0482-8583-CFAD-3B91-4815B8707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380DE9A-7DC5-6BD2-38A9-B82714AB7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971F5AC-E7A6-69C4-8CC8-2DC17CC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B370B6-DD9D-9DC5-0B01-2AA185F8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0867CE-5023-D2F8-8DD5-AF0C1E62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984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06E909-B6D0-F220-6C8D-F6FDAD12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35C4D4-12CD-ADB4-AC74-501BEC004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316D2D-60F7-CDE9-2985-8A7B1824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413BB22-2686-D2BB-EA8A-FC424C3C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9343A9-530D-112D-5545-07192B1F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77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14E68F-53EB-6A1A-CC85-259C59C4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365DC9C-F1FB-5F7A-6594-8E71237D1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F44E1E-6F12-1F4F-E87B-7DF443A64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C28F7F-D3A4-D36E-E05E-C0A81960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997B5C-3AC4-27E9-7B3D-5F82DD06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01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0A12FD-DC92-84AB-0716-8F2856E2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35B1955-A24B-0F2B-EB00-44ED00EFA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60502B2-9076-F058-C018-B3CAC0D9B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8E14AA-6EB0-C4DD-FDCA-29F566CC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0283C0A-1193-A5B5-D7E3-AF573C8A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80DDDD-7BEC-7D3C-0C68-C5861E9E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38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26B769-2BFB-BBCF-2397-0068E6F1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B72E4C-941A-24BD-79E8-979757745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74AE7F-41EF-BB7F-312B-448273B20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7FB05A-2BAE-F2CD-4826-933D708D9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60BAD2-22A0-4784-3B7A-695395DD6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221C322-DD8C-612B-CDEB-3812D14E5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5EA827B-9A60-C9D9-27D9-1A8733B5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FF6E309-CA93-D686-0426-70385CC6F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02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A59C8D-065A-1C37-AF87-FD12B0F9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7BFB91C-1C8C-866C-32AB-77FE85C0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245EFD2-558C-55C4-3018-C420E062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FA47290-C0D6-ED32-3097-DF1D3E3A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950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659453E-6C7B-9B30-E6C6-32B1CA80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4390BC2-DA4F-51F8-46F2-E3B70EA9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7BA9FCA-3348-B4E4-1A2A-D69DA15D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517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410625-3D2D-C308-9796-CA3C9DE3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ECA872F-1A8C-91C0-EE1C-15DA1DC1E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12A0AC-1CF3-ED79-B87C-CEC02D665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F4A0899-0D0F-A93F-6DE4-DE1ADBC9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58D47A1-76FE-E138-6BF3-2FFAF9D9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EEB23F-C3CD-41F6-01BF-BF7FCB22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1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7ACAB7-3959-3234-94CA-DB4408FD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2B9F5-AE9A-9F60-2E98-FDAC08DF1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3CD152-D412-DA2D-F1B5-56D252424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8E4EAB1-CCF0-8842-6927-2BDA1270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B5A6860-1B29-8561-3443-A49576AC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FF9269D-F22A-071D-539A-BA73E539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552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0DD1DCF-BEC2-3067-4423-EB696811B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4C7809-3EDA-9FD8-A8AD-B81E7CE95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47A8A37-2A00-5617-24A1-5ABE78B7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92C75-7FA3-4D21-8564-20FF4F2F4806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649BB2-4A52-4240-EBDE-BB169C55F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7E9F05-8341-7CB4-00E0-FD21ADF3F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23D036-AA90-4F6D-BF67-46D50711B7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718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6FF175-2E12-702F-B303-5E2809AD9574}"/>
              </a:ext>
            </a:extLst>
          </p:cNvPr>
          <p:cNvSpPr txBox="1"/>
          <p:nvPr/>
        </p:nvSpPr>
        <p:spPr>
          <a:xfrm>
            <a:off x="2781300" y="496529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GÒ VẤP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16DE9E-0317-7A69-9540-7CAB3DA8A7C3}"/>
              </a:ext>
            </a:extLst>
          </p:cNvPr>
          <p:cNvSpPr txBox="1"/>
          <p:nvPr/>
        </p:nvSpPr>
        <p:spPr>
          <a:xfrm>
            <a:off x="2465439" y="1206562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C80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QUỲNH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47A03F-9D60-F984-3AC0-3DB02DAA92B6}"/>
              </a:ext>
            </a:extLst>
          </p:cNvPr>
          <p:cNvSpPr txBox="1"/>
          <p:nvPr/>
        </p:nvSpPr>
        <p:spPr>
          <a:xfrm>
            <a:off x="2830461" y="2039706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THỂ CHẤT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052DF1A-7018-085F-573D-31F9C7217322}"/>
              </a:ext>
            </a:extLst>
          </p:cNvPr>
          <p:cNvSpPr txBox="1"/>
          <p:nvPr/>
        </p:nvSpPr>
        <p:spPr>
          <a:xfrm>
            <a:off x="3373694" y="4001729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CẨM LY</a:t>
            </a:r>
          </a:p>
          <a:p>
            <a:pPr algn="ctr"/>
            <a:r>
              <a:rPr lang="vi-VN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Mầm 1</a:t>
            </a:r>
          </a:p>
          <a:p>
            <a:pPr algn="ctr"/>
            <a:r>
              <a:rPr lang="vi-VN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 – 4 tuổi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FDA722F-21A7-7850-8FC1-9D6075BEB704}"/>
              </a:ext>
            </a:extLst>
          </p:cNvPr>
          <p:cNvSpPr txBox="1"/>
          <p:nvPr/>
        </p:nvSpPr>
        <p:spPr>
          <a:xfrm>
            <a:off x="344129" y="2545616"/>
            <a:ext cx="11680723" cy="13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 BIẾT VÀ PHÒNG TRÁNH NHỮNG HÀNH ĐỘNG NGUY HIỂM KHI ĐƯỢC NHẮC NHỞ: </a:t>
            </a:r>
            <a:r>
              <a:rPr lang="vi-VN" sz="2400" b="1" kern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libri" panose="020F0502020204030204" pitchFamily="34" charset="0"/>
              </a:rPr>
              <a:t>KHÔNG CƯỜI ĐÙA TRONG KHI ĂN, UỐNG HOẶC KHI ĂN CÁC LOẠI QUẢ CÓ HẠT,…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6D832364-5785-BF75-079B-41AB33AED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90" y="207918"/>
            <a:ext cx="10201138" cy="57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9818FF5-E87A-6003-3286-67493B512A2B}"/>
              </a:ext>
            </a:extLst>
          </p:cNvPr>
          <p:cNvSpPr txBox="1"/>
          <p:nvPr/>
        </p:nvSpPr>
        <p:spPr>
          <a:xfrm>
            <a:off x="2094270" y="886888"/>
            <a:ext cx="7423355" cy="4468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b="1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Hoạt động 2: Chọn hành động đúng</a:t>
            </a:r>
            <a:endParaRPr lang="vi-VN" sz="2800" kern="1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b="1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Cô cho trẻ chơi kết nhóm, mỗi nhóm 4 bạn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Cô có các hình ảnh 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Bé ngồi ăn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Bé vừa ăn vừa giỡn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Bé ăn các loại quả có hạt to và cười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Bé vừa ăn vừa coi </a:t>
            </a:r>
            <a:r>
              <a:rPr lang="vi-VN" sz="28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tivi</a:t>
            </a: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( ăn cơm, ăn trái cây)</a:t>
            </a:r>
          </a:p>
          <a:p>
            <a:pPr>
              <a:buNone/>
            </a:pPr>
            <a:r>
              <a:rPr lang="vi-VN" sz="2800" dirty="0">
                <a:effectLst/>
                <a:latin typeface="+mj-lt"/>
                <a:ea typeface="Arial" panose="020B0604020202020204" pitchFamily="34" charset="0"/>
              </a:rPr>
              <a:t>- Trẻ về nhóm thảo luận  và chọn hành động đúng 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227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125B68F-D330-74C1-32B6-E66D907C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6667" l="2778" r="98333">
                        <a14:foregroundMark x1="28889" y1="14444" x2="34444" y2="68889"/>
                        <a14:foregroundMark x1="43333" y1="13889" x2="43333" y2="13889"/>
                        <a14:foregroundMark x1="61111" y1="10000" x2="61111" y2="10000"/>
                        <a14:foregroundMark x1="48889" y1="2778" x2="48889" y2="2778"/>
                        <a14:foregroundMark x1="88889" y1="53889" x2="88889" y2="53889"/>
                        <a14:foregroundMark x1="92222" y1="40556" x2="92222" y2="40556"/>
                        <a14:foregroundMark x1="93889" y1="46667" x2="93889" y2="50000"/>
                        <a14:foregroundMark x1="93889" y1="53889" x2="89444" y2="68333"/>
                        <a14:foregroundMark x1="45000" y1="88889" x2="62222" y2="87222"/>
                        <a14:foregroundMark x1="7222" y1="37778" x2="16667" y2="79444"/>
                        <a14:foregroundMark x1="16667" y1="79444" x2="31111" y2="85556"/>
                        <a14:foregroundMark x1="4444" y1="45556" x2="4444" y2="45556"/>
                        <a14:foregroundMark x1="2778" y1="51111" x2="2778" y2="51111"/>
                        <a14:foregroundMark x1="47778" y1="96667" x2="47778" y2="96667"/>
                        <a14:foregroundMark x1="98333" y1="48889" x2="98333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05" y="157317"/>
            <a:ext cx="1287410" cy="12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3387D765-0F9C-EE6D-D56C-DC0450A4F1C9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92596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2FF7C4DF-9386-80D2-5021-04228EEBE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556" r="91111">
                        <a14:foregroundMark x1="6111" y1="51667" x2="6111" y2="51667"/>
                        <a14:foregroundMark x1="36111" y1="10556" x2="36111" y2="10556"/>
                        <a14:foregroundMark x1="91111" y1="50000" x2="91111" y2="50000"/>
                        <a14:foregroundMark x1="53889" y1="88889" x2="53889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77" y="-14595"/>
            <a:ext cx="15525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293F1EB-854A-A8E7-0C25-8BB3C6F3E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73" y="5187436"/>
            <a:ext cx="2070101" cy="1552576"/>
          </a:xfrm>
          <a:prstGeom prst="round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9D9531D-290A-99B2-ADE2-001F18F49D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7665" y="5125064"/>
            <a:ext cx="2241465" cy="1614948"/>
          </a:xfrm>
          <a:prstGeom prst="round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9AEDEA9-39DA-1C1A-2E37-63BA4D3E5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644" y="5004619"/>
            <a:ext cx="2463433" cy="1735393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A65EC0E-37EA-0097-2364-C4DBEADAA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6093" y="5076362"/>
            <a:ext cx="2241466" cy="15919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9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98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290962-60BE-2EAA-FFAD-C46F9DEAEF14}"/>
              </a:ext>
            </a:extLst>
          </p:cNvPr>
          <p:cNvSpPr txBox="1"/>
          <p:nvPr/>
        </p:nvSpPr>
        <p:spPr>
          <a:xfrm>
            <a:off x="2035278" y="590275"/>
            <a:ext cx="8249264" cy="5130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b="1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I. MỤC ĐÍCH YÊU CẦU:</a:t>
            </a:r>
            <a:endParaRPr lang="vi-VN" sz="2400" kern="1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Trẻ  biết và phòng tránh một số hành động nguy hiểm khi được nhắc nhở: Không cười đùa trong khi ăn, uống hoặc khi ăn các loại quả có hạt,….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b="1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II. Chuẩn bị:</a:t>
            </a:r>
            <a:endParaRPr lang="vi-VN" sz="2400" kern="1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Nhạc bài hát “ Những em bé ngoan”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Video</a:t>
            </a: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về bạn Na cười đùa trong khi ăn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Hình ảnh ( vừa ăn vừa cười, ngồi tại bàn ăn, ăn các loại quả có hạt,….)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Ipad</a:t>
            </a: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để trẻ hoạt động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- 2 hộp quà </a:t>
            </a:r>
          </a:p>
        </p:txBody>
      </p:sp>
    </p:spTree>
    <p:extLst>
      <p:ext uri="{BB962C8B-B14F-4D97-AF65-F5344CB8AC3E}">
        <p14:creationId xmlns:p14="http://schemas.microsoft.com/office/powerpoint/2010/main" val="98825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C3C00B8-3610-2FCF-7B22-7A023B3F5E9F}"/>
              </a:ext>
            </a:extLst>
          </p:cNvPr>
          <p:cNvSpPr txBox="1"/>
          <p:nvPr/>
        </p:nvSpPr>
        <p:spPr>
          <a:xfrm>
            <a:off x="1877961" y="1985880"/>
            <a:ext cx="8740878" cy="2125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40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III. Tiến trình hoạt động:</a:t>
            </a:r>
            <a:endParaRPr lang="vi-VN" sz="4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Ổn định:</a:t>
            </a:r>
            <a:r>
              <a:rPr lang="vi-VN" sz="4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Vận động theo nhạc bài hát” Những em bé ngoan”</a:t>
            </a:r>
            <a:endParaRPr lang="vi-VN" sz="40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9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471B0E2-FF52-6D12-16A3-D175DFFBB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AD401C9-51C6-1A91-67DC-3F19B6017C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93" end="165065.4421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009" y="386530"/>
            <a:ext cx="6084939" cy="60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032FDE2-1157-7F01-9B7E-948C492B09A3}"/>
              </a:ext>
            </a:extLst>
          </p:cNvPr>
          <p:cNvSpPr txBox="1"/>
          <p:nvPr/>
        </p:nvSpPr>
        <p:spPr>
          <a:xfrm>
            <a:off x="1833715" y="1507569"/>
            <a:ext cx="8524569" cy="352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2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1:</a:t>
            </a:r>
            <a:endParaRPr lang="vi-VN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Cô có 1 đoạn </a:t>
            </a:r>
            <a:r>
              <a:rPr lang="vi-VN" sz="32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video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nói về bạn Na các con xem và nói cho cô điều mình vừa xem nhé</a:t>
            </a:r>
            <a:endParaRPr lang="vi-VN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Theo con điều gì sẽ xảy ra với bạn khi bạn vừa ăn vừa giỡn?</a:t>
            </a:r>
            <a:endParaRPr lang="vi-VN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Cho trẻ về nhóm lấy </a:t>
            </a:r>
            <a:r>
              <a:rPr lang="vi-VN" sz="32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Ipad</a:t>
            </a:r>
            <a:r>
              <a:rPr lang="vi-VN" sz="32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làm bài</a:t>
            </a:r>
            <a:endParaRPr lang="vi-VN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1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36F96C22-6B8C-E560-581F-064A31C459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744090CA-F9E1-4D41-5ACD-F89353DCA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373" y="176981"/>
            <a:ext cx="10714976" cy="60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B142A6F-6DE6-F4DA-7337-47BE506D2864}"/>
              </a:ext>
            </a:extLst>
          </p:cNvPr>
          <p:cNvSpPr txBox="1"/>
          <p:nvPr/>
        </p:nvSpPr>
        <p:spPr>
          <a:xfrm>
            <a:off x="2920181" y="1257535"/>
            <a:ext cx="609600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vi-VN" sz="2800" kern="1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F182D81-04AD-37CC-FDFA-67190A810980}"/>
              </a:ext>
            </a:extLst>
          </p:cNvPr>
          <p:cNvSpPr txBox="1"/>
          <p:nvPr/>
        </p:nvSpPr>
        <p:spPr>
          <a:xfrm>
            <a:off x="1538748" y="1349328"/>
            <a:ext cx="8858865" cy="4159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Để xem các con đoán có đúng không  cô mời các con cùng xem tiếp đoạn </a:t>
            </a:r>
            <a:r>
              <a:rPr lang="vi-VN" sz="28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clip</a:t>
            </a: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nhé.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Khi bạn Na vừa ăn vừa giỡn thì xảy ra điều gì?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+ Nếu con là bạn Na thì con sẽ làm như thế nào khi đang ăn?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800" b="1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→ Kết luận:</a:t>
            </a: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Khi ăn các con nhớ là mình không được đùa giỡn, chạy nhảy mà phải ngồi ngăn ngắn vào bàn ăn để không gặp trường hợp như bạn Na nhé.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- Cô cho trẻ về lại nhóm và điều chỉnh lại kết quả của mình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04849065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416</Words>
  <Application>Microsoft Office PowerPoint</Application>
  <PresentationFormat>Màn hình rộng</PresentationFormat>
  <Paragraphs>34</Paragraphs>
  <Slides>13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22694011.thao@student.iuh.edu.vn</dc:creator>
  <cp:lastModifiedBy>22694011.thao@student.iuh.edu.vn</cp:lastModifiedBy>
  <cp:revision>3</cp:revision>
  <dcterms:created xsi:type="dcterms:W3CDTF">2025-03-30T15:29:47Z</dcterms:created>
  <dcterms:modified xsi:type="dcterms:W3CDTF">2025-04-30T09:46:30Z</dcterms:modified>
</cp:coreProperties>
</file>