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BD4D3F-CF0E-A7B4-806F-D3586EE2A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2B3628E-4D84-5CAC-7ADF-2375A0728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A3ED10-AADD-0357-EDED-576B3FA2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530F3D-9BA1-6572-66AC-29BCF32F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404B6E5-46B3-BCC7-5B56-0C7AB90E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77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3DD26C-7A2B-0E01-83EF-E9DD6A89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D51C315-5E5C-3248-56F2-8C0CA5B78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7BD7D7-E144-8EFB-DE90-EBE95715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E5D76E-EBBD-10DD-29E9-E5BA52C8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C92BD8-827B-8408-7134-8541358A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24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61B53CB-0B82-E3A9-9153-8313AE9DC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4748D14-8391-EB65-441E-816580378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562504-6237-1B02-65E5-9EAE5F0C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82AA7C-1543-5081-26C3-11C29736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184877B-50B3-F235-BEB5-329F4BC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971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BD267-01E3-1171-928F-1BC673F2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26100A-554B-EE7E-216D-B63F8961D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1A8104-B342-6695-76B3-82F5A30C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AF45F9-62F6-9195-3937-4B468784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94795C0-82EF-183F-C620-E92AC812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31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B2C926-D711-6C41-845D-A27D1DB0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0B47343-87C3-9271-576F-3D107CF6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990783-B6D8-4E62-E336-D7911246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5C78D4-C325-2D6E-3741-CEA6F356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D077DB-63CF-0F71-0425-85E6C194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6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C948F-5232-47C6-84A5-DFB82021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FE1214F-2E5A-3860-D529-7A6C5E357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E5F1DF9-6ABF-F15A-8B0D-534AA1029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6FC787-E734-DC7C-E10C-8FDBA468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56F0F0E-0AFD-3707-FF3F-1823D7FC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BDAA539-BA8C-2370-0790-DBC94B9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90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CF1CD7-6728-2DA7-69D7-D19B578E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82BBD7D-6D52-A53D-1D53-FDFC0027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D8A2169-BF25-F644-4208-1E70EDC2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D18CB90-1BFD-71B4-4A65-A5FAD28AC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8643E8D-1139-ED32-5664-5F250086C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8B711F1-6DFF-5881-26B9-1E7E78D3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851D678-BFBF-39FC-2B70-43083ECA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377B5AC-A044-5483-9B5C-E91C12D0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89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E596C8-54B9-5549-D3EB-A43B4B03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700E782-C7F5-F1C6-6362-C03AE2D5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00AB2F5-8299-70BD-564F-B46D0906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D4FC845-E621-EF99-5451-08C0A03B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68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0A42D31-CD13-3E5A-13E0-FA1483FE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C41A48B-3AC6-5531-2AA5-2F70B77B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65461A8-0883-73F6-1DA5-FF9CE981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39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D9F9A7-17F1-4A78-933E-9F4F136E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AC21818-913A-C91A-C8EC-6843905E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0120398-5C80-9A17-35FD-9E7E6F21D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2BC392C-EDEA-6255-B2C8-F3244005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082D736-6F03-C506-A538-7D70D82A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189A350-6702-BC59-98A6-55980FCA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65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AB4800-9630-DDB5-5DB7-41B42831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28D3F4-4D64-B0DB-4A2A-AB8B0B625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DE8058-46A3-210E-8A43-49E6CB77E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709859-6F0D-0262-A86D-779129EC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C693F4-4846-0414-0AA5-40EE5B3D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D411FB-DA0F-5D0C-1A91-6944D6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12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F628825-25EB-811E-200F-84907506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993808B-4372-8368-E3FC-78412D97B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1377E1-0242-7329-7E6D-24560151F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FD407A-E57F-419E-8A5A-EE9A9F8DC36B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045055-D924-D00C-C5BE-F8852A6A0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9BE619-23C8-28E6-2B10-60DD2E48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8072D-6FAD-4ABD-AD77-585AEEC28D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784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815A09-DB46-A6F0-2B0E-25C4D490820A}"/>
              </a:ext>
            </a:extLst>
          </p:cNvPr>
          <p:cNvSpPr txBox="1"/>
          <p:nvPr/>
        </p:nvSpPr>
        <p:spPr>
          <a:xfrm>
            <a:off x="2695903" y="26801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GÒ VẤP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B3EB37-F61D-DF21-CC3E-7C1088D0F432}"/>
              </a:ext>
            </a:extLst>
          </p:cNvPr>
          <p:cNvSpPr txBox="1"/>
          <p:nvPr/>
        </p:nvSpPr>
        <p:spPr>
          <a:xfrm>
            <a:off x="2133600" y="938647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C8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QUỲNH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07BA9A4-578A-8B9B-FFBD-E9A6C2284A3B}"/>
              </a:ext>
            </a:extLst>
          </p:cNvPr>
          <p:cNvSpPr txBox="1"/>
          <p:nvPr/>
        </p:nvSpPr>
        <p:spPr>
          <a:xfrm>
            <a:off x="2453656" y="175676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D635CCC-55C5-E061-3B1C-B6D4F538A64C}"/>
              </a:ext>
            </a:extLst>
          </p:cNvPr>
          <p:cNvSpPr txBox="1"/>
          <p:nvPr/>
        </p:nvSpPr>
        <p:spPr>
          <a:xfrm>
            <a:off x="1725009" y="2386802"/>
            <a:ext cx="9149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SÁNH SỐ LƯỢNG 2 NHÓM ĐỐI TƯỢNG TRONG PV5 BẰNG CÁC CÁCH KHÁC NHAU VÀ NÓI ĐƯỢC CÁC TỪ: BẰNG NHAU, NHIỀU HƠN, ÍT HƠN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AB9B6-14B2-835B-5F32-BCFF35EB299E}"/>
              </a:ext>
            </a:extLst>
          </p:cNvPr>
          <p:cNvSpPr txBox="1"/>
          <p:nvPr/>
        </p:nvSpPr>
        <p:spPr>
          <a:xfrm>
            <a:off x="2527842" y="3587131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LƯU THỊ BÍCH THUẬN</a:t>
            </a:r>
          </a:p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Mầm 1</a:t>
            </a:r>
          </a:p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 </a:t>
            </a:r>
          </a:p>
        </p:txBody>
      </p:sp>
    </p:spTree>
    <p:extLst>
      <p:ext uri="{BB962C8B-B14F-4D97-AF65-F5344CB8AC3E}">
        <p14:creationId xmlns:p14="http://schemas.microsoft.com/office/powerpoint/2010/main" val="174474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5E1D079-DD1C-5E0D-3C81-DB71017F8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4" b="92778" l="10000" r="90556">
                        <a14:foregroundMark x1="19444" y1="19444" x2="19444" y2="19444"/>
                        <a14:foregroundMark x1="64444" y1="18333" x2="64444" y2="18333"/>
                        <a14:foregroundMark x1="67778" y1="20556" x2="67778" y2="20556"/>
                        <a14:foregroundMark x1="72222" y1="19444" x2="72222" y2="19444"/>
                        <a14:foregroundMark x1="45556" y1="61111" x2="45556" y2="61111"/>
                        <a14:foregroundMark x1="30556" y1="58333" x2="30556" y2="58333"/>
                        <a14:foregroundMark x1="33333" y1="58333" x2="33333" y2="58333"/>
                        <a14:foregroundMark x1="28889" y1="55556" x2="28889" y2="55556"/>
                        <a14:foregroundMark x1="15000" y1="85000" x2="15000" y2="85000"/>
                        <a14:foregroundMark x1="13333" y1="86111" x2="13333" y2="86111"/>
                        <a14:foregroundMark x1="13889" y1="89444" x2="13889" y2="89444"/>
                        <a14:foregroundMark x1="15556" y1="93333" x2="15556" y2="93333"/>
                        <a14:foregroundMark x1="35556" y1="86111" x2="35556" y2="86111"/>
                        <a14:foregroundMark x1="53889" y1="90556" x2="53889" y2="90556"/>
                        <a14:foregroundMark x1="68333" y1="91111" x2="68333" y2="91111"/>
                        <a14:foregroundMark x1="90556" y1="40556" x2="90556" y2="40556"/>
                        <a14:foregroundMark x1="49444" y1="46111" x2="49444" y2="46111"/>
                        <a14:foregroundMark x1="46111" y1="41111" x2="46111" y2="41111"/>
                        <a14:foregroundMark x1="82778" y1="9444" x2="82778" y2="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8" t="7306" r="4690"/>
          <a:stretch/>
        </p:blipFill>
        <p:spPr bwMode="auto">
          <a:xfrm>
            <a:off x="293861" y="3586655"/>
            <a:ext cx="2650393" cy="27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CA22881-EA7F-BD6C-4440-4984D0EDB38E}"/>
              </a:ext>
            </a:extLst>
          </p:cNvPr>
          <p:cNvGrpSpPr/>
          <p:nvPr/>
        </p:nvGrpSpPr>
        <p:grpSpPr>
          <a:xfrm>
            <a:off x="6689405" y="3827205"/>
            <a:ext cx="5124652" cy="2713090"/>
            <a:chOff x="6689405" y="3827205"/>
            <a:chExt cx="5124652" cy="271309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F0F4E34-ED7B-D1AC-72ED-39F005B34A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4" b="92778" l="10000" r="90556">
                          <a14:foregroundMark x1="19444" y1="19444" x2="19444" y2="19444"/>
                          <a14:foregroundMark x1="64444" y1="18333" x2="64444" y2="18333"/>
                          <a14:foregroundMark x1="67778" y1="20556" x2="67778" y2="20556"/>
                          <a14:foregroundMark x1="72222" y1="19444" x2="72222" y2="19444"/>
                          <a14:foregroundMark x1="45556" y1="61111" x2="45556" y2="61111"/>
                          <a14:foregroundMark x1="30556" y1="58333" x2="30556" y2="58333"/>
                          <a14:foregroundMark x1="33333" y1="58333" x2="33333" y2="58333"/>
                          <a14:foregroundMark x1="28889" y1="55556" x2="28889" y2="55556"/>
                          <a14:foregroundMark x1="15000" y1="85000" x2="15000" y2="85000"/>
                          <a14:foregroundMark x1="13333" y1="86111" x2="13333" y2="86111"/>
                          <a14:foregroundMark x1="13889" y1="89444" x2="13889" y2="89444"/>
                          <a14:foregroundMark x1="15556" y1="93333" x2="15556" y2="93333"/>
                          <a14:foregroundMark x1="35556" y1="86111" x2="35556" y2="86111"/>
                          <a14:foregroundMark x1="53889" y1="90556" x2="53889" y2="90556"/>
                          <a14:foregroundMark x1="68333" y1="91111" x2="68333" y2="91111"/>
                          <a14:foregroundMark x1="90556" y1="40556" x2="90556" y2="40556"/>
                          <a14:foregroundMark x1="49444" y1="46111" x2="49444" y2="46111"/>
                          <a14:foregroundMark x1="46111" y1="41111" x2="46111" y2="41111"/>
                          <a14:foregroundMark x1="82778" y1="9444" x2="82778" y2="9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" t="7306" r="4690"/>
            <a:stretch/>
          </p:blipFill>
          <p:spPr bwMode="auto">
            <a:xfrm>
              <a:off x="9163664" y="3827206"/>
              <a:ext cx="2650393" cy="2713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44F0DCD-F44E-EFFD-ED80-15DBF4868A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4" b="92778" l="10000" r="90556">
                          <a14:foregroundMark x1="19444" y1="19444" x2="19444" y2="19444"/>
                          <a14:foregroundMark x1="64444" y1="18333" x2="64444" y2="18333"/>
                          <a14:foregroundMark x1="67778" y1="20556" x2="67778" y2="20556"/>
                          <a14:foregroundMark x1="72222" y1="19444" x2="72222" y2="19444"/>
                          <a14:foregroundMark x1="45556" y1="61111" x2="45556" y2="61111"/>
                          <a14:foregroundMark x1="30556" y1="58333" x2="30556" y2="58333"/>
                          <a14:foregroundMark x1="33333" y1="58333" x2="33333" y2="58333"/>
                          <a14:foregroundMark x1="28889" y1="55556" x2="28889" y2="55556"/>
                          <a14:foregroundMark x1="15000" y1="85000" x2="15000" y2="85000"/>
                          <a14:foregroundMark x1="13333" y1="86111" x2="13333" y2="86111"/>
                          <a14:foregroundMark x1="13889" y1="89444" x2="13889" y2="89444"/>
                          <a14:foregroundMark x1="15556" y1="93333" x2="15556" y2="93333"/>
                          <a14:foregroundMark x1="35556" y1="86111" x2="35556" y2="86111"/>
                          <a14:foregroundMark x1="53889" y1="90556" x2="53889" y2="90556"/>
                          <a14:foregroundMark x1="68333" y1="91111" x2="68333" y2="91111"/>
                          <a14:foregroundMark x1="90556" y1="40556" x2="90556" y2="40556"/>
                          <a14:foregroundMark x1="49444" y1="46111" x2="49444" y2="46111"/>
                          <a14:foregroundMark x1="46111" y1="41111" x2="46111" y2="41111"/>
                          <a14:foregroundMark x1="82778" y1="9444" x2="82778" y2="9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" t="7306" r="4690"/>
            <a:stretch/>
          </p:blipFill>
          <p:spPr bwMode="auto">
            <a:xfrm>
              <a:off x="6689405" y="3827205"/>
              <a:ext cx="2650393" cy="2713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61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018C300-351E-88C1-329C-0A622B757741}"/>
              </a:ext>
            </a:extLst>
          </p:cNvPr>
          <p:cNvSpPr/>
          <p:nvPr/>
        </p:nvSpPr>
        <p:spPr>
          <a:xfrm>
            <a:off x="648929" y="1986117"/>
            <a:ext cx="4493342" cy="465065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4A652E7-49D3-A9AA-EFAE-45D37D6934A3}"/>
              </a:ext>
            </a:extLst>
          </p:cNvPr>
          <p:cNvSpPr/>
          <p:nvPr/>
        </p:nvSpPr>
        <p:spPr>
          <a:xfrm>
            <a:off x="7049729" y="1873045"/>
            <a:ext cx="4493342" cy="4650658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17343EB4-7E44-D422-8C53-2A19CE3B8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23023" r="77592">
                        <a14:foregroundMark x1="25044" y1="39688" x2="25044" y2="39688"/>
                        <a14:foregroundMark x1="23023" y1="39375" x2="23023" y2="39375"/>
                        <a14:foregroundMark x1="52724" y1="7187" x2="52724" y2="7187"/>
                        <a14:foregroundMark x1="75747" y1="44688" x2="75747" y2="44688"/>
                        <a14:foregroundMark x1="77768" y1="45000" x2="77768" y2="45000"/>
                        <a14:foregroundMark x1="67311" y1="91875" x2="67311" y2="91875"/>
                        <a14:foregroundMark x1="65202" y1="94063" x2="65202" y2="94063"/>
                        <a14:foregroundMark x1="47715" y1="34844" x2="47715" y2="34844"/>
                        <a14:foregroundMark x1="56766" y1="36406" x2="56766" y2="36406"/>
                        <a14:foregroundMark x1="55975" y1="35313" x2="55975" y2="3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0610" b="3508"/>
          <a:stretch/>
        </p:blipFill>
        <p:spPr bwMode="auto">
          <a:xfrm>
            <a:off x="816078" y="2125990"/>
            <a:ext cx="1740310" cy="16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DB8D68-CFCC-D66B-EE03-BD681B7DA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23023" r="77592">
                        <a14:foregroundMark x1="25044" y1="39688" x2="25044" y2="39688"/>
                        <a14:foregroundMark x1="23023" y1="39375" x2="23023" y2="39375"/>
                        <a14:foregroundMark x1="52724" y1="7187" x2="52724" y2="7187"/>
                        <a14:foregroundMark x1="75747" y1="44688" x2="75747" y2="44688"/>
                        <a14:foregroundMark x1="77768" y1="45000" x2="77768" y2="45000"/>
                        <a14:foregroundMark x1="67311" y1="91875" x2="67311" y2="91875"/>
                        <a14:foregroundMark x1="65202" y1="94063" x2="65202" y2="94063"/>
                        <a14:foregroundMark x1="47715" y1="34844" x2="47715" y2="34844"/>
                        <a14:foregroundMark x1="56766" y1="36406" x2="56766" y2="36406"/>
                        <a14:foregroundMark x1="55975" y1="35313" x2="55975" y2="3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0610" b="3508"/>
          <a:stretch/>
        </p:blipFill>
        <p:spPr bwMode="auto">
          <a:xfrm>
            <a:off x="7285703" y="2125990"/>
            <a:ext cx="1740310" cy="16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B013E9D-2661-58EF-14D4-320CB527C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23023" r="77592">
                        <a14:foregroundMark x1="25044" y1="39688" x2="25044" y2="39688"/>
                        <a14:foregroundMark x1="23023" y1="39375" x2="23023" y2="39375"/>
                        <a14:foregroundMark x1="52724" y1="7187" x2="52724" y2="7187"/>
                        <a14:foregroundMark x1="75747" y1="44688" x2="75747" y2="44688"/>
                        <a14:foregroundMark x1="77768" y1="45000" x2="77768" y2="45000"/>
                        <a14:foregroundMark x1="67311" y1="91875" x2="67311" y2="91875"/>
                        <a14:foregroundMark x1="65202" y1="94063" x2="65202" y2="94063"/>
                        <a14:foregroundMark x1="47715" y1="34844" x2="47715" y2="34844"/>
                        <a14:foregroundMark x1="56766" y1="36406" x2="56766" y2="36406"/>
                        <a14:foregroundMark x1="55975" y1="35313" x2="55975" y2="3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0610" b="3508"/>
          <a:stretch/>
        </p:blipFill>
        <p:spPr bwMode="auto">
          <a:xfrm>
            <a:off x="3018502" y="4588500"/>
            <a:ext cx="1740310" cy="16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EC0FB8E-AD1B-41ED-3579-49DF55118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23023" r="77592">
                        <a14:foregroundMark x1="25044" y1="39688" x2="25044" y2="39688"/>
                        <a14:foregroundMark x1="23023" y1="39375" x2="23023" y2="39375"/>
                        <a14:foregroundMark x1="52724" y1="7187" x2="52724" y2="7187"/>
                        <a14:foregroundMark x1="75747" y1="44688" x2="75747" y2="44688"/>
                        <a14:foregroundMark x1="77768" y1="45000" x2="77768" y2="45000"/>
                        <a14:foregroundMark x1="67311" y1="91875" x2="67311" y2="91875"/>
                        <a14:foregroundMark x1="65202" y1="94063" x2="65202" y2="94063"/>
                        <a14:foregroundMark x1="47715" y1="34844" x2="47715" y2="34844"/>
                        <a14:foregroundMark x1="56766" y1="36406" x2="56766" y2="36406"/>
                        <a14:foregroundMark x1="55975" y1="35313" x2="55975" y2="3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0610" b="3508"/>
          <a:stretch/>
        </p:blipFill>
        <p:spPr bwMode="auto">
          <a:xfrm>
            <a:off x="1017638" y="3944487"/>
            <a:ext cx="1740310" cy="16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4F13722E-E08A-5D72-B091-FCA284C32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23023" r="77592">
                        <a14:foregroundMark x1="25044" y1="39688" x2="25044" y2="39688"/>
                        <a14:foregroundMark x1="23023" y1="39375" x2="23023" y2="39375"/>
                        <a14:foregroundMark x1="52724" y1="7187" x2="52724" y2="7187"/>
                        <a14:foregroundMark x1="75747" y1="44688" x2="75747" y2="44688"/>
                        <a14:foregroundMark x1="77768" y1="45000" x2="77768" y2="45000"/>
                        <a14:foregroundMark x1="67311" y1="91875" x2="67311" y2="91875"/>
                        <a14:foregroundMark x1="65202" y1="94063" x2="65202" y2="94063"/>
                        <a14:foregroundMark x1="47715" y1="34844" x2="47715" y2="34844"/>
                        <a14:foregroundMark x1="56766" y1="36406" x2="56766" y2="36406"/>
                        <a14:foregroundMark x1="55975" y1="35313" x2="55975" y2="3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0610" b="3508"/>
          <a:stretch/>
        </p:blipFill>
        <p:spPr bwMode="auto">
          <a:xfrm>
            <a:off x="2979174" y="2269500"/>
            <a:ext cx="1740310" cy="16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1A86F795-E430-2E1B-770C-1A4F6D342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23023" r="77592">
                        <a14:foregroundMark x1="25044" y1="39688" x2="25044" y2="39688"/>
                        <a14:foregroundMark x1="23023" y1="39375" x2="23023" y2="39375"/>
                        <a14:foregroundMark x1="52724" y1="7187" x2="52724" y2="7187"/>
                        <a14:foregroundMark x1="75747" y1="44688" x2="75747" y2="44688"/>
                        <a14:foregroundMark x1="77768" y1="45000" x2="77768" y2="45000"/>
                        <a14:foregroundMark x1="67311" y1="91875" x2="67311" y2="91875"/>
                        <a14:foregroundMark x1="65202" y1="94063" x2="65202" y2="94063"/>
                        <a14:foregroundMark x1="47715" y1="34844" x2="47715" y2="34844"/>
                        <a14:foregroundMark x1="56766" y1="36406" x2="56766" y2="36406"/>
                        <a14:foregroundMark x1="55975" y1="35313" x2="55975" y2="3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0610" b="3508"/>
          <a:stretch/>
        </p:blipFill>
        <p:spPr bwMode="auto">
          <a:xfrm>
            <a:off x="9714270" y="1986117"/>
            <a:ext cx="1740310" cy="16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C8DFB23B-E2D6-B575-DA64-CC4723131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23023" r="77592">
                        <a14:foregroundMark x1="25044" y1="39688" x2="25044" y2="39688"/>
                        <a14:foregroundMark x1="23023" y1="39375" x2="23023" y2="39375"/>
                        <a14:foregroundMark x1="52724" y1="7187" x2="52724" y2="7187"/>
                        <a14:foregroundMark x1="75747" y1="44688" x2="75747" y2="44688"/>
                        <a14:foregroundMark x1="77768" y1="45000" x2="77768" y2="45000"/>
                        <a14:foregroundMark x1="67311" y1="91875" x2="67311" y2="91875"/>
                        <a14:foregroundMark x1="65202" y1="94063" x2="65202" y2="94063"/>
                        <a14:foregroundMark x1="47715" y1="34844" x2="47715" y2="34844"/>
                        <a14:foregroundMark x1="56766" y1="36406" x2="56766" y2="36406"/>
                        <a14:foregroundMark x1="55975" y1="35313" x2="55975" y2="3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0610" b="3508"/>
          <a:stretch/>
        </p:blipFill>
        <p:spPr bwMode="auto">
          <a:xfrm>
            <a:off x="9296400" y="4096483"/>
            <a:ext cx="1740310" cy="16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207BF6DE-3A6F-E23F-47FC-CB2E6073C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23023" r="77592">
                        <a14:foregroundMark x1="25044" y1="39688" x2="25044" y2="39688"/>
                        <a14:foregroundMark x1="23023" y1="39375" x2="23023" y2="39375"/>
                        <a14:foregroundMark x1="52724" y1="7187" x2="52724" y2="7187"/>
                        <a14:foregroundMark x1="75747" y1="44688" x2="75747" y2="44688"/>
                        <a14:foregroundMark x1="77768" y1="45000" x2="77768" y2="45000"/>
                        <a14:foregroundMark x1="67311" y1="91875" x2="67311" y2="91875"/>
                        <a14:foregroundMark x1="65202" y1="94063" x2="65202" y2="94063"/>
                        <a14:foregroundMark x1="47715" y1="34844" x2="47715" y2="34844"/>
                        <a14:foregroundMark x1="56766" y1="36406" x2="56766" y2="36406"/>
                        <a14:foregroundMark x1="55975" y1="35313" x2="55975" y2="3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0610" b="3508"/>
          <a:stretch/>
        </p:blipFill>
        <p:spPr bwMode="auto">
          <a:xfrm>
            <a:off x="7472516" y="4448626"/>
            <a:ext cx="1740310" cy="16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8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01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4DD218-FA89-5499-6FBB-E92AEBCC713F}"/>
              </a:ext>
            </a:extLst>
          </p:cNvPr>
          <p:cNvSpPr txBox="1"/>
          <p:nvPr/>
        </p:nvSpPr>
        <p:spPr>
          <a:xfrm>
            <a:off x="4159045" y="153089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Mục đích yêu cầu: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Trẻ biết so sánh số lượng hai nhóm đối tượng trong phạm vi 5 bằng các cách khác nhau và nói được các từ: bằng nhau, nhiều hơn, ít hơn.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II.Chuẩn</a:t>
            </a:r>
            <a:r>
              <a:rPr lang="vi-VN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bị: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Mỗi trẻ 1 rổ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 sò, muỗng và dĩa có số lượng bằng nhau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Bài tập các cặp đối tượng, bút lông.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9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BF74F7B-029A-DFB7-FD92-669A68D062A8}"/>
              </a:ext>
            </a:extLst>
          </p:cNvPr>
          <p:cNvSpPr txBox="1"/>
          <p:nvPr/>
        </p:nvSpPr>
        <p:spPr>
          <a:xfrm>
            <a:off x="4385187" y="2228671"/>
            <a:ext cx="6449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3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 định</a:t>
            </a:r>
          </a:p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cùng trẻ hát bài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9)">
            <a:hlinkClick r:id="" action="ppaction://media"/>
            <a:extLst>
              <a:ext uri="{FF2B5EF4-FFF2-40B4-BE49-F238E27FC236}">
                <a16:creationId xmlns:a16="http://schemas.microsoft.com/office/drawing/2014/main" id="{30F6C294-81FD-E712-7BE5-429E4B3E0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7374" y="675508"/>
            <a:ext cx="5056697" cy="50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0C5222-1037-5E2E-02D3-92EFCF57CDAF}"/>
              </a:ext>
            </a:extLst>
          </p:cNvPr>
          <p:cNvSpPr txBox="1"/>
          <p:nvPr/>
        </p:nvSpPr>
        <p:spPr>
          <a:xfrm>
            <a:off x="3991896" y="1720840"/>
            <a:ext cx="67449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Hoạt động 1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Mỗi trẻ 1 rổ đồ dùng 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Trong rổ con có gì?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cho trẻ xếp số vỏ sò và dĩa (Xếp tương ứng 1-1)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Cho trẻ so sánh số vỏ sò và dĩa có bằng nhau không? Vì sao?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Cho trẻ so sánh số dĩa và muỗng. 2 nhóm này có bằng nhau không? Nhóm nào nhiều hơn , nhóm nào ít hơn? Vì sao?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6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BEBDB9-6F87-DEC0-78FF-8934F35606DB}"/>
              </a:ext>
            </a:extLst>
          </p:cNvPr>
          <p:cNvSpPr txBox="1"/>
          <p:nvPr/>
        </p:nvSpPr>
        <p:spPr>
          <a:xfrm>
            <a:off x="4070554" y="1489868"/>
            <a:ext cx="65089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Hoạt động 2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Chia 2 trẻ/nhóm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&gt; YC: Trẻ khoanh tròn các cặp đối tượng có số lượng bằng nhau.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Nhóm trẻ chưa biết: cô làm mẫu hướng dẫn trẻ.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Nhóm trẻ đã biết: trẻ thực hiện, cô quan sát, giúp đỡ trẻ khi cần.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ý hỏi trẻ tại sao những nhóm khác con không khoanh tròn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Trẻ nói được vì : ”nhiều hơn ”, ”ít hơn”. (Cô giúp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đở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trẻ yếu)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3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Nhóm 17">
            <a:extLst>
              <a:ext uri="{FF2B5EF4-FFF2-40B4-BE49-F238E27FC236}">
                <a16:creationId xmlns:a16="http://schemas.microsoft.com/office/drawing/2014/main" id="{BB23AFF7-B96B-0AE9-82CB-9FBB6D752EDB}"/>
              </a:ext>
            </a:extLst>
          </p:cNvPr>
          <p:cNvGrpSpPr/>
          <p:nvPr/>
        </p:nvGrpSpPr>
        <p:grpSpPr>
          <a:xfrm>
            <a:off x="411111" y="2741189"/>
            <a:ext cx="4820109" cy="3450678"/>
            <a:chOff x="411111" y="2741189"/>
            <a:chExt cx="4820109" cy="345067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B9105EB-53AF-073B-C0FF-8870ACFA3C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3889" r="92222">
                          <a14:foregroundMark x1="9444" y1="52222" x2="9444" y2="52222"/>
                          <a14:foregroundMark x1="36667" y1="52222" x2="36667" y2="52222"/>
                          <a14:foregroundMark x1="43333" y1="48889" x2="43333" y2="48889"/>
                          <a14:foregroundMark x1="43889" y1="29444" x2="43889" y2="61111"/>
                          <a14:foregroundMark x1="56111" y1="32778" x2="62778" y2="84444"/>
                          <a14:foregroundMark x1="15000" y1="43889" x2="24444" y2="70556"/>
                          <a14:foregroundMark x1="24444" y1="70556" x2="38889" y2="71667"/>
                          <a14:foregroundMark x1="4444" y1="60556" x2="4444" y2="60556"/>
                          <a14:foregroundMark x1="53889" y1="27778" x2="80000" y2="43889"/>
                          <a14:foregroundMark x1="80000" y1="43889" x2="92222" y2="5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81" b="12580"/>
            <a:stretch/>
          </p:blipFill>
          <p:spPr bwMode="auto">
            <a:xfrm>
              <a:off x="411111" y="3106994"/>
              <a:ext cx="4820109" cy="308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Hình ảnh 9" descr="Ảnh có chứa quả táo, trái cây&#10;&#10;Nội dung do AI tạo ra có thể không chính xác.">
              <a:extLst>
                <a:ext uri="{FF2B5EF4-FFF2-40B4-BE49-F238E27FC236}">
                  <a16:creationId xmlns:a16="http://schemas.microsoft.com/office/drawing/2014/main" id="{1F1E3F26-2015-1134-6D65-9B8DE48D6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3" t="3848" r="9682" b="4860"/>
            <a:stretch/>
          </p:blipFill>
          <p:spPr bwMode="auto">
            <a:xfrm>
              <a:off x="2860695" y="4324328"/>
              <a:ext cx="1209235" cy="1523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Hình ảnh 10" descr="Ảnh có chứa quả táo, trái cây&#10;&#10;Nội dung do AI tạo ra có thể không chính xác.">
              <a:extLst>
                <a:ext uri="{FF2B5EF4-FFF2-40B4-BE49-F238E27FC236}">
                  <a16:creationId xmlns:a16="http://schemas.microsoft.com/office/drawing/2014/main" id="{D2CCFB3A-F0C6-FD77-BB3C-7B4D0CC97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3" t="3848" r="9682" b="4860"/>
            <a:stretch/>
          </p:blipFill>
          <p:spPr bwMode="auto">
            <a:xfrm>
              <a:off x="2795022" y="2741189"/>
              <a:ext cx="1209235" cy="1523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Hình ảnh 11" descr="Ảnh có chứa quả táo, trái cây&#10;&#10;Nội dung do AI tạo ra có thể không chính xác.">
              <a:extLst>
                <a:ext uri="{FF2B5EF4-FFF2-40B4-BE49-F238E27FC236}">
                  <a16:creationId xmlns:a16="http://schemas.microsoft.com/office/drawing/2014/main" id="{F918CB01-446D-B594-542D-5DBCE90FE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3" t="3848" r="9682" b="4860"/>
            <a:stretch/>
          </p:blipFill>
          <p:spPr bwMode="auto">
            <a:xfrm>
              <a:off x="1635903" y="4324328"/>
              <a:ext cx="1209235" cy="1523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Hình ảnh 12" descr="Ảnh có chứa quả táo, trái cây&#10;&#10;Nội dung do AI tạo ra có thể không chính xác.">
              <a:extLst>
                <a:ext uri="{FF2B5EF4-FFF2-40B4-BE49-F238E27FC236}">
                  <a16:creationId xmlns:a16="http://schemas.microsoft.com/office/drawing/2014/main" id="{BAC8F5B1-A395-4E8A-CDAC-C06127FE5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3" t="3848" r="9682" b="4860"/>
            <a:stretch/>
          </p:blipFill>
          <p:spPr bwMode="auto">
            <a:xfrm>
              <a:off x="1453136" y="2858798"/>
              <a:ext cx="1209235" cy="1523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2FB28EC7-1A83-AE65-F7C1-0E92E559A45F}"/>
              </a:ext>
            </a:extLst>
          </p:cNvPr>
          <p:cNvGrpSpPr/>
          <p:nvPr/>
        </p:nvGrpSpPr>
        <p:grpSpPr>
          <a:xfrm>
            <a:off x="6960782" y="3106994"/>
            <a:ext cx="4820109" cy="3084873"/>
            <a:chOff x="6960782" y="3106994"/>
            <a:chExt cx="4820109" cy="3084873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FA3C409B-A534-079D-C3D5-F64AC344B0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3889" r="92222">
                          <a14:foregroundMark x1="9444" y1="52222" x2="9444" y2="52222"/>
                          <a14:foregroundMark x1="36667" y1="52222" x2="36667" y2="52222"/>
                          <a14:foregroundMark x1="43333" y1="48889" x2="43333" y2="48889"/>
                          <a14:foregroundMark x1="43889" y1="29444" x2="43889" y2="61111"/>
                          <a14:foregroundMark x1="56111" y1="32778" x2="62778" y2="84444"/>
                          <a14:foregroundMark x1="15000" y1="43889" x2="24444" y2="70556"/>
                          <a14:foregroundMark x1="24444" y1="70556" x2="38889" y2="71667"/>
                          <a14:foregroundMark x1="4444" y1="60556" x2="4444" y2="60556"/>
                          <a14:foregroundMark x1="53889" y1="27778" x2="80000" y2="43889"/>
                          <a14:foregroundMark x1="80000" y1="43889" x2="92222" y2="5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81" b="12580"/>
            <a:stretch/>
          </p:blipFill>
          <p:spPr bwMode="auto">
            <a:xfrm>
              <a:off x="6960782" y="3106994"/>
              <a:ext cx="4820109" cy="308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Hình ảnh 13" descr="Ảnh có chứa quả táo, trái cây&#10;&#10;Nội dung do AI tạo ra có thể không chính xác.">
              <a:extLst>
                <a:ext uri="{FF2B5EF4-FFF2-40B4-BE49-F238E27FC236}">
                  <a16:creationId xmlns:a16="http://schemas.microsoft.com/office/drawing/2014/main" id="{F67A88A8-2B71-8685-5569-9E955A952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3" t="3848" r="9682" b="4860"/>
            <a:stretch/>
          </p:blipFill>
          <p:spPr bwMode="auto">
            <a:xfrm>
              <a:off x="7924477" y="3187865"/>
              <a:ext cx="1209235" cy="1523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Hình ảnh 14" descr="Ảnh có chứa quả táo, trái cây&#10;&#10;Nội dung do AI tạo ra có thể không chính xác.">
              <a:extLst>
                <a:ext uri="{FF2B5EF4-FFF2-40B4-BE49-F238E27FC236}">
                  <a16:creationId xmlns:a16="http://schemas.microsoft.com/office/drawing/2014/main" id="{965AA511-DE2E-4993-C402-26A59EB3D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3" t="3848" r="9682" b="4860"/>
            <a:stretch/>
          </p:blipFill>
          <p:spPr bwMode="auto">
            <a:xfrm>
              <a:off x="9331305" y="3187865"/>
              <a:ext cx="1209235" cy="1523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Hình ảnh 15" descr="Ảnh có chứa quả táo, trái cây&#10;&#10;Nội dung do AI tạo ra có thể không chính xác.">
              <a:extLst>
                <a:ext uri="{FF2B5EF4-FFF2-40B4-BE49-F238E27FC236}">
                  <a16:creationId xmlns:a16="http://schemas.microsoft.com/office/drawing/2014/main" id="{448555BE-A1BC-79C5-C85F-6C9F25BE0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3" t="3848" r="9682" b="4860"/>
            <a:stretch/>
          </p:blipFill>
          <p:spPr bwMode="auto">
            <a:xfrm>
              <a:off x="8627891" y="4382738"/>
              <a:ext cx="1209235" cy="1523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387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7348001-9CE3-053F-1083-136CDEAD5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0000" l="9722" r="89583">
                        <a14:foregroundMark x1="52083" y1="10556" x2="52083" y2="10556"/>
                        <a14:foregroundMark x1="52778" y1="6667" x2="52778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50" t="3988" r="17945" b="10508"/>
          <a:stretch/>
        </p:blipFill>
        <p:spPr bwMode="auto">
          <a:xfrm>
            <a:off x="1065783" y="1952842"/>
            <a:ext cx="2690648" cy="44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1A7B1E9A-3CA7-EBDC-70B8-6AB1AA7F4976}"/>
              </a:ext>
            </a:extLst>
          </p:cNvPr>
          <p:cNvGrpSpPr/>
          <p:nvPr/>
        </p:nvGrpSpPr>
        <p:grpSpPr>
          <a:xfrm>
            <a:off x="7237728" y="1506128"/>
            <a:ext cx="3715407" cy="4801776"/>
            <a:chOff x="6647793" y="1378308"/>
            <a:chExt cx="3715407" cy="4801776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55EA02F-F3B6-C346-47FD-FAAC12C66D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0000" l="9722" r="89583">
                          <a14:foregroundMark x1="52083" y1="10556" x2="52083" y2="10556"/>
                          <a14:foregroundMark x1="52778" y1="6667" x2="52778" y2="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0" t="3988" r="17945" b="10508"/>
            <a:stretch/>
          </p:blipFill>
          <p:spPr bwMode="auto">
            <a:xfrm>
              <a:off x="6647793" y="1378308"/>
              <a:ext cx="2690648" cy="442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61489DA0-0508-542B-2681-B368E4A9B5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0000" l="9722" r="89583">
                          <a14:foregroundMark x1="52083" y1="10556" x2="52083" y2="10556"/>
                          <a14:foregroundMark x1="52778" y1="6667" x2="52778" y2="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0" t="3988" r="17945" b="10508"/>
            <a:stretch/>
          </p:blipFill>
          <p:spPr bwMode="auto">
            <a:xfrm>
              <a:off x="7672552" y="1756196"/>
              <a:ext cx="2690648" cy="442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572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991C36B-1AFA-ACC0-2D49-3D18DE5FB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250" r="90000">
                        <a14:foregroundMark x1="6833" y1="42000" x2="6833" y2="42000"/>
                        <a14:foregroundMark x1="7833" y1="43333" x2="7833" y2="43333"/>
                        <a14:foregroundMark x1="18750" y1="33583" x2="18750" y2="33583"/>
                        <a14:foregroundMark x1="34333" y1="37583" x2="34333" y2="37583"/>
                        <a14:foregroundMark x1="37500" y1="49750" x2="37500" y2="49750"/>
                        <a14:foregroundMark x1="3250" y1="46750" x2="3250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72" r="54338" b="14510"/>
          <a:stretch/>
        </p:blipFill>
        <p:spPr bwMode="auto">
          <a:xfrm>
            <a:off x="0" y="1685385"/>
            <a:ext cx="3549445" cy="49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90CA4AD-D47B-1C41-4407-4225DF8F7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50" b="82333" l="55250" r="96250">
                        <a14:foregroundMark x1="58417" y1="45417" x2="58417" y2="45417"/>
                        <a14:foregroundMark x1="56000" y1="45750" x2="56000" y2="45750"/>
                        <a14:foregroundMark x1="55917" y1="43333" x2="55917" y2="43333"/>
                        <a14:foregroundMark x1="55333" y1="44000" x2="55333" y2="44000"/>
                        <a14:foregroundMark x1="55333" y1="44167" x2="55333" y2="44167"/>
                        <a14:foregroundMark x1="70750" y1="29083" x2="70750" y2="29083"/>
                        <a14:foregroundMark x1="71500" y1="28500" x2="71500" y2="28500"/>
                        <a14:foregroundMark x1="74333" y1="25417" x2="74333" y2="25417"/>
                        <a14:foregroundMark x1="71500" y1="25083" x2="71500" y2="25083"/>
                        <a14:foregroundMark x1="75083" y1="24833" x2="75083" y2="24833"/>
                        <a14:foregroundMark x1="95917" y1="39417" x2="95917" y2="39417"/>
                        <a14:foregroundMark x1="95750" y1="36583" x2="95750" y2="36583"/>
                        <a14:foregroundMark x1="96333" y1="37250" x2="96333" y2="37250"/>
                        <a14:foregroundMark x1="73667" y1="82333" x2="73667" y2="8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4" t="23295" b="15249"/>
          <a:stretch/>
        </p:blipFill>
        <p:spPr bwMode="auto">
          <a:xfrm>
            <a:off x="8339872" y="1582995"/>
            <a:ext cx="3564192" cy="47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24772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327</Words>
  <Application>Microsoft Office PowerPoint</Application>
  <PresentationFormat>Màn hình rộng</PresentationFormat>
  <Paragraphs>27</Paragraphs>
  <Slides>12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22694011.thao@student.iuh.edu.vn</dc:creator>
  <cp:lastModifiedBy>22694011.thao@student.iuh.edu.vn</cp:lastModifiedBy>
  <cp:revision>1</cp:revision>
  <dcterms:created xsi:type="dcterms:W3CDTF">2025-04-30T09:22:22Z</dcterms:created>
  <dcterms:modified xsi:type="dcterms:W3CDTF">2025-04-30T10:28:00Z</dcterms:modified>
</cp:coreProperties>
</file>