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9" r:id="rId10"/>
    <p:sldId id="271" r:id="rId11"/>
    <p:sldId id="272" r:id="rId12"/>
  </p:sldIdLst>
  <p:sldSz cx="18288000" cy="10287000"/>
  <p:notesSz cx="6858000" cy="9144000"/>
  <p:embeddedFontLst>
    <p:embeddedFont>
      <p:font typeface="Cabin Bold" panose="020B0604020202020204" charset="0"/>
      <p:regular r:id="rId13"/>
    </p:embeddedFont>
    <p:embeddedFont>
      <p:font typeface="Sigmar One" panose="020B0604020202020204" charset="0"/>
      <p:regular r:id="rId14"/>
    </p:embeddedFont>
    <p:embeddedFont>
      <p:font typeface="Asap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  <a:srgbClr val="00CC00"/>
    <a:srgbClr val="339933"/>
    <a:srgbClr val="9900FF"/>
    <a:srgbClr val="CC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Relationship Id="rId30" Type="http://schemas.openxmlformats.org/officeDocument/2006/relationships/image" Target="../media/image15.png"/><Relationship Id="rId8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31.svg"/><Relationship Id="rId7" Type="http://schemas.openxmlformats.org/officeDocument/2006/relationships/image" Target="../media/image18.svg"/><Relationship Id="rId12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4.svg"/><Relationship Id="rId5" Type="http://schemas.openxmlformats.org/officeDocument/2006/relationships/image" Target="../media/image127.svg"/><Relationship Id="rId15" Type="http://schemas.openxmlformats.org/officeDocument/2006/relationships/image" Target="../media/image133.svg"/><Relationship Id="rId10" Type="http://schemas.openxmlformats.org/officeDocument/2006/relationships/image" Target="../media/image22.png"/><Relationship Id="rId9" Type="http://schemas.openxmlformats.org/officeDocument/2006/relationships/image" Target="../media/image129.sv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svg"/><Relationship Id="rId13" Type="http://schemas.openxmlformats.org/officeDocument/2006/relationships/image" Target="../media/image7.png"/><Relationship Id="rId18" Type="http://schemas.openxmlformats.org/officeDocument/2006/relationships/image" Target="../media/image48.svg"/><Relationship Id="rId3" Type="http://schemas.openxmlformats.org/officeDocument/2006/relationships/image" Target="../media/image2.svg"/><Relationship Id="rId21" Type="http://schemas.openxmlformats.org/officeDocument/2006/relationships/image" Target="../media/image83.png"/><Relationship Id="rId12" Type="http://schemas.openxmlformats.org/officeDocument/2006/relationships/image" Target="../media/image99.sv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65.svg"/><Relationship Id="rId20" Type="http://schemas.openxmlformats.org/officeDocument/2006/relationships/image" Target="../media/image9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46.png"/><Relationship Id="rId5" Type="http://schemas.openxmlformats.org/officeDocument/2006/relationships/image" Target="../media/image159.svg"/><Relationship Id="rId15" Type="http://schemas.openxmlformats.org/officeDocument/2006/relationships/image" Target="../media/image82.png"/><Relationship Id="rId10" Type="http://schemas.openxmlformats.org/officeDocument/2006/relationships/image" Target="../media/image163.svg"/><Relationship Id="rId19" Type="http://schemas.openxmlformats.org/officeDocument/2006/relationships/image" Target="../media/image44.png"/><Relationship Id="rId4" Type="http://schemas.openxmlformats.org/officeDocument/2006/relationships/image" Target="../media/image79.png"/><Relationship Id="rId9" Type="http://schemas.openxmlformats.org/officeDocument/2006/relationships/image" Target="../media/image81.png"/><Relationship Id="rId14" Type="http://schemas.openxmlformats.org/officeDocument/2006/relationships/image" Target="../media/image14.svg"/><Relationship Id="rId22" Type="http://schemas.openxmlformats.org/officeDocument/2006/relationships/image" Target="../media/image167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svg"/><Relationship Id="rId18" Type="http://schemas.openxmlformats.org/officeDocument/2006/relationships/image" Target="../media/image25.png"/><Relationship Id="rId3" Type="http://schemas.openxmlformats.org/officeDocument/2006/relationships/image" Target="../media/image34.svg"/><Relationship Id="rId21" Type="http://schemas.openxmlformats.org/officeDocument/2006/relationships/image" Target="../media/image52.sv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17" Type="http://schemas.openxmlformats.org/officeDocument/2006/relationships/image" Target="../media/image48.svg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23" Type="http://schemas.openxmlformats.org/officeDocument/2006/relationships/image" Target="../media/image54.svg"/><Relationship Id="rId10" Type="http://schemas.openxmlformats.org/officeDocument/2006/relationships/image" Target="../media/image21.png"/><Relationship Id="rId19" Type="http://schemas.openxmlformats.org/officeDocument/2006/relationships/image" Target="../media/image50.svg"/><Relationship Id="rId4" Type="http://schemas.openxmlformats.org/officeDocument/2006/relationships/image" Target="../media/image18.png"/><Relationship Id="rId9" Type="http://schemas.openxmlformats.org/officeDocument/2006/relationships/image" Target="../media/image40.svg"/><Relationship Id="rId14" Type="http://schemas.openxmlformats.org/officeDocument/2006/relationships/image" Target="../media/image23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18" Type="http://schemas.openxmlformats.org/officeDocument/2006/relationships/image" Target="../media/image34.png"/><Relationship Id="rId3" Type="http://schemas.openxmlformats.org/officeDocument/2006/relationships/image" Target="../media/image56.svg"/><Relationship Id="rId12" Type="http://schemas.openxmlformats.org/officeDocument/2006/relationships/image" Target="../media/image31.png"/><Relationship Id="rId17" Type="http://schemas.openxmlformats.org/officeDocument/2006/relationships/image" Target="../media/image70.svg"/><Relationship Id="rId2" Type="http://schemas.openxmlformats.org/officeDocument/2006/relationships/image" Target="../media/image28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9" Type="http://schemas.openxmlformats.org/officeDocument/2006/relationships/image" Target="../media/image72.svg"/><Relationship Id="rId4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svg"/><Relationship Id="rId18" Type="http://schemas.openxmlformats.org/officeDocument/2006/relationships/image" Target="../media/image41.png"/><Relationship Id="rId26" Type="http://schemas.openxmlformats.org/officeDocument/2006/relationships/image" Target="../media/image45.png"/><Relationship Id="rId3" Type="http://schemas.openxmlformats.org/officeDocument/2006/relationships/image" Target="../media/image34.svg"/><Relationship Id="rId21" Type="http://schemas.openxmlformats.org/officeDocument/2006/relationships/image" Target="../media/image89.svg"/><Relationship Id="rId12" Type="http://schemas.openxmlformats.org/officeDocument/2006/relationships/image" Target="../media/image38.png"/><Relationship Id="rId17" Type="http://schemas.openxmlformats.org/officeDocument/2006/relationships/image" Target="../media/image85.svg"/><Relationship Id="rId25" Type="http://schemas.openxmlformats.org/officeDocument/2006/relationships/image" Target="../media/image93.svg"/><Relationship Id="rId2" Type="http://schemas.openxmlformats.org/officeDocument/2006/relationships/image" Target="../media/image17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79.svg"/><Relationship Id="rId24" Type="http://schemas.openxmlformats.org/officeDocument/2006/relationships/image" Target="../media/image44.png"/><Relationship Id="rId5" Type="http://schemas.openxmlformats.org/officeDocument/2006/relationships/image" Target="../media/image74.svg"/><Relationship Id="rId15" Type="http://schemas.openxmlformats.org/officeDocument/2006/relationships/image" Target="../media/image83.svg"/><Relationship Id="rId23" Type="http://schemas.openxmlformats.org/officeDocument/2006/relationships/image" Target="../media/image91.svg"/><Relationship Id="rId10" Type="http://schemas.openxmlformats.org/officeDocument/2006/relationships/image" Target="../media/image37.png"/><Relationship Id="rId19" Type="http://schemas.openxmlformats.org/officeDocument/2006/relationships/image" Target="../media/image87.svg"/><Relationship Id="rId4" Type="http://schemas.openxmlformats.org/officeDocument/2006/relationships/image" Target="../media/image35.png"/><Relationship Id="rId9" Type="http://schemas.openxmlformats.org/officeDocument/2006/relationships/image" Target="../media/image77.svg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image" Target="../media/image9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4.svg"/><Relationship Id="rId18" Type="http://schemas.openxmlformats.org/officeDocument/2006/relationships/image" Target="../media/image16.png"/><Relationship Id="rId3" Type="http://schemas.openxmlformats.org/officeDocument/2006/relationships/image" Target="../media/image56.svg"/><Relationship Id="rId21" Type="http://schemas.openxmlformats.org/officeDocument/2006/relationships/image" Target="../media/image109.svg"/><Relationship Id="rId7" Type="http://schemas.openxmlformats.org/officeDocument/2006/relationships/image" Target="../media/image99.svg"/><Relationship Id="rId12" Type="http://schemas.openxmlformats.org/officeDocument/2006/relationships/image" Target="../media/image22.png"/><Relationship Id="rId17" Type="http://schemas.openxmlformats.org/officeDocument/2006/relationships/image" Target="../media/image107.svg"/><Relationship Id="rId2" Type="http://schemas.openxmlformats.org/officeDocument/2006/relationships/image" Target="../media/image28.png"/><Relationship Id="rId16" Type="http://schemas.openxmlformats.org/officeDocument/2006/relationships/image" Target="../media/image50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3.svg"/><Relationship Id="rId15" Type="http://schemas.openxmlformats.org/officeDocument/2006/relationships/image" Target="../media/image105.svg"/><Relationship Id="rId10" Type="http://schemas.openxmlformats.org/officeDocument/2006/relationships/image" Target="../media/image48.png"/><Relationship Id="rId19" Type="http://schemas.openxmlformats.org/officeDocument/2006/relationships/image" Target="../media/image32.svg"/><Relationship Id="rId4" Type="http://schemas.openxmlformats.org/officeDocument/2006/relationships/image" Target="../media/image46.png"/><Relationship Id="rId9" Type="http://schemas.openxmlformats.org/officeDocument/2006/relationships/image" Target="../media/image101.sv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svg"/><Relationship Id="rId18" Type="http://schemas.openxmlformats.org/officeDocument/2006/relationships/image" Target="../media/image56.png"/><Relationship Id="rId3" Type="http://schemas.openxmlformats.org/officeDocument/2006/relationships/image" Target="../media/image34.svg"/><Relationship Id="rId21" Type="http://schemas.openxmlformats.org/officeDocument/2006/relationships/image" Target="../media/image68.svg"/><Relationship Id="rId17" Type="http://schemas.openxmlformats.org/officeDocument/2006/relationships/image" Target="../media/image123.svg"/><Relationship Id="rId25" Type="http://schemas.openxmlformats.org/officeDocument/2006/relationships/image" Target="../media/image105.svg"/><Relationship Id="rId2" Type="http://schemas.openxmlformats.org/officeDocument/2006/relationships/image" Target="../media/image17.png"/><Relationship Id="rId16" Type="http://schemas.openxmlformats.org/officeDocument/2006/relationships/image" Target="../media/image5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24" Type="http://schemas.openxmlformats.org/officeDocument/2006/relationships/image" Target="../media/image49.png"/><Relationship Id="rId5" Type="http://schemas.openxmlformats.org/officeDocument/2006/relationships/image" Target="../media/image111.svg"/><Relationship Id="rId15" Type="http://schemas.openxmlformats.org/officeDocument/2006/relationships/image" Target="../media/image121.svg"/><Relationship Id="rId23" Type="http://schemas.openxmlformats.org/officeDocument/2006/relationships/image" Target="../media/image93.svg"/><Relationship Id="rId19" Type="http://schemas.openxmlformats.org/officeDocument/2006/relationships/image" Target="../media/image125.svg"/><Relationship Id="rId4" Type="http://schemas.openxmlformats.org/officeDocument/2006/relationships/image" Target="../media/image52.png"/><Relationship Id="rId14" Type="http://schemas.openxmlformats.org/officeDocument/2006/relationships/image" Target="../media/image54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53.svg"/><Relationship Id="rId3" Type="http://schemas.openxmlformats.org/officeDocument/2006/relationships/image" Target="../media/image34.svg"/><Relationship Id="rId7" Type="http://schemas.openxmlformats.org/officeDocument/2006/relationships/image" Target="../media/image151.svg"/><Relationship Id="rId12" Type="http://schemas.openxmlformats.org/officeDocument/2006/relationships/image" Target="../media/image59.png"/><Relationship Id="rId17" Type="http://schemas.openxmlformats.org/officeDocument/2006/relationships/image" Target="../media/image15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8.svg"/><Relationship Id="rId5" Type="http://schemas.openxmlformats.org/officeDocument/2006/relationships/image" Target="../media/image149.svg"/><Relationship Id="rId10" Type="http://schemas.openxmlformats.org/officeDocument/2006/relationships/image" Target="../media/image32.png"/><Relationship Id="rId4" Type="http://schemas.openxmlformats.org/officeDocument/2006/relationships/image" Target="../media/image57.png"/><Relationship Id="rId9" Type="http://schemas.openxmlformats.org/officeDocument/2006/relationships/image" Target="../media/image44.sv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03.svg"/><Relationship Id="rId18" Type="http://schemas.openxmlformats.org/officeDocument/2006/relationships/image" Target="../media/image66.png"/><Relationship Id="rId3" Type="http://schemas.openxmlformats.org/officeDocument/2006/relationships/image" Target="../media/image34.svg"/><Relationship Id="rId21" Type="http://schemas.openxmlformats.org/officeDocument/2006/relationships/image" Target="../media/image197.svg"/><Relationship Id="rId7" Type="http://schemas.openxmlformats.org/officeDocument/2006/relationships/image" Target="../media/image64.svg"/><Relationship Id="rId12" Type="http://schemas.openxmlformats.org/officeDocument/2006/relationships/image" Target="../media/image48.png"/><Relationship Id="rId17" Type="http://schemas.openxmlformats.org/officeDocument/2006/relationships/image" Target="../media/image193.svg"/><Relationship Id="rId25" Type="http://schemas.openxmlformats.org/officeDocument/2006/relationships/image" Target="../media/image201.svg"/><Relationship Id="rId2" Type="http://schemas.openxmlformats.org/officeDocument/2006/relationships/image" Target="../media/image17.png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89.svg"/><Relationship Id="rId24" Type="http://schemas.openxmlformats.org/officeDocument/2006/relationships/image" Target="../media/image69.png"/><Relationship Id="rId5" Type="http://schemas.openxmlformats.org/officeDocument/2006/relationships/image" Target="../media/image185.svg"/><Relationship Id="rId15" Type="http://schemas.openxmlformats.org/officeDocument/2006/relationships/image" Target="../media/image191.svg"/><Relationship Id="rId23" Type="http://schemas.openxmlformats.org/officeDocument/2006/relationships/image" Target="../media/image199.svg"/><Relationship Id="rId10" Type="http://schemas.openxmlformats.org/officeDocument/2006/relationships/image" Target="../media/image63.png"/><Relationship Id="rId19" Type="http://schemas.openxmlformats.org/officeDocument/2006/relationships/image" Target="../media/image195.svg"/><Relationship Id="rId4" Type="http://schemas.openxmlformats.org/officeDocument/2006/relationships/image" Target="../media/image61.png"/><Relationship Id="rId9" Type="http://schemas.openxmlformats.org/officeDocument/2006/relationships/image" Target="../media/image187.svg"/><Relationship Id="rId14" Type="http://schemas.openxmlformats.org/officeDocument/2006/relationships/image" Target="../media/image64.png"/><Relationship Id="rId22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07.svg"/><Relationship Id="rId18" Type="http://schemas.openxmlformats.org/officeDocument/2006/relationships/image" Target="../media/image64.png"/><Relationship Id="rId3" Type="http://schemas.openxmlformats.org/officeDocument/2006/relationships/image" Target="../media/image34.svg"/><Relationship Id="rId21" Type="http://schemas.openxmlformats.org/officeDocument/2006/relationships/image" Target="../media/image228.svg"/><Relationship Id="rId7" Type="http://schemas.openxmlformats.org/officeDocument/2006/relationships/image" Target="../media/image224.svg"/><Relationship Id="rId12" Type="http://schemas.openxmlformats.org/officeDocument/2006/relationships/image" Target="../media/image50.png"/><Relationship Id="rId17" Type="http://schemas.openxmlformats.org/officeDocument/2006/relationships/image" Target="../media/image226.svg"/><Relationship Id="rId2" Type="http://schemas.openxmlformats.org/officeDocument/2006/relationships/image" Target="../media/image17.png"/><Relationship Id="rId16" Type="http://schemas.openxmlformats.org/officeDocument/2006/relationships/image" Target="../media/image73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125.svg"/><Relationship Id="rId5" Type="http://schemas.openxmlformats.org/officeDocument/2006/relationships/image" Target="../media/image222.svg"/><Relationship Id="rId15" Type="http://schemas.openxmlformats.org/officeDocument/2006/relationships/image" Target="../media/image12.svg"/><Relationship Id="rId10" Type="http://schemas.openxmlformats.org/officeDocument/2006/relationships/image" Target="../media/image56.png"/><Relationship Id="rId19" Type="http://schemas.openxmlformats.org/officeDocument/2006/relationships/image" Target="../media/image191.svg"/><Relationship Id="rId4" Type="http://schemas.openxmlformats.org/officeDocument/2006/relationships/image" Target="../media/image70.png"/><Relationship Id="rId9" Type="http://schemas.openxmlformats.org/officeDocument/2006/relationships/image" Target="../media/image145.sv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27851" y="1484302"/>
            <a:ext cx="13032297" cy="7318397"/>
          </a:xfrm>
          <a:custGeom>
            <a:avLst/>
            <a:gdLst/>
            <a:ahLst/>
            <a:cxnLst/>
            <a:rect l="l" t="t" r="r" b="b"/>
            <a:pathLst>
              <a:path w="13032297" h="7318397">
                <a:moveTo>
                  <a:pt x="0" y="0"/>
                </a:moveTo>
                <a:lnTo>
                  <a:pt x="13032298" y="0"/>
                </a:lnTo>
                <a:lnTo>
                  <a:pt x="13032298" y="7318396"/>
                </a:lnTo>
                <a:lnTo>
                  <a:pt x="0" y="73183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86339" y="3457575"/>
            <a:ext cx="11115322" cy="337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91"/>
              </a:lnSpc>
            </a:pPr>
            <a:r>
              <a:rPr lang="en-US" sz="11100" b="1" dirty="0" smtClean="0">
                <a:solidFill>
                  <a:srgbClr val="00B050"/>
                </a:solidFill>
                <a:latin typeface="Asap"/>
                <a:ea typeface="Asap"/>
                <a:cs typeface="Asap"/>
                <a:sym typeface="Asap"/>
              </a:rPr>
              <a:t>NỘI </a:t>
            </a:r>
            <a:r>
              <a:rPr lang="en-US" sz="11100" b="1" dirty="0">
                <a:solidFill>
                  <a:srgbClr val="00B050"/>
                </a:solidFill>
                <a:latin typeface="Asap"/>
                <a:ea typeface="Asap"/>
                <a:cs typeface="Asap"/>
                <a:sym typeface="Asap"/>
              </a:rPr>
              <a:t>DUNG GIÁO DỤC THÁNG </a:t>
            </a:r>
            <a:r>
              <a:rPr lang="en-US" sz="11100" b="1" dirty="0" smtClean="0">
                <a:solidFill>
                  <a:srgbClr val="00B050"/>
                </a:solidFill>
                <a:latin typeface="Asap"/>
                <a:ea typeface="Asap"/>
                <a:cs typeface="Asap"/>
                <a:sym typeface="Asap"/>
              </a:rPr>
              <a:t>1</a:t>
            </a:r>
            <a:endParaRPr lang="en-US" sz="11100" b="1" dirty="0">
              <a:solidFill>
                <a:srgbClr val="00B05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5" name="Freeform 5"/>
          <p:cNvSpPr/>
          <p:nvPr/>
        </p:nvSpPr>
        <p:spPr>
          <a:xfrm rot="-345394">
            <a:off x="10243377" y="7671873"/>
            <a:ext cx="6133165" cy="1728437"/>
          </a:xfrm>
          <a:custGeom>
            <a:avLst/>
            <a:gdLst/>
            <a:ahLst/>
            <a:cxnLst/>
            <a:rect l="l" t="t" r="r" b="b"/>
            <a:pathLst>
              <a:path w="6133165" h="1728437">
                <a:moveTo>
                  <a:pt x="0" y="0"/>
                </a:moveTo>
                <a:lnTo>
                  <a:pt x="6133165" y="0"/>
                </a:lnTo>
                <a:lnTo>
                  <a:pt x="6133165" y="1728437"/>
                </a:lnTo>
                <a:lnTo>
                  <a:pt x="0" y="17284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345394">
            <a:off x="11960966" y="7963371"/>
            <a:ext cx="4487878" cy="550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62"/>
              </a:lnSpc>
            </a:pPr>
            <a:r>
              <a:rPr lang="en-US" sz="2800" b="1" dirty="0" err="1">
                <a:solidFill>
                  <a:srgbClr val="7030A0"/>
                </a:solidFill>
                <a:latin typeface="Asap"/>
                <a:ea typeface="Asap"/>
                <a:cs typeface="Asap"/>
                <a:sym typeface="Asap"/>
              </a:rPr>
              <a:t>Lớp</a:t>
            </a:r>
            <a:r>
              <a:rPr lang="en-US" sz="2800" b="1" dirty="0">
                <a:solidFill>
                  <a:srgbClr val="7030A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sap"/>
                <a:ea typeface="Asap"/>
                <a:cs typeface="Asap"/>
                <a:sym typeface="Asap"/>
              </a:rPr>
              <a:t>Gấu</a:t>
            </a:r>
            <a:r>
              <a:rPr lang="en-US" sz="2800" b="1" dirty="0">
                <a:solidFill>
                  <a:srgbClr val="7030A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sap"/>
                <a:ea typeface="Asap"/>
                <a:cs typeface="Asap"/>
                <a:sym typeface="Asap"/>
              </a:rPr>
              <a:t>Bông</a:t>
            </a:r>
            <a:r>
              <a:rPr lang="en-US" sz="2800" b="1" dirty="0">
                <a:solidFill>
                  <a:srgbClr val="7030A0"/>
                </a:solidFill>
                <a:latin typeface="Asap"/>
                <a:ea typeface="Asap"/>
                <a:cs typeface="Asap"/>
                <a:sym typeface="Asap"/>
              </a:rPr>
              <a:t> 24 – 36 </a:t>
            </a:r>
            <a:r>
              <a:rPr lang="en-US" sz="2800" b="1" dirty="0" err="1">
                <a:solidFill>
                  <a:srgbClr val="7030A0"/>
                </a:solidFill>
                <a:latin typeface="Asap"/>
                <a:ea typeface="Asap"/>
                <a:cs typeface="Asap"/>
                <a:sym typeface="Asap"/>
              </a:rPr>
              <a:t>tháng</a:t>
            </a:r>
            <a:endParaRPr lang="en-US" sz="2800" b="1" dirty="0">
              <a:solidFill>
                <a:srgbClr val="7030A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" name="Freeform 7"/>
          <p:cNvSpPr/>
          <p:nvPr/>
        </p:nvSpPr>
        <p:spPr>
          <a:xfrm rot="-1582253">
            <a:off x="13965835" y="278437"/>
            <a:ext cx="2748505" cy="3097700"/>
          </a:xfrm>
          <a:custGeom>
            <a:avLst/>
            <a:gdLst/>
            <a:ahLst/>
            <a:cxnLst/>
            <a:rect l="l" t="t" r="r" b="b"/>
            <a:pathLst>
              <a:path w="2748505" h="3097700">
                <a:moveTo>
                  <a:pt x="0" y="0"/>
                </a:moveTo>
                <a:lnTo>
                  <a:pt x="2748505" y="0"/>
                </a:lnTo>
                <a:lnTo>
                  <a:pt x="2748505" y="3097700"/>
                </a:lnTo>
                <a:lnTo>
                  <a:pt x="0" y="3097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90986" y="740640"/>
            <a:ext cx="1106028" cy="1487323"/>
          </a:xfrm>
          <a:custGeom>
            <a:avLst/>
            <a:gdLst/>
            <a:ahLst/>
            <a:cxnLst/>
            <a:rect l="l" t="t" r="r" b="b"/>
            <a:pathLst>
              <a:path w="1106028" h="1487323">
                <a:moveTo>
                  <a:pt x="0" y="0"/>
                </a:moveTo>
                <a:lnTo>
                  <a:pt x="1106028" y="0"/>
                </a:lnTo>
                <a:lnTo>
                  <a:pt x="1106028" y="1487323"/>
                </a:lnTo>
                <a:lnTo>
                  <a:pt x="0" y="1487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396125">
            <a:off x="693725" y="7703290"/>
            <a:ext cx="1099408" cy="1099408"/>
          </a:xfrm>
          <a:custGeom>
            <a:avLst/>
            <a:gdLst/>
            <a:ahLst/>
            <a:cxnLst/>
            <a:rect l="l" t="t" r="r" b="b"/>
            <a:pathLst>
              <a:path w="1099408" h="1099408">
                <a:moveTo>
                  <a:pt x="0" y="0"/>
                </a:moveTo>
                <a:lnTo>
                  <a:pt x="1099408" y="0"/>
                </a:lnTo>
                <a:lnTo>
                  <a:pt x="1099408" y="1099408"/>
                </a:lnTo>
                <a:lnTo>
                  <a:pt x="0" y="10994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7383" y="7191670"/>
            <a:ext cx="2772309" cy="2066630"/>
          </a:xfrm>
          <a:custGeom>
            <a:avLst/>
            <a:gdLst/>
            <a:ahLst/>
            <a:cxnLst/>
            <a:rect l="l" t="t" r="r" b="b"/>
            <a:pathLst>
              <a:path w="2772309" h="2066630">
                <a:moveTo>
                  <a:pt x="0" y="0"/>
                </a:moveTo>
                <a:lnTo>
                  <a:pt x="2772310" y="0"/>
                </a:lnTo>
                <a:lnTo>
                  <a:pt x="2772310" y="2066630"/>
                </a:lnTo>
                <a:lnTo>
                  <a:pt x="0" y="20666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301521" y="3457575"/>
            <a:ext cx="858172" cy="1049428"/>
          </a:xfrm>
          <a:custGeom>
            <a:avLst/>
            <a:gdLst/>
            <a:ahLst/>
            <a:cxnLst/>
            <a:rect l="l" t="t" r="r" b="b"/>
            <a:pathLst>
              <a:path w="858172" h="1049428">
                <a:moveTo>
                  <a:pt x="0" y="0"/>
                </a:moveTo>
                <a:lnTo>
                  <a:pt x="858172" y="0"/>
                </a:lnTo>
                <a:lnTo>
                  <a:pt x="858172" y="1049428"/>
                </a:lnTo>
                <a:lnTo>
                  <a:pt x="0" y="104942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 r="-188040" b="-126123"/>
            </a:stretch>
          </a:blipFill>
        </p:spPr>
      </p:sp>
      <p:sp>
        <p:nvSpPr>
          <p:cNvPr id="12" name="Freeform 12"/>
          <p:cNvSpPr/>
          <p:nvPr/>
        </p:nvSpPr>
        <p:spPr>
          <a:xfrm rot="-2182172">
            <a:off x="14014544" y="6179207"/>
            <a:ext cx="852429" cy="841698"/>
          </a:xfrm>
          <a:custGeom>
            <a:avLst/>
            <a:gdLst/>
            <a:ahLst/>
            <a:cxnLst/>
            <a:rect l="l" t="t" r="r" b="b"/>
            <a:pathLst>
              <a:path w="852429" h="841698">
                <a:moveTo>
                  <a:pt x="0" y="0"/>
                </a:moveTo>
                <a:lnTo>
                  <a:pt x="852430" y="0"/>
                </a:lnTo>
                <a:lnTo>
                  <a:pt x="852430" y="841699"/>
                </a:lnTo>
                <a:lnTo>
                  <a:pt x="0" y="8416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 l="-58032" t="-5364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584977" y="8224985"/>
            <a:ext cx="1033315" cy="1033315"/>
          </a:xfrm>
          <a:custGeom>
            <a:avLst/>
            <a:gdLst/>
            <a:ahLst/>
            <a:cxnLst/>
            <a:rect l="l" t="t" r="r" b="b"/>
            <a:pathLst>
              <a:path w="1033315" h="1033315">
                <a:moveTo>
                  <a:pt x="0" y="0"/>
                </a:moveTo>
                <a:lnTo>
                  <a:pt x="1033315" y="0"/>
                </a:lnTo>
                <a:lnTo>
                  <a:pt x="1033315" y="1033315"/>
                </a:lnTo>
                <a:lnTo>
                  <a:pt x="0" y="103331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88436">
            <a:off x="2396915" y="872714"/>
            <a:ext cx="1778716" cy="1903296"/>
          </a:xfrm>
          <a:custGeom>
            <a:avLst/>
            <a:gdLst/>
            <a:ahLst/>
            <a:cxnLst/>
            <a:rect l="l" t="t" r="r" b="b"/>
            <a:pathLst>
              <a:path w="1778716" h="1903296">
                <a:moveTo>
                  <a:pt x="0" y="0"/>
                </a:moveTo>
                <a:lnTo>
                  <a:pt x="1778716" y="0"/>
                </a:lnTo>
                <a:lnTo>
                  <a:pt x="1778716" y="1903296"/>
                </a:lnTo>
                <a:lnTo>
                  <a:pt x="0" y="1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44092">
            <a:off x="-952105" y="3360166"/>
            <a:ext cx="2946769" cy="2727101"/>
          </a:xfrm>
          <a:custGeom>
            <a:avLst/>
            <a:gdLst/>
            <a:ahLst/>
            <a:cxnLst/>
            <a:rect l="l" t="t" r="r" b="b"/>
            <a:pathLst>
              <a:path w="2946769" h="2727101">
                <a:moveTo>
                  <a:pt x="0" y="0"/>
                </a:moveTo>
                <a:lnTo>
                  <a:pt x="2946769" y="0"/>
                </a:lnTo>
                <a:lnTo>
                  <a:pt x="2946769" y="2727101"/>
                </a:lnTo>
                <a:lnTo>
                  <a:pt x="0" y="272710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07908">
            <a:off x="4979844" y="-598117"/>
            <a:ext cx="2763456" cy="1582706"/>
          </a:xfrm>
          <a:custGeom>
            <a:avLst/>
            <a:gdLst/>
            <a:ahLst/>
            <a:cxnLst/>
            <a:rect l="l" t="t" r="r" b="b"/>
            <a:pathLst>
              <a:path w="2763456" h="1582706">
                <a:moveTo>
                  <a:pt x="0" y="0"/>
                </a:moveTo>
                <a:lnTo>
                  <a:pt x="2763455" y="0"/>
                </a:lnTo>
                <a:lnTo>
                  <a:pt x="2763455" y="1582706"/>
                </a:lnTo>
                <a:lnTo>
                  <a:pt x="0" y="158270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797681" y="740640"/>
            <a:ext cx="3595361" cy="516425"/>
          </a:xfrm>
          <a:custGeom>
            <a:avLst/>
            <a:gdLst/>
            <a:ahLst/>
            <a:cxnLst/>
            <a:rect l="l" t="t" r="r" b="b"/>
            <a:pathLst>
              <a:path w="3595361" h="516425">
                <a:moveTo>
                  <a:pt x="0" y="0"/>
                </a:moveTo>
                <a:lnTo>
                  <a:pt x="3595362" y="0"/>
                </a:lnTo>
                <a:lnTo>
                  <a:pt x="3595362" y="516425"/>
                </a:lnTo>
                <a:lnTo>
                  <a:pt x="0" y="51642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890535">
            <a:off x="15827763" y="4767750"/>
            <a:ext cx="1994956" cy="1204228"/>
          </a:xfrm>
          <a:custGeom>
            <a:avLst/>
            <a:gdLst/>
            <a:ahLst/>
            <a:cxnLst/>
            <a:rect l="l" t="t" r="r" b="b"/>
            <a:pathLst>
              <a:path w="1994956" h="1204228">
                <a:moveTo>
                  <a:pt x="0" y="0"/>
                </a:moveTo>
                <a:lnTo>
                  <a:pt x="1994956" y="0"/>
                </a:lnTo>
                <a:lnTo>
                  <a:pt x="1994956" y="1204228"/>
                </a:lnTo>
                <a:lnTo>
                  <a:pt x="0" y="120422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037750">
            <a:off x="10990923" y="-485362"/>
            <a:ext cx="1727910" cy="1357195"/>
          </a:xfrm>
          <a:custGeom>
            <a:avLst/>
            <a:gdLst/>
            <a:ahLst/>
            <a:cxnLst/>
            <a:rect l="l" t="t" r="r" b="b"/>
            <a:pathLst>
              <a:path w="1727910" h="1357195">
                <a:moveTo>
                  <a:pt x="0" y="0"/>
                </a:moveTo>
                <a:lnTo>
                  <a:pt x="1727911" y="0"/>
                </a:lnTo>
                <a:lnTo>
                  <a:pt x="1727911" y="1357195"/>
                </a:lnTo>
                <a:lnTo>
                  <a:pt x="0" y="1357195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794078" y="9258300"/>
            <a:ext cx="1796908" cy="588079"/>
          </a:xfrm>
          <a:custGeom>
            <a:avLst/>
            <a:gdLst/>
            <a:ahLst/>
            <a:cxnLst/>
            <a:rect l="l" t="t" r="r" b="b"/>
            <a:pathLst>
              <a:path w="1796908" h="588079">
                <a:moveTo>
                  <a:pt x="0" y="0"/>
                </a:moveTo>
                <a:lnTo>
                  <a:pt x="1796908" y="0"/>
                </a:lnTo>
                <a:lnTo>
                  <a:pt x="1796908" y="588079"/>
                </a:lnTo>
                <a:lnTo>
                  <a:pt x="0" y="58807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13"/>
          <p:cNvSpPr txBox="1"/>
          <p:nvPr/>
        </p:nvSpPr>
        <p:spPr>
          <a:xfrm>
            <a:off x="4797574" y="2176717"/>
            <a:ext cx="8585134" cy="64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3960" b="1" dirty="0" err="1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Trường</a:t>
            </a:r>
            <a:r>
              <a:rPr lang="en-US" sz="3960" b="1" dirty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3960" b="1" dirty="0" err="1" smtClean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mầm</a:t>
            </a:r>
            <a:r>
              <a:rPr lang="en-US" sz="3960" b="1" dirty="0" smtClean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 non </a:t>
            </a:r>
            <a:r>
              <a:rPr lang="en-US" sz="3960" b="1" dirty="0" err="1" smtClean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Rạng</a:t>
            </a:r>
            <a:r>
              <a:rPr lang="en-US" sz="3960" b="1" dirty="0" smtClean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3960" b="1" dirty="0" err="1" smtClean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Đông</a:t>
            </a:r>
            <a:r>
              <a:rPr lang="en-US" sz="3960" b="1" dirty="0" smtClean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 13</a:t>
            </a:r>
            <a:endParaRPr lang="en-US" sz="3960" b="1" dirty="0">
              <a:solidFill>
                <a:srgbClr val="3333FF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96172"/>
              </p:ext>
            </p:extLst>
          </p:nvPr>
        </p:nvGraphicFramePr>
        <p:xfrm>
          <a:off x="4589677" y="2743876"/>
          <a:ext cx="13236856" cy="7153219"/>
        </p:xfrm>
        <a:graphic>
          <a:graphicData uri="http://schemas.openxmlformats.org/drawingml/2006/table">
            <a:tbl>
              <a:tblPr/>
              <a:tblGrid>
                <a:gridCol w="661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8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3639">
                <a:tc>
                  <a:txBody>
                    <a:bodyPr/>
                    <a:lstStyle/>
                    <a:p>
                      <a:pPr algn="ctr">
                        <a:lnSpc>
                          <a:spcPts val="5963"/>
                        </a:lnSpc>
                      </a:pPr>
                      <a:r>
                        <a:rPr lang="en-US" sz="3200" b="1" dirty="0" smtClean="0">
                          <a:solidFill>
                            <a:srgbClr val="CC00FF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TRÒ CHƠI GIẢ BỘ</a:t>
                      </a:r>
                      <a:endParaRPr lang="en-US" sz="3200" b="1" dirty="0">
                        <a:solidFill>
                          <a:srgbClr val="CC00FF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2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20"/>
                        </a:lnSpc>
                      </a:pPr>
                      <a:r>
                        <a:rPr lang="en-US" sz="2800" b="1" dirty="0" smtClean="0">
                          <a:solidFill>
                            <a:srgbClr val="FFFF00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TRÒ CHƠI XÂY DỰNG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7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660">
                <a:tc>
                  <a:txBody>
                    <a:bodyPr/>
                    <a:lstStyle/>
                    <a:p>
                      <a:pPr rtl="0"/>
                      <a:r>
                        <a:rPr lang="vi-VN" sz="2400" b="1" i="0" u="none" strike="noStrike" kern="1200" baseline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1.Nội dung cốt truyện của trò chơi</a:t>
                      </a:r>
                      <a:endParaRPr lang="vi-VN" sz="2400" b="0" i="0" u="none" strike="noStrike" kern="1200" baseline="0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vi-V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Sự đa dạng của đề tài chơi trong phạm vi sinh hoạt của bé  ở  gia đình,  trường học (cả  năm)</a:t>
                      </a:r>
                    </a:p>
                    <a:p>
                      <a:pPr rtl="0"/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 </a:t>
                      </a:r>
                    </a:p>
                    <a:p>
                      <a:pPr rtl="0"/>
                      <a:r>
                        <a:rPr lang="vi-VN" sz="2400" b="1" i="0" u="none" strike="noStrike" kern="1200" baseline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2.Kĩ năng chơi giả bộ.</a:t>
                      </a:r>
                      <a:endParaRPr lang="vi-VN" sz="2400" b="0" i="0" u="none" strike="noStrike" kern="1200" baseline="0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vi-V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Chơi với tình huống giả bộ đa dạng (Cả năm)</a:t>
                      </a:r>
                    </a:p>
                    <a:p>
                      <a:pPr rtl="0"/>
                      <a:r>
                        <a:rPr lang="vi-V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Sử dụng vật thay thế chơi khi có nhu cầu </a:t>
                      </a:r>
                    </a:p>
                    <a:p>
                      <a:pPr rtl="0"/>
                      <a:r>
                        <a:rPr lang="vi-VN" sz="2400" b="1" i="0" u="none" strike="noStrike" kern="1200" baseline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Phối hợp với bạn trong khi chơi.</a:t>
                      </a:r>
                      <a:endParaRPr lang="vi-VN" sz="2400" b="0" i="0" u="none" strike="noStrike" kern="1200" baseline="0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vi-V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Chấp nhận sự tham gia của bạn vào trò chơi của mình </a:t>
                      </a:r>
                    </a:p>
                    <a:p>
                      <a:pPr rtl="0"/>
                      <a:r>
                        <a:rPr lang="vi-VN" sz="2400" b="1" i="0" u="none" strike="noStrike" kern="1200" baseline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Tự lực chơi</a:t>
                      </a:r>
                      <a:endParaRPr lang="vi-VN" sz="2400" b="0" i="0" u="none" strike="noStrike" kern="1200" baseline="0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vi-VN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Tự lấy và cất đồ chơi </a:t>
                      </a:r>
                    </a:p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1.Hoạt </a:t>
                      </a:r>
                      <a:r>
                        <a:rPr lang="en-US" sz="2000" b="1" i="1" u="none" strike="noStrike" kern="1200" baseline="0" dirty="0" err="1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u="none" strike="noStrike" kern="1200" baseline="0" dirty="0" err="1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u="none" strike="noStrike" kern="1200" baseline="0" dirty="0" err="1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u="none" strike="noStrike" kern="1200" baseline="0" dirty="0" err="1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u="none" strike="noStrike" kern="1200" baseline="0" dirty="0" err="1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000" b="0" i="0" u="none" strike="noStrike" kern="1200" baseline="0" dirty="0" smtClean="0">
                        <a:solidFill>
                          <a:srgbClr val="00CC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rtl="0">
                        <a:buFontTx/>
                        <a:buNone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 ý tưởng xây dựng: trước hoặc trong khi xếp, sau khi  mô  hình được  làm  xong </a:t>
                      </a:r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rtl="0">
                        <a:buFontTx/>
                        <a:buNone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Kĩ năng  “xây dựng”: Biết xếp chồng, đặt các khối gỗ sát  cạnh nhau để  tạo  ra mô hình  xây dựng là khối đặc</a:t>
                      </a:r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rtl="0">
                        <a:buFontTx/>
                        <a:buNone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2.Mô </a:t>
                      </a:r>
                      <a:r>
                        <a:rPr lang="en-US" sz="2000" b="1" i="1" u="none" strike="noStrike" kern="1200" baseline="0" dirty="0" err="1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u="none" strike="noStrike" kern="1200" baseline="0" dirty="0" err="1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u="none" strike="noStrike" kern="1200" baseline="0" dirty="0" err="1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i="0" u="none" strike="noStrike" kern="1200" baseline="0" dirty="0" smtClean="0">
                        <a:solidFill>
                          <a:srgbClr val="00CC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rào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ô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...)</a:t>
                      </a:r>
                    </a:p>
                    <a:p>
                      <a:pPr rtl="0"/>
                      <a:r>
                        <a:rPr lang="vi-VN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Được làm từ 3, 4 hoặc nhiều hơn các vật liệu hình khối  </a:t>
                      </a:r>
                    </a:p>
                    <a:p>
                      <a:pPr rtl="0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chải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0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vi-VN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3.Phối hợp chơi với bạn, chơi một mình</a:t>
                      </a:r>
                      <a:r>
                        <a:rPr lang="vi-VN" sz="2000" b="0" i="0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rtl="0"/>
                      <a:r>
                        <a:rPr lang="vi-VN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Chấp nhận sự  tham gia của bạn (đưa đồ  chơi cùng xếp...) ,  tham gia  vào trò  chơi của bạn </a:t>
                      </a:r>
                    </a:p>
                    <a:p>
                      <a:pPr rtl="0"/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4.Khả </a:t>
                      </a:r>
                      <a:r>
                        <a:rPr lang="en-US" sz="2000" b="1" i="1" u="none" strike="noStrike" kern="1200" baseline="0" dirty="0" err="1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u="none" strike="noStrike" kern="1200" baseline="0" dirty="0" err="1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i="1" u="none" strike="noStrike" kern="1200" baseline="0" dirty="0" err="1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000" b="1" i="1" u="none" strike="noStrike" kern="1200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b="0" i="0" u="none" strike="noStrike" kern="1200" baseline="0" dirty="0" smtClean="0">
                        <a:solidFill>
                          <a:srgbClr val="00CC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vi-VN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Ở mức chủ động nhưng có sự gợi ý, hổ trợ của giáo viên  </a:t>
                      </a:r>
                    </a:p>
                    <a:p>
                      <a:pPr rtl="0"/>
                      <a:r>
                        <a:rPr lang="vi-VN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Tự lấy và cất đồ chơi khi chơi xong   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7086600" y="1288657"/>
            <a:ext cx="9504549" cy="1329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59"/>
              </a:lnSpc>
              <a:spcBef>
                <a:spcPct val="0"/>
              </a:spcBef>
            </a:pPr>
            <a:r>
              <a:rPr lang="en-US" sz="8000" b="1" dirty="0" err="1">
                <a:solidFill>
                  <a:srgbClr val="339933"/>
                </a:solidFill>
                <a:latin typeface="Sigmar One"/>
                <a:ea typeface="Sigmar One"/>
                <a:cs typeface="Sigmar One"/>
                <a:sym typeface="Sigmar One"/>
              </a:rPr>
              <a:t>Trò</a:t>
            </a:r>
            <a:r>
              <a:rPr lang="en-US" sz="8000" b="1" dirty="0">
                <a:solidFill>
                  <a:srgbClr val="339933"/>
                </a:solidFill>
                <a:latin typeface="Sigmar One"/>
                <a:ea typeface="Sigmar One"/>
                <a:cs typeface="Sigmar One"/>
                <a:sym typeface="Sigmar One"/>
              </a:rPr>
              <a:t> </a:t>
            </a:r>
            <a:r>
              <a:rPr lang="en-US" sz="8000" b="1" dirty="0" err="1">
                <a:solidFill>
                  <a:srgbClr val="339933"/>
                </a:solidFill>
                <a:latin typeface="Sigmar One"/>
                <a:ea typeface="Sigmar One"/>
                <a:cs typeface="Sigmar One"/>
                <a:sym typeface="Sigmar One"/>
              </a:rPr>
              <a:t>chơi</a:t>
            </a:r>
            <a:r>
              <a:rPr lang="en-US" sz="8000" b="1" dirty="0">
                <a:solidFill>
                  <a:srgbClr val="339933"/>
                </a:solidFill>
                <a:latin typeface="Sigmar One"/>
                <a:ea typeface="Sigmar One"/>
                <a:cs typeface="Sigmar One"/>
                <a:sym typeface="Sigmar One"/>
              </a:rPr>
              <a:t> </a:t>
            </a:r>
            <a:r>
              <a:rPr lang="en-US" sz="8000" b="1" dirty="0" err="1">
                <a:solidFill>
                  <a:srgbClr val="339933"/>
                </a:solidFill>
                <a:latin typeface="Sigmar One"/>
                <a:ea typeface="Sigmar One"/>
                <a:cs typeface="Sigmar One"/>
                <a:sym typeface="Sigmar One"/>
              </a:rPr>
              <a:t>sáng</a:t>
            </a:r>
            <a:r>
              <a:rPr lang="en-US" sz="8000" b="1" dirty="0">
                <a:solidFill>
                  <a:srgbClr val="339933"/>
                </a:solidFill>
                <a:latin typeface="Sigmar One"/>
                <a:ea typeface="Sigmar One"/>
                <a:cs typeface="Sigmar One"/>
                <a:sym typeface="Sigmar One"/>
              </a:rPr>
              <a:t> </a:t>
            </a:r>
            <a:r>
              <a:rPr lang="en-US" sz="8000" b="1" dirty="0" err="1">
                <a:solidFill>
                  <a:srgbClr val="339933"/>
                </a:solidFill>
                <a:latin typeface="Sigmar One"/>
                <a:ea typeface="Sigmar One"/>
                <a:cs typeface="Sigmar One"/>
                <a:sym typeface="Sigmar One"/>
              </a:rPr>
              <a:t>tạo</a:t>
            </a:r>
            <a:endParaRPr lang="en-US" sz="8000" b="1" dirty="0">
              <a:solidFill>
                <a:srgbClr val="339933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4" name="Freeform 5"/>
          <p:cNvSpPr/>
          <p:nvPr/>
        </p:nvSpPr>
        <p:spPr>
          <a:xfrm flipH="1">
            <a:off x="8686800" y="8361126"/>
            <a:ext cx="1493205" cy="3311543"/>
          </a:xfrm>
          <a:custGeom>
            <a:avLst/>
            <a:gdLst/>
            <a:ahLst/>
            <a:cxnLst/>
            <a:rect l="l" t="t" r="r" b="b"/>
            <a:pathLst>
              <a:path w="1493205" h="3311543">
                <a:moveTo>
                  <a:pt x="1493205" y="0"/>
                </a:moveTo>
                <a:lnTo>
                  <a:pt x="0" y="0"/>
                </a:lnTo>
                <a:lnTo>
                  <a:pt x="0" y="3311543"/>
                </a:lnTo>
                <a:lnTo>
                  <a:pt x="1493205" y="3311543"/>
                </a:lnTo>
                <a:lnTo>
                  <a:pt x="14932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6"/>
          <p:cNvSpPr/>
          <p:nvPr/>
        </p:nvSpPr>
        <p:spPr>
          <a:xfrm>
            <a:off x="17029303" y="7267988"/>
            <a:ext cx="791688" cy="791688"/>
          </a:xfrm>
          <a:custGeom>
            <a:avLst/>
            <a:gdLst/>
            <a:ahLst/>
            <a:cxnLst/>
            <a:rect l="l" t="t" r="r" b="b"/>
            <a:pathLst>
              <a:path w="791688" h="791688">
                <a:moveTo>
                  <a:pt x="0" y="0"/>
                </a:moveTo>
                <a:lnTo>
                  <a:pt x="791689" y="0"/>
                </a:lnTo>
                <a:lnTo>
                  <a:pt x="791689" y="791688"/>
                </a:lnTo>
                <a:lnTo>
                  <a:pt x="0" y="7916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7"/>
          <p:cNvSpPr/>
          <p:nvPr/>
        </p:nvSpPr>
        <p:spPr>
          <a:xfrm rot="727654">
            <a:off x="760332" y="527841"/>
            <a:ext cx="1564292" cy="1521630"/>
          </a:xfrm>
          <a:custGeom>
            <a:avLst/>
            <a:gdLst/>
            <a:ahLst/>
            <a:cxnLst/>
            <a:rect l="l" t="t" r="r" b="b"/>
            <a:pathLst>
              <a:path w="1564292" h="1521630">
                <a:moveTo>
                  <a:pt x="0" y="0"/>
                </a:moveTo>
                <a:lnTo>
                  <a:pt x="1564292" y="0"/>
                </a:lnTo>
                <a:lnTo>
                  <a:pt x="1564292" y="1521630"/>
                </a:lnTo>
                <a:lnTo>
                  <a:pt x="0" y="15216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8"/>
          <p:cNvSpPr/>
          <p:nvPr/>
        </p:nvSpPr>
        <p:spPr>
          <a:xfrm>
            <a:off x="10529821" y="4305300"/>
            <a:ext cx="1206130" cy="394734"/>
          </a:xfrm>
          <a:custGeom>
            <a:avLst/>
            <a:gdLst/>
            <a:ahLst/>
            <a:cxnLst/>
            <a:rect l="l" t="t" r="r" b="b"/>
            <a:pathLst>
              <a:path w="1206130" h="394734">
                <a:moveTo>
                  <a:pt x="0" y="0"/>
                </a:moveTo>
                <a:lnTo>
                  <a:pt x="1206131" y="0"/>
                </a:lnTo>
                <a:lnTo>
                  <a:pt x="1206131" y="394734"/>
                </a:lnTo>
                <a:lnTo>
                  <a:pt x="0" y="39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9"/>
          <p:cNvSpPr/>
          <p:nvPr/>
        </p:nvSpPr>
        <p:spPr>
          <a:xfrm>
            <a:off x="2443454" y="5926290"/>
            <a:ext cx="1483557" cy="1248885"/>
          </a:xfrm>
          <a:custGeom>
            <a:avLst/>
            <a:gdLst/>
            <a:ahLst/>
            <a:cxnLst/>
            <a:rect l="l" t="t" r="r" b="b"/>
            <a:pathLst>
              <a:path w="1483557" h="1248885">
                <a:moveTo>
                  <a:pt x="0" y="0"/>
                </a:moveTo>
                <a:lnTo>
                  <a:pt x="1483557" y="0"/>
                </a:lnTo>
                <a:lnTo>
                  <a:pt x="1483557" y="1248885"/>
                </a:lnTo>
                <a:lnTo>
                  <a:pt x="0" y="12488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0"/>
          <p:cNvSpPr/>
          <p:nvPr/>
        </p:nvSpPr>
        <p:spPr>
          <a:xfrm rot="-599856">
            <a:off x="16748554" y="4397193"/>
            <a:ext cx="1116700" cy="663929"/>
          </a:xfrm>
          <a:custGeom>
            <a:avLst/>
            <a:gdLst/>
            <a:ahLst/>
            <a:cxnLst/>
            <a:rect l="l" t="t" r="r" b="b"/>
            <a:pathLst>
              <a:path w="1116700" h="663929">
                <a:moveTo>
                  <a:pt x="0" y="0"/>
                </a:moveTo>
                <a:lnTo>
                  <a:pt x="1116700" y="0"/>
                </a:lnTo>
                <a:lnTo>
                  <a:pt x="1116700" y="663928"/>
                </a:lnTo>
                <a:lnTo>
                  <a:pt x="0" y="6639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5"/>
          <p:cNvSpPr txBox="1"/>
          <p:nvPr/>
        </p:nvSpPr>
        <p:spPr>
          <a:xfrm rot="18944930">
            <a:off x="-654902" y="1266545"/>
            <a:ext cx="692818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vi-VN" sz="4000" b="1" dirty="0"/>
          </a:p>
          <a:p>
            <a:pPr algn="ctr"/>
            <a:r>
              <a:rPr lang="vi-VN" sz="8000" b="1" dirty="0">
                <a:solidFill>
                  <a:srgbClr val="0000CC"/>
                </a:solidFill>
                <a:latin typeface="Sigmar One"/>
                <a:ea typeface="Sigmar One"/>
                <a:cs typeface="Sigmar One"/>
                <a:sym typeface="Sigmar One"/>
              </a:rPr>
              <a:t>HOẠT ĐỘNG VUI CHƠI</a:t>
            </a:r>
            <a:endParaRPr lang="vi-VN" sz="8000" b="1" dirty="0">
              <a:solidFill>
                <a:srgbClr val="0000CC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  <p:extLst>
      <p:ext uri="{BB962C8B-B14F-4D97-AF65-F5344CB8AC3E}">
        <p14:creationId xmlns:p14="http://schemas.microsoft.com/office/powerpoint/2010/main" val="26120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88394" y="-457657"/>
            <a:ext cx="5777576" cy="4496005"/>
          </a:xfrm>
          <a:custGeom>
            <a:avLst/>
            <a:gdLst/>
            <a:ahLst/>
            <a:cxnLst/>
            <a:rect l="l" t="t" r="r" b="b"/>
            <a:pathLst>
              <a:path w="5777576" h="4496005">
                <a:moveTo>
                  <a:pt x="0" y="0"/>
                </a:moveTo>
                <a:lnTo>
                  <a:pt x="5777577" y="0"/>
                </a:lnTo>
                <a:lnTo>
                  <a:pt x="5777577" y="4496005"/>
                </a:lnTo>
                <a:lnTo>
                  <a:pt x="0" y="4496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7"/>
          <p:cNvSpPr/>
          <p:nvPr/>
        </p:nvSpPr>
        <p:spPr>
          <a:xfrm>
            <a:off x="13113978" y="1501692"/>
            <a:ext cx="2349486" cy="649313"/>
          </a:xfrm>
          <a:custGeom>
            <a:avLst/>
            <a:gdLst/>
            <a:ahLst/>
            <a:cxnLst/>
            <a:rect l="l" t="t" r="r" b="b"/>
            <a:pathLst>
              <a:path w="2349486" h="649313">
                <a:moveTo>
                  <a:pt x="0" y="0"/>
                </a:moveTo>
                <a:lnTo>
                  <a:pt x="2349486" y="0"/>
                </a:lnTo>
                <a:lnTo>
                  <a:pt x="2349486" y="649313"/>
                </a:lnTo>
                <a:lnTo>
                  <a:pt x="0" y="649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8"/>
          <p:cNvSpPr/>
          <p:nvPr/>
        </p:nvSpPr>
        <p:spPr>
          <a:xfrm>
            <a:off x="12804136" y="7746133"/>
            <a:ext cx="3259574" cy="1631419"/>
          </a:xfrm>
          <a:custGeom>
            <a:avLst/>
            <a:gdLst/>
            <a:ahLst/>
            <a:cxnLst/>
            <a:rect l="l" t="t" r="r" b="b"/>
            <a:pathLst>
              <a:path w="3259574" h="1631419">
                <a:moveTo>
                  <a:pt x="0" y="0"/>
                </a:moveTo>
                <a:lnTo>
                  <a:pt x="3259574" y="0"/>
                </a:lnTo>
                <a:lnTo>
                  <a:pt x="3259574" y="1631418"/>
                </a:lnTo>
                <a:lnTo>
                  <a:pt x="0" y="16314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9"/>
          <p:cNvSpPr txBox="1"/>
          <p:nvPr/>
        </p:nvSpPr>
        <p:spPr>
          <a:xfrm rot="-142036">
            <a:off x="3462244" y="1450181"/>
            <a:ext cx="9708335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3000" b="1" i="1" dirty="0">
                <a:solidFill>
                  <a:srgbClr val="3333FF"/>
                </a:solidFill>
              </a:rPr>
              <a:t> 1. Thực hiện hành động chơi:</a:t>
            </a:r>
          </a:p>
          <a:p>
            <a:r>
              <a:rPr lang="en-US" sz="3000" dirty="0"/>
              <a:t>- </a:t>
            </a:r>
            <a:r>
              <a:rPr lang="en-US" sz="3000" dirty="0" err="1"/>
              <a:t>Tích</a:t>
            </a:r>
            <a:r>
              <a:rPr lang="en-US" sz="3000" dirty="0"/>
              <a:t> </a:t>
            </a:r>
            <a:r>
              <a:rPr lang="en-US" sz="3000" dirty="0" err="1"/>
              <a:t>cực</a:t>
            </a:r>
            <a:r>
              <a:rPr lang="en-US" sz="3000" dirty="0"/>
              <a:t>, </a:t>
            </a:r>
            <a:r>
              <a:rPr lang="en-US" sz="3000" dirty="0" err="1"/>
              <a:t>hứng</a:t>
            </a:r>
            <a:r>
              <a:rPr lang="en-US" sz="3000" dirty="0"/>
              <a:t> </a:t>
            </a:r>
            <a:r>
              <a:rPr lang="en-US" sz="3000" dirty="0" err="1"/>
              <a:t>thú</a:t>
            </a:r>
            <a:r>
              <a:rPr lang="en-US" sz="3000" dirty="0"/>
              <a:t> </a:t>
            </a:r>
          </a:p>
          <a:p>
            <a:r>
              <a:rPr lang="vi-VN" sz="3000" dirty="0"/>
              <a:t>- Đúng, thành thạo trò chơi quen thuộc</a:t>
            </a:r>
          </a:p>
          <a:p>
            <a:r>
              <a:rPr lang="en-US" sz="3000" dirty="0"/>
              <a:t>- </a:t>
            </a:r>
            <a:r>
              <a:rPr lang="en-US" sz="3000" dirty="0" err="1"/>
              <a:t>Loại</a:t>
            </a:r>
            <a:r>
              <a:rPr lang="en-US" sz="3000" dirty="0"/>
              <a:t> </a:t>
            </a:r>
            <a:r>
              <a:rPr lang="en-US" sz="3000" dirty="0" err="1"/>
              <a:t>hành</a:t>
            </a:r>
            <a:r>
              <a:rPr lang="en-US" sz="3000" dirty="0"/>
              <a:t> </a:t>
            </a:r>
            <a:r>
              <a:rPr lang="en-US" sz="3000" dirty="0" err="1"/>
              <a:t>động</a:t>
            </a:r>
            <a:r>
              <a:rPr lang="en-US" sz="3000" dirty="0"/>
              <a:t> </a:t>
            </a:r>
            <a:r>
              <a:rPr lang="en-US" sz="3000" dirty="0" err="1"/>
              <a:t>phù</a:t>
            </a:r>
            <a:r>
              <a:rPr lang="en-US" sz="3000" dirty="0"/>
              <a:t> </a:t>
            </a:r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độ</a:t>
            </a:r>
            <a:r>
              <a:rPr lang="en-US" sz="3000" dirty="0"/>
              <a:t> </a:t>
            </a:r>
            <a:r>
              <a:rPr lang="en-US" sz="3000" dirty="0" err="1" smtClean="0"/>
              <a:t>tuổi</a:t>
            </a:r>
            <a:r>
              <a:rPr lang="en-US" sz="3000" dirty="0"/>
              <a:t>.</a:t>
            </a:r>
            <a:endParaRPr lang="en-US" sz="3000" dirty="0"/>
          </a:p>
          <a:p>
            <a:r>
              <a:rPr lang="vi-VN" sz="3000" b="1" i="1" dirty="0">
                <a:solidFill>
                  <a:srgbClr val="3333FF"/>
                </a:solidFill>
              </a:rPr>
              <a:t>2. Tuân thủ qui tắc của trò chơi</a:t>
            </a:r>
            <a:endParaRPr lang="vi-VN" sz="3000" dirty="0">
              <a:solidFill>
                <a:srgbClr val="3333FF"/>
              </a:solidFill>
            </a:endParaRPr>
          </a:p>
          <a:p>
            <a:r>
              <a:rPr lang="vi-VN" sz="3000" dirty="0"/>
              <a:t>- Tuân thủ một cách tự nhiên trong tình huống chơi giả bộ  </a:t>
            </a:r>
          </a:p>
          <a:p>
            <a:r>
              <a:rPr lang="en-US" sz="3000" dirty="0"/>
              <a:t>- </a:t>
            </a:r>
            <a:r>
              <a:rPr lang="en-US" sz="3000" dirty="0" err="1"/>
              <a:t>Có</a:t>
            </a:r>
            <a:r>
              <a:rPr lang="en-US" sz="3000" dirty="0"/>
              <a:t> vi </a:t>
            </a:r>
            <a:r>
              <a:rPr lang="en-US" sz="3000" dirty="0" err="1"/>
              <a:t>phạm</a:t>
            </a:r>
            <a:r>
              <a:rPr lang="en-US" sz="3000" dirty="0"/>
              <a:t> </a:t>
            </a:r>
          </a:p>
          <a:p>
            <a:r>
              <a:rPr lang="vi-VN" sz="3000" b="1" i="1" dirty="0">
                <a:solidFill>
                  <a:srgbClr val="3333FF"/>
                </a:solidFill>
              </a:rPr>
              <a:t>3. Phối hợp với bạn trong trò chơi:</a:t>
            </a:r>
            <a:endParaRPr lang="vi-VN" sz="3000" dirty="0">
              <a:solidFill>
                <a:srgbClr val="3333FF"/>
              </a:solidFill>
            </a:endParaRPr>
          </a:p>
          <a:p>
            <a:r>
              <a:rPr lang="vi-VN" sz="3000" dirty="0"/>
              <a:t>- Thích thú chơi với bạn trong trò chơi do giáo viên tổ  </a:t>
            </a:r>
            <a:r>
              <a:rPr lang="vi-VN" sz="3000" dirty="0" smtClean="0"/>
              <a:t>chức</a:t>
            </a:r>
            <a:r>
              <a:rPr lang="en-US" sz="3000" dirty="0" smtClean="0"/>
              <a:t>.</a:t>
            </a:r>
            <a:endParaRPr lang="vi-VN" sz="3000" dirty="0"/>
          </a:p>
          <a:p>
            <a:r>
              <a:rPr lang="en-US" sz="3000" dirty="0"/>
              <a:t>- </a:t>
            </a:r>
            <a:r>
              <a:rPr lang="en-US" sz="3000" dirty="0" err="1"/>
              <a:t>Chú</a:t>
            </a:r>
            <a:r>
              <a:rPr lang="en-US" sz="3000" dirty="0"/>
              <a:t> ý </a:t>
            </a:r>
            <a:r>
              <a:rPr lang="en-US" sz="3000" dirty="0" err="1"/>
              <a:t>để</a:t>
            </a:r>
            <a:r>
              <a:rPr lang="en-US" sz="3000" dirty="0"/>
              <a:t> </a:t>
            </a:r>
            <a:r>
              <a:rPr lang="en-US" sz="3000" dirty="0" err="1"/>
              <a:t>phối</a:t>
            </a:r>
            <a:r>
              <a:rPr lang="en-US" sz="3000" dirty="0"/>
              <a:t> </a:t>
            </a:r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hành</a:t>
            </a:r>
            <a:r>
              <a:rPr lang="en-US" sz="3000" dirty="0"/>
              <a:t> </a:t>
            </a:r>
            <a:r>
              <a:rPr lang="en-US" sz="3000" dirty="0" err="1"/>
              <a:t>động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bạn</a:t>
            </a:r>
            <a:endParaRPr lang="en-US" sz="3000" dirty="0"/>
          </a:p>
          <a:p>
            <a:r>
              <a:rPr lang="en-US" sz="3000" b="1" i="1" dirty="0">
                <a:solidFill>
                  <a:srgbClr val="3333FF"/>
                </a:solidFill>
              </a:rPr>
              <a:t>4. </a:t>
            </a:r>
            <a:r>
              <a:rPr lang="en-US" sz="3000" b="1" i="1" dirty="0" err="1">
                <a:solidFill>
                  <a:srgbClr val="3333FF"/>
                </a:solidFill>
              </a:rPr>
              <a:t>Khả</a:t>
            </a:r>
            <a:r>
              <a:rPr lang="en-US" sz="3000" b="1" i="1" dirty="0">
                <a:solidFill>
                  <a:srgbClr val="3333FF"/>
                </a:solidFill>
              </a:rPr>
              <a:t> </a:t>
            </a:r>
            <a:r>
              <a:rPr lang="en-US" sz="3000" b="1" i="1" dirty="0" err="1">
                <a:solidFill>
                  <a:srgbClr val="3333FF"/>
                </a:solidFill>
              </a:rPr>
              <a:t>năng</a:t>
            </a:r>
            <a:r>
              <a:rPr lang="en-US" sz="3000" b="1" i="1" dirty="0">
                <a:solidFill>
                  <a:srgbClr val="3333FF"/>
                </a:solidFill>
              </a:rPr>
              <a:t> </a:t>
            </a:r>
            <a:r>
              <a:rPr lang="en-US" sz="3000" b="1" i="1" dirty="0" err="1">
                <a:solidFill>
                  <a:srgbClr val="3333FF"/>
                </a:solidFill>
              </a:rPr>
              <a:t>tự</a:t>
            </a:r>
            <a:r>
              <a:rPr lang="en-US" sz="3000" b="1" i="1" dirty="0">
                <a:solidFill>
                  <a:srgbClr val="3333FF"/>
                </a:solidFill>
              </a:rPr>
              <a:t> </a:t>
            </a:r>
            <a:r>
              <a:rPr lang="en-US" sz="3000" b="1" i="1" dirty="0" err="1">
                <a:solidFill>
                  <a:srgbClr val="3333FF"/>
                </a:solidFill>
              </a:rPr>
              <a:t>lực</a:t>
            </a:r>
            <a:r>
              <a:rPr lang="en-US" sz="3000" b="1" i="1" dirty="0">
                <a:solidFill>
                  <a:srgbClr val="3333FF"/>
                </a:solidFill>
              </a:rPr>
              <a:t>:</a:t>
            </a:r>
            <a:endParaRPr lang="en-US" sz="3000" dirty="0">
              <a:solidFill>
                <a:srgbClr val="3333FF"/>
              </a:solidFill>
            </a:endParaRPr>
          </a:p>
          <a:p>
            <a:r>
              <a:rPr lang="vi-VN" sz="3000" dirty="0"/>
              <a:t>- Tham gia khi trò chơi được giáo viên bắt đầu (trò chơi vận  dộng). Hoặc  gợi ý (trò chơi  học tập</a:t>
            </a:r>
            <a:r>
              <a:rPr lang="vi-VN" sz="3000" dirty="0" smtClean="0"/>
              <a:t>)</a:t>
            </a:r>
            <a:endParaRPr lang="vi-VN" sz="3000" dirty="0"/>
          </a:p>
          <a:p>
            <a:r>
              <a:rPr lang="vi-VN" sz="3000" dirty="0"/>
              <a:t> - Tự lấy và cất đồ chơi </a:t>
            </a:r>
          </a:p>
        </p:txBody>
      </p:sp>
      <p:sp>
        <p:nvSpPr>
          <p:cNvPr id="7" name="Freeform 10"/>
          <p:cNvSpPr/>
          <p:nvPr/>
        </p:nvSpPr>
        <p:spPr>
          <a:xfrm>
            <a:off x="16693770" y="7213585"/>
            <a:ext cx="910262" cy="910262"/>
          </a:xfrm>
          <a:custGeom>
            <a:avLst/>
            <a:gdLst/>
            <a:ahLst/>
            <a:cxnLst/>
            <a:rect l="l" t="t" r="r" b="b"/>
            <a:pathLst>
              <a:path w="910262" h="910262">
                <a:moveTo>
                  <a:pt x="0" y="0"/>
                </a:moveTo>
                <a:lnTo>
                  <a:pt x="910263" y="0"/>
                </a:lnTo>
                <a:lnTo>
                  <a:pt x="910263" y="910262"/>
                </a:lnTo>
                <a:lnTo>
                  <a:pt x="0" y="9102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1"/>
          <p:cNvSpPr/>
          <p:nvPr/>
        </p:nvSpPr>
        <p:spPr>
          <a:xfrm>
            <a:off x="13600322" y="5555337"/>
            <a:ext cx="1406057" cy="1048152"/>
          </a:xfrm>
          <a:custGeom>
            <a:avLst/>
            <a:gdLst/>
            <a:ahLst/>
            <a:cxnLst/>
            <a:rect l="l" t="t" r="r" b="b"/>
            <a:pathLst>
              <a:path w="1406057" h="1048152">
                <a:moveTo>
                  <a:pt x="0" y="0"/>
                </a:moveTo>
                <a:lnTo>
                  <a:pt x="1406058" y="0"/>
                </a:lnTo>
                <a:lnTo>
                  <a:pt x="1406058" y="1048152"/>
                </a:lnTo>
                <a:lnTo>
                  <a:pt x="0" y="10481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2"/>
          <p:cNvSpPr/>
          <p:nvPr/>
        </p:nvSpPr>
        <p:spPr>
          <a:xfrm rot="-478797">
            <a:off x="9998248" y="734719"/>
            <a:ext cx="2561400" cy="1145644"/>
          </a:xfrm>
          <a:custGeom>
            <a:avLst/>
            <a:gdLst/>
            <a:ahLst/>
            <a:cxnLst/>
            <a:rect l="l" t="t" r="r" b="b"/>
            <a:pathLst>
              <a:path w="2561400" h="1145644">
                <a:moveTo>
                  <a:pt x="0" y="0"/>
                </a:moveTo>
                <a:lnTo>
                  <a:pt x="2561400" y="0"/>
                </a:lnTo>
                <a:lnTo>
                  <a:pt x="2561400" y="1145644"/>
                </a:lnTo>
                <a:lnTo>
                  <a:pt x="0" y="11456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3"/>
          <p:cNvSpPr/>
          <p:nvPr/>
        </p:nvSpPr>
        <p:spPr>
          <a:xfrm rot="-641094">
            <a:off x="605802" y="1227988"/>
            <a:ext cx="2742931" cy="2538458"/>
          </a:xfrm>
          <a:custGeom>
            <a:avLst/>
            <a:gdLst/>
            <a:ahLst/>
            <a:cxnLst/>
            <a:rect l="l" t="t" r="r" b="b"/>
            <a:pathLst>
              <a:path w="2742931" h="2538458">
                <a:moveTo>
                  <a:pt x="0" y="0"/>
                </a:moveTo>
                <a:lnTo>
                  <a:pt x="2742931" y="0"/>
                </a:lnTo>
                <a:lnTo>
                  <a:pt x="2742931" y="2538458"/>
                </a:lnTo>
                <a:lnTo>
                  <a:pt x="0" y="253845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4"/>
          <p:cNvSpPr/>
          <p:nvPr/>
        </p:nvSpPr>
        <p:spPr>
          <a:xfrm rot="-915387">
            <a:off x="7545885" y="8847959"/>
            <a:ext cx="1912388" cy="886652"/>
          </a:xfrm>
          <a:custGeom>
            <a:avLst/>
            <a:gdLst/>
            <a:ahLst/>
            <a:cxnLst/>
            <a:rect l="l" t="t" r="r" b="b"/>
            <a:pathLst>
              <a:path w="1912388" h="886652">
                <a:moveTo>
                  <a:pt x="0" y="0"/>
                </a:moveTo>
                <a:lnTo>
                  <a:pt x="1912388" y="0"/>
                </a:lnTo>
                <a:lnTo>
                  <a:pt x="1912388" y="886652"/>
                </a:lnTo>
                <a:lnTo>
                  <a:pt x="0" y="8866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5"/>
          <p:cNvSpPr/>
          <p:nvPr/>
        </p:nvSpPr>
        <p:spPr>
          <a:xfrm rot="287979">
            <a:off x="1410436" y="8151441"/>
            <a:ext cx="2770089" cy="1641907"/>
          </a:xfrm>
          <a:custGeom>
            <a:avLst/>
            <a:gdLst/>
            <a:ahLst/>
            <a:cxnLst/>
            <a:rect l="l" t="t" r="r" b="b"/>
            <a:pathLst>
              <a:path w="2770089" h="1641907">
                <a:moveTo>
                  <a:pt x="0" y="0"/>
                </a:moveTo>
                <a:lnTo>
                  <a:pt x="2770089" y="0"/>
                </a:lnTo>
                <a:lnTo>
                  <a:pt x="2770089" y="1641907"/>
                </a:lnTo>
                <a:lnTo>
                  <a:pt x="0" y="164190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3"/>
          <p:cNvSpPr txBox="1"/>
          <p:nvPr/>
        </p:nvSpPr>
        <p:spPr>
          <a:xfrm>
            <a:off x="-1143623" y="486983"/>
            <a:ext cx="13837405" cy="988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7"/>
              </a:lnSpc>
              <a:spcBef>
                <a:spcPct val="0"/>
              </a:spcBef>
            </a:pPr>
            <a:r>
              <a:rPr lang="en-US" sz="8000" b="1" dirty="0" err="1" smtClean="0">
                <a:solidFill>
                  <a:srgbClr val="FF00FF"/>
                </a:solidFill>
                <a:latin typeface="Sigmar One"/>
                <a:ea typeface="Sigmar One"/>
                <a:cs typeface="Sigmar One"/>
                <a:sym typeface="Sigmar One"/>
              </a:rPr>
              <a:t>Trò</a:t>
            </a:r>
            <a:r>
              <a:rPr lang="en-US" sz="8000" b="1" dirty="0" smtClean="0">
                <a:solidFill>
                  <a:srgbClr val="FF00FF"/>
                </a:solidFill>
                <a:latin typeface="Sigmar One"/>
                <a:ea typeface="Sigmar One"/>
                <a:cs typeface="Sigmar One"/>
                <a:sym typeface="Sigmar One"/>
              </a:rPr>
              <a:t> </a:t>
            </a:r>
            <a:r>
              <a:rPr lang="en-US" sz="8000" b="1" dirty="0" err="1" smtClean="0">
                <a:solidFill>
                  <a:srgbClr val="FF00FF"/>
                </a:solidFill>
                <a:latin typeface="Sigmar One"/>
                <a:ea typeface="Sigmar One"/>
                <a:cs typeface="Sigmar One"/>
                <a:sym typeface="Sigmar One"/>
              </a:rPr>
              <a:t>chơi</a:t>
            </a:r>
            <a:r>
              <a:rPr lang="en-US" sz="8000" b="1" dirty="0" smtClean="0">
                <a:solidFill>
                  <a:srgbClr val="FF00FF"/>
                </a:solidFill>
                <a:latin typeface="Sigmar One"/>
                <a:ea typeface="Sigmar One"/>
                <a:cs typeface="Sigmar One"/>
                <a:sym typeface="Sigmar One"/>
              </a:rPr>
              <a:t> </a:t>
            </a:r>
            <a:r>
              <a:rPr lang="en-US" sz="8000" b="1" dirty="0" err="1" smtClean="0">
                <a:solidFill>
                  <a:srgbClr val="FF00FF"/>
                </a:solidFill>
                <a:latin typeface="Sigmar One"/>
                <a:ea typeface="Sigmar One"/>
                <a:cs typeface="Sigmar One"/>
                <a:sym typeface="Sigmar One"/>
              </a:rPr>
              <a:t>có</a:t>
            </a:r>
            <a:r>
              <a:rPr lang="en-US" sz="8000" b="1" dirty="0" smtClean="0">
                <a:solidFill>
                  <a:srgbClr val="FF00FF"/>
                </a:solidFill>
                <a:latin typeface="Sigmar One"/>
                <a:ea typeface="Sigmar One"/>
                <a:cs typeface="Sigmar One"/>
                <a:sym typeface="Sigmar One"/>
              </a:rPr>
              <a:t> </a:t>
            </a:r>
            <a:r>
              <a:rPr lang="en-US" sz="8000" b="1" dirty="0" err="1" smtClean="0">
                <a:solidFill>
                  <a:srgbClr val="FF00FF"/>
                </a:solidFill>
                <a:latin typeface="Sigmar One"/>
                <a:ea typeface="Sigmar One"/>
                <a:cs typeface="Sigmar One"/>
                <a:sym typeface="Sigmar One"/>
              </a:rPr>
              <a:t>luật</a:t>
            </a:r>
            <a:endParaRPr lang="en-US" sz="8000" b="1" dirty="0">
              <a:solidFill>
                <a:srgbClr val="FF00FF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  <p:extLst>
      <p:ext uri="{BB962C8B-B14F-4D97-AF65-F5344CB8AC3E}">
        <p14:creationId xmlns:p14="http://schemas.microsoft.com/office/powerpoint/2010/main" val="26194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88127" y="-342900"/>
            <a:ext cx="21643930" cy="11555466"/>
          </a:xfrm>
          <a:custGeom>
            <a:avLst/>
            <a:gdLst/>
            <a:ahLst/>
            <a:cxnLst/>
            <a:rect l="l" t="t" r="r" b="b"/>
            <a:pathLst>
              <a:path w="21643930" h="11555466">
                <a:moveTo>
                  <a:pt x="0" y="0"/>
                </a:moveTo>
                <a:lnTo>
                  <a:pt x="21643930" y="0"/>
                </a:lnTo>
                <a:lnTo>
                  <a:pt x="21643930" y="11555466"/>
                </a:lnTo>
                <a:lnTo>
                  <a:pt x="0" y="11555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09451" y="325892"/>
            <a:ext cx="10527697" cy="9763045"/>
          </a:xfrm>
          <a:custGeom>
            <a:avLst/>
            <a:gdLst/>
            <a:ahLst/>
            <a:cxnLst/>
            <a:rect l="l" t="t" r="r" b="b"/>
            <a:pathLst>
              <a:path w="7988434" h="6056685">
                <a:moveTo>
                  <a:pt x="0" y="0"/>
                </a:moveTo>
                <a:lnTo>
                  <a:pt x="7988434" y="0"/>
                </a:lnTo>
                <a:lnTo>
                  <a:pt x="7988434" y="6056685"/>
                </a:lnTo>
                <a:lnTo>
                  <a:pt x="0" y="6056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582687" y="1572907"/>
            <a:ext cx="6580009" cy="707598"/>
          </a:xfrm>
          <a:custGeom>
            <a:avLst/>
            <a:gdLst/>
            <a:ahLst/>
            <a:cxnLst/>
            <a:rect l="l" t="t" r="r" b="b"/>
            <a:pathLst>
              <a:path w="4991100" h="443230">
                <a:moveTo>
                  <a:pt x="4991100" y="443230"/>
                </a:moveTo>
                <a:lnTo>
                  <a:pt x="0" y="443230"/>
                </a:lnTo>
                <a:lnTo>
                  <a:pt x="0" y="0"/>
                </a:lnTo>
                <a:lnTo>
                  <a:pt x="4991100" y="0"/>
                </a:lnTo>
                <a:lnTo>
                  <a:pt x="4991100" y="443230"/>
                </a:lnTo>
                <a:close/>
              </a:path>
            </a:pathLst>
          </a:custGeom>
          <a:blipFill>
            <a:blip r:embed="rId6"/>
            <a:stretch>
              <a:fillRect l="-2856" t="-34555" r="-838" b="-8584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32746" y="188276"/>
            <a:ext cx="14174905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Asap"/>
                <a:ea typeface="Asap"/>
                <a:cs typeface="Asap"/>
                <a:sym typeface="Asap"/>
              </a:rPr>
              <a:t>NỘI DUNG PHÁT TRIỂN THỂ CHẤT</a:t>
            </a:r>
            <a:endParaRPr lang="en-US" sz="7200" b="1" dirty="0">
              <a:solidFill>
                <a:srgbClr val="00B0F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35560" y="2665098"/>
            <a:ext cx="10419527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2400" dirty="0" err="1"/>
              <a:t>Hô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: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hít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, </a:t>
            </a:r>
            <a:r>
              <a:rPr lang="en-US" sz="2400" dirty="0" err="1"/>
              <a:t>thở</a:t>
            </a:r>
            <a:r>
              <a:rPr lang="en-US" sz="2400" dirty="0"/>
              <a:t> </a:t>
            </a:r>
            <a:r>
              <a:rPr lang="en-US" sz="2400" dirty="0" err="1"/>
              <a:t>ra.</a:t>
            </a:r>
            <a:endParaRPr lang="en-US" sz="2400" dirty="0"/>
          </a:p>
          <a:p>
            <a:pPr lvl="0"/>
            <a:r>
              <a:rPr lang="en-US" sz="2400" dirty="0" err="1"/>
              <a:t>Tay</a:t>
            </a:r>
            <a:r>
              <a:rPr lang="en-US" sz="2400" dirty="0"/>
              <a:t>: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, </a:t>
            </a:r>
            <a:r>
              <a:rPr lang="en-US" sz="2400" dirty="0" err="1"/>
              <a:t>đưa</a:t>
            </a:r>
            <a:r>
              <a:rPr lang="en-US" sz="2400" dirty="0"/>
              <a:t> sang </a:t>
            </a:r>
            <a:r>
              <a:rPr lang="en-US" sz="2400" dirty="0" err="1"/>
              <a:t>ngang</a:t>
            </a:r>
            <a:endParaRPr lang="en-US" sz="2400" dirty="0"/>
          </a:p>
          <a:p>
            <a:pPr lvl="0"/>
            <a:r>
              <a:rPr lang="en-US" sz="2400" dirty="0" err="1"/>
              <a:t>Lưng</a:t>
            </a:r>
            <a:r>
              <a:rPr lang="en-US" sz="2400" dirty="0"/>
              <a:t>, </a:t>
            </a:r>
            <a:r>
              <a:rPr lang="en-US" sz="2400" dirty="0" err="1"/>
              <a:t>bụng</a:t>
            </a:r>
            <a:r>
              <a:rPr lang="en-US" sz="2400" dirty="0"/>
              <a:t>, </a:t>
            </a:r>
            <a:r>
              <a:rPr lang="en-US" sz="2400" dirty="0" err="1"/>
              <a:t>lườn</a:t>
            </a:r>
            <a:r>
              <a:rPr lang="en-US" sz="2400" dirty="0"/>
              <a:t>: </a:t>
            </a:r>
            <a:r>
              <a:rPr lang="en-US" sz="2400" dirty="0" err="1"/>
              <a:t>cúi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, </a:t>
            </a:r>
            <a:r>
              <a:rPr lang="en-US" sz="2400" dirty="0" err="1"/>
              <a:t>vặn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sang 2 </a:t>
            </a:r>
            <a:r>
              <a:rPr lang="en-US" sz="2400" dirty="0" err="1"/>
              <a:t>bên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Chân</a:t>
            </a:r>
            <a:r>
              <a:rPr lang="en-US" sz="2400" dirty="0"/>
              <a:t>: co </a:t>
            </a:r>
            <a:r>
              <a:rPr lang="en-US" sz="2400" dirty="0" err="1"/>
              <a:t>duỗi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Bò có mang vật trên lưng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 smtClean="0"/>
              <a:t>Nhào</a:t>
            </a:r>
            <a:r>
              <a:rPr lang="en-US" sz="2400" dirty="0" smtClean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nặn</a:t>
            </a:r>
            <a:r>
              <a:rPr lang="en-US" sz="2400" dirty="0"/>
              <a:t>,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endParaRPr lang="en-US" sz="2400" dirty="0"/>
          </a:p>
          <a:p>
            <a:pPr lvl="0"/>
            <a:r>
              <a:rPr lang="en-US" sz="2400" dirty="0" err="1"/>
              <a:t>Lật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endParaRPr lang="en-US" sz="2400" dirty="0"/>
          </a:p>
          <a:p>
            <a:pPr lvl="0"/>
            <a:r>
              <a:rPr lang="en-US" sz="2400" dirty="0" err="1"/>
              <a:t>Chồng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canh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(</a:t>
            </a:r>
            <a:r>
              <a:rPr lang="en-US" sz="2400" dirty="0" err="1"/>
              <a:t>ngang-dọc</a:t>
            </a:r>
            <a:r>
              <a:rPr lang="en-US" sz="2400" dirty="0"/>
              <a:t>),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5 -6  </a:t>
            </a:r>
            <a:r>
              <a:rPr lang="en-US" sz="2400" dirty="0" err="1"/>
              <a:t>khối</a:t>
            </a:r>
            <a:endParaRPr lang="en-US" sz="2400" dirty="0"/>
          </a:p>
          <a:p>
            <a:pPr lvl="0"/>
            <a:r>
              <a:rPr lang="en-US" sz="2400" dirty="0" err="1"/>
              <a:t>Chắp</a:t>
            </a:r>
            <a:r>
              <a:rPr lang="en-US" sz="2400" dirty="0"/>
              <a:t>, </a:t>
            </a: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endParaRPr lang="en-US" sz="2400" dirty="0"/>
          </a:p>
          <a:p>
            <a:pPr lvl="0"/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thói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sữa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` </a:t>
            </a:r>
            <a:r>
              <a:rPr lang="en-US" sz="2400" dirty="0" err="1"/>
              <a:t>xuyên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.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ngậm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rửa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,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súc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vứt</a:t>
            </a:r>
            <a:r>
              <a:rPr lang="en-US" sz="2400" dirty="0"/>
              <a:t> </a:t>
            </a:r>
            <a:r>
              <a:rPr lang="en-US" sz="2400" dirty="0" err="1"/>
              <a:t>rác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rác</a:t>
            </a:r>
            <a:r>
              <a:rPr lang="en-US" sz="2400" dirty="0"/>
              <a:t>.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nhổ</a:t>
            </a:r>
            <a:r>
              <a:rPr lang="en-US" sz="2400" dirty="0"/>
              <a:t> </a:t>
            </a:r>
            <a:r>
              <a:rPr lang="en-US" sz="2400" dirty="0" err="1"/>
              <a:t>bậy</a:t>
            </a:r>
            <a:endParaRPr lang="en-US" sz="2400" dirty="0"/>
          </a:p>
          <a:p>
            <a:pPr lvl="0"/>
            <a:r>
              <a:rPr lang="en-US" sz="2400" dirty="0" err="1"/>
              <a:t>Mặc</a:t>
            </a:r>
            <a:r>
              <a:rPr lang="en-US" sz="2400" dirty="0"/>
              <a:t> </a:t>
            </a:r>
            <a:r>
              <a:rPr lang="en-US" sz="2400" dirty="0" err="1"/>
              <a:t>quần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,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dép</a:t>
            </a:r>
            <a:r>
              <a:rPr lang="en-US" sz="2400" dirty="0"/>
              <a:t>,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, </a:t>
            </a:r>
            <a:r>
              <a:rPr lang="en-US" sz="2400" dirty="0" err="1"/>
              <a:t>cởi</a:t>
            </a:r>
            <a:r>
              <a:rPr lang="en-US" sz="2400" dirty="0"/>
              <a:t> </a:t>
            </a:r>
            <a:r>
              <a:rPr lang="en-US" sz="2400" dirty="0" err="1"/>
              <a:t>quần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bẩn</a:t>
            </a:r>
            <a:r>
              <a:rPr lang="en-US" sz="2400" dirty="0"/>
              <a:t>,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ướt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 err="1"/>
              <a:t>Nhặt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rơi</a:t>
            </a:r>
            <a:r>
              <a:rPr lang="en-US" sz="2400" dirty="0"/>
              <a:t> </a:t>
            </a:r>
            <a:r>
              <a:rPr lang="en-US" sz="2400" dirty="0" err="1"/>
              <a:t>vãi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dĩa</a:t>
            </a:r>
            <a:r>
              <a:rPr lang="en-US" sz="2400" dirty="0"/>
              <a:t>.</a:t>
            </a:r>
          </a:p>
          <a:p>
            <a:pPr lvl="0"/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13" name="Freeform 13"/>
          <p:cNvSpPr/>
          <p:nvPr/>
        </p:nvSpPr>
        <p:spPr>
          <a:xfrm>
            <a:off x="742401" y="5965850"/>
            <a:ext cx="2696145" cy="745116"/>
          </a:xfrm>
          <a:custGeom>
            <a:avLst/>
            <a:gdLst/>
            <a:ahLst/>
            <a:cxnLst/>
            <a:rect l="l" t="t" r="r" b="b"/>
            <a:pathLst>
              <a:path w="2696145" h="745116">
                <a:moveTo>
                  <a:pt x="0" y="0"/>
                </a:moveTo>
                <a:lnTo>
                  <a:pt x="2696145" y="0"/>
                </a:lnTo>
                <a:lnTo>
                  <a:pt x="2696145" y="745116"/>
                </a:lnTo>
                <a:lnTo>
                  <a:pt x="0" y="7451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92139">
            <a:off x="2612516" y="4177747"/>
            <a:ext cx="2713610" cy="1490018"/>
          </a:xfrm>
          <a:custGeom>
            <a:avLst/>
            <a:gdLst/>
            <a:ahLst/>
            <a:cxnLst/>
            <a:rect l="l" t="t" r="r" b="b"/>
            <a:pathLst>
              <a:path w="2713610" h="1490018">
                <a:moveTo>
                  <a:pt x="0" y="0"/>
                </a:moveTo>
                <a:lnTo>
                  <a:pt x="2713610" y="0"/>
                </a:lnTo>
                <a:lnTo>
                  <a:pt x="2713610" y="1490018"/>
                </a:lnTo>
                <a:lnTo>
                  <a:pt x="0" y="1490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91383">
            <a:off x="9275343" y="4224335"/>
            <a:ext cx="2184615" cy="714965"/>
          </a:xfrm>
          <a:custGeom>
            <a:avLst/>
            <a:gdLst/>
            <a:ahLst/>
            <a:cxnLst/>
            <a:rect l="l" t="t" r="r" b="b"/>
            <a:pathLst>
              <a:path w="2184615" h="714965">
                <a:moveTo>
                  <a:pt x="0" y="0"/>
                </a:moveTo>
                <a:lnTo>
                  <a:pt x="2184615" y="0"/>
                </a:lnTo>
                <a:lnTo>
                  <a:pt x="2184615" y="714965"/>
                </a:lnTo>
                <a:lnTo>
                  <a:pt x="0" y="7149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386155" y="1044096"/>
            <a:ext cx="2025973" cy="1856528"/>
          </a:xfrm>
          <a:custGeom>
            <a:avLst/>
            <a:gdLst/>
            <a:ahLst/>
            <a:cxnLst/>
            <a:rect l="l" t="t" r="r" b="b"/>
            <a:pathLst>
              <a:path w="2025973" h="1856528">
                <a:moveTo>
                  <a:pt x="0" y="0"/>
                </a:moveTo>
                <a:lnTo>
                  <a:pt x="2025973" y="0"/>
                </a:lnTo>
                <a:lnTo>
                  <a:pt x="2025973" y="1856527"/>
                </a:lnTo>
                <a:lnTo>
                  <a:pt x="0" y="18565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41094">
            <a:off x="2291874" y="7453764"/>
            <a:ext cx="2611395" cy="2416727"/>
          </a:xfrm>
          <a:custGeom>
            <a:avLst/>
            <a:gdLst/>
            <a:ahLst/>
            <a:cxnLst/>
            <a:rect l="l" t="t" r="r" b="b"/>
            <a:pathLst>
              <a:path w="2611395" h="2416727">
                <a:moveTo>
                  <a:pt x="0" y="0"/>
                </a:moveTo>
                <a:lnTo>
                  <a:pt x="2611395" y="0"/>
                </a:lnTo>
                <a:lnTo>
                  <a:pt x="2611395" y="2416728"/>
                </a:lnTo>
                <a:lnTo>
                  <a:pt x="0" y="241672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4675978">
            <a:off x="1449434" y="2959849"/>
            <a:ext cx="615286" cy="1809666"/>
          </a:xfrm>
          <a:custGeom>
            <a:avLst/>
            <a:gdLst/>
            <a:ahLst/>
            <a:cxnLst/>
            <a:rect l="l" t="t" r="r" b="b"/>
            <a:pathLst>
              <a:path w="615286" h="1809666">
                <a:moveTo>
                  <a:pt x="0" y="0"/>
                </a:moveTo>
                <a:lnTo>
                  <a:pt x="615286" y="0"/>
                </a:lnTo>
                <a:lnTo>
                  <a:pt x="615286" y="1809666"/>
                </a:lnTo>
                <a:lnTo>
                  <a:pt x="0" y="18096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548638" y="8632903"/>
            <a:ext cx="1330657" cy="1360337"/>
          </a:xfrm>
          <a:custGeom>
            <a:avLst/>
            <a:gdLst/>
            <a:ahLst/>
            <a:cxnLst/>
            <a:rect l="l" t="t" r="r" b="b"/>
            <a:pathLst>
              <a:path w="1330657" h="1360337">
                <a:moveTo>
                  <a:pt x="0" y="0"/>
                </a:moveTo>
                <a:lnTo>
                  <a:pt x="1330657" y="0"/>
                </a:lnTo>
                <a:lnTo>
                  <a:pt x="1330657" y="1360337"/>
                </a:lnTo>
                <a:lnTo>
                  <a:pt x="0" y="136033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667113">
            <a:off x="12164925" y="1413564"/>
            <a:ext cx="1275487" cy="1798764"/>
          </a:xfrm>
          <a:custGeom>
            <a:avLst/>
            <a:gdLst/>
            <a:ahLst/>
            <a:cxnLst/>
            <a:rect l="l" t="t" r="r" b="b"/>
            <a:pathLst>
              <a:path w="1275487" h="1798764">
                <a:moveTo>
                  <a:pt x="0" y="0"/>
                </a:moveTo>
                <a:lnTo>
                  <a:pt x="1275487" y="0"/>
                </a:lnTo>
                <a:lnTo>
                  <a:pt x="1275487" y="1798764"/>
                </a:lnTo>
                <a:lnTo>
                  <a:pt x="0" y="179876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5" y="0"/>
                </a:lnTo>
                <a:lnTo>
                  <a:pt x="1829752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19857" y="1028819"/>
            <a:ext cx="6239443" cy="8229481"/>
          </a:xfrm>
          <a:custGeom>
            <a:avLst/>
            <a:gdLst/>
            <a:ahLst/>
            <a:cxnLst/>
            <a:rect l="l" t="t" r="r" b="b"/>
            <a:pathLst>
              <a:path w="6239443" h="8229481">
                <a:moveTo>
                  <a:pt x="0" y="0"/>
                </a:moveTo>
                <a:lnTo>
                  <a:pt x="6239443" y="0"/>
                </a:lnTo>
                <a:lnTo>
                  <a:pt x="6239443" y="8229481"/>
                </a:lnTo>
                <a:lnTo>
                  <a:pt x="0" y="8229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856427" y="2588334"/>
            <a:ext cx="4442598" cy="5909310"/>
            <a:chOff x="-164940" y="-2360306"/>
            <a:chExt cx="5923464" cy="7879079"/>
          </a:xfrm>
        </p:grpSpPr>
        <p:sp>
          <p:nvSpPr>
            <p:cNvPr id="8" name="TextBox 8"/>
            <p:cNvSpPr txBox="1"/>
            <p:nvPr/>
          </p:nvSpPr>
          <p:spPr>
            <a:xfrm>
              <a:off x="0" y="-16510"/>
              <a:ext cx="5758524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02"/>
                </a:lnSpc>
              </a:pPr>
              <a:endParaRPr lang="en-US" sz="2925" b="1" dirty="0">
                <a:solidFill>
                  <a:srgbClr val="191919"/>
                </a:solidFill>
                <a:latin typeface="Cabin Bold"/>
                <a:ea typeface="Cabin Bold"/>
                <a:cs typeface="Cabin Bold"/>
                <a:sym typeface="Cabin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164940" y="-2360306"/>
              <a:ext cx="5758524" cy="7879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400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</a:t>
              </a:r>
              <a:r>
                <a:rPr lang="en-US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nếp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vi-VN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thích nghi với chế độ ăn cơm, ăn được các loại thức ăn  khác </a:t>
              </a:r>
              <a:r>
                <a:rPr lang="vi-VN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chấp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 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giày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dép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mặc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 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 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Trẻ biết tránh một số vật dụng, nơi  nguy hiểm (bếp đang  đun, phích nước nóng, xô nước, giếng) khi được nhắc nhở. </a:t>
              </a:r>
            </a:p>
            <a:p>
              <a:r>
                <a:rPr lang="vi-VN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Trẻ biết và tránh một số hành động  nguy hiểm (leo trèo lên  lan can, chơi nghịch các vật sắc nhọn, ...) khi  được nhắc nhở</a:t>
              </a:r>
            </a:p>
          </p:txBody>
        </p:sp>
      </p:grpSp>
      <p:sp>
        <p:nvSpPr>
          <p:cNvPr id="14" name="Freeform 14"/>
          <p:cNvSpPr/>
          <p:nvPr/>
        </p:nvSpPr>
        <p:spPr>
          <a:xfrm rot="497727">
            <a:off x="6855400" y="1138190"/>
            <a:ext cx="1997048" cy="3748725"/>
          </a:xfrm>
          <a:custGeom>
            <a:avLst/>
            <a:gdLst/>
            <a:ahLst/>
            <a:cxnLst/>
            <a:rect l="l" t="t" r="r" b="b"/>
            <a:pathLst>
              <a:path w="1997048" h="3748725">
                <a:moveTo>
                  <a:pt x="0" y="0"/>
                </a:moveTo>
                <a:lnTo>
                  <a:pt x="1997048" y="0"/>
                </a:lnTo>
                <a:lnTo>
                  <a:pt x="1997048" y="3748725"/>
                </a:lnTo>
                <a:lnTo>
                  <a:pt x="0" y="37487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119796" y="3689974"/>
            <a:ext cx="2641543" cy="768449"/>
          </a:xfrm>
          <a:custGeom>
            <a:avLst/>
            <a:gdLst/>
            <a:ahLst/>
            <a:cxnLst/>
            <a:rect l="l" t="t" r="r" b="b"/>
            <a:pathLst>
              <a:path w="2641543" h="768449">
                <a:moveTo>
                  <a:pt x="0" y="0"/>
                </a:moveTo>
                <a:lnTo>
                  <a:pt x="2641543" y="0"/>
                </a:lnTo>
                <a:lnTo>
                  <a:pt x="2641543" y="768449"/>
                </a:lnTo>
                <a:lnTo>
                  <a:pt x="0" y="7684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12430" y="2199713"/>
            <a:ext cx="1445289" cy="1232437"/>
          </a:xfrm>
          <a:custGeom>
            <a:avLst/>
            <a:gdLst/>
            <a:ahLst/>
            <a:cxnLst/>
            <a:rect l="l" t="t" r="r" b="b"/>
            <a:pathLst>
              <a:path w="1445289" h="1232437">
                <a:moveTo>
                  <a:pt x="0" y="0"/>
                </a:moveTo>
                <a:lnTo>
                  <a:pt x="1445289" y="0"/>
                </a:lnTo>
                <a:lnTo>
                  <a:pt x="1445289" y="1232437"/>
                </a:lnTo>
                <a:lnTo>
                  <a:pt x="0" y="12324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975358" y="7697444"/>
            <a:ext cx="1960287" cy="1960287"/>
          </a:xfrm>
          <a:custGeom>
            <a:avLst/>
            <a:gdLst/>
            <a:ahLst/>
            <a:cxnLst/>
            <a:rect l="l" t="t" r="r" b="b"/>
            <a:pathLst>
              <a:path w="1960287" h="1960287">
                <a:moveTo>
                  <a:pt x="0" y="0"/>
                </a:moveTo>
                <a:lnTo>
                  <a:pt x="1960287" y="0"/>
                </a:lnTo>
                <a:lnTo>
                  <a:pt x="1960287" y="1960287"/>
                </a:lnTo>
                <a:lnTo>
                  <a:pt x="0" y="196028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-394450" y="6734136"/>
            <a:ext cx="3349952" cy="2923594"/>
          </a:xfrm>
          <a:custGeom>
            <a:avLst/>
            <a:gdLst/>
            <a:ahLst/>
            <a:cxnLst/>
            <a:rect l="l" t="t" r="r" b="b"/>
            <a:pathLst>
              <a:path w="3349952" h="2923594">
                <a:moveTo>
                  <a:pt x="3349952" y="0"/>
                </a:moveTo>
                <a:lnTo>
                  <a:pt x="0" y="0"/>
                </a:lnTo>
                <a:lnTo>
                  <a:pt x="0" y="2923595"/>
                </a:lnTo>
                <a:lnTo>
                  <a:pt x="3349952" y="2923595"/>
                </a:lnTo>
                <a:lnTo>
                  <a:pt x="334995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"/>
          <p:cNvSpPr/>
          <p:nvPr/>
        </p:nvSpPr>
        <p:spPr>
          <a:xfrm>
            <a:off x="780808" y="1428249"/>
            <a:ext cx="6239443" cy="8229481"/>
          </a:xfrm>
          <a:custGeom>
            <a:avLst/>
            <a:gdLst/>
            <a:ahLst/>
            <a:cxnLst/>
            <a:rect l="l" t="t" r="r" b="b"/>
            <a:pathLst>
              <a:path w="6239443" h="8229481">
                <a:moveTo>
                  <a:pt x="0" y="0"/>
                </a:moveTo>
                <a:lnTo>
                  <a:pt x="6239443" y="0"/>
                </a:lnTo>
                <a:lnTo>
                  <a:pt x="6239443" y="8229481"/>
                </a:lnTo>
                <a:lnTo>
                  <a:pt x="0" y="8229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1"/>
          <p:cNvSpPr txBox="1"/>
          <p:nvPr/>
        </p:nvSpPr>
        <p:spPr>
          <a:xfrm>
            <a:off x="1175766" y="751825"/>
            <a:ext cx="5915244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Phát triển vận động</a:t>
            </a:r>
            <a:endParaRPr lang="en-US" sz="4400" dirty="0">
              <a:solidFill>
                <a:srgbClr val="FF000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9782913" y="324242"/>
            <a:ext cx="8465923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914"/>
              </a:lnSpc>
              <a:spcBef>
                <a:spcPct val="0"/>
              </a:spcBef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Giáo dục dinh dưỡng và sức  khỏe</a:t>
            </a:r>
            <a:endParaRPr lang="en-US" sz="4400" u="none" strike="noStrike" dirty="0">
              <a:solidFill>
                <a:srgbClr val="FF0000"/>
              </a:solidFill>
              <a:latin typeface="+mj-lt"/>
              <a:ea typeface="Asap"/>
              <a:cs typeface="Asap"/>
              <a:sym typeface="Asap"/>
            </a:endParaRPr>
          </a:p>
        </p:txBody>
      </p:sp>
      <p:grpSp>
        <p:nvGrpSpPr>
          <p:cNvPr id="23" name="Group 7"/>
          <p:cNvGrpSpPr/>
          <p:nvPr/>
        </p:nvGrpSpPr>
        <p:grpSpPr>
          <a:xfrm>
            <a:off x="1726146" y="2132027"/>
            <a:ext cx="4782954" cy="7017306"/>
            <a:chOff x="-618749" y="-2685325"/>
            <a:chExt cx="6377273" cy="9356403"/>
          </a:xfrm>
        </p:grpSpPr>
        <p:sp>
          <p:nvSpPr>
            <p:cNvPr id="24" name="TextBox 8"/>
            <p:cNvSpPr txBox="1"/>
            <p:nvPr/>
          </p:nvSpPr>
          <p:spPr>
            <a:xfrm>
              <a:off x="-618749" y="-2685325"/>
              <a:ext cx="6377273" cy="93564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vi-VN" sz="2400" dirty="0" smtClean="0">
                  <a:solidFill>
                    <a:srgbClr val="7030A0"/>
                  </a:solidFill>
                  <a:latin typeface="+mj-lt"/>
                </a:rPr>
                <a:t>+</a:t>
              </a:r>
              <a:r>
                <a:rPr lang="en-US" sz="2400" dirty="0" err="1" smtClean="0">
                  <a:solidFill>
                    <a:srgbClr val="7030A0"/>
                  </a:solidFill>
                  <a:latin typeface="+mj-lt"/>
                </a:rPr>
                <a:t>Trẻ</a:t>
              </a:r>
              <a:r>
                <a:rPr lang="en-US" sz="2400" dirty="0" smtClean="0">
                  <a:solidFill>
                    <a:srgbClr val="7030A0"/>
                  </a:solidFill>
                  <a:latin typeface="+mj-lt"/>
                </a:rPr>
                <a:t> </a:t>
              </a:r>
              <a:r>
                <a:rPr lang="en-US" sz="2400" dirty="0">
                  <a:solidFill>
                    <a:srgbClr val="7030A0"/>
                  </a:solidFill>
                  <a:latin typeface="+mj-lt"/>
                </a:rPr>
                <a:t>t</a:t>
              </a:r>
              <a:r>
                <a:rPr lang="vi-VN" sz="2400" dirty="0" smtClean="0">
                  <a:solidFill>
                    <a:srgbClr val="7030A0"/>
                  </a:solidFill>
                  <a:latin typeface="+mj-lt"/>
                </a:rPr>
                <a:t>hực </a:t>
              </a:r>
              <a:r>
                <a:rPr lang="vi-VN" sz="2400" dirty="0">
                  <a:solidFill>
                    <a:srgbClr val="7030A0"/>
                  </a:solidFill>
                  <a:latin typeface="+mj-lt"/>
                </a:rPr>
                <a:t>hiện động tác phát triển các nhóm cơ và hô hấp </a:t>
              </a:r>
              <a:endParaRPr lang="en-US" sz="2400" dirty="0" smtClean="0">
                <a:solidFill>
                  <a:srgbClr val="7030A0"/>
                </a:solidFill>
                <a:latin typeface="+mj-lt"/>
              </a:endParaRPr>
            </a:p>
            <a:p>
              <a:r>
                <a:rPr lang="en-US" sz="2400" dirty="0" smtClean="0">
                  <a:solidFill>
                    <a:srgbClr val="7030A0"/>
                  </a:solidFill>
                  <a:latin typeface="+mj-lt"/>
                </a:rPr>
                <a:t>- </a:t>
              </a:r>
              <a:r>
                <a:rPr lang="vi-VN" sz="2400" dirty="0" smtClean="0">
                  <a:solidFill>
                    <a:srgbClr val="7030A0"/>
                  </a:solidFill>
                  <a:latin typeface="+mj-lt"/>
                </a:rPr>
                <a:t>Trẻ</a:t>
              </a:r>
              <a:r>
                <a:rPr lang="vi-VN" sz="2400" dirty="0">
                  <a:solidFill>
                    <a:srgbClr val="7030A0"/>
                  </a:solidFill>
                  <a:latin typeface="+mj-lt"/>
                </a:rPr>
                <a:t> thực hiện được các động tác  trong bài tập thể dục: Hít  thở, tay, lưng/bụng và chân </a:t>
              </a:r>
              <a:endParaRPr lang="en-US" sz="2400" dirty="0" smtClean="0">
                <a:solidFill>
                  <a:srgbClr val="7030A0"/>
                </a:solidFill>
                <a:latin typeface="+mj-lt"/>
              </a:endParaRPr>
            </a:p>
            <a:p>
              <a:r>
                <a:rPr lang="en-US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  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2400" dirty="0" smtClean="0">
                  <a:solidFill>
                    <a:srgbClr val="7030A0"/>
                  </a:solidFill>
                  <a:latin typeface="+mj-lt"/>
                </a:rPr>
                <a:t>- </a:t>
              </a:r>
              <a:r>
                <a:rPr lang="vi-VN" sz="2400" dirty="0">
                  <a:solidFill>
                    <a:srgbClr val="7030A0"/>
                  </a:solidFill>
                  <a:latin typeface="+mj-lt"/>
                </a:rPr>
                <a:t>Trẻ thể hiện được sức mạnh của cơ  bắp trong vận động  ném, đá bóng: Ném  xa lên phía trước bằng một tay (tối thiểu  1,5 mét)  </a:t>
              </a:r>
            </a:p>
            <a:p>
              <a:r>
                <a:rPr lang="vi-VN" sz="2400" dirty="0">
                  <a:solidFill>
                    <a:srgbClr val="7030A0"/>
                  </a:solidFill>
                  <a:latin typeface="+mj-lt"/>
                </a:rPr>
                <a:t>+ Trẻ thực hiện được vận động cử  động của bàn tay, ngón  tay: thực  hiện "múa khéo" </a:t>
              </a:r>
              <a:endParaRPr lang="en-US" sz="2400" dirty="0" smtClean="0">
                <a:solidFill>
                  <a:srgbClr val="7030A0"/>
                </a:solidFill>
                <a:latin typeface="+mj-lt"/>
              </a:endParaRPr>
            </a:p>
            <a:p>
              <a:r>
                <a:rPr lang="vi-VN" sz="2400" dirty="0" smtClean="0">
                  <a:solidFill>
                    <a:srgbClr val="7030A0"/>
                  </a:solidFill>
                  <a:latin typeface="+mj-lt"/>
                </a:rPr>
                <a:t>- </a:t>
              </a:r>
              <a:r>
                <a:rPr lang="vi-VN" sz="2400" dirty="0">
                  <a:solidFill>
                    <a:srgbClr val="7030A0"/>
                  </a:solidFill>
                  <a:latin typeface="+mj-lt"/>
                </a:rPr>
                <a:t>Trẻ phối hợp được cử động bàn tay,  ngón tay và phối  hợp  tay –  mắt  trong các hoạt động: nhào đất nặn; vẽ tổ chim, xâu  vòng tay, chuỗi đeo  cổ. </a:t>
              </a:r>
              <a:endParaRPr lang="en-US" sz="2400" b="1" dirty="0">
                <a:solidFill>
                  <a:srgbClr val="7030A0"/>
                </a:solidFill>
                <a:latin typeface="+mj-lt"/>
                <a:ea typeface="Cabin Bold"/>
                <a:cs typeface="Cabin Bold"/>
                <a:sym typeface="Cabin Bold"/>
              </a:endParaRPr>
            </a:p>
          </p:txBody>
        </p:sp>
        <p:sp>
          <p:nvSpPr>
            <p:cNvPr id="25" name="TextBox 9"/>
            <p:cNvSpPr txBox="1"/>
            <p:nvPr/>
          </p:nvSpPr>
          <p:spPr>
            <a:xfrm>
              <a:off x="0" y="945708"/>
              <a:ext cx="5758524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en-US" b="1" dirty="0"/>
            </a:p>
          </p:txBody>
        </p:sp>
      </p:grpSp>
      <p:sp>
        <p:nvSpPr>
          <p:cNvPr id="26" name="TextBox 4"/>
          <p:cNvSpPr txBox="1"/>
          <p:nvPr/>
        </p:nvSpPr>
        <p:spPr>
          <a:xfrm>
            <a:off x="7078812" y="3812587"/>
            <a:ext cx="381734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MỤC </a:t>
            </a:r>
            <a:endParaRPr lang="en-US" sz="6600" b="1" dirty="0" smtClean="0">
              <a:solidFill>
                <a:srgbClr val="3333FF"/>
              </a:solidFill>
              <a:latin typeface="Asap"/>
              <a:ea typeface="Asap"/>
              <a:cs typeface="Asap"/>
              <a:sym typeface="Asap"/>
            </a:endParaRPr>
          </a:p>
          <a:p>
            <a:pPr algn="ctr"/>
            <a:r>
              <a:rPr lang="en-US" sz="6600" b="1" dirty="0" smtClean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TIÊU </a:t>
            </a:r>
            <a:r>
              <a:rPr lang="en-US" sz="6600" b="1" dirty="0" smtClean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PHÁT TRIỂN THỂ CHẤT</a:t>
            </a:r>
            <a:endParaRPr lang="en-US" sz="6600" b="1" dirty="0">
              <a:solidFill>
                <a:srgbClr val="3333FF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95400" y="-410825"/>
            <a:ext cx="22021800" cy="11555466"/>
          </a:xfrm>
          <a:custGeom>
            <a:avLst/>
            <a:gdLst/>
            <a:ahLst/>
            <a:cxnLst/>
            <a:rect l="l" t="t" r="r" b="b"/>
            <a:pathLst>
              <a:path w="21643930" h="11555466">
                <a:moveTo>
                  <a:pt x="0" y="0"/>
                </a:moveTo>
                <a:lnTo>
                  <a:pt x="21643930" y="0"/>
                </a:lnTo>
                <a:lnTo>
                  <a:pt x="21643930" y="11555467"/>
                </a:lnTo>
                <a:lnTo>
                  <a:pt x="0" y="11555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75988" y="676133"/>
            <a:ext cx="16472314" cy="9883828"/>
          </a:xfrm>
          <a:custGeom>
            <a:avLst/>
            <a:gdLst/>
            <a:ahLst/>
            <a:cxnLst/>
            <a:rect l="l" t="t" r="r" b="b"/>
            <a:pathLst>
              <a:path w="7131842" h="6872503">
                <a:moveTo>
                  <a:pt x="0" y="0"/>
                </a:moveTo>
                <a:lnTo>
                  <a:pt x="7131842" y="0"/>
                </a:lnTo>
                <a:lnTo>
                  <a:pt x="7131842" y="6872502"/>
                </a:lnTo>
                <a:lnTo>
                  <a:pt x="0" y="6872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860" y="2596919"/>
            <a:ext cx="14000561" cy="6155531"/>
            <a:chOff x="0" y="-109140"/>
            <a:chExt cx="6760694" cy="8207375"/>
          </a:xfrm>
        </p:grpSpPr>
        <p:sp>
          <p:nvSpPr>
            <p:cNvPr id="5" name="TextBox 5"/>
            <p:cNvSpPr txBox="1"/>
            <p:nvPr/>
          </p:nvSpPr>
          <p:spPr>
            <a:xfrm>
              <a:off x="0" y="-16510"/>
              <a:ext cx="6218208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02"/>
                </a:lnSpc>
              </a:pPr>
              <a:endParaRPr lang="en-US" sz="2925" b="1" dirty="0">
                <a:solidFill>
                  <a:srgbClr val="191919"/>
                </a:solidFill>
                <a:latin typeface="Cabin Bold"/>
                <a:ea typeface="Cabin Bold"/>
                <a:cs typeface="Cabin Bold"/>
                <a:sym typeface="Cabin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42486" y="-109140"/>
              <a:ext cx="6218208" cy="820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500" dirty="0">
                  <a:solidFill>
                    <a:srgbClr val="9900FF"/>
                  </a:solidFill>
                </a:rPr>
                <a:t>-   </a:t>
              </a:r>
              <a:r>
                <a:rPr lang="en-US" sz="2500" dirty="0" err="1">
                  <a:solidFill>
                    <a:srgbClr val="9900FF"/>
                  </a:solidFill>
                </a:rPr>
                <a:t>Nghe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các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bài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thơ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đồng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dao</a:t>
              </a:r>
              <a:r>
                <a:rPr lang="en-US" sz="2500" dirty="0">
                  <a:solidFill>
                    <a:srgbClr val="9900FF"/>
                  </a:solidFill>
                </a:rPr>
                <a:t>, ca </a:t>
              </a:r>
              <a:r>
                <a:rPr lang="en-US" sz="2500" dirty="0" err="1">
                  <a:solidFill>
                    <a:srgbClr val="9900FF"/>
                  </a:solidFill>
                </a:rPr>
                <a:t>dao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hò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vè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câu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đố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và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truyện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ngắn</a:t>
              </a:r>
              <a:r>
                <a:rPr lang="en-US" sz="2500" dirty="0">
                  <a:solidFill>
                    <a:srgbClr val="9900FF"/>
                  </a:solidFill>
                </a:rPr>
                <a:t> (</a:t>
              </a:r>
              <a:r>
                <a:rPr lang="en-US" sz="2500" dirty="0" err="1">
                  <a:solidFill>
                    <a:srgbClr val="9900FF"/>
                  </a:solidFill>
                </a:rPr>
                <a:t>có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nội</a:t>
              </a:r>
              <a:r>
                <a:rPr lang="en-US" sz="2500" dirty="0">
                  <a:solidFill>
                    <a:srgbClr val="9900FF"/>
                  </a:solidFill>
                </a:rPr>
                <a:t> dung </a:t>
              </a:r>
              <a:r>
                <a:rPr lang="en-US" sz="2500" dirty="0" err="1">
                  <a:solidFill>
                    <a:srgbClr val="9900FF"/>
                  </a:solidFill>
                </a:rPr>
                <a:t>phù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hợp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với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trẻ</a:t>
              </a:r>
              <a:r>
                <a:rPr lang="en-US" sz="2500" dirty="0">
                  <a:solidFill>
                    <a:srgbClr val="9900FF"/>
                  </a:solidFill>
                </a:rPr>
                <a:t>).</a:t>
              </a:r>
            </a:p>
            <a:p>
              <a:pPr marL="342900" lvl="0" indent="-342900">
                <a:buFontTx/>
                <a:buChar char="-"/>
              </a:pPr>
              <a:r>
                <a:rPr lang="en-US" sz="2500" dirty="0" err="1">
                  <a:solidFill>
                    <a:srgbClr val="9900FF"/>
                  </a:solidFill>
                </a:rPr>
                <a:t>Nghe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các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ngữ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điệu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nhịp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điệu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khác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nhau</a:t>
              </a:r>
              <a:r>
                <a:rPr lang="en-US" sz="2500" dirty="0">
                  <a:solidFill>
                    <a:srgbClr val="9900FF"/>
                  </a:solidFill>
                </a:rPr>
                <a:t> (</a:t>
              </a:r>
              <a:r>
                <a:rPr lang="en-US" sz="2500" dirty="0" err="1">
                  <a:solidFill>
                    <a:srgbClr val="9900FF"/>
                  </a:solidFill>
                </a:rPr>
                <a:t>chuyện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thơ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đồng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dao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lời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nói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trong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giao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tiếp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hàng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ngày</a:t>
              </a:r>
              <a:r>
                <a:rPr lang="en-US" sz="2500" dirty="0">
                  <a:solidFill>
                    <a:srgbClr val="9900FF"/>
                  </a:solidFill>
                </a:rPr>
                <a:t>) </a:t>
              </a:r>
            </a:p>
            <a:p>
              <a:pPr marL="342900" lvl="0" indent="-342900">
                <a:buFontTx/>
                <a:buChar char="-"/>
              </a:pPr>
              <a:r>
                <a:rPr lang="en-US" sz="2500" dirty="0" err="1">
                  <a:solidFill>
                    <a:srgbClr val="9900FF"/>
                  </a:solidFill>
                </a:rPr>
                <a:t>Thể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hiện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hiểu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biết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tình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cảm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nhu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cầu</a:t>
              </a:r>
              <a:r>
                <a:rPr lang="en-US" sz="2500" dirty="0">
                  <a:solidFill>
                    <a:srgbClr val="9900FF"/>
                  </a:solidFill>
                </a:rPr>
                <a:t> (</a:t>
              </a:r>
              <a:r>
                <a:rPr lang="en-US" sz="2500" dirty="0" err="1">
                  <a:solidFill>
                    <a:srgbClr val="9900FF"/>
                  </a:solidFill>
                </a:rPr>
                <a:t>ăn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uống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đi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vệ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sinh</a:t>
              </a:r>
              <a:r>
                <a:rPr lang="en-US" sz="2500" dirty="0">
                  <a:solidFill>
                    <a:srgbClr val="9900FF"/>
                  </a:solidFill>
                </a:rPr>
                <a:t>…) </a:t>
              </a:r>
              <a:r>
                <a:rPr lang="en-US" sz="2500" dirty="0" err="1">
                  <a:solidFill>
                    <a:srgbClr val="9900FF"/>
                  </a:solidFill>
                </a:rPr>
                <a:t>của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bản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thân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bằng</a:t>
              </a:r>
              <a:r>
                <a:rPr lang="en-US" sz="2500" dirty="0">
                  <a:solidFill>
                    <a:srgbClr val="9900FF"/>
                  </a:solidFill>
                </a:rPr>
                <a:t> 1-2 </a:t>
              </a:r>
              <a:r>
                <a:rPr lang="en-US" sz="2500" dirty="0" err="1">
                  <a:solidFill>
                    <a:srgbClr val="9900FF"/>
                  </a:solidFill>
                </a:rPr>
                <a:t>câu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đơn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giản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và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câu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dài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</a:p>
            <a:p>
              <a:pPr marL="342900" lvl="0" indent="-342900">
                <a:buFontTx/>
                <a:buChar char="-"/>
              </a:pPr>
              <a:r>
                <a:rPr lang="en-US" sz="2500" dirty="0" err="1">
                  <a:solidFill>
                    <a:srgbClr val="9900FF"/>
                  </a:solidFill>
                </a:rPr>
                <a:t>Nghe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và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trả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lời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các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câu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hỏi</a:t>
              </a:r>
              <a:r>
                <a:rPr lang="en-US" sz="2500" dirty="0">
                  <a:solidFill>
                    <a:srgbClr val="9900FF"/>
                  </a:solidFill>
                </a:rPr>
                <a:t>: Ai, con </a:t>
              </a:r>
              <a:r>
                <a:rPr lang="en-US" sz="2500" dirty="0" err="1">
                  <a:solidFill>
                    <a:srgbClr val="9900FF"/>
                  </a:solidFill>
                </a:rPr>
                <a:t>gì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cái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gì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làm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gì</a:t>
              </a:r>
              <a:r>
                <a:rPr lang="en-US" sz="2500" dirty="0">
                  <a:solidFill>
                    <a:srgbClr val="9900FF"/>
                  </a:solidFill>
                </a:rPr>
                <a:t>, ở </a:t>
              </a:r>
              <a:r>
                <a:rPr lang="en-US" sz="2500" dirty="0" err="1">
                  <a:solidFill>
                    <a:srgbClr val="9900FF"/>
                  </a:solidFill>
                </a:rPr>
                <a:t>đâu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như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thế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nào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để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làm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gì</a:t>
              </a:r>
              <a:r>
                <a:rPr lang="en-US" sz="2500" dirty="0">
                  <a:solidFill>
                    <a:srgbClr val="9900FF"/>
                  </a:solidFill>
                </a:rPr>
                <a:t>? </a:t>
              </a:r>
            </a:p>
            <a:p>
              <a:pPr marL="342900" lvl="0" indent="-342900">
                <a:buFontTx/>
                <a:buChar char="-"/>
              </a:pPr>
              <a:r>
                <a:rPr lang="en-US" sz="2500" dirty="0" err="1">
                  <a:solidFill>
                    <a:srgbClr val="9900FF"/>
                  </a:solidFill>
                </a:rPr>
                <a:t>Phát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âm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rõ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tiếng</a:t>
              </a:r>
              <a:r>
                <a:rPr lang="en-US" sz="2500" dirty="0">
                  <a:solidFill>
                    <a:srgbClr val="9900FF"/>
                  </a:solidFill>
                </a:rPr>
                <a:t>. </a:t>
              </a:r>
            </a:p>
            <a:p>
              <a:pPr marL="342900" lvl="0" indent="-342900">
                <a:buFontTx/>
                <a:buChar char="-"/>
              </a:pPr>
              <a:r>
                <a:rPr lang="en-US" sz="2500" dirty="0" err="1">
                  <a:solidFill>
                    <a:srgbClr val="9900FF"/>
                  </a:solidFill>
                </a:rPr>
                <a:t>Kể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lại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đoạn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truyện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được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nghe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nhiều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lần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có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gợi</a:t>
              </a:r>
              <a:r>
                <a:rPr lang="en-US" sz="2500" dirty="0">
                  <a:solidFill>
                    <a:srgbClr val="9900FF"/>
                  </a:solidFill>
                </a:rPr>
                <a:t> ý</a:t>
              </a:r>
            </a:p>
            <a:p>
              <a:pPr marL="342900" lvl="0" indent="-342900">
                <a:buFontTx/>
                <a:buChar char="-"/>
              </a:pPr>
              <a:r>
                <a:rPr lang="en-US" sz="2500" dirty="0" err="1">
                  <a:solidFill>
                    <a:srgbClr val="9900FF"/>
                  </a:solidFill>
                </a:rPr>
                <a:t>Đọc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các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đoạn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thơ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bài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thơ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ngắn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có</a:t>
              </a:r>
              <a:r>
                <a:rPr lang="en-US" sz="2500" dirty="0">
                  <a:solidFill>
                    <a:srgbClr val="9900FF"/>
                  </a:solidFill>
                </a:rPr>
                <a:t> 3-4 </a:t>
              </a:r>
              <a:r>
                <a:rPr lang="en-US" sz="2500" dirty="0" err="1">
                  <a:solidFill>
                    <a:srgbClr val="9900FF"/>
                  </a:solidFill>
                </a:rPr>
                <a:t>từ</a:t>
              </a:r>
              <a:endParaRPr lang="en-US" sz="2500" dirty="0">
                <a:solidFill>
                  <a:srgbClr val="9900FF"/>
                </a:solidFill>
              </a:endParaRPr>
            </a:p>
            <a:p>
              <a:pPr marL="342900" lvl="0" indent="-342900">
                <a:buFontTx/>
                <a:buChar char="-"/>
              </a:pPr>
              <a:r>
                <a:rPr lang="en-US" sz="2500" dirty="0" err="1">
                  <a:solidFill>
                    <a:srgbClr val="9900FF"/>
                  </a:solidFill>
                </a:rPr>
                <a:t>Nói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được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câu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đơn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câu</a:t>
              </a:r>
              <a:r>
                <a:rPr lang="en-US" sz="2500" dirty="0">
                  <a:solidFill>
                    <a:srgbClr val="9900FF"/>
                  </a:solidFill>
                </a:rPr>
                <a:t> 5-7 </a:t>
              </a:r>
              <a:r>
                <a:rPr lang="en-US" sz="2500" dirty="0" err="1">
                  <a:solidFill>
                    <a:srgbClr val="9900FF"/>
                  </a:solidFill>
                </a:rPr>
                <a:t>tiếng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có</a:t>
              </a:r>
              <a:r>
                <a:rPr lang="en-US" sz="2500" dirty="0">
                  <a:solidFill>
                    <a:srgbClr val="9900FF"/>
                  </a:solidFill>
                </a:rPr>
                <a:t> 1 </a:t>
              </a:r>
              <a:r>
                <a:rPr lang="en-US" sz="2500" dirty="0" err="1">
                  <a:solidFill>
                    <a:srgbClr val="9900FF"/>
                  </a:solidFill>
                </a:rPr>
                <a:t>các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từ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thông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dụng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chỉ</a:t>
              </a:r>
              <a:r>
                <a:rPr lang="en-US" sz="2500" dirty="0">
                  <a:solidFill>
                    <a:srgbClr val="9900FF"/>
                  </a:solidFill>
                </a:rPr>
                <a:t>: </a:t>
              </a:r>
              <a:r>
                <a:rPr lang="en-US" sz="2500" dirty="0" err="1">
                  <a:solidFill>
                    <a:srgbClr val="9900FF"/>
                  </a:solidFill>
                </a:rPr>
                <a:t>hoạt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động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đặc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điểm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sự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quen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thuộc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</a:p>
            <a:p>
              <a:pPr marL="342900" lvl="0" indent="-342900">
                <a:buFontTx/>
                <a:buChar char="-"/>
              </a:pPr>
              <a:r>
                <a:rPr lang="en-US" sz="2500" dirty="0" err="1">
                  <a:solidFill>
                    <a:srgbClr val="9900FF"/>
                  </a:solidFill>
                </a:rPr>
                <a:t>Mở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sách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lật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sách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gọi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tên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sự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vật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và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hành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động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của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các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nhân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vật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trong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tranh</a:t>
              </a:r>
              <a:r>
                <a:rPr lang="en-US" sz="2500" dirty="0">
                  <a:solidFill>
                    <a:srgbClr val="9900FF"/>
                  </a:solidFill>
                </a:rPr>
                <a:t> minh </a:t>
              </a:r>
              <a:r>
                <a:rPr lang="en-US" sz="2500" dirty="0" err="1">
                  <a:solidFill>
                    <a:srgbClr val="9900FF"/>
                  </a:solidFill>
                </a:rPr>
                <a:t>họa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sách</a:t>
              </a:r>
              <a:endParaRPr lang="en-US" sz="2500" dirty="0">
                <a:solidFill>
                  <a:srgbClr val="9900FF"/>
                </a:solidFill>
              </a:endParaRPr>
            </a:p>
            <a:p>
              <a:pPr marL="342900" lvl="0" indent="-342900">
                <a:buFontTx/>
                <a:buChar char="-"/>
              </a:pPr>
              <a:r>
                <a:rPr lang="en-US" sz="2500" dirty="0" err="1">
                  <a:solidFill>
                    <a:srgbClr val="9900FF"/>
                  </a:solidFill>
                </a:rPr>
                <a:t>Sử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dụng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lời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nói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với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các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mục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đích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khác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nhau</a:t>
              </a:r>
              <a:r>
                <a:rPr lang="en-US" sz="2500" dirty="0">
                  <a:solidFill>
                    <a:srgbClr val="9900FF"/>
                  </a:solidFill>
                </a:rPr>
                <a:t>: </a:t>
              </a:r>
              <a:r>
                <a:rPr lang="en-US" sz="2500" dirty="0" err="1">
                  <a:solidFill>
                    <a:srgbClr val="9900FF"/>
                  </a:solidFill>
                </a:rPr>
                <a:t>Trả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lời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và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đặt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một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số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câu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hỏi</a:t>
              </a:r>
              <a:r>
                <a:rPr lang="en-US" sz="2500" dirty="0">
                  <a:solidFill>
                    <a:srgbClr val="9900FF"/>
                  </a:solidFill>
                </a:rPr>
                <a:t>:  ”Ai </a:t>
              </a:r>
              <a:r>
                <a:rPr lang="en-US" sz="2500" dirty="0" err="1">
                  <a:solidFill>
                    <a:srgbClr val="9900FF"/>
                  </a:solidFill>
                </a:rPr>
                <a:t>đây</a:t>
              </a:r>
              <a:r>
                <a:rPr lang="en-US" sz="2500" dirty="0">
                  <a:solidFill>
                    <a:srgbClr val="9900FF"/>
                  </a:solidFill>
                </a:rPr>
                <a:t>?”, ”Con </a:t>
              </a:r>
              <a:r>
                <a:rPr lang="en-US" sz="2500" dirty="0" err="1">
                  <a:solidFill>
                    <a:srgbClr val="9900FF"/>
                  </a:solidFill>
                </a:rPr>
                <a:t>gì</a:t>
              </a:r>
              <a:r>
                <a:rPr lang="en-US" sz="2500" dirty="0">
                  <a:solidFill>
                    <a:srgbClr val="9900FF"/>
                  </a:solidFill>
                </a:rPr>
                <a:t>”, ”</a:t>
              </a:r>
              <a:r>
                <a:rPr lang="en-US" sz="2500" dirty="0" err="1">
                  <a:solidFill>
                    <a:srgbClr val="9900FF"/>
                  </a:solidFill>
                </a:rPr>
                <a:t>Cái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gì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đây</a:t>
              </a:r>
              <a:r>
                <a:rPr lang="en-US" sz="2500" dirty="0">
                  <a:solidFill>
                    <a:srgbClr val="9900FF"/>
                  </a:solidFill>
                </a:rPr>
                <a:t>”, ”</a:t>
              </a:r>
              <a:r>
                <a:rPr lang="en-US" sz="2500" dirty="0" err="1">
                  <a:solidFill>
                    <a:srgbClr val="9900FF"/>
                  </a:solidFill>
                </a:rPr>
                <a:t>làm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gì</a:t>
              </a:r>
              <a:r>
                <a:rPr lang="en-US" sz="2500" dirty="0">
                  <a:solidFill>
                    <a:srgbClr val="9900FF"/>
                  </a:solidFill>
                </a:rPr>
                <a:t>?, ”</a:t>
              </a:r>
              <a:r>
                <a:rPr lang="en-US" sz="2500" dirty="0" err="1">
                  <a:solidFill>
                    <a:srgbClr val="9900FF"/>
                  </a:solidFill>
                </a:rPr>
                <a:t>Thế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nào</a:t>
              </a:r>
              <a:r>
                <a:rPr lang="en-US" sz="2500" dirty="0">
                  <a:solidFill>
                    <a:srgbClr val="9900FF"/>
                  </a:solidFill>
                </a:rPr>
                <a:t>” VD: Con </a:t>
              </a:r>
              <a:r>
                <a:rPr lang="en-US" sz="2500" dirty="0" err="1">
                  <a:solidFill>
                    <a:srgbClr val="9900FF"/>
                  </a:solidFill>
                </a:rPr>
                <a:t>gà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gáy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thế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nào</a:t>
              </a:r>
              <a:r>
                <a:rPr lang="en-US" sz="2500" dirty="0">
                  <a:solidFill>
                    <a:srgbClr val="9900FF"/>
                  </a:solidFill>
                </a:rPr>
                <a:t>?</a:t>
              </a:r>
            </a:p>
            <a:p>
              <a:pPr marL="342900" lvl="0" indent="-342900">
                <a:buFontTx/>
                <a:buChar char="-"/>
              </a:pPr>
              <a:r>
                <a:rPr lang="en-US" sz="2500" dirty="0" err="1">
                  <a:solidFill>
                    <a:srgbClr val="9900FF"/>
                  </a:solidFill>
                </a:rPr>
                <a:t>Sử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dụng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các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từ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thể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hiện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sự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lễ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phép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khi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chào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hỏi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nói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chuyện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với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người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lớn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thưa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gửi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dạ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biết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xưng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hô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đúng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chào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hỏi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khi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gặp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khách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cám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ơn</a:t>
              </a:r>
              <a:r>
                <a:rPr lang="en-US" sz="2500" dirty="0">
                  <a:solidFill>
                    <a:srgbClr val="9900FF"/>
                  </a:solidFill>
                </a:rPr>
                <a:t>, </a:t>
              </a:r>
              <a:r>
                <a:rPr lang="en-US" sz="2500" dirty="0" err="1">
                  <a:solidFill>
                    <a:srgbClr val="9900FF"/>
                  </a:solidFill>
                </a:rPr>
                <a:t>xin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lỗi</a:t>
              </a:r>
              <a:r>
                <a:rPr lang="en-US" sz="2500" dirty="0">
                  <a:solidFill>
                    <a:srgbClr val="9900FF"/>
                  </a:solidFill>
                </a:rPr>
                <a:t>), </a:t>
              </a:r>
              <a:r>
                <a:rPr lang="en-US" sz="2500" dirty="0" err="1">
                  <a:solidFill>
                    <a:srgbClr val="9900FF"/>
                  </a:solidFill>
                </a:rPr>
                <a:t>mạnh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dạn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tự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nhiên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khi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nói</a:t>
              </a:r>
              <a:r>
                <a:rPr lang="en-US" sz="2500" dirty="0">
                  <a:solidFill>
                    <a:srgbClr val="9900FF"/>
                  </a:solidFill>
                </a:rPr>
                <a:t>.</a:t>
              </a:r>
            </a:p>
            <a:p>
              <a:pPr marL="342900" lvl="0" indent="-342900">
                <a:buFontTx/>
                <a:buChar char="-"/>
              </a:pPr>
              <a:r>
                <a:rPr lang="en-US" sz="2500" dirty="0" err="1">
                  <a:solidFill>
                    <a:srgbClr val="9900FF"/>
                  </a:solidFill>
                </a:rPr>
                <a:t>Thích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nghe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đọc</a:t>
              </a:r>
              <a:r>
                <a:rPr lang="en-US" sz="2500" dirty="0">
                  <a:solidFill>
                    <a:srgbClr val="9900FF"/>
                  </a:solidFill>
                </a:rPr>
                <a:t> </a:t>
              </a:r>
              <a:r>
                <a:rPr lang="en-US" sz="2500" dirty="0" err="1">
                  <a:solidFill>
                    <a:srgbClr val="9900FF"/>
                  </a:solidFill>
                </a:rPr>
                <a:t>sách</a:t>
              </a:r>
              <a:endParaRPr lang="en-US" sz="2500" dirty="0">
                <a:solidFill>
                  <a:srgbClr val="9900FF"/>
                </a:solidFill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25155" y="4307340"/>
            <a:ext cx="4002009" cy="633045"/>
          </a:xfrm>
          <a:custGeom>
            <a:avLst/>
            <a:gdLst/>
            <a:ahLst/>
            <a:cxnLst/>
            <a:rect l="l" t="t" r="r" b="b"/>
            <a:pathLst>
              <a:path w="4002009" h="633045">
                <a:moveTo>
                  <a:pt x="0" y="0"/>
                </a:moveTo>
                <a:lnTo>
                  <a:pt x="4002009" y="0"/>
                </a:lnTo>
                <a:lnTo>
                  <a:pt x="4002009" y="633045"/>
                </a:lnTo>
                <a:lnTo>
                  <a:pt x="0" y="6330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681625" y="1510331"/>
            <a:ext cx="3209712" cy="817018"/>
          </a:xfrm>
          <a:custGeom>
            <a:avLst/>
            <a:gdLst/>
            <a:ahLst/>
            <a:cxnLst/>
            <a:rect l="l" t="t" r="r" b="b"/>
            <a:pathLst>
              <a:path w="3209712" h="817018">
                <a:moveTo>
                  <a:pt x="0" y="0"/>
                </a:moveTo>
                <a:lnTo>
                  <a:pt x="3209712" y="0"/>
                </a:lnTo>
                <a:lnTo>
                  <a:pt x="3209712" y="817017"/>
                </a:lnTo>
                <a:lnTo>
                  <a:pt x="0" y="8170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521242" y="1158905"/>
            <a:ext cx="1562483" cy="1519869"/>
          </a:xfrm>
          <a:custGeom>
            <a:avLst/>
            <a:gdLst/>
            <a:ahLst/>
            <a:cxnLst/>
            <a:rect l="l" t="t" r="r" b="b"/>
            <a:pathLst>
              <a:path w="1562483" h="1519869">
                <a:moveTo>
                  <a:pt x="0" y="0"/>
                </a:moveTo>
                <a:lnTo>
                  <a:pt x="1562483" y="0"/>
                </a:lnTo>
                <a:lnTo>
                  <a:pt x="1562483" y="1519869"/>
                </a:lnTo>
                <a:lnTo>
                  <a:pt x="0" y="1519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91132">
            <a:off x="5251457" y="-462216"/>
            <a:ext cx="2019311" cy="1699892"/>
          </a:xfrm>
          <a:custGeom>
            <a:avLst/>
            <a:gdLst/>
            <a:ahLst/>
            <a:cxnLst/>
            <a:rect l="l" t="t" r="r" b="b"/>
            <a:pathLst>
              <a:path w="2019311" h="1699892">
                <a:moveTo>
                  <a:pt x="0" y="0"/>
                </a:moveTo>
                <a:lnTo>
                  <a:pt x="2019311" y="0"/>
                </a:lnTo>
                <a:lnTo>
                  <a:pt x="2019311" y="1699892"/>
                </a:lnTo>
                <a:lnTo>
                  <a:pt x="0" y="1699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929044" y="465038"/>
            <a:ext cx="1266129" cy="1453801"/>
          </a:xfrm>
          <a:custGeom>
            <a:avLst/>
            <a:gdLst/>
            <a:ahLst/>
            <a:cxnLst/>
            <a:rect l="l" t="t" r="r" b="b"/>
            <a:pathLst>
              <a:path w="1266129" h="1453801">
                <a:moveTo>
                  <a:pt x="0" y="0"/>
                </a:moveTo>
                <a:lnTo>
                  <a:pt x="1266128" y="0"/>
                </a:lnTo>
                <a:lnTo>
                  <a:pt x="1266128" y="1453801"/>
                </a:lnTo>
                <a:lnTo>
                  <a:pt x="0" y="14538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931361">
            <a:off x="-510810" y="7363233"/>
            <a:ext cx="2052646" cy="2313433"/>
          </a:xfrm>
          <a:custGeom>
            <a:avLst/>
            <a:gdLst/>
            <a:ahLst/>
            <a:cxnLst/>
            <a:rect l="l" t="t" r="r" b="b"/>
            <a:pathLst>
              <a:path w="2052646" h="2313433">
                <a:moveTo>
                  <a:pt x="0" y="0"/>
                </a:moveTo>
                <a:lnTo>
                  <a:pt x="2052646" y="0"/>
                </a:lnTo>
                <a:lnTo>
                  <a:pt x="2052646" y="2313432"/>
                </a:lnTo>
                <a:lnTo>
                  <a:pt x="0" y="231343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010578">
            <a:off x="3640006" y="8992228"/>
            <a:ext cx="1255708" cy="2784836"/>
          </a:xfrm>
          <a:custGeom>
            <a:avLst/>
            <a:gdLst/>
            <a:ahLst/>
            <a:cxnLst/>
            <a:rect l="l" t="t" r="r" b="b"/>
            <a:pathLst>
              <a:path w="1255708" h="2784836">
                <a:moveTo>
                  <a:pt x="0" y="0"/>
                </a:moveTo>
                <a:lnTo>
                  <a:pt x="1255708" y="0"/>
                </a:lnTo>
                <a:lnTo>
                  <a:pt x="1255708" y="2784836"/>
                </a:lnTo>
                <a:lnTo>
                  <a:pt x="0" y="27848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71500" y="9531261"/>
            <a:ext cx="1746250" cy="1028700"/>
          </a:xfrm>
          <a:custGeom>
            <a:avLst/>
            <a:gdLst/>
            <a:ahLst/>
            <a:cxnLst/>
            <a:rect l="l" t="t" r="r" b="b"/>
            <a:pathLst>
              <a:path w="1746250" h="1028700">
                <a:moveTo>
                  <a:pt x="0" y="0"/>
                </a:moveTo>
                <a:lnTo>
                  <a:pt x="1746250" y="0"/>
                </a:lnTo>
                <a:lnTo>
                  <a:pt x="174625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915387">
            <a:off x="7221743" y="9471840"/>
            <a:ext cx="1842337" cy="854174"/>
          </a:xfrm>
          <a:custGeom>
            <a:avLst/>
            <a:gdLst/>
            <a:ahLst/>
            <a:cxnLst/>
            <a:rect l="l" t="t" r="r" b="b"/>
            <a:pathLst>
              <a:path w="1842337" h="854174">
                <a:moveTo>
                  <a:pt x="0" y="0"/>
                </a:moveTo>
                <a:lnTo>
                  <a:pt x="1842337" y="0"/>
                </a:lnTo>
                <a:lnTo>
                  <a:pt x="1842337" y="854174"/>
                </a:lnTo>
                <a:lnTo>
                  <a:pt x="0" y="85417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225017">
            <a:off x="10669823" y="8254165"/>
            <a:ext cx="1256886" cy="1231748"/>
          </a:xfrm>
          <a:custGeom>
            <a:avLst/>
            <a:gdLst/>
            <a:ahLst/>
            <a:cxnLst/>
            <a:rect l="l" t="t" r="r" b="b"/>
            <a:pathLst>
              <a:path w="1256886" h="1231748">
                <a:moveTo>
                  <a:pt x="0" y="0"/>
                </a:moveTo>
                <a:lnTo>
                  <a:pt x="1256886" y="0"/>
                </a:lnTo>
                <a:lnTo>
                  <a:pt x="1256886" y="1231748"/>
                </a:lnTo>
                <a:lnTo>
                  <a:pt x="0" y="123174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9"/>
          <p:cNvSpPr txBox="1"/>
          <p:nvPr/>
        </p:nvSpPr>
        <p:spPr>
          <a:xfrm>
            <a:off x="-479260" y="1158905"/>
            <a:ext cx="6701552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47"/>
              </a:lnSpc>
            </a:pPr>
            <a:r>
              <a:rPr lang="en-US" sz="7761" b="1" dirty="0" smtClean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NỘI DUNG PHÁT TRIỂN NGÔN NGỮ</a:t>
            </a:r>
            <a:endParaRPr lang="en-US" sz="7761" b="1" dirty="0">
              <a:solidFill>
                <a:srgbClr val="3333FF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943" y="-66234"/>
            <a:ext cx="18297525" cy="10287000"/>
          </a:xfrm>
          <a:custGeom>
            <a:avLst/>
            <a:gdLst/>
            <a:ahLst/>
            <a:cxnLst/>
            <a:rect l="l" t="t" r="r" b="b"/>
            <a:pathLst>
              <a:path w="18297525" h="10287000">
                <a:moveTo>
                  <a:pt x="0" y="0"/>
                </a:moveTo>
                <a:lnTo>
                  <a:pt x="18297525" y="0"/>
                </a:lnTo>
                <a:lnTo>
                  <a:pt x="1829752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56642" y="912861"/>
            <a:ext cx="8359298" cy="837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</a:t>
            </a:r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thực hiện được nhiệm vụ gồm 2-3 hành  động. Ví  dụ:  Cháu cất đồ chơi lên  giá  rồi đi  rửa tay </a:t>
            </a:r>
          </a:p>
          <a:p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+Trẻ biết trả lời được các câu hỏi: “Ai đây?”, “Cái  gì đây?”,  “…làm gì?”, “….thế  nào?” (ví  dụ:  con gà gáy thế nào?”, ...)</a:t>
            </a:r>
          </a:p>
          <a:p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+Trẻ hiểu nội dung truyện ngắn đơn giản: trả  lời được  các câu  hỏi về tên truyện,  tên  và  hành động của các nhân vật. </a:t>
            </a:r>
          </a:p>
          <a:p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 phát âm rõ </a:t>
            </a:r>
            <a:r>
              <a:rPr lang="vi-VN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 nói được câu đơn, câu có 5 - 7 tiếng, có  các từ  thông  dụng chỉ sự vật, hoạt  động,  đặc  điểm quen thuộc. </a:t>
            </a:r>
          </a:p>
          <a:p>
            <a:r>
              <a:rPr lang="vi-VN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 sử dụng lời nói với các mục đích khác  nhau. </a:t>
            </a:r>
          </a:p>
        </p:txBody>
      </p:sp>
      <p:sp>
        <p:nvSpPr>
          <p:cNvPr id="19" name="Freeform 19"/>
          <p:cNvSpPr/>
          <p:nvPr/>
        </p:nvSpPr>
        <p:spPr>
          <a:xfrm>
            <a:off x="3197739" y="5929960"/>
            <a:ext cx="2604251" cy="2604251"/>
          </a:xfrm>
          <a:custGeom>
            <a:avLst/>
            <a:gdLst/>
            <a:ahLst/>
            <a:cxnLst/>
            <a:rect l="l" t="t" r="r" b="b"/>
            <a:pathLst>
              <a:path w="2604251" h="2604251">
                <a:moveTo>
                  <a:pt x="0" y="0"/>
                </a:moveTo>
                <a:lnTo>
                  <a:pt x="2604251" y="0"/>
                </a:lnTo>
                <a:lnTo>
                  <a:pt x="2604251" y="2604251"/>
                </a:lnTo>
                <a:lnTo>
                  <a:pt x="0" y="26042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87407" y="6698736"/>
            <a:ext cx="4045288" cy="2559564"/>
          </a:xfrm>
          <a:custGeom>
            <a:avLst/>
            <a:gdLst/>
            <a:ahLst/>
            <a:cxnLst/>
            <a:rect l="l" t="t" r="r" b="b"/>
            <a:pathLst>
              <a:path w="4045288" h="2559564">
                <a:moveTo>
                  <a:pt x="0" y="0"/>
                </a:moveTo>
                <a:lnTo>
                  <a:pt x="4045287" y="0"/>
                </a:lnTo>
                <a:lnTo>
                  <a:pt x="4045287" y="2559564"/>
                </a:lnTo>
                <a:lnTo>
                  <a:pt x="0" y="2559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4296481">
            <a:off x="1057730" y="6366836"/>
            <a:ext cx="1099408" cy="1099408"/>
          </a:xfrm>
          <a:custGeom>
            <a:avLst/>
            <a:gdLst/>
            <a:ahLst/>
            <a:cxnLst/>
            <a:rect l="l" t="t" r="r" b="b"/>
            <a:pathLst>
              <a:path w="1099408" h="1099408">
                <a:moveTo>
                  <a:pt x="0" y="0"/>
                </a:moveTo>
                <a:lnTo>
                  <a:pt x="1099408" y="0"/>
                </a:lnTo>
                <a:lnTo>
                  <a:pt x="1099408" y="1099408"/>
                </a:lnTo>
                <a:lnTo>
                  <a:pt x="0" y="10994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103263" y="8385549"/>
            <a:ext cx="1565033" cy="512193"/>
          </a:xfrm>
          <a:custGeom>
            <a:avLst/>
            <a:gdLst/>
            <a:ahLst/>
            <a:cxnLst/>
            <a:rect l="l" t="t" r="r" b="b"/>
            <a:pathLst>
              <a:path w="1565033" h="512193">
                <a:moveTo>
                  <a:pt x="0" y="0"/>
                </a:moveTo>
                <a:lnTo>
                  <a:pt x="1565033" y="0"/>
                </a:lnTo>
                <a:lnTo>
                  <a:pt x="1565033" y="512193"/>
                </a:lnTo>
                <a:lnTo>
                  <a:pt x="0" y="5121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003639">
            <a:off x="6134700" y="6760907"/>
            <a:ext cx="1267719" cy="1023395"/>
          </a:xfrm>
          <a:custGeom>
            <a:avLst/>
            <a:gdLst/>
            <a:ahLst/>
            <a:cxnLst/>
            <a:rect l="l" t="t" r="r" b="b"/>
            <a:pathLst>
              <a:path w="1267719" h="1023395">
                <a:moveTo>
                  <a:pt x="0" y="0"/>
                </a:moveTo>
                <a:lnTo>
                  <a:pt x="1267719" y="0"/>
                </a:lnTo>
                <a:lnTo>
                  <a:pt x="1267719" y="1023395"/>
                </a:lnTo>
                <a:lnTo>
                  <a:pt x="0" y="10233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378858" y="-294749"/>
            <a:ext cx="2382052" cy="1775712"/>
          </a:xfrm>
          <a:custGeom>
            <a:avLst/>
            <a:gdLst/>
            <a:ahLst/>
            <a:cxnLst/>
            <a:rect l="l" t="t" r="r" b="b"/>
            <a:pathLst>
              <a:path w="2382052" h="1775712">
                <a:moveTo>
                  <a:pt x="0" y="0"/>
                </a:moveTo>
                <a:lnTo>
                  <a:pt x="2382052" y="0"/>
                </a:lnTo>
                <a:lnTo>
                  <a:pt x="2382052" y="1775712"/>
                </a:lnTo>
                <a:lnTo>
                  <a:pt x="0" y="17757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1279601">
            <a:off x="17300285" y="1532012"/>
            <a:ext cx="1621691" cy="530735"/>
          </a:xfrm>
          <a:custGeom>
            <a:avLst/>
            <a:gdLst/>
            <a:ahLst/>
            <a:cxnLst/>
            <a:rect l="l" t="t" r="r" b="b"/>
            <a:pathLst>
              <a:path w="1621691" h="530735">
                <a:moveTo>
                  <a:pt x="0" y="0"/>
                </a:moveTo>
                <a:lnTo>
                  <a:pt x="1621691" y="0"/>
                </a:lnTo>
                <a:lnTo>
                  <a:pt x="1621691" y="530735"/>
                </a:lnTo>
                <a:lnTo>
                  <a:pt x="0" y="53073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1898327" y="-442711"/>
            <a:ext cx="2864600" cy="885422"/>
          </a:xfrm>
          <a:custGeom>
            <a:avLst/>
            <a:gdLst/>
            <a:ahLst/>
            <a:cxnLst/>
            <a:rect l="l" t="t" r="r" b="b"/>
            <a:pathLst>
              <a:path w="2864600" h="885422">
                <a:moveTo>
                  <a:pt x="0" y="0"/>
                </a:moveTo>
                <a:lnTo>
                  <a:pt x="2864600" y="0"/>
                </a:lnTo>
                <a:lnTo>
                  <a:pt x="2864600" y="885422"/>
                </a:lnTo>
                <a:lnTo>
                  <a:pt x="0" y="8854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7"/>
          <p:cNvSpPr txBox="1"/>
          <p:nvPr/>
        </p:nvSpPr>
        <p:spPr>
          <a:xfrm>
            <a:off x="125477" y="2817280"/>
            <a:ext cx="8231509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7"/>
              </a:lnSpc>
            </a:pPr>
            <a:r>
              <a:rPr lang="en-US" sz="7200" b="1" dirty="0" smtClean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MỤC TIÊU </a:t>
            </a:r>
            <a:r>
              <a:rPr lang="en-US" sz="7200" b="1" dirty="0">
                <a:solidFill>
                  <a:srgbClr val="FF0000"/>
                </a:solidFill>
                <a:latin typeface="Asap"/>
                <a:ea typeface="Asap"/>
                <a:cs typeface="Asap"/>
                <a:sym typeface="Asap"/>
              </a:rPr>
              <a:t>PHÁT TRIỂN NGÔN NGỮ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90800" y="190500"/>
            <a:ext cx="22402800" cy="11555466"/>
          </a:xfrm>
          <a:custGeom>
            <a:avLst/>
            <a:gdLst/>
            <a:ahLst/>
            <a:cxnLst/>
            <a:rect l="l" t="t" r="r" b="b"/>
            <a:pathLst>
              <a:path w="21643930" h="11555466">
                <a:moveTo>
                  <a:pt x="0" y="0"/>
                </a:moveTo>
                <a:lnTo>
                  <a:pt x="21643930" y="0"/>
                </a:lnTo>
                <a:lnTo>
                  <a:pt x="21643930" y="11555466"/>
                </a:lnTo>
                <a:lnTo>
                  <a:pt x="0" y="11555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28824" y="1290132"/>
            <a:ext cx="8180660" cy="8470711"/>
          </a:xfrm>
          <a:custGeom>
            <a:avLst/>
            <a:gdLst/>
            <a:ahLst/>
            <a:cxnLst/>
            <a:rect l="l" t="t" r="r" b="b"/>
            <a:pathLst>
              <a:path w="4912682" h="4930611">
                <a:moveTo>
                  <a:pt x="0" y="0"/>
                </a:moveTo>
                <a:lnTo>
                  <a:pt x="4912682" y="0"/>
                </a:lnTo>
                <a:lnTo>
                  <a:pt x="4912682" y="4930611"/>
                </a:lnTo>
                <a:lnTo>
                  <a:pt x="0" y="4930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92531" y="2895685"/>
            <a:ext cx="10567445" cy="8710265"/>
          </a:xfrm>
          <a:custGeom>
            <a:avLst/>
            <a:gdLst/>
            <a:ahLst/>
            <a:cxnLst/>
            <a:rect l="l" t="t" r="r" b="b"/>
            <a:pathLst>
              <a:path w="4912682" h="4930611">
                <a:moveTo>
                  <a:pt x="0" y="0"/>
                </a:moveTo>
                <a:lnTo>
                  <a:pt x="4912682" y="0"/>
                </a:lnTo>
                <a:lnTo>
                  <a:pt x="4912682" y="4930611"/>
                </a:lnTo>
                <a:lnTo>
                  <a:pt x="0" y="4930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97752" y="7630563"/>
            <a:ext cx="1193172" cy="1145445"/>
          </a:xfrm>
          <a:custGeom>
            <a:avLst/>
            <a:gdLst/>
            <a:ahLst/>
            <a:cxnLst/>
            <a:rect l="l" t="t" r="r" b="b"/>
            <a:pathLst>
              <a:path w="1193172" h="1145445">
                <a:moveTo>
                  <a:pt x="0" y="0"/>
                </a:moveTo>
                <a:lnTo>
                  <a:pt x="1193171" y="0"/>
                </a:lnTo>
                <a:lnTo>
                  <a:pt x="1193171" y="1145445"/>
                </a:lnTo>
                <a:lnTo>
                  <a:pt x="0" y="1145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60410" y="8776008"/>
            <a:ext cx="859964" cy="879146"/>
          </a:xfrm>
          <a:custGeom>
            <a:avLst/>
            <a:gdLst/>
            <a:ahLst/>
            <a:cxnLst/>
            <a:rect l="l" t="t" r="r" b="b"/>
            <a:pathLst>
              <a:path w="859964" h="879146">
                <a:moveTo>
                  <a:pt x="0" y="0"/>
                </a:moveTo>
                <a:lnTo>
                  <a:pt x="859964" y="0"/>
                </a:lnTo>
                <a:lnTo>
                  <a:pt x="859964" y="879146"/>
                </a:lnTo>
                <a:lnTo>
                  <a:pt x="0" y="8791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09150" y="9321785"/>
            <a:ext cx="666739" cy="666739"/>
          </a:xfrm>
          <a:custGeom>
            <a:avLst/>
            <a:gdLst/>
            <a:ahLst/>
            <a:cxnLst/>
            <a:rect l="l" t="t" r="r" b="b"/>
            <a:pathLst>
              <a:path w="666739" h="666739">
                <a:moveTo>
                  <a:pt x="0" y="0"/>
                </a:moveTo>
                <a:lnTo>
                  <a:pt x="666738" y="0"/>
                </a:lnTo>
                <a:lnTo>
                  <a:pt x="666738" y="666738"/>
                </a:lnTo>
                <a:lnTo>
                  <a:pt x="0" y="6667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420594">
            <a:off x="8099190" y="8097929"/>
            <a:ext cx="586251" cy="1724267"/>
          </a:xfrm>
          <a:custGeom>
            <a:avLst/>
            <a:gdLst/>
            <a:ahLst/>
            <a:cxnLst/>
            <a:rect l="l" t="t" r="r" b="b"/>
            <a:pathLst>
              <a:path w="586251" h="1724267">
                <a:moveTo>
                  <a:pt x="0" y="0"/>
                </a:moveTo>
                <a:lnTo>
                  <a:pt x="586250" y="0"/>
                </a:lnTo>
                <a:lnTo>
                  <a:pt x="586250" y="1724266"/>
                </a:lnTo>
                <a:lnTo>
                  <a:pt x="0" y="17242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41827" y="7671091"/>
            <a:ext cx="2136062" cy="1821479"/>
          </a:xfrm>
          <a:custGeom>
            <a:avLst/>
            <a:gdLst/>
            <a:ahLst/>
            <a:cxnLst/>
            <a:rect l="l" t="t" r="r" b="b"/>
            <a:pathLst>
              <a:path w="2136062" h="1821479">
                <a:moveTo>
                  <a:pt x="0" y="0"/>
                </a:moveTo>
                <a:lnTo>
                  <a:pt x="2136062" y="0"/>
                </a:lnTo>
                <a:lnTo>
                  <a:pt x="2136062" y="1821479"/>
                </a:lnTo>
                <a:lnTo>
                  <a:pt x="0" y="18214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96649">
            <a:off x="3315779" y="9837926"/>
            <a:ext cx="1842337" cy="854174"/>
          </a:xfrm>
          <a:custGeom>
            <a:avLst/>
            <a:gdLst/>
            <a:ahLst/>
            <a:cxnLst/>
            <a:rect l="l" t="t" r="r" b="b"/>
            <a:pathLst>
              <a:path w="1842337" h="854174">
                <a:moveTo>
                  <a:pt x="0" y="0"/>
                </a:moveTo>
                <a:lnTo>
                  <a:pt x="1842337" y="0"/>
                </a:lnTo>
                <a:lnTo>
                  <a:pt x="1842337" y="854174"/>
                </a:lnTo>
                <a:lnTo>
                  <a:pt x="0" y="85417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03639">
            <a:off x="11161934" y="9196010"/>
            <a:ext cx="1474366" cy="1190215"/>
          </a:xfrm>
          <a:custGeom>
            <a:avLst/>
            <a:gdLst/>
            <a:ahLst/>
            <a:cxnLst/>
            <a:rect l="l" t="t" r="r" b="b"/>
            <a:pathLst>
              <a:path w="1474366" h="1190215">
                <a:moveTo>
                  <a:pt x="0" y="0"/>
                </a:moveTo>
                <a:lnTo>
                  <a:pt x="1474366" y="0"/>
                </a:lnTo>
                <a:lnTo>
                  <a:pt x="1474366" y="1190215"/>
                </a:lnTo>
                <a:lnTo>
                  <a:pt x="0" y="119021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5899832" y="404831"/>
            <a:ext cx="10620542" cy="8209429"/>
            <a:chOff x="0" y="-151133"/>
            <a:chExt cx="5013717" cy="10945903"/>
          </a:xfrm>
        </p:grpSpPr>
        <p:sp>
          <p:nvSpPr>
            <p:cNvPr id="21" name="TextBox 21"/>
            <p:cNvSpPr txBox="1"/>
            <p:nvPr/>
          </p:nvSpPr>
          <p:spPr>
            <a:xfrm>
              <a:off x="109505" y="-151133"/>
              <a:ext cx="4904212" cy="6859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endParaRPr lang="en-US" sz="4400" b="1" dirty="0">
                <a:solidFill>
                  <a:srgbClr val="FF0000"/>
                </a:solidFill>
                <a:latin typeface="Cabin Bold"/>
                <a:ea typeface="Cabin Bold"/>
                <a:cs typeface="Cabin Bold"/>
                <a:sym typeface="Cabin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945921"/>
              <a:ext cx="4950051" cy="9848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/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000" dirty="0" err="1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Sờ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ngửi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en-US" sz="3000" dirty="0" err="1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000" dirty="0" err="1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Sờ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trơn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nhẵn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–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xù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xì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000" dirty="0" err="1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phối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sờ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ngửi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nếm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0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3000" dirty="0" err="1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vi-VN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mùi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vi-VN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vi-VN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 lvl="0"/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/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endPara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0"/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endPara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endPara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ô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hỏa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smtClean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3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10"/>
          <p:cNvSpPr txBox="1"/>
          <p:nvPr/>
        </p:nvSpPr>
        <p:spPr>
          <a:xfrm>
            <a:off x="36793" y="2787841"/>
            <a:ext cx="5513349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7"/>
              </a:lnSpc>
            </a:pPr>
            <a:r>
              <a:rPr lang="en-US" sz="7200" b="1" dirty="0" smtClean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NỘI DUNG PHÁT </a:t>
            </a:r>
            <a:r>
              <a:rPr lang="en-US" sz="7200" b="1" dirty="0">
                <a:solidFill>
                  <a:srgbClr val="3333FF"/>
                </a:solidFill>
                <a:latin typeface="Asap"/>
                <a:ea typeface="Asap"/>
                <a:cs typeface="Asap"/>
                <a:sym typeface="Asap"/>
              </a:rPr>
              <a:t>TRIỂN NHẬN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19481" y="-332386"/>
            <a:ext cx="21643930" cy="11555466"/>
          </a:xfrm>
          <a:custGeom>
            <a:avLst/>
            <a:gdLst/>
            <a:ahLst/>
            <a:cxnLst/>
            <a:rect l="l" t="t" r="r" b="b"/>
            <a:pathLst>
              <a:path w="21643930" h="11555466">
                <a:moveTo>
                  <a:pt x="0" y="0"/>
                </a:moveTo>
                <a:lnTo>
                  <a:pt x="21643930" y="0"/>
                </a:lnTo>
                <a:lnTo>
                  <a:pt x="21643930" y="11555466"/>
                </a:lnTo>
                <a:lnTo>
                  <a:pt x="0" y="11555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10408" y="-7785"/>
            <a:ext cx="2341977" cy="2458182"/>
          </a:xfrm>
          <a:custGeom>
            <a:avLst/>
            <a:gdLst/>
            <a:ahLst/>
            <a:cxnLst/>
            <a:rect l="l" t="t" r="r" b="b"/>
            <a:pathLst>
              <a:path w="2341977" h="2458182">
                <a:moveTo>
                  <a:pt x="0" y="0"/>
                </a:moveTo>
                <a:lnTo>
                  <a:pt x="2341977" y="0"/>
                </a:lnTo>
                <a:lnTo>
                  <a:pt x="2341977" y="2458182"/>
                </a:lnTo>
                <a:lnTo>
                  <a:pt x="0" y="2458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7049509" y="817570"/>
            <a:ext cx="9832512" cy="889793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-24983" y="2813874"/>
            <a:ext cx="692818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47"/>
              </a:lnSpc>
            </a:pPr>
            <a:r>
              <a:rPr lang="en-US" sz="8000" b="1" dirty="0" smtClean="0">
                <a:solidFill>
                  <a:srgbClr val="9900FF"/>
                </a:solidFill>
                <a:latin typeface="Asap"/>
                <a:ea typeface="Asap"/>
                <a:cs typeface="Asap"/>
                <a:sym typeface="Asap"/>
              </a:rPr>
              <a:t>MỤC TIÊU </a:t>
            </a:r>
            <a:r>
              <a:rPr lang="en-US" sz="8000" b="1" dirty="0">
                <a:solidFill>
                  <a:srgbClr val="9900FF"/>
                </a:solidFill>
                <a:latin typeface="Asap"/>
                <a:ea typeface="Asap"/>
                <a:cs typeface="Asap"/>
                <a:sym typeface="Asap"/>
              </a:rPr>
              <a:t>PHÁT TRIỂN NHẬN THỨC</a:t>
            </a:r>
            <a:endParaRPr lang="en-US" sz="8000" b="1" dirty="0">
              <a:solidFill>
                <a:srgbClr val="9900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28700" y="6383342"/>
            <a:ext cx="4820814" cy="2874958"/>
          </a:xfrm>
          <a:custGeom>
            <a:avLst/>
            <a:gdLst/>
            <a:ahLst/>
            <a:cxnLst/>
            <a:rect l="l" t="t" r="r" b="b"/>
            <a:pathLst>
              <a:path w="4820814" h="2874958">
                <a:moveTo>
                  <a:pt x="0" y="0"/>
                </a:moveTo>
                <a:lnTo>
                  <a:pt x="4820814" y="0"/>
                </a:lnTo>
                <a:lnTo>
                  <a:pt x="4820814" y="2874958"/>
                </a:lnTo>
                <a:lnTo>
                  <a:pt x="0" y="2874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700000">
            <a:off x="981452" y="7045618"/>
            <a:ext cx="1537120" cy="503058"/>
          </a:xfrm>
          <a:custGeom>
            <a:avLst/>
            <a:gdLst/>
            <a:ahLst/>
            <a:cxnLst/>
            <a:rect l="l" t="t" r="r" b="b"/>
            <a:pathLst>
              <a:path w="1537120" h="503058">
                <a:moveTo>
                  <a:pt x="0" y="0"/>
                </a:moveTo>
                <a:lnTo>
                  <a:pt x="1537120" y="0"/>
                </a:lnTo>
                <a:lnTo>
                  <a:pt x="1537120" y="503057"/>
                </a:lnTo>
                <a:lnTo>
                  <a:pt x="0" y="5030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14011">
            <a:off x="4965425" y="6734509"/>
            <a:ext cx="1250008" cy="1065916"/>
          </a:xfrm>
          <a:custGeom>
            <a:avLst/>
            <a:gdLst/>
            <a:ahLst/>
            <a:cxnLst/>
            <a:rect l="l" t="t" r="r" b="b"/>
            <a:pathLst>
              <a:path w="1250008" h="1065916">
                <a:moveTo>
                  <a:pt x="0" y="0"/>
                </a:moveTo>
                <a:lnTo>
                  <a:pt x="1250008" y="0"/>
                </a:lnTo>
                <a:lnTo>
                  <a:pt x="1250008" y="1065916"/>
                </a:lnTo>
                <a:lnTo>
                  <a:pt x="0" y="1065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334768" y="647388"/>
            <a:ext cx="2016553" cy="762624"/>
          </a:xfrm>
          <a:custGeom>
            <a:avLst/>
            <a:gdLst/>
            <a:ahLst/>
            <a:cxnLst/>
            <a:rect l="l" t="t" r="r" b="b"/>
            <a:pathLst>
              <a:path w="2016553" h="762624">
                <a:moveTo>
                  <a:pt x="0" y="0"/>
                </a:moveTo>
                <a:lnTo>
                  <a:pt x="2016553" y="0"/>
                </a:lnTo>
                <a:lnTo>
                  <a:pt x="2016553" y="762624"/>
                </a:lnTo>
                <a:lnTo>
                  <a:pt x="0" y="762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965765" y="9013817"/>
            <a:ext cx="3163897" cy="488966"/>
          </a:xfrm>
          <a:custGeom>
            <a:avLst/>
            <a:gdLst/>
            <a:ahLst/>
            <a:cxnLst/>
            <a:rect l="l" t="t" r="r" b="b"/>
            <a:pathLst>
              <a:path w="3163897" h="488966">
                <a:moveTo>
                  <a:pt x="0" y="0"/>
                </a:moveTo>
                <a:lnTo>
                  <a:pt x="3163897" y="0"/>
                </a:lnTo>
                <a:lnTo>
                  <a:pt x="3163897" y="488966"/>
                </a:lnTo>
                <a:lnTo>
                  <a:pt x="0" y="4889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7428173" y="1747686"/>
            <a:ext cx="9452463" cy="7755969"/>
            <a:chOff x="-503039" y="-173514"/>
            <a:chExt cx="12603284" cy="1034129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7994"/>
              <a:ext cx="12100245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endParaRPr lang="en-US" sz="3000" b="1" dirty="0">
                <a:solidFill>
                  <a:srgbClr val="191919"/>
                </a:solidFill>
                <a:latin typeface="Cabin Bold"/>
                <a:ea typeface="Cabin Bold"/>
                <a:cs typeface="Cabin Bold"/>
                <a:sym typeface="Cabin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503039" y="-173514"/>
              <a:ext cx="12100245" cy="10341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Trẻ thích tìm hiểu khám phá thế giới xung quanh bằng các giác  quan </a:t>
              </a:r>
              <a:endParaRPr lang="en-US" sz="36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 thể hiện sự hiểu biết về các sự vật, hiện tượng gần gũi. </a:t>
              </a:r>
              <a:endParaRPr lang="en-US" sz="36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Trẻ biết nói được tên và một vài đặc  điểm nổi bật của các</a:t>
              </a:r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quen thuộc </a:t>
              </a:r>
            </a:p>
            <a:p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Trẻ biết chỉ/nói tên hoặc lấy hoặc cất đúng </a:t>
              </a:r>
              <a:r>
                <a:rPr lang="en-US" sz="3600" dirty="0" err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Trẻ biết chỉ/ lấy hoặc cất đúng đồ chơi có kích thước to/nhỏ  theo  yêu  cầu</a:t>
              </a:r>
            </a:p>
            <a:p>
              <a:r>
                <a:rPr lang="vi-VN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Trẻ biết chỉ/nói tên hoặc lấy hoặc cất đúng đồ chơi có  số  lượng  yêu cầu.</a:t>
              </a:r>
            </a:p>
            <a:p>
              <a:r>
                <a:rPr lang="vi-VN" sz="3600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Trẻ biết chỉ/nói tên hoặc lấy hoặc cất đúng đồ chơi theo hình  dạng  </a:t>
              </a:r>
              <a:endParaRPr lang="vi-VN" sz="36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19481" y="-332386"/>
            <a:ext cx="21643930" cy="11555466"/>
          </a:xfrm>
          <a:custGeom>
            <a:avLst/>
            <a:gdLst/>
            <a:ahLst/>
            <a:cxnLst/>
            <a:rect l="l" t="t" r="r" b="b"/>
            <a:pathLst>
              <a:path w="21643930" h="11555466">
                <a:moveTo>
                  <a:pt x="0" y="0"/>
                </a:moveTo>
                <a:lnTo>
                  <a:pt x="21643930" y="0"/>
                </a:lnTo>
                <a:lnTo>
                  <a:pt x="21643930" y="11555466"/>
                </a:lnTo>
                <a:lnTo>
                  <a:pt x="0" y="11555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5393075" y="-347857"/>
            <a:ext cx="14607967" cy="8116381"/>
          </a:xfrm>
          <a:custGeom>
            <a:avLst/>
            <a:gdLst/>
            <a:ahLst/>
            <a:cxnLst/>
            <a:rect l="l" t="t" r="r" b="b"/>
            <a:pathLst>
              <a:path w="14607967" h="8116381">
                <a:moveTo>
                  <a:pt x="0" y="0"/>
                </a:moveTo>
                <a:lnTo>
                  <a:pt x="14607966" y="0"/>
                </a:lnTo>
                <a:lnTo>
                  <a:pt x="14607966" y="8116381"/>
                </a:lnTo>
                <a:lnTo>
                  <a:pt x="0" y="8116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158775" y="835696"/>
            <a:ext cx="11023918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</a:t>
            </a:r>
            <a:r>
              <a:rPr lang="vi-VN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và biểu lộ cảm xúc với con người và sự vật  gần gũi:</a:t>
            </a:r>
          </a:p>
          <a:p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</a:t>
            </a:r>
            <a:r>
              <a:rPr lang="vi-VN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biểu lộ sự</a:t>
            </a:r>
            <a:r>
              <a:rPr lang="vi-VN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</a:t>
            </a:r>
            <a:r>
              <a:rPr lang="vi-VN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hích giao tiếp với người khác bằng cử  chỉ, lời nói.  (cả năm)</a:t>
            </a:r>
          </a:p>
          <a:p>
            <a:r>
              <a:rPr lang="vi-VN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</a:t>
            </a:r>
            <a:r>
              <a:rPr lang="vi-VN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nhận biết được trạng thái cảm xúc vui, buồn, sợ  hãi (cả năm)</a:t>
            </a:r>
          </a:p>
          <a:p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biết thực hiện hành vi xã hội đơn giản:</a:t>
            </a:r>
          </a:p>
          <a:p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</a:t>
            </a:r>
            <a:r>
              <a:rPr lang="vi-VN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biết chào, tạm biệt, cảm ơn, ạ, vâng ạ</a:t>
            </a:r>
            <a:r>
              <a:rPr lang="vi-VN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4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4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 thích t̉ô màu, vẽ, nặn, xé, xếp hình, xem tranh  (cầm bút  di màu  vẽ  nguệch  ngoạc).. </a:t>
            </a:r>
          </a:p>
        </p:txBody>
      </p:sp>
      <p:sp>
        <p:nvSpPr>
          <p:cNvPr id="6" name="Freeform 6"/>
          <p:cNvSpPr/>
          <p:nvPr/>
        </p:nvSpPr>
        <p:spPr>
          <a:xfrm rot="854397">
            <a:off x="18290986" y="6779938"/>
            <a:ext cx="1779073" cy="3339557"/>
          </a:xfrm>
          <a:custGeom>
            <a:avLst/>
            <a:gdLst/>
            <a:ahLst/>
            <a:cxnLst/>
            <a:rect l="l" t="t" r="r" b="b"/>
            <a:pathLst>
              <a:path w="1779073" h="3339557">
                <a:moveTo>
                  <a:pt x="0" y="0"/>
                </a:moveTo>
                <a:lnTo>
                  <a:pt x="1779073" y="0"/>
                </a:lnTo>
                <a:lnTo>
                  <a:pt x="1779073" y="3339557"/>
                </a:lnTo>
                <a:lnTo>
                  <a:pt x="0" y="33395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7194" y="3313248"/>
            <a:ext cx="1507739" cy="1682062"/>
          </a:xfrm>
          <a:custGeom>
            <a:avLst/>
            <a:gdLst/>
            <a:ahLst/>
            <a:cxnLst/>
            <a:rect l="l" t="t" r="r" b="b"/>
            <a:pathLst>
              <a:path w="1507739" h="1682062">
                <a:moveTo>
                  <a:pt x="0" y="0"/>
                </a:moveTo>
                <a:lnTo>
                  <a:pt x="1507739" y="0"/>
                </a:lnTo>
                <a:lnTo>
                  <a:pt x="1507739" y="1682062"/>
                </a:lnTo>
                <a:lnTo>
                  <a:pt x="0" y="1682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563007">
            <a:off x="1609424" y="6119191"/>
            <a:ext cx="551402" cy="1621771"/>
          </a:xfrm>
          <a:custGeom>
            <a:avLst/>
            <a:gdLst/>
            <a:ahLst/>
            <a:cxnLst/>
            <a:rect l="l" t="t" r="r" b="b"/>
            <a:pathLst>
              <a:path w="551402" h="1621771">
                <a:moveTo>
                  <a:pt x="0" y="0"/>
                </a:moveTo>
                <a:lnTo>
                  <a:pt x="551402" y="0"/>
                </a:lnTo>
                <a:lnTo>
                  <a:pt x="551402" y="1621771"/>
                </a:lnTo>
                <a:lnTo>
                  <a:pt x="0" y="1621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17582" y="9071377"/>
            <a:ext cx="628838" cy="628838"/>
          </a:xfrm>
          <a:custGeom>
            <a:avLst/>
            <a:gdLst/>
            <a:ahLst/>
            <a:cxnLst/>
            <a:rect l="l" t="t" r="r" b="b"/>
            <a:pathLst>
              <a:path w="628838" h="628838">
                <a:moveTo>
                  <a:pt x="0" y="0"/>
                </a:moveTo>
                <a:lnTo>
                  <a:pt x="628838" y="0"/>
                </a:lnTo>
                <a:lnTo>
                  <a:pt x="628838" y="628838"/>
                </a:lnTo>
                <a:lnTo>
                  <a:pt x="0" y="628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620315">
            <a:off x="423537" y="5577310"/>
            <a:ext cx="747315" cy="691606"/>
          </a:xfrm>
          <a:custGeom>
            <a:avLst/>
            <a:gdLst/>
            <a:ahLst/>
            <a:cxnLst/>
            <a:rect l="l" t="t" r="r" b="b"/>
            <a:pathLst>
              <a:path w="747315" h="691606">
                <a:moveTo>
                  <a:pt x="0" y="0"/>
                </a:moveTo>
                <a:lnTo>
                  <a:pt x="747315" y="0"/>
                </a:lnTo>
                <a:lnTo>
                  <a:pt x="747315" y="691606"/>
                </a:lnTo>
                <a:lnTo>
                  <a:pt x="0" y="6916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13360">
            <a:off x="929735" y="7903113"/>
            <a:ext cx="1942830" cy="1911039"/>
          </a:xfrm>
          <a:custGeom>
            <a:avLst/>
            <a:gdLst/>
            <a:ahLst/>
            <a:cxnLst/>
            <a:rect l="l" t="t" r="r" b="b"/>
            <a:pathLst>
              <a:path w="1942830" h="1911039">
                <a:moveTo>
                  <a:pt x="0" y="0"/>
                </a:moveTo>
                <a:lnTo>
                  <a:pt x="1942830" y="0"/>
                </a:lnTo>
                <a:lnTo>
                  <a:pt x="1942830" y="1911038"/>
                </a:lnTo>
                <a:lnTo>
                  <a:pt x="0" y="19110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69248" y="4028872"/>
            <a:ext cx="4017288" cy="577029"/>
          </a:xfrm>
          <a:custGeom>
            <a:avLst/>
            <a:gdLst/>
            <a:ahLst/>
            <a:cxnLst/>
            <a:rect l="l" t="t" r="r" b="b"/>
            <a:pathLst>
              <a:path w="4017288" h="577029">
                <a:moveTo>
                  <a:pt x="0" y="0"/>
                </a:moveTo>
                <a:lnTo>
                  <a:pt x="4017288" y="0"/>
                </a:lnTo>
                <a:lnTo>
                  <a:pt x="4017288" y="577029"/>
                </a:lnTo>
                <a:lnTo>
                  <a:pt x="0" y="57702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006830" y="4714615"/>
            <a:ext cx="1503053" cy="1180580"/>
          </a:xfrm>
          <a:custGeom>
            <a:avLst/>
            <a:gdLst/>
            <a:ahLst/>
            <a:cxnLst/>
            <a:rect l="l" t="t" r="r" b="b"/>
            <a:pathLst>
              <a:path w="1503053" h="1180580">
                <a:moveTo>
                  <a:pt x="0" y="0"/>
                </a:moveTo>
                <a:lnTo>
                  <a:pt x="1503054" y="0"/>
                </a:lnTo>
                <a:lnTo>
                  <a:pt x="1503054" y="1180580"/>
                </a:lnTo>
                <a:lnTo>
                  <a:pt x="0" y="11805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34288" y="-225060"/>
            <a:ext cx="1325012" cy="1288875"/>
          </a:xfrm>
          <a:custGeom>
            <a:avLst/>
            <a:gdLst/>
            <a:ahLst/>
            <a:cxnLst/>
            <a:rect l="l" t="t" r="r" b="b"/>
            <a:pathLst>
              <a:path w="1325012" h="1288875">
                <a:moveTo>
                  <a:pt x="0" y="0"/>
                </a:moveTo>
                <a:lnTo>
                  <a:pt x="1325012" y="0"/>
                </a:lnTo>
                <a:lnTo>
                  <a:pt x="1325012" y="1288876"/>
                </a:lnTo>
                <a:lnTo>
                  <a:pt x="0" y="128887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99856">
            <a:off x="18055983" y="2085464"/>
            <a:ext cx="1116700" cy="663929"/>
          </a:xfrm>
          <a:custGeom>
            <a:avLst/>
            <a:gdLst/>
            <a:ahLst/>
            <a:cxnLst/>
            <a:rect l="l" t="t" r="r" b="b"/>
            <a:pathLst>
              <a:path w="1116700" h="663929">
                <a:moveTo>
                  <a:pt x="0" y="0"/>
                </a:moveTo>
                <a:lnTo>
                  <a:pt x="1116700" y="0"/>
                </a:lnTo>
                <a:lnTo>
                  <a:pt x="1116700" y="663929"/>
                </a:lnTo>
                <a:lnTo>
                  <a:pt x="0" y="66392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4"/>
          <p:cNvSpPr txBox="1"/>
          <p:nvPr/>
        </p:nvSpPr>
        <p:spPr>
          <a:xfrm rot="21242737">
            <a:off x="60399" y="1674017"/>
            <a:ext cx="6559407" cy="3976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460" b="1" dirty="0" smtClean="0">
                <a:solidFill>
                  <a:srgbClr val="0000CC"/>
                </a:solidFill>
                <a:latin typeface="Asap"/>
                <a:ea typeface="Asap"/>
                <a:cs typeface="Asap"/>
                <a:sym typeface="Asap"/>
              </a:rPr>
              <a:t>MỤC TIÊU PHÁT TRIỂN TÌNH CẢM, KĨ NĂNG XÃ HỘI, THẨM MĨ</a:t>
            </a:r>
            <a:endParaRPr lang="en-US" sz="6460" b="1" dirty="0">
              <a:solidFill>
                <a:srgbClr val="0000CC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72013" y="-177324"/>
            <a:ext cx="21643930" cy="11555466"/>
          </a:xfrm>
          <a:custGeom>
            <a:avLst/>
            <a:gdLst/>
            <a:ahLst/>
            <a:cxnLst/>
            <a:rect l="l" t="t" r="r" b="b"/>
            <a:pathLst>
              <a:path w="21643930" h="11555466">
                <a:moveTo>
                  <a:pt x="0" y="0"/>
                </a:moveTo>
                <a:lnTo>
                  <a:pt x="21643930" y="0"/>
                </a:lnTo>
                <a:lnTo>
                  <a:pt x="21643930" y="11555466"/>
                </a:lnTo>
                <a:lnTo>
                  <a:pt x="0" y="11555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77806" y="1467737"/>
            <a:ext cx="11147771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 hiện một số hành 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lấy gối vào chỗ ngủ, uống nước, lau miệng, tự đi vệ sinh khi có nhu cầu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nón,thu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dĩa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11920824" y="786724"/>
            <a:ext cx="5366186" cy="5040061"/>
          </a:xfrm>
          <a:custGeom>
            <a:avLst/>
            <a:gdLst/>
            <a:ahLst/>
            <a:cxnLst/>
            <a:rect l="l" t="t" r="r" b="b"/>
            <a:pathLst>
              <a:path w="6806241" h="8955580">
                <a:moveTo>
                  <a:pt x="0" y="0"/>
                </a:moveTo>
                <a:lnTo>
                  <a:pt x="6806241" y="0"/>
                </a:lnTo>
                <a:lnTo>
                  <a:pt x="6806241" y="8955580"/>
                </a:lnTo>
                <a:lnTo>
                  <a:pt x="0" y="8955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77607">
            <a:off x="-528192" y="699461"/>
            <a:ext cx="3932835" cy="779416"/>
          </a:xfrm>
          <a:custGeom>
            <a:avLst/>
            <a:gdLst/>
            <a:ahLst/>
            <a:cxnLst/>
            <a:rect l="l" t="t" r="r" b="b"/>
            <a:pathLst>
              <a:path w="3932835" h="779416">
                <a:moveTo>
                  <a:pt x="0" y="0"/>
                </a:moveTo>
                <a:lnTo>
                  <a:pt x="3932836" y="0"/>
                </a:lnTo>
                <a:lnTo>
                  <a:pt x="3932836" y="779417"/>
                </a:lnTo>
                <a:lnTo>
                  <a:pt x="0" y="779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87852">
            <a:off x="11880501" y="6197684"/>
            <a:ext cx="2912402" cy="1858642"/>
          </a:xfrm>
          <a:custGeom>
            <a:avLst/>
            <a:gdLst/>
            <a:ahLst/>
            <a:cxnLst/>
            <a:rect l="l" t="t" r="r" b="b"/>
            <a:pathLst>
              <a:path w="2912402" h="1858642">
                <a:moveTo>
                  <a:pt x="0" y="0"/>
                </a:moveTo>
                <a:lnTo>
                  <a:pt x="2912403" y="0"/>
                </a:lnTo>
                <a:lnTo>
                  <a:pt x="2912403" y="1858642"/>
                </a:lnTo>
                <a:lnTo>
                  <a:pt x="0" y="18586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062152">
            <a:off x="-289056" y="2172704"/>
            <a:ext cx="578113" cy="1700333"/>
          </a:xfrm>
          <a:custGeom>
            <a:avLst/>
            <a:gdLst/>
            <a:ahLst/>
            <a:cxnLst/>
            <a:rect l="l" t="t" r="r" b="b"/>
            <a:pathLst>
              <a:path w="578113" h="1700333">
                <a:moveTo>
                  <a:pt x="0" y="0"/>
                </a:moveTo>
                <a:lnTo>
                  <a:pt x="578113" y="0"/>
                </a:lnTo>
                <a:lnTo>
                  <a:pt x="578113" y="1700333"/>
                </a:lnTo>
                <a:lnTo>
                  <a:pt x="0" y="17003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04957" y="7941544"/>
            <a:ext cx="2382052" cy="1775712"/>
          </a:xfrm>
          <a:custGeom>
            <a:avLst/>
            <a:gdLst/>
            <a:ahLst/>
            <a:cxnLst/>
            <a:rect l="l" t="t" r="r" b="b"/>
            <a:pathLst>
              <a:path w="2382052" h="1775712">
                <a:moveTo>
                  <a:pt x="0" y="0"/>
                </a:moveTo>
                <a:lnTo>
                  <a:pt x="2382052" y="0"/>
                </a:lnTo>
                <a:lnTo>
                  <a:pt x="2382052" y="1775711"/>
                </a:lnTo>
                <a:lnTo>
                  <a:pt x="0" y="17757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857928" y="7090163"/>
            <a:ext cx="802744" cy="802744"/>
          </a:xfrm>
          <a:custGeom>
            <a:avLst/>
            <a:gdLst/>
            <a:ahLst/>
            <a:cxnLst/>
            <a:rect l="l" t="t" r="r" b="b"/>
            <a:pathLst>
              <a:path w="802744" h="802744">
                <a:moveTo>
                  <a:pt x="0" y="0"/>
                </a:moveTo>
                <a:lnTo>
                  <a:pt x="802744" y="0"/>
                </a:lnTo>
                <a:lnTo>
                  <a:pt x="802744" y="802745"/>
                </a:lnTo>
                <a:lnTo>
                  <a:pt x="0" y="8027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25017">
            <a:off x="16152494" y="3568918"/>
            <a:ext cx="1256886" cy="1231748"/>
          </a:xfrm>
          <a:custGeom>
            <a:avLst/>
            <a:gdLst/>
            <a:ahLst/>
            <a:cxnLst/>
            <a:rect l="l" t="t" r="r" b="b"/>
            <a:pathLst>
              <a:path w="1256886" h="1231748">
                <a:moveTo>
                  <a:pt x="0" y="0"/>
                </a:moveTo>
                <a:lnTo>
                  <a:pt x="1256887" y="0"/>
                </a:lnTo>
                <a:lnTo>
                  <a:pt x="1256887" y="1231748"/>
                </a:lnTo>
                <a:lnTo>
                  <a:pt x="0" y="12317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10787" y="-332386"/>
            <a:ext cx="1297186" cy="1200487"/>
          </a:xfrm>
          <a:custGeom>
            <a:avLst/>
            <a:gdLst/>
            <a:ahLst/>
            <a:cxnLst/>
            <a:rect l="l" t="t" r="r" b="b"/>
            <a:pathLst>
              <a:path w="1297186" h="1200487">
                <a:moveTo>
                  <a:pt x="0" y="0"/>
                </a:moveTo>
                <a:lnTo>
                  <a:pt x="1297186" y="0"/>
                </a:lnTo>
                <a:lnTo>
                  <a:pt x="1297186" y="1200487"/>
                </a:lnTo>
                <a:lnTo>
                  <a:pt x="0" y="12004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061328">
            <a:off x="-689452" y="8519875"/>
            <a:ext cx="1391935" cy="1009785"/>
          </a:xfrm>
          <a:custGeom>
            <a:avLst/>
            <a:gdLst/>
            <a:ahLst/>
            <a:cxnLst/>
            <a:rect l="l" t="t" r="r" b="b"/>
            <a:pathLst>
              <a:path w="1391935" h="1009785">
                <a:moveTo>
                  <a:pt x="0" y="0"/>
                </a:moveTo>
                <a:lnTo>
                  <a:pt x="1391935" y="0"/>
                </a:lnTo>
                <a:lnTo>
                  <a:pt x="1391935" y="1009785"/>
                </a:lnTo>
                <a:lnTo>
                  <a:pt x="0" y="100978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4"/>
          <p:cNvSpPr txBox="1"/>
          <p:nvPr/>
        </p:nvSpPr>
        <p:spPr>
          <a:xfrm>
            <a:off x="11887200" y="987783"/>
            <a:ext cx="569754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FF"/>
                </a:solidFill>
                <a:latin typeface="Asap"/>
                <a:ea typeface="Asap"/>
                <a:cs typeface="Asap"/>
                <a:sym typeface="Asap"/>
              </a:rPr>
              <a:t>NỘI DUNG PHÁT TRIỂN TÌNH CẢM, KĨ NĂNG XÃ HỘI, THẨM MĨ</a:t>
            </a:r>
            <a:endParaRPr lang="en-US" sz="6000" b="1" dirty="0">
              <a:solidFill>
                <a:srgbClr val="FF00FF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1120</Words>
  <Application>Microsoft Office PowerPoint</Application>
  <PresentationFormat>Custom</PresentationFormat>
  <Paragraphs>144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Cabin Bold</vt:lpstr>
      <vt:lpstr>Sigmar One</vt:lpstr>
      <vt:lpstr>Asap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Đỏ Màu kem và Xanh dương Nhật ký Cốt lõi Màu phấn Quyến tâm Năm mới Bài thuyết trình Bảng kế hoạch</dc:title>
  <cp:lastModifiedBy>Admin</cp:lastModifiedBy>
  <cp:revision>18</cp:revision>
  <dcterms:created xsi:type="dcterms:W3CDTF">2006-08-16T00:00:00Z</dcterms:created>
  <dcterms:modified xsi:type="dcterms:W3CDTF">2025-01-02T04:42:14Z</dcterms:modified>
  <dc:identifier>DAGbAfowQgE</dc:identifier>
</cp:coreProperties>
</file>