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4" r:id="rId4"/>
    <p:sldId id="267" r:id="rId5"/>
    <p:sldId id="265" r:id="rId6"/>
    <p:sldId id="266" r:id="rId7"/>
    <p:sldId id="268" r:id="rId8"/>
    <p:sldId id="269"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00FF"/>
    <a:srgbClr val="FFFF00"/>
    <a:srgbClr val="FF9900"/>
    <a:srgbClr val="99FF33"/>
    <a:srgbClr val="CC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0" d="100"/>
          <a:sy n="70" d="100"/>
        </p:scale>
        <p:origin x="2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B47BDC-A386-4B0B-A473-C2955C8BB4F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D7FE1-486F-4386-AC90-0B6CA3749A5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23B47BDC-A386-4B0B-A473-C2955C8BB4F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D7FE1-486F-4386-AC90-0B6CA3749A5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23B47BDC-A386-4B0B-A473-C2955C8BB4F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D7FE1-486F-4386-AC90-0B6CA3749A5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23B47BDC-A386-4B0B-A473-C2955C8BB4F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D7FE1-486F-4386-AC90-0B6CA3749A5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23B47BDC-A386-4B0B-A473-C2955C8BB4F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D7FE1-486F-4386-AC90-0B6CA3749A5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23B47BDC-A386-4B0B-A473-C2955C8BB4F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BD7FE1-486F-4386-AC90-0B6CA3749A5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23B47BDC-A386-4B0B-A473-C2955C8BB4F2}"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BD7FE1-486F-4386-AC90-0B6CA3749A5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B47BDC-A386-4B0B-A473-C2955C8BB4F2}"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BD7FE1-486F-4386-AC90-0B6CA3749A5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B47BDC-A386-4B0B-A473-C2955C8BB4F2}"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BD7FE1-486F-4386-AC90-0B6CA3749A5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23B47BDC-A386-4B0B-A473-C2955C8BB4F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BD7FE1-486F-4386-AC90-0B6CA3749A5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23B47BDC-A386-4B0B-A473-C2955C8BB4F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BD7FE1-486F-4386-AC90-0B6CA3749A5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47BDC-A386-4B0B-A473-C2955C8BB4F2}"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BD7FE1-486F-4386-AC90-0B6CA3749A5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4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63757" y="795130"/>
            <a:ext cx="9104243" cy="4320209"/>
          </a:xfrm>
        </p:spPr>
        <p:txBody>
          <a:bodyPr numCol="1">
            <a:noAutofit/>
          </a:bodyPr>
          <a:lstStyle/>
          <a:p>
            <a:r>
              <a:rPr lang="en-US" sz="8500" dirty="0" smtClean="0">
                <a:solidFill>
                  <a:srgbClr val="FF0000"/>
                </a:solidFill>
                <a:latin typeface="Times New Roman" panose="02020603050405020304" pitchFamily="18" charset="0"/>
                <a:cs typeface="Times New Roman" panose="02020603050405020304" pitchFamily="18" charset="0"/>
              </a:rPr>
              <a:t>NỘI DUNG GIÁO DỤC KHỐI MẦM THÁNG 5</a:t>
            </a:r>
            <a:endParaRPr lang="en-US" sz="85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3000" b="-13000"/>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1337481" y="0"/>
            <a:ext cx="4558352" cy="1678675"/>
          </a:xfrm>
        </p:spPr>
        <p:txBody>
          <a:bodyPr>
            <a:normAutofit/>
          </a:bodyPr>
          <a:lstStyle/>
          <a:p>
            <a:pPr algn="ctr"/>
            <a:r>
              <a:rPr lang="en-US" sz="4400" b="1" dirty="0" smtClean="0">
                <a:solidFill>
                  <a:srgbClr val="00B050"/>
                </a:solidFill>
                <a:latin typeface="Times New Roman" panose="02020603050405020304" pitchFamily="18" charset="0"/>
                <a:cs typeface="Times New Roman" panose="02020603050405020304" pitchFamily="18" charset="0"/>
              </a:rPr>
              <a:t>PHÁT TRIỂN THỂ CHẤT</a:t>
            </a:r>
            <a:endParaRPr lang="en-US" sz="4400" b="1" dirty="0">
              <a:solidFill>
                <a:srgbClr val="00B050"/>
              </a:solidFill>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idx="1"/>
          </p:nvPr>
        </p:nvSpPr>
        <p:spPr>
          <a:xfrm>
            <a:off x="5183188" y="839337"/>
            <a:ext cx="6172200" cy="6259536"/>
          </a:xfrm>
        </p:spPr>
        <p:txBody>
          <a:bodyPr>
            <a:normAutofit fontScale="70000" lnSpcReduction="20000"/>
          </a:bodyPr>
          <a:lstStyle/>
          <a:p>
            <a:pPr marL="0" indent="0" algn="ctr">
              <a:buNone/>
            </a:pPr>
            <a:r>
              <a:rPr lang="en-US" sz="5700" dirty="0" smtClean="0">
                <a:solidFill>
                  <a:srgbClr val="FF00FF"/>
                </a:solidFill>
                <a:latin typeface="Times New Roman" panose="02020603050405020304" pitchFamily="18" charset="0"/>
                <a:cs typeface="Times New Roman" panose="02020603050405020304" pitchFamily="18" charset="0"/>
              </a:rPr>
              <a:t>NỘI DUNG</a:t>
            </a:r>
            <a:endParaRPr lang="en-US" sz="5700" dirty="0" smtClean="0">
              <a:solidFill>
                <a:srgbClr val="FF00FF"/>
              </a:solidFill>
              <a:latin typeface="Times New Roman" panose="02020603050405020304" pitchFamily="18" charset="0"/>
              <a:cs typeface="Times New Roman" panose="02020603050405020304" pitchFamily="18" charset="0"/>
            </a:endParaRPr>
          </a:p>
          <a:p>
            <a:pPr>
              <a:lnSpc>
                <a:spcPct val="120000"/>
              </a:lnSpc>
              <a:buFont typeface="Wingdings" panose="05000000000000000000" pitchFamily="2" charset="2"/>
              <a:buChar char="v"/>
            </a:pPr>
            <a:r>
              <a:rPr lang="en-US" sz="2900" b="1" dirty="0" err="1" smtClean="0">
                <a:latin typeface="Times New Roman" panose="02020603050405020304" pitchFamily="18" charset="0"/>
                <a:cs typeface="Times New Roman" panose="02020603050405020304" pitchFamily="18" charset="0"/>
              </a:rPr>
              <a:t>Phát</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triển</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vận</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động</a:t>
            </a:r>
            <a:endParaRPr lang="en-US" sz="2900" b="1" dirty="0" smtClean="0">
              <a:latin typeface="Times New Roman" panose="02020603050405020304" pitchFamily="18" charset="0"/>
              <a:cs typeface="Times New Roman" panose="02020603050405020304" pitchFamily="18" charset="0"/>
            </a:endParaRPr>
          </a:p>
          <a:p>
            <a:pPr marL="0" indent="0">
              <a:lnSpc>
                <a:spcPct val="120000"/>
              </a:lnSpc>
              <a:buNone/>
            </a:pPr>
            <a:r>
              <a:rPr lang="en-US" sz="2900" b="1" dirty="0" smtClean="0">
                <a:latin typeface="Times New Roman" panose="02020603050405020304" pitchFamily="18" charset="0"/>
                <a:cs typeface="Times New Roman" panose="02020603050405020304" pitchFamily="18" charset="0"/>
              </a:rPr>
              <a:t>1. </a:t>
            </a:r>
            <a:r>
              <a:rPr lang="en-US" sz="2900" b="1" dirty="0" err="1" smtClean="0">
                <a:latin typeface="Times New Roman" panose="02020603050405020304" pitchFamily="18" charset="0"/>
                <a:cs typeface="Times New Roman" panose="02020603050405020304" pitchFamily="18" charset="0"/>
              </a:rPr>
              <a:t>Vận</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động</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phát</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triển</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các</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nhóm</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cơ</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và</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hô</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hấp</a:t>
            </a:r>
            <a:r>
              <a:rPr lang="en-US" sz="2900" b="1" dirty="0" smtClean="0">
                <a:latin typeface="Times New Roman" panose="02020603050405020304" pitchFamily="18" charset="0"/>
                <a:cs typeface="Times New Roman" panose="02020603050405020304" pitchFamily="18" charset="0"/>
              </a:rPr>
              <a:t>:</a:t>
            </a:r>
            <a:endParaRPr lang="en-US" sz="2900" b="1" dirty="0" smtClean="0">
              <a:latin typeface="Times New Roman" panose="02020603050405020304" pitchFamily="18" charset="0"/>
              <a:cs typeface="Times New Roman" panose="02020603050405020304" pitchFamily="18" charset="0"/>
            </a:endParaRPr>
          </a:p>
          <a:p>
            <a:pPr>
              <a:lnSpc>
                <a:spcPct val="120000"/>
              </a:lnSpc>
              <a:buFontTx/>
              <a:buChar char="-"/>
            </a:pPr>
            <a:r>
              <a:rPr lang="en-US" sz="2900" dirty="0" err="1" smtClean="0">
                <a:latin typeface="Times New Roman" panose="02020603050405020304" pitchFamily="18" charset="0"/>
                <a:cs typeface="Times New Roman" panose="02020603050405020304" pitchFamily="18" charset="0"/>
              </a:rPr>
              <a:t>Hô</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hấp</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tay</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chân</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bụng</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lườn</a:t>
            </a:r>
            <a:r>
              <a:rPr lang="en-US" sz="2900" dirty="0" smtClean="0">
                <a:latin typeface="Times New Roman" panose="02020603050405020304" pitchFamily="18" charset="0"/>
                <a:cs typeface="Times New Roman" panose="02020603050405020304" pitchFamily="18" charset="0"/>
              </a:rPr>
              <a:t>.</a:t>
            </a:r>
            <a:endParaRPr lang="en-US" sz="2900" dirty="0" smtClean="0">
              <a:latin typeface="Times New Roman" panose="02020603050405020304" pitchFamily="18" charset="0"/>
              <a:cs typeface="Times New Roman" panose="02020603050405020304" pitchFamily="18" charset="0"/>
            </a:endParaRPr>
          </a:p>
          <a:p>
            <a:pPr marL="0" indent="0">
              <a:lnSpc>
                <a:spcPct val="120000"/>
              </a:lnSpc>
              <a:buNone/>
            </a:pPr>
            <a:r>
              <a:rPr lang="en-US" sz="2900" b="1" dirty="0" smtClean="0">
                <a:latin typeface="Times New Roman" panose="02020603050405020304" pitchFamily="18" charset="0"/>
                <a:cs typeface="Times New Roman" panose="02020603050405020304" pitchFamily="18" charset="0"/>
              </a:rPr>
              <a:t>2. </a:t>
            </a:r>
            <a:r>
              <a:rPr lang="en-US" sz="2900" b="1" dirty="0" err="1" smtClean="0">
                <a:latin typeface="Times New Roman" panose="02020603050405020304" pitchFamily="18" charset="0"/>
                <a:cs typeface="Times New Roman" panose="02020603050405020304" pitchFamily="18" charset="0"/>
              </a:rPr>
              <a:t>Vận</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động</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cơ</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bản</a:t>
            </a:r>
            <a:r>
              <a:rPr lang="en-US" sz="2900" b="1" dirty="0" smtClean="0">
                <a:latin typeface="Times New Roman" panose="02020603050405020304" pitchFamily="18" charset="0"/>
                <a:cs typeface="Times New Roman" panose="02020603050405020304" pitchFamily="18" charset="0"/>
              </a:rPr>
              <a:t>.</a:t>
            </a:r>
            <a:endParaRPr lang="en-US" sz="2900" b="1" dirty="0" smtClean="0">
              <a:latin typeface="Times New Roman" panose="02020603050405020304" pitchFamily="18" charset="0"/>
              <a:cs typeface="Times New Roman" panose="02020603050405020304" pitchFamily="18" charset="0"/>
            </a:endParaRPr>
          </a:p>
          <a:p>
            <a:pPr marL="0" indent="0">
              <a:lnSpc>
                <a:spcPct val="120000"/>
              </a:lnSpc>
              <a:buNone/>
            </a:pPr>
            <a:r>
              <a:rPr lang="en-US" sz="2900" dirty="0" smtClean="0">
                <a:latin typeface="Times New Roman" panose="02020603050405020304" pitchFamily="18" charset="0"/>
                <a:cs typeface="Times New Roman" panose="02020603050405020304" pitchFamily="18" charset="0"/>
              </a:rPr>
              <a:t>- Tung, </a:t>
            </a:r>
            <a:r>
              <a:rPr lang="en-US" sz="2900" dirty="0" err="1" smtClean="0">
                <a:latin typeface="Times New Roman" panose="02020603050405020304" pitchFamily="18" charset="0"/>
                <a:cs typeface="Times New Roman" panose="02020603050405020304" pitchFamily="18" charset="0"/>
              </a:rPr>
              <a:t>ném</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bắt</a:t>
            </a:r>
            <a:r>
              <a:rPr lang="en-US" sz="2900" dirty="0" smtClean="0">
                <a:latin typeface="Times New Roman" panose="02020603050405020304" pitchFamily="18" charset="0"/>
                <a:cs typeface="Times New Roman" panose="02020603050405020304" pitchFamily="18" charset="0"/>
              </a:rPr>
              <a:t>:</a:t>
            </a:r>
            <a:endParaRPr lang="en-US" sz="2900" dirty="0" smtClean="0">
              <a:latin typeface="Times New Roman" panose="02020603050405020304" pitchFamily="18" charset="0"/>
              <a:cs typeface="Times New Roman" panose="02020603050405020304" pitchFamily="18" charset="0"/>
            </a:endParaRPr>
          </a:p>
          <a:p>
            <a:pPr marL="0" indent="0">
              <a:lnSpc>
                <a:spcPct val="120000"/>
              </a:lnSpc>
              <a:buNone/>
            </a:pPr>
            <a:r>
              <a:rPr lang="en-US" sz="2900" dirty="0" smtClean="0">
                <a:latin typeface="Times New Roman" panose="02020603050405020304" pitchFamily="18" charset="0"/>
                <a:cs typeface="Times New Roman" panose="02020603050405020304" pitchFamily="18" charset="0"/>
              </a:rPr>
              <a:t>  + </a:t>
            </a:r>
            <a:r>
              <a:rPr lang="vi-VN" sz="2900" dirty="0" smtClean="0">
                <a:latin typeface="Times New Roman" panose="02020603050405020304" pitchFamily="18" charset="0"/>
                <a:cs typeface="Times New Roman" panose="02020603050405020304" pitchFamily="18" charset="0"/>
              </a:rPr>
              <a:t>Đập, bắt bóng =&gt;Tự đập, bắt bóng được 3 lần liền =&gt; đường kính bóng 18cm. </a:t>
            </a:r>
            <a:endParaRPr lang="en-US" sz="2900" dirty="0" smtClean="0">
              <a:latin typeface="Times New Roman" panose="02020603050405020304" pitchFamily="18" charset="0"/>
              <a:cs typeface="Times New Roman" panose="02020603050405020304" pitchFamily="18" charset="0"/>
            </a:endParaRPr>
          </a:p>
          <a:p>
            <a:pPr>
              <a:lnSpc>
                <a:spcPct val="120000"/>
              </a:lnSpc>
              <a:buFont typeface="Wingdings" panose="05000000000000000000" pitchFamily="2" charset="2"/>
              <a:buChar char="v"/>
            </a:pPr>
            <a:r>
              <a:rPr lang="en-US" sz="2900" b="1" dirty="0" err="1" smtClean="0">
                <a:latin typeface="Times New Roman" panose="02020603050405020304" pitchFamily="18" charset="0"/>
                <a:cs typeface="Times New Roman" panose="02020603050405020304" pitchFamily="18" charset="0"/>
              </a:rPr>
              <a:t>Dinh</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dưỡng</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Vệ</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sinh</a:t>
            </a:r>
            <a:r>
              <a:rPr lang="en-US" sz="2900" b="1" dirty="0" smtClean="0">
                <a:latin typeface="Times New Roman" panose="02020603050405020304" pitchFamily="18" charset="0"/>
                <a:cs typeface="Times New Roman" panose="02020603050405020304" pitchFamily="18" charset="0"/>
              </a:rPr>
              <a:t>:</a:t>
            </a:r>
            <a:endParaRPr lang="vi-VN" sz="2900" b="1" dirty="0" smtClean="0">
              <a:latin typeface="Times New Roman" panose="02020603050405020304" pitchFamily="18" charset="0"/>
              <a:cs typeface="Times New Roman" panose="02020603050405020304" pitchFamily="18" charset="0"/>
            </a:endParaRPr>
          </a:p>
          <a:p>
            <a:pPr>
              <a:lnSpc>
                <a:spcPct val="120000"/>
              </a:lnSpc>
              <a:buFontTx/>
              <a:buChar char="-"/>
            </a:pPr>
            <a:r>
              <a:rPr lang="vi-VN" sz="2900" dirty="0" smtClean="0">
                <a:latin typeface="Times New Roman" panose="02020603050405020304" pitchFamily="18" charset="0"/>
                <a:cs typeface="Times New Roman" panose="02020603050405020304" pitchFamily="18" charset="0"/>
              </a:rPr>
              <a:t>Nhận biết một số  biểu  hiện khi ốm mệt;  sốt, ho, đau họng, buồn ói, nhức đầu, đau bụng, đau răng=&gt;Biết nói với người lớn khi bị đau, chảy máu.</a:t>
            </a:r>
            <a:endParaRPr lang="en-US" sz="2900" dirty="0" smtClean="0">
              <a:latin typeface="Times New Roman" panose="02020603050405020304" pitchFamily="18" charset="0"/>
              <a:cs typeface="Times New Roman" panose="02020603050405020304" pitchFamily="18" charset="0"/>
            </a:endParaRPr>
          </a:p>
          <a:p>
            <a:pPr>
              <a:lnSpc>
                <a:spcPct val="120000"/>
              </a:lnSpc>
              <a:buFont typeface="Wingdings" panose="05000000000000000000" pitchFamily="2" charset="2"/>
              <a:buChar char="v"/>
            </a:pPr>
            <a:r>
              <a:rPr lang="en-US" sz="2900" b="1" dirty="0" smtClean="0">
                <a:latin typeface="Times New Roman" panose="02020603050405020304" pitchFamily="18" charset="0"/>
                <a:cs typeface="Times New Roman" panose="02020603050405020304" pitchFamily="18" charset="0"/>
              </a:rPr>
              <a:t>An </a:t>
            </a:r>
            <a:r>
              <a:rPr lang="en-US" sz="2900" b="1" dirty="0" err="1" smtClean="0">
                <a:latin typeface="Times New Roman" panose="02020603050405020304" pitchFamily="18" charset="0"/>
                <a:cs typeface="Times New Roman" panose="02020603050405020304" pitchFamily="18" charset="0"/>
              </a:rPr>
              <a:t>toàn</a:t>
            </a:r>
            <a:endParaRPr lang="vi-VN" sz="2900" b="1" dirty="0" smtClean="0">
              <a:latin typeface="Times New Roman" panose="02020603050405020304" pitchFamily="18" charset="0"/>
              <a:cs typeface="Times New Roman" panose="02020603050405020304" pitchFamily="18" charset="0"/>
            </a:endParaRPr>
          </a:p>
          <a:p>
            <a:pPr marL="0" indent="0">
              <a:lnSpc>
                <a:spcPct val="120000"/>
              </a:lnSpc>
              <a:buNone/>
            </a:pP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Nhận biết những trường hợp khẩn cấp và gọi người lớn giúp đỡ.</a:t>
            </a:r>
            <a:endParaRPr lang="vi-VN" sz="2900" dirty="0" smtClean="0">
              <a:latin typeface="Times New Roman" panose="02020603050405020304" pitchFamily="18" charset="0"/>
              <a:cs typeface="Times New Roman" panose="02020603050405020304" pitchFamily="18" charset="0"/>
            </a:endParaRPr>
          </a:p>
          <a:p>
            <a:pPr>
              <a:lnSpc>
                <a:spcPct val="120000"/>
              </a:lnSpc>
              <a:buFontTx/>
              <a:buChar char="-"/>
            </a:pPr>
            <a:endParaRPr lang="en-US" sz="2900" dirty="0" smtClean="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type="body" sz="half" idx="2"/>
          </p:nvPr>
        </p:nvSpPr>
        <p:spPr>
          <a:xfrm>
            <a:off x="839788" y="2057399"/>
            <a:ext cx="4343400" cy="3974911"/>
          </a:xfrm>
        </p:spPr>
        <p:txBody>
          <a:bodyPr>
            <a:normAutofit/>
          </a:bodyPr>
          <a:lstStyle/>
          <a:p>
            <a:pPr algn="ctr"/>
            <a:r>
              <a:rPr lang="en-US" sz="4000" dirty="0" smtClean="0">
                <a:solidFill>
                  <a:srgbClr val="FF00FF"/>
                </a:solidFill>
                <a:latin typeface="Times New Roman" panose="02020603050405020304" pitchFamily="18" charset="0"/>
                <a:cs typeface="Times New Roman" panose="02020603050405020304" pitchFamily="18" charset="0"/>
              </a:rPr>
              <a:t>MỤC TIÊU</a:t>
            </a:r>
            <a:endParaRPr lang="en-US" sz="4000" dirty="0" smtClean="0">
              <a:solidFill>
                <a:srgbClr val="FF00FF"/>
              </a:solidFill>
              <a:latin typeface="Times New Roman" panose="02020603050405020304" pitchFamily="18" charset="0"/>
              <a:cs typeface="Times New Roman" panose="02020603050405020304" pitchFamily="18" charset="0"/>
            </a:endParaRPr>
          </a:p>
          <a:p>
            <a:pPr>
              <a:lnSpc>
                <a:spcPct val="120000"/>
              </a:lnSpc>
              <a:buFontTx/>
              <a:buChar char="-"/>
            </a:pP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mắt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bắt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bóng</a:t>
            </a:r>
            <a:r>
              <a:rPr lang="en-US"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nSpc>
                <a:spcPct val="120000"/>
              </a:lnSpc>
              <a:buFontTx/>
              <a:buChar char="-"/>
            </a:pPr>
            <a:r>
              <a:rPr lang="en-US" sz="2000" dirty="0" err="1" smtClean="0">
                <a:latin typeface="Times New Roman" panose="02020603050405020304" pitchFamily="18" charset="0"/>
                <a:cs typeface="Times New Roman" panose="02020603050405020304" pitchFamily="18" charset="0"/>
              </a:rPr>
              <a:t>Trẻ</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biết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hiện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bằng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nói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về</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cầu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nhân</a:t>
            </a:r>
            <a:r>
              <a:rPr lang="en-US" sz="2000" dirty="0" smtClean="0">
                <a:latin typeface="Times New Roman" panose="02020603050405020304" pitchFamily="18" charset="0"/>
                <a:cs typeface="Times New Roman" panose="02020603050405020304" pitchFamily="18" charset="0"/>
              </a:rPr>
              <a:t>.</a:t>
            </a:r>
            <a:endParaRPr lang="en-US" sz="2000" dirty="0">
              <a:solidFill>
                <a:srgbClr val="FF00FF"/>
              </a:solidFill>
              <a:latin typeface="Times New Roman" panose="02020603050405020304" pitchFamily="18" charset="0"/>
              <a:cs typeface="Times New Roman" panose="02020603050405020304" pitchFamily="18" charset="0"/>
            </a:endParaRPr>
          </a:p>
          <a:p>
            <a:pPr>
              <a:lnSpc>
                <a:spcPct val="120000"/>
              </a:lnSpc>
              <a:buFontTx/>
              <a:buChar char="-"/>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hiểm</a:t>
            </a:r>
            <a:r>
              <a:rPr lang="en-US"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None/>
            </a:pPr>
            <a:endParaRPr lang="en-US" dirty="0">
              <a:solidFill>
                <a:srgbClr val="FF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2000" b="-12000"/>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6965286" y="883597"/>
            <a:ext cx="5574660" cy="1446662"/>
          </a:xfrm>
        </p:spPr>
        <p:txBody>
          <a:bodyPr>
            <a:normAutofit/>
          </a:bodyPr>
          <a:lstStyle/>
          <a:p>
            <a:pPr algn="ctr"/>
            <a:r>
              <a:rPr lang="en-US" sz="4400" b="1" dirty="0" smtClean="0">
                <a:solidFill>
                  <a:srgbClr val="00B050"/>
                </a:solidFill>
                <a:latin typeface="Times New Roman" panose="02020603050405020304" pitchFamily="18" charset="0"/>
                <a:cs typeface="Times New Roman" panose="02020603050405020304" pitchFamily="18" charset="0"/>
              </a:rPr>
              <a:t>PHÁT TRIỂN </a:t>
            </a:r>
            <a:br>
              <a:rPr lang="en-US" sz="4400" b="1" dirty="0" smtClean="0">
                <a:solidFill>
                  <a:srgbClr val="00B050"/>
                </a:solidFill>
                <a:latin typeface="Times New Roman" panose="02020603050405020304" pitchFamily="18" charset="0"/>
                <a:cs typeface="Times New Roman" panose="02020603050405020304" pitchFamily="18" charset="0"/>
              </a:rPr>
            </a:br>
            <a:r>
              <a:rPr lang="en-US" sz="4400" b="1" dirty="0" smtClean="0">
                <a:solidFill>
                  <a:srgbClr val="00B050"/>
                </a:solidFill>
                <a:latin typeface="Times New Roman" panose="02020603050405020304" pitchFamily="18" charset="0"/>
                <a:cs typeface="Times New Roman" panose="02020603050405020304" pitchFamily="18" charset="0"/>
              </a:rPr>
              <a:t>NHẬN THỨC</a:t>
            </a:r>
            <a:endParaRPr lang="en-US" sz="4400" b="1" dirty="0">
              <a:solidFill>
                <a:srgbClr val="00B050"/>
              </a:solidFill>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type="body" sz="half" idx="2"/>
          </p:nvPr>
        </p:nvSpPr>
        <p:spPr>
          <a:xfrm>
            <a:off x="7083188" y="2620370"/>
            <a:ext cx="4635547" cy="4237630"/>
          </a:xfrm>
        </p:spPr>
        <p:txBody>
          <a:bodyPr>
            <a:normAutofit fontScale="62500" lnSpcReduction="20000"/>
          </a:bodyPr>
          <a:lstStyle/>
          <a:p>
            <a:pPr marL="0" indent="0" algn="ctr">
              <a:buNone/>
            </a:pPr>
            <a:r>
              <a:rPr lang="en-US" sz="6400" dirty="0" smtClean="0">
                <a:solidFill>
                  <a:srgbClr val="7030A0"/>
                </a:solidFill>
                <a:latin typeface="Times New Roman" panose="02020603050405020304" pitchFamily="18" charset="0"/>
                <a:cs typeface="Times New Roman" panose="02020603050405020304" pitchFamily="18" charset="0"/>
              </a:rPr>
              <a:t>MỤC TIÊU</a:t>
            </a:r>
            <a:endParaRPr lang="en-US" sz="6400" dirty="0" smtClean="0">
              <a:solidFill>
                <a:srgbClr val="7030A0"/>
              </a:solidFill>
              <a:latin typeface="Times New Roman" panose="02020603050405020304" pitchFamily="18" charset="0"/>
              <a:cs typeface="Times New Roman" panose="02020603050405020304" pitchFamily="18" charset="0"/>
            </a:endParaRPr>
          </a:p>
          <a:p>
            <a:pPr>
              <a:lnSpc>
                <a:spcPct val="120000"/>
              </a:lnSpc>
              <a:buFontTx/>
              <a:buChar char="-"/>
            </a:pPr>
            <a:r>
              <a:rPr lang="en-US" sz="2900" dirty="0" err="1" smtClean="0">
                <a:latin typeface="Times New Roman" panose="02020603050405020304" pitchFamily="18" charset="0"/>
                <a:cs typeface="Times New Roman" panose="02020603050405020304" pitchFamily="18" charset="0"/>
              </a:rPr>
              <a:t>Trẻ</a:t>
            </a:r>
            <a:r>
              <a:rPr lang="en-US" sz="2900" dirty="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biết</a:t>
            </a:r>
            <a:r>
              <a:rPr lang="en-US" sz="2900" dirty="0" smtClean="0">
                <a:latin typeface="Times New Roman" panose="02020603050405020304" pitchFamily="18" charset="0"/>
                <a:cs typeface="Times New Roman" panose="02020603050405020304" pitchFamily="18" charset="0"/>
              </a:rPr>
              <a:t> m</a:t>
            </a:r>
            <a:r>
              <a:rPr lang="vi-VN" sz="2900" dirty="0" smtClean="0">
                <a:latin typeface="Times New Roman" panose="02020603050405020304" pitchFamily="18" charset="0"/>
                <a:cs typeface="Times New Roman" panose="02020603050405020304" pitchFamily="18" charset="0"/>
              </a:rPr>
              <a:t>ô </a:t>
            </a:r>
            <a:r>
              <a:rPr lang="vi-VN" sz="2900" dirty="0">
                <a:latin typeface="Times New Roman" panose="02020603050405020304" pitchFamily="18" charset="0"/>
                <a:cs typeface="Times New Roman" panose="02020603050405020304" pitchFamily="18" charset="0"/>
              </a:rPr>
              <a:t>tả những dấu  hiệu nổi bật của đối  tượng được quan sát với  sự  gợi mở của  cô </a:t>
            </a:r>
            <a:r>
              <a:rPr lang="vi-VN" sz="2900" dirty="0" smtClean="0">
                <a:latin typeface="Times New Roman" panose="02020603050405020304" pitchFamily="18" charset="0"/>
                <a:cs typeface="Times New Roman" panose="02020603050405020304" pitchFamily="18" charset="0"/>
              </a:rPr>
              <a:t>giáo.</a:t>
            </a:r>
            <a:endParaRPr lang="en-US" sz="2900" dirty="0" smtClean="0">
              <a:latin typeface="Times New Roman" panose="02020603050405020304" pitchFamily="18" charset="0"/>
              <a:cs typeface="Times New Roman" panose="02020603050405020304" pitchFamily="18" charset="0"/>
            </a:endParaRPr>
          </a:p>
          <a:p>
            <a:pPr>
              <a:lnSpc>
                <a:spcPct val="120000"/>
              </a:lnSpc>
              <a:buFontTx/>
              <a:buChar char="-"/>
            </a:pPr>
            <a:r>
              <a:rPr lang="en-US" sz="2900" dirty="0" err="1" smtClean="0">
                <a:latin typeface="Times New Roman" panose="02020603050405020304" pitchFamily="18" charset="0"/>
                <a:cs typeface="Times New Roman" panose="02020603050405020304" pitchFamily="18" charset="0"/>
              </a:rPr>
              <a:t>Trẻ</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biết</a:t>
            </a:r>
            <a:r>
              <a:rPr lang="en-US" sz="2900" dirty="0" smtClean="0">
                <a:latin typeface="Times New Roman" panose="02020603050405020304" pitchFamily="18" charset="0"/>
                <a:cs typeface="Times New Roman" panose="02020603050405020304" pitchFamily="18" charset="0"/>
              </a:rPr>
              <a:t> m</a:t>
            </a:r>
            <a:r>
              <a:rPr lang="vi-VN" sz="2900" dirty="0" smtClean="0">
                <a:latin typeface="Times New Roman" panose="02020603050405020304" pitchFamily="18" charset="0"/>
                <a:cs typeface="Times New Roman" panose="02020603050405020304" pitchFamily="18" charset="0"/>
              </a:rPr>
              <a:t>ột </a:t>
            </a:r>
            <a:r>
              <a:rPr lang="vi-VN" sz="2900" dirty="0">
                <a:latin typeface="Times New Roman" panose="02020603050405020304" pitchFamily="18" charset="0"/>
                <a:cs typeface="Times New Roman" panose="02020603050405020304" pitchFamily="18" charset="0"/>
              </a:rPr>
              <a:t>số dấu hiệu nổi bật của ngày và đêm</a:t>
            </a:r>
            <a:r>
              <a:rPr lang="en-US" sz="2900" dirty="0">
                <a:latin typeface="Times New Roman" panose="02020603050405020304" pitchFamily="18" charset="0"/>
                <a:cs typeface="Times New Roman" panose="02020603050405020304" pitchFamily="18" charset="0"/>
              </a:rPr>
              <a:t>, </a:t>
            </a:r>
            <a:r>
              <a:rPr lang="vi-VN" sz="2900" dirty="0">
                <a:latin typeface="Times New Roman" panose="02020603050405020304" pitchFamily="18" charset="0"/>
                <a:cs typeface="Times New Roman" panose="02020603050405020304" pitchFamily="18" charset="0"/>
              </a:rPr>
              <a:t>mặt trời, mặt trăng Phân biệt tối – sáng=&gt; sự khác biệt trong sinh hoạt của người, con vật, cây cối</a:t>
            </a:r>
            <a:r>
              <a:rPr lang="vi-VN" sz="2900" dirty="0" smtClean="0">
                <a:latin typeface="Times New Roman" panose="02020603050405020304" pitchFamily="18" charset="0"/>
                <a:cs typeface="Times New Roman" panose="02020603050405020304" pitchFamily="18" charset="0"/>
              </a:rPr>
              <a:t>.</a:t>
            </a:r>
            <a:endParaRPr lang="en-US" sz="2900" dirty="0" smtClean="0">
              <a:latin typeface="Times New Roman" panose="02020603050405020304" pitchFamily="18" charset="0"/>
              <a:cs typeface="Times New Roman" panose="02020603050405020304" pitchFamily="18" charset="0"/>
            </a:endParaRPr>
          </a:p>
          <a:p>
            <a:pPr>
              <a:lnSpc>
                <a:spcPct val="120000"/>
              </a:lnSpc>
              <a:buFontTx/>
              <a:buChar char="-"/>
            </a:pPr>
            <a:r>
              <a:rPr lang="en-US" sz="2900" dirty="0" smtClean="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Trẻ</a:t>
            </a:r>
            <a:r>
              <a:rPr lang="en-US" sz="2900" dirty="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biết</a:t>
            </a: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biết, gọi tên các buổi:  sáng, trưa, chiều, tối trong ngày.</a:t>
            </a:r>
            <a:endParaRPr lang="en-US" sz="2900" dirty="0" smtClean="0">
              <a:latin typeface="Times New Roman" panose="02020603050405020304" pitchFamily="18" charset="0"/>
              <a:cs typeface="Times New Roman" panose="02020603050405020304" pitchFamily="18" charset="0"/>
            </a:endParaRPr>
          </a:p>
          <a:p>
            <a:pPr>
              <a:lnSpc>
                <a:spcPct val="120000"/>
              </a:lnSpc>
              <a:buFontTx/>
              <a:buChar char="-"/>
            </a:pPr>
            <a:r>
              <a:rPr lang="en-US" sz="2900" dirty="0" err="1" smtClean="0">
                <a:latin typeface="Times New Roman" panose="02020603050405020304" pitchFamily="18" charset="0"/>
                <a:cs typeface="Times New Roman" panose="02020603050405020304" pitchFamily="18" charset="0"/>
              </a:rPr>
              <a:t>Trẻ</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biết</a:t>
            </a:r>
            <a:r>
              <a:rPr lang="en-US" sz="2900" dirty="0" smtClean="0">
                <a:latin typeface="Times New Roman" panose="02020603050405020304" pitchFamily="18" charset="0"/>
                <a:cs typeface="Times New Roman" panose="02020603050405020304" pitchFamily="18" charset="0"/>
              </a:rPr>
              <a:t> s</a:t>
            </a:r>
            <a:r>
              <a:rPr lang="vi-VN" sz="2900" dirty="0" smtClean="0">
                <a:latin typeface="Times New Roman" panose="02020603050405020304" pitchFamily="18" charset="0"/>
                <a:cs typeface="Times New Roman" panose="02020603050405020304" pitchFamily="18" charset="0"/>
              </a:rPr>
              <a:t>o sánh 2 đối tượng về kích thước </a:t>
            </a:r>
            <a:r>
              <a:rPr lang="en-US" sz="2900" dirty="0" smtClean="0">
                <a:latin typeface="Times New Roman" panose="02020603050405020304" pitchFamily="18" charset="0"/>
                <a:cs typeface="Times New Roman" panose="02020603050405020304" pitchFamily="18" charset="0"/>
              </a:rPr>
              <a:t>.</a:t>
            </a:r>
            <a:endParaRPr lang="vi-VN" sz="29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half" idx="4294967295"/>
          </p:nvPr>
        </p:nvSpPr>
        <p:spPr>
          <a:xfrm>
            <a:off x="300251" y="201207"/>
            <a:ext cx="6400800" cy="6827389"/>
          </a:xfrm>
        </p:spPr>
        <p:txBody>
          <a:bodyPr>
            <a:normAutofit fontScale="77500" lnSpcReduction="20000"/>
          </a:bodyPr>
          <a:lstStyle/>
          <a:p>
            <a:pPr marL="0" indent="0" algn="ctr">
              <a:buNone/>
            </a:pPr>
            <a:r>
              <a:rPr lang="en-US" sz="5200" dirty="0" smtClean="0">
                <a:solidFill>
                  <a:srgbClr val="7030A0"/>
                </a:solidFill>
                <a:latin typeface="Times New Roman" panose="02020603050405020304" pitchFamily="18" charset="0"/>
                <a:cs typeface="Times New Roman" panose="02020603050405020304" pitchFamily="18" charset="0"/>
              </a:rPr>
              <a:t>NỘI DUNG</a:t>
            </a:r>
            <a:endParaRPr lang="en-US" sz="5200" dirty="0" smtClean="0">
              <a:solidFill>
                <a:srgbClr val="7030A0"/>
              </a:solidFill>
              <a:latin typeface="Times New Roman" panose="02020603050405020304" pitchFamily="18" charset="0"/>
              <a:cs typeface="Times New Roman" panose="02020603050405020304" pitchFamily="18" charset="0"/>
            </a:endParaRPr>
          </a:p>
          <a:p>
            <a:pPr marL="0" indent="0">
              <a:buNone/>
            </a:pPr>
            <a:r>
              <a:rPr lang="en-US" sz="2900" b="1" dirty="0" smtClean="0">
                <a:latin typeface="Times New Roman" panose="02020603050405020304" pitchFamily="18" charset="0"/>
                <a:cs typeface="Times New Roman" panose="02020603050405020304" pitchFamily="18" charset="0"/>
              </a:rPr>
              <a:t>1. </a:t>
            </a:r>
            <a:r>
              <a:rPr lang="en-US" sz="2900" b="1" dirty="0" err="1" smtClean="0">
                <a:latin typeface="Times New Roman" panose="02020603050405020304" pitchFamily="18" charset="0"/>
                <a:cs typeface="Times New Roman" panose="02020603050405020304" pitchFamily="18" charset="0"/>
              </a:rPr>
              <a:t>Khám</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phá</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khoa</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học</a:t>
            </a:r>
            <a:endParaRPr lang="en-US" sz="29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900" b="1" dirty="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Một</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số</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hiện</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tượng</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tự</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nhiên</a:t>
            </a:r>
            <a:r>
              <a:rPr lang="en-US" sz="2900" b="1" dirty="0" smtClean="0">
                <a:latin typeface="Times New Roman" panose="02020603050405020304" pitchFamily="18" charset="0"/>
                <a:cs typeface="Times New Roman" panose="02020603050405020304" pitchFamily="18" charset="0"/>
              </a:rPr>
              <a:t>:</a:t>
            </a:r>
            <a:endParaRPr lang="en-US" sz="2900" b="1" dirty="0" smtClean="0">
              <a:latin typeface="Times New Roman" panose="02020603050405020304" pitchFamily="18" charset="0"/>
              <a:cs typeface="Times New Roman" panose="02020603050405020304" pitchFamily="18" charset="0"/>
            </a:endParaRPr>
          </a:p>
          <a:p>
            <a:pPr marL="0" indent="0">
              <a:buNone/>
            </a:pPr>
            <a:r>
              <a:rPr lang="en-US" sz="2900" b="1" dirty="0" smtClean="0">
                <a:latin typeface="Times New Roman" panose="02020603050405020304" pitchFamily="18" charset="0"/>
                <a:cs typeface="Times New Roman" panose="02020603050405020304" pitchFamily="18" charset="0"/>
              </a:rPr>
              <a:t>- </a:t>
            </a:r>
            <a:r>
              <a:rPr lang="vi-VN" sz="2900" dirty="0">
                <a:latin typeface="Times New Roman" panose="02020603050405020304" pitchFamily="18" charset="0"/>
                <a:cs typeface="Times New Roman" panose="02020603050405020304" pitchFamily="18" charset="0"/>
              </a:rPr>
              <a:t>Một số dấu hiệu nổi bật của ngày và </a:t>
            </a:r>
            <a:r>
              <a:rPr lang="vi-VN" sz="2900" dirty="0" smtClean="0">
                <a:latin typeface="Times New Roman" panose="02020603050405020304" pitchFamily="18" charset="0"/>
                <a:cs typeface="Times New Roman" panose="02020603050405020304" pitchFamily="18" charset="0"/>
              </a:rPr>
              <a:t>đêm</a:t>
            </a: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mặt trời, mặt trăng </a:t>
            </a:r>
            <a:r>
              <a:rPr lang="vi-VN" sz="2900" dirty="0" smtClean="0">
                <a:latin typeface="Times New Roman" panose="02020603050405020304" pitchFamily="18" charset="0"/>
                <a:cs typeface="Times New Roman" panose="02020603050405020304" pitchFamily="18" charset="0"/>
              </a:rPr>
              <a:t>Phân </a:t>
            </a:r>
            <a:r>
              <a:rPr lang="vi-VN" sz="2900" dirty="0">
                <a:latin typeface="Times New Roman" panose="02020603050405020304" pitchFamily="18" charset="0"/>
                <a:cs typeface="Times New Roman" panose="02020603050405020304" pitchFamily="18" charset="0"/>
              </a:rPr>
              <a:t>biệt tối – sáng=&gt; sự khác biệt trong sinh hoạt của người, con vật, cây cối.</a:t>
            </a:r>
            <a:endParaRPr lang="vi-VN" sz="2900" dirty="0">
              <a:latin typeface="Times New Roman" panose="02020603050405020304" pitchFamily="18" charset="0"/>
              <a:cs typeface="Times New Roman" panose="02020603050405020304" pitchFamily="18" charset="0"/>
            </a:endParaRPr>
          </a:p>
          <a:p>
            <a:pPr marL="0" indent="0">
              <a:buNone/>
            </a:pPr>
            <a:r>
              <a:rPr lang="en-US" sz="2900" b="1"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Một</a:t>
            </a:r>
            <a:r>
              <a:rPr lang="en-US" sz="2900" dirty="0" smtClean="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số</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nguồn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ánh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sáng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trong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sinh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hoạt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hàng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ngày</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mặt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trời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đèn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nến</a:t>
            </a:r>
            <a:r>
              <a:rPr lang="en-US" sz="2900" dirty="0" smtClean="0">
                <a:latin typeface="Times New Roman" panose="02020603050405020304" pitchFamily="18" charset="0"/>
                <a:cs typeface="Times New Roman" panose="02020603050405020304" pitchFamily="18" charset="0"/>
              </a:rPr>
              <a:t>.</a:t>
            </a:r>
            <a:endParaRPr lang="en-US" sz="2900" dirty="0" smtClean="0">
              <a:latin typeface="Times New Roman" panose="02020603050405020304" pitchFamily="18" charset="0"/>
              <a:cs typeface="Times New Roman" panose="02020603050405020304" pitchFamily="18" charset="0"/>
            </a:endParaRPr>
          </a:p>
          <a:p>
            <a:pPr marL="0" indent="0">
              <a:buNone/>
            </a:pPr>
            <a:r>
              <a:rPr lang="en-US" sz="2900" dirty="0" smtClean="0">
                <a:latin typeface="Times New Roman" panose="02020603050405020304" pitchFamily="18" charset="0"/>
                <a:cs typeface="Times New Roman" panose="02020603050405020304" pitchFamily="18" charset="0"/>
              </a:rPr>
              <a:t>- </a:t>
            </a:r>
            <a:r>
              <a:rPr lang="vi-VN" sz="2900" dirty="0">
                <a:latin typeface="Times New Roman" panose="02020603050405020304" pitchFamily="18" charset="0"/>
                <a:cs typeface="Times New Roman" panose="02020603050405020304" pitchFamily="18" charset="0"/>
              </a:rPr>
              <a:t>Nhận biết, gọi tên các buổi:  sáng, trưa, chiều, tối trong ngày. </a:t>
            </a:r>
            <a:endParaRPr lang="vi-VN" sz="2900" dirty="0">
              <a:latin typeface="Times New Roman" panose="02020603050405020304" pitchFamily="18" charset="0"/>
              <a:cs typeface="Times New Roman" panose="02020603050405020304" pitchFamily="18" charset="0"/>
            </a:endParaRPr>
          </a:p>
          <a:p>
            <a:pPr marL="0" indent="0">
              <a:buNone/>
            </a:pPr>
            <a:r>
              <a:rPr lang="en-US" sz="2900" b="1" dirty="0" err="1" smtClean="0">
                <a:latin typeface="Times New Roman" panose="02020603050405020304" pitchFamily="18" charset="0"/>
                <a:cs typeface="Times New Roman" panose="02020603050405020304" pitchFamily="18" charset="0"/>
              </a:rPr>
              <a:t>Làm</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quen</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với</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một</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số</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khái</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niện</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sơ</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đẳng</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về</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toán</a:t>
            </a:r>
            <a:r>
              <a:rPr lang="en-US" sz="2900" b="1" dirty="0" smtClean="0">
                <a:latin typeface="Times New Roman" panose="02020603050405020304" pitchFamily="18" charset="0"/>
                <a:cs typeface="Times New Roman" panose="02020603050405020304" pitchFamily="18" charset="0"/>
              </a:rPr>
              <a:t>:</a:t>
            </a:r>
            <a:endParaRPr lang="en-US" sz="2900" b="1" dirty="0" smtClean="0">
              <a:latin typeface="Times New Roman" panose="02020603050405020304" pitchFamily="18" charset="0"/>
              <a:cs typeface="Times New Roman" panose="02020603050405020304" pitchFamily="18" charset="0"/>
            </a:endParaRPr>
          </a:p>
          <a:p>
            <a:pPr marL="0" indent="0">
              <a:buNone/>
            </a:pP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So </a:t>
            </a:r>
            <a:r>
              <a:rPr lang="vi-VN" sz="2900" dirty="0">
                <a:latin typeface="Times New Roman" panose="02020603050405020304" pitchFamily="18" charset="0"/>
                <a:cs typeface="Times New Roman" panose="02020603050405020304" pitchFamily="18" charset="0"/>
              </a:rPr>
              <a:t>sánh 2 đối tượng về kích thước và nói được các </a:t>
            </a:r>
            <a:r>
              <a:rPr lang="vi-VN" sz="2900" dirty="0" smtClean="0">
                <a:latin typeface="Times New Roman" panose="02020603050405020304" pitchFamily="18" charset="0"/>
                <a:cs typeface="Times New Roman" panose="02020603050405020304" pitchFamily="18" charset="0"/>
              </a:rPr>
              <a:t>từ</a:t>
            </a: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dài </a:t>
            </a:r>
            <a:r>
              <a:rPr lang="vi-VN" sz="2900" dirty="0">
                <a:latin typeface="Times New Roman" panose="02020603050405020304" pitchFamily="18" charset="0"/>
                <a:cs typeface="Times New Roman" panose="02020603050405020304" pitchFamily="18" charset="0"/>
              </a:rPr>
              <a:t>hơn/ ngắn </a:t>
            </a:r>
            <a:r>
              <a:rPr lang="vi-VN" sz="2900" dirty="0" smtClean="0">
                <a:latin typeface="Times New Roman" panose="02020603050405020304" pitchFamily="18" charset="0"/>
                <a:cs typeface="Times New Roman" panose="02020603050405020304" pitchFamily="18" charset="0"/>
              </a:rPr>
              <a:t>hơn</a:t>
            </a:r>
            <a:endParaRPr lang="en-US" sz="2900" dirty="0">
              <a:latin typeface="Times New Roman" panose="02020603050405020304" pitchFamily="18" charset="0"/>
              <a:cs typeface="Times New Roman" panose="02020603050405020304" pitchFamily="18" charset="0"/>
            </a:endParaRPr>
          </a:p>
          <a:p>
            <a:pPr marL="0" indent="0">
              <a:buNone/>
            </a:pP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Xếp</a:t>
            </a:r>
            <a:r>
              <a:rPr lang="en-US" sz="2900" dirty="0" smtClean="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xen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kẽ</a:t>
            </a:r>
            <a:r>
              <a:rPr lang="en-US" sz="2900" dirty="0">
                <a:latin typeface="Times New Roman" panose="02020603050405020304" pitchFamily="18" charset="0"/>
                <a:cs typeface="Times New Roman" panose="02020603050405020304" pitchFamily="18" charset="0"/>
              </a:rPr>
              <a:t>.</a:t>
            </a:r>
            <a:r>
              <a:rPr lang="en-US" sz="2900" b="1" dirty="0">
                <a:latin typeface="Times New Roman" panose="02020603050405020304" pitchFamily="18" charset="0"/>
                <a:cs typeface="Times New Roman" panose="02020603050405020304" pitchFamily="18" charset="0"/>
              </a:rPr>
              <a:t> </a:t>
            </a:r>
            <a:endParaRPr lang="en-US" sz="2900" dirty="0">
              <a:latin typeface="Times New Roman" panose="02020603050405020304" pitchFamily="18" charset="0"/>
              <a:cs typeface="Times New Roman" panose="02020603050405020304" pitchFamily="18" charset="0"/>
            </a:endParaRPr>
          </a:p>
          <a:p>
            <a:pPr marL="0" indent="0">
              <a:buNone/>
            </a:pPr>
            <a:r>
              <a:rPr lang="en-US" sz="2900" b="1" dirty="0" smtClean="0">
                <a:latin typeface="Times New Roman" panose="02020603050405020304" pitchFamily="18" charset="0"/>
                <a:cs typeface="Times New Roman" panose="02020603050405020304" pitchFamily="18" charset="0"/>
              </a:rPr>
              <a:t>2. </a:t>
            </a:r>
            <a:r>
              <a:rPr lang="en-US" sz="2900" b="1" dirty="0" err="1" smtClean="0">
                <a:latin typeface="Times New Roman" panose="02020603050405020304" pitchFamily="18" charset="0"/>
                <a:cs typeface="Times New Roman" panose="02020603050405020304" pitchFamily="18" charset="0"/>
              </a:rPr>
              <a:t>Khám</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phá</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xã</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hội</a:t>
            </a:r>
            <a:endParaRPr lang="vi-VN" sz="2900" b="1" dirty="0">
              <a:latin typeface="Times New Roman" panose="02020603050405020304" pitchFamily="18" charset="0"/>
              <a:cs typeface="Times New Roman" panose="02020603050405020304" pitchFamily="18" charset="0"/>
            </a:endParaRPr>
          </a:p>
          <a:p>
            <a:pPr marL="0" indent="0">
              <a:buNone/>
            </a:pPr>
            <a:r>
              <a:rPr lang="en-US" sz="2900" b="1"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Thu </a:t>
            </a:r>
            <a:r>
              <a:rPr lang="vi-VN" sz="2900" dirty="0">
                <a:latin typeface="Times New Roman" panose="02020603050405020304" pitchFamily="18" charset="0"/>
                <a:cs typeface="Times New Roman" panose="02020603050405020304" pitchFamily="18" charset="0"/>
              </a:rPr>
              <a:t>thập thông  tin  về đối tượng bằng nhiều cách khác nhau có sự gợi mở của cô giáo như xem sách, tranh ảnh và trò chuyện về đối </a:t>
            </a:r>
            <a:r>
              <a:rPr lang="vi-VN" sz="2900" dirty="0" smtClean="0">
                <a:latin typeface="Times New Roman" panose="02020603050405020304" pitchFamily="18" charset="0"/>
                <a:cs typeface="Times New Roman" panose="02020603050405020304" pitchFamily="18" charset="0"/>
              </a:rPr>
              <a:t>tượng</a:t>
            </a:r>
            <a:r>
              <a:rPr lang="en-US" sz="2900" dirty="0" smtClean="0">
                <a:latin typeface="Times New Roman" panose="02020603050405020304" pitchFamily="18" charset="0"/>
                <a:cs typeface="Times New Roman" panose="02020603050405020304" pitchFamily="18" charset="0"/>
              </a:rPr>
              <a:t>.</a:t>
            </a:r>
            <a:endParaRPr lang="en-US" sz="2900" dirty="0" smtClean="0">
              <a:latin typeface="Times New Roman" panose="02020603050405020304" pitchFamily="18" charset="0"/>
              <a:cs typeface="Times New Roman" panose="02020603050405020304" pitchFamily="18" charset="0"/>
            </a:endParaRPr>
          </a:p>
          <a:p>
            <a:pPr marL="0" indent="0">
              <a:buNone/>
            </a:pPr>
            <a:r>
              <a:rPr lang="en-US" sz="2900" dirty="0" smtClean="0">
                <a:latin typeface="Times New Roman" panose="02020603050405020304" pitchFamily="18" charset="0"/>
                <a:cs typeface="Times New Roman" panose="02020603050405020304" pitchFamily="18" charset="0"/>
              </a:rPr>
              <a:t>- </a:t>
            </a:r>
            <a:r>
              <a:rPr lang="vi-VN" sz="2900" dirty="0">
                <a:latin typeface="Times New Roman" panose="02020603050405020304" pitchFamily="18" charset="0"/>
                <a:cs typeface="Times New Roman" panose="02020603050405020304" pitchFamily="18" charset="0"/>
              </a:rPr>
              <a:t>Mô tả những dấu  hiệu nổi bật của đối  tượng được quan sát với  sự  gợi mở của  cô giáo.</a:t>
            </a:r>
            <a:endParaRPr lang="vi-VN" sz="2900" dirty="0">
              <a:latin typeface="Times New Roman" panose="02020603050405020304" pitchFamily="18" charset="0"/>
              <a:cs typeface="Times New Roman" panose="02020603050405020304" pitchFamily="18" charset="0"/>
            </a:endParaRPr>
          </a:p>
          <a:p>
            <a:pPr marL="0" indent="0">
              <a:buNone/>
            </a:pPr>
            <a:endParaRPr lang="vi-VN" dirty="0"/>
          </a:p>
          <a:p>
            <a:pPr marL="0" indent="0">
              <a:buNone/>
            </a:pPr>
            <a:endParaRPr lang="en-US" sz="2900" b="1" dirty="0">
              <a:latin typeface="Times New Roman" panose="02020603050405020304" pitchFamily="18" charset="0"/>
              <a:cs typeface="Times New Roman" panose="02020603050405020304" pitchFamily="18" charset="0"/>
            </a:endParaRPr>
          </a:p>
          <a:p>
            <a:pPr marL="0" indent="0">
              <a:buNone/>
            </a:pPr>
            <a:endParaRPr lang="en-US" sz="2900" b="1" dirty="0" smtClean="0">
              <a:latin typeface="Times New Roman" panose="02020603050405020304" pitchFamily="18" charset="0"/>
              <a:cs typeface="Times New Roman" panose="02020603050405020304" pitchFamily="18" charset="0"/>
            </a:endParaRPr>
          </a:p>
          <a:p>
            <a:pPr marL="0" indent="0">
              <a:buNone/>
            </a:pPr>
            <a:endParaRPr lang="vi-VN" sz="29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9000" b="-9000"/>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761999" y="-235377"/>
            <a:ext cx="10515600" cy="1325563"/>
          </a:xfrm>
        </p:spPr>
        <p:txBody>
          <a:bodyPr/>
          <a:lstStyle/>
          <a:p>
            <a:pPr algn="ctr"/>
            <a:r>
              <a:rPr lang="en-US" b="1" dirty="0" smtClean="0">
                <a:solidFill>
                  <a:srgbClr val="0000FF"/>
                </a:solidFill>
                <a:latin typeface="Times New Roman" panose="02020603050405020304" pitchFamily="18" charset="0"/>
                <a:cs typeface="Times New Roman" panose="02020603050405020304" pitchFamily="18" charset="0"/>
              </a:rPr>
              <a:t>PHÁT TRIỂN NGÔN NGỮ</a:t>
            </a:r>
            <a:endParaRPr lang="en-US" b="1" dirty="0">
              <a:solidFill>
                <a:srgbClr val="0000FF"/>
              </a:solidFill>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sz="half" idx="1"/>
          </p:nvPr>
        </p:nvSpPr>
        <p:spPr>
          <a:xfrm>
            <a:off x="315553" y="870282"/>
            <a:ext cx="4994563" cy="5202972"/>
          </a:xfrm>
        </p:spPr>
        <p:txBody>
          <a:bodyPr>
            <a:normAutofit/>
          </a:bodyPr>
          <a:lstStyle/>
          <a:p>
            <a:pPr marL="0" indent="0" algn="ctr">
              <a:buNone/>
            </a:pPr>
            <a:r>
              <a:rPr lang="en-US" sz="4000" dirty="0" smtClean="0">
                <a:solidFill>
                  <a:srgbClr val="FF0000"/>
                </a:solidFill>
                <a:latin typeface="Times New Roman" panose="02020603050405020304" pitchFamily="18" charset="0"/>
                <a:cs typeface="Times New Roman" panose="02020603050405020304" pitchFamily="18" charset="0"/>
              </a:rPr>
              <a:t>MỤC TIÊU</a:t>
            </a:r>
            <a:endParaRPr lang="en-US" sz="2900" dirty="0" smtClean="0">
              <a:solidFill>
                <a:srgbClr val="FF00FF"/>
              </a:solidFill>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Trẻ</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biết</a:t>
            </a:r>
            <a:r>
              <a:rPr lang="en-US" sz="2200" dirty="0" smtClean="0">
                <a:latin typeface="Times New Roman" panose="02020603050405020304" pitchFamily="18" charset="0"/>
                <a:cs typeface="Times New Roman" panose="02020603050405020304" pitchFamily="18" charset="0"/>
              </a:rPr>
              <a:t> l</a:t>
            </a:r>
            <a:r>
              <a:rPr lang="vi-VN" sz="2200" dirty="0" smtClean="0">
                <a:latin typeface="Times New Roman" panose="02020603050405020304" pitchFamily="18" charset="0"/>
                <a:cs typeface="Times New Roman" panose="02020603050405020304" pitchFamily="18" charset="0"/>
              </a:rPr>
              <a:t>ắng </a:t>
            </a:r>
            <a:r>
              <a:rPr lang="vi-VN" sz="2200" dirty="0">
                <a:latin typeface="Times New Roman" panose="02020603050405020304" pitchFamily="18" charset="0"/>
                <a:cs typeface="Times New Roman" panose="02020603050405020304" pitchFamily="18" charset="0"/>
              </a:rPr>
              <a:t>nghe và trả lời được câu hỏi của người đối thoại </a:t>
            </a:r>
            <a:endParaRPr lang="vi-VN"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Trẻ</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biết</a:t>
            </a:r>
            <a:r>
              <a:rPr lang="en-US" sz="2200" dirty="0" smtClean="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Làm quen với một số ký hiệu thông thường trong  cuộc  sống (nhà  vệ  sinh,  lối ra, nguy hiểm, cấm  đi,  …)</a:t>
            </a:r>
            <a:r>
              <a:rPr lang="en-US" sz="2200" dirty="0" smtClean="0">
                <a:latin typeface="Times New Roman" panose="02020603050405020304" pitchFamily="18" charset="0"/>
                <a:cs typeface="Times New Roman" panose="02020603050405020304" pitchFamily="18" charset="0"/>
              </a:rPr>
              <a:t> </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Trẻ</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biết</a:t>
            </a:r>
            <a:r>
              <a:rPr lang="en-US" sz="2200" dirty="0" smtClean="0">
                <a:latin typeface="Times New Roman" panose="02020603050405020304" pitchFamily="18" charset="0"/>
                <a:cs typeface="Times New Roman" panose="02020603050405020304" pitchFamily="18" charset="0"/>
              </a:rPr>
              <a:t> </a:t>
            </a:r>
            <a:r>
              <a:rPr lang="vi-VN" sz="2200" dirty="0" smtClean="0">
                <a:latin typeface="Times New Roman" panose="02020603050405020304" pitchFamily="18" charset="0"/>
                <a:cs typeface="Times New Roman" panose="02020603050405020304" pitchFamily="18" charset="0"/>
              </a:rPr>
              <a:t>bắt chước giọng nói của nhân vật trong truyện</a:t>
            </a:r>
            <a:r>
              <a:rPr lang="vi-VN"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lnSpc>
                <a:spcPct val="120000"/>
              </a:lnSpc>
              <a:buFontTx/>
              <a:buChar char="-"/>
            </a:pPr>
            <a:r>
              <a:rPr lang="en-US" sz="2200" dirty="0" err="1" smtClean="0">
                <a:latin typeface="Times New Roman" panose="02020603050405020304" pitchFamily="18" charset="0"/>
                <a:cs typeface="Times New Roman" panose="02020603050405020304" pitchFamily="18" charset="0"/>
              </a:rPr>
              <a:t>Trẻ</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biết</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đóng</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vai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dẫn</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truyện</a:t>
            </a:r>
            <a:r>
              <a:rPr lang="en-US" sz="2200" dirty="0" smtClean="0">
                <a:latin typeface="Times New Roman" panose="02020603050405020304" pitchFamily="18" charset="0"/>
                <a:cs typeface="Times New Roman" panose="02020603050405020304" pitchFamily="18" charset="0"/>
              </a:rPr>
              <a:t>.</a:t>
            </a:r>
            <a:endParaRPr lang="vi-VN" sz="22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half" idx="2"/>
          </p:nvPr>
        </p:nvSpPr>
        <p:spPr>
          <a:xfrm>
            <a:off x="5586484" y="2357888"/>
            <a:ext cx="6400800" cy="5380393"/>
          </a:xfrm>
        </p:spPr>
        <p:txBody>
          <a:bodyPr>
            <a:normAutofit/>
          </a:bodyPr>
          <a:lstStyle/>
          <a:p>
            <a:pPr marL="0" indent="0" algn="ctr">
              <a:buNone/>
            </a:pPr>
            <a:r>
              <a:rPr lang="en-US" sz="4000" dirty="0" smtClean="0">
                <a:solidFill>
                  <a:srgbClr val="CC00FF"/>
                </a:solidFill>
                <a:latin typeface="Times New Roman" panose="02020603050405020304" pitchFamily="18" charset="0"/>
                <a:cs typeface="Times New Roman" panose="02020603050405020304" pitchFamily="18" charset="0"/>
              </a:rPr>
              <a:t>NỘI DUNG</a:t>
            </a:r>
            <a:endParaRPr lang="en-US" sz="4000" dirty="0" smtClean="0">
              <a:solidFill>
                <a:srgbClr val="CC00FF"/>
              </a:solidFill>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1. </a:t>
            </a:r>
            <a:r>
              <a:rPr lang="en-US" sz="2200" b="1" dirty="0" err="1" smtClean="0">
                <a:latin typeface="Times New Roman" panose="02020603050405020304" pitchFamily="18" charset="0"/>
                <a:cs typeface="Times New Roman" panose="02020603050405020304" pitchFamily="18" charset="0"/>
              </a:rPr>
              <a:t>Nghe</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Cảm</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điệu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nhau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ý </a:t>
            </a:r>
            <a:r>
              <a:rPr lang="en-US" sz="2200" dirty="0" err="1">
                <a:latin typeface="Times New Roman" panose="02020603050405020304" pitchFamily="18" charset="0"/>
                <a:cs typeface="Times New Roman" panose="02020603050405020304" pitchFamily="18" charset="0"/>
              </a:rPr>
              <a:t>nghĩa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biểu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cảm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trọng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điệp</a:t>
            </a:r>
            <a:r>
              <a:rPr lang="en-US"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2. </a:t>
            </a:r>
            <a:r>
              <a:rPr lang="en-US" sz="2200" b="1" dirty="0" err="1" smtClean="0">
                <a:latin typeface="Times New Roman" panose="02020603050405020304" pitchFamily="18" charset="0"/>
                <a:cs typeface="Times New Roman" panose="02020603050405020304" pitchFamily="18" charset="0"/>
              </a:rPr>
              <a:t>Nói</a:t>
            </a:r>
            <a:endParaRPr lang="vi-VN" sz="2200" b="1" dirty="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Đóng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vai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dẫn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chuyện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viên</a:t>
            </a:r>
            <a:r>
              <a:rPr lang="en-US" sz="2200" b="1" dirty="0">
                <a:latin typeface="Times New Roman" panose="02020603050405020304" pitchFamily="18" charset="0"/>
                <a:cs typeface="Times New Roman" panose="02020603050405020304" pitchFamily="18" charset="0"/>
              </a:rPr>
              <a:t>.</a:t>
            </a:r>
            <a:endParaRPr lang="vi-VN" sz="2200" dirty="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Bắt chước giọng nói của nhân vật trong truyện.</a:t>
            </a:r>
            <a:endParaRPr lang="vi-VN" sz="2200" dirty="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3. </a:t>
            </a:r>
            <a:r>
              <a:rPr lang="en-US" sz="2200" b="1" dirty="0" err="1" smtClean="0">
                <a:latin typeface="Times New Roman" panose="02020603050405020304" pitchFamily="18" charset="0"/>
                <a:cs typeface="Times New Roman" panose="02020603050405020304" pitchFamily="18" charset="0"/>
              </a:rPr>
              <a:t>Làm</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quen</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với</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đọc</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viết</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Làm quen với một số ký hiệu thông thường trong  cuộc  sống (nhà  vệ  sinh,  lối ra, nguy hiểm, cấm  đi</a:t>
            </a:r>
            <a:r>
              <a:rPr lang="vi-VN" sz="2200" dirty="0" smtClean="0">
                <a:latin typeface="Times New Roman" panose="02020603050405020304" pitchFamily="18" charset="0"/>
                <a:cs typeface="Times New Roman" panose="02020603050405020304" pitchFamily="18" charset="0"/>
              </a:rPr>
              <a:t>,…)</a:t>
            </a:r>
            <a:r>
              <a:rPr lang="vi-VN" sz="2200" b="1" dirty="0" smtClean="0">
                <a:latin typeface="Times New Roman" panose="02020603050405020304" pitchFamily="18" charset="0"/>
                <a:cs typeface="Times New Roman" panose="02020603050405020304" pitchFamily="18" charset="0"/>
              </a:rPr>
              <a:t> </a:t>
            </a:r>
            <a:endParaRPr lang="vi-VN" sz="2200" dirty="0">
              <a:latin typeface="Times New Roman" panose="02020603050405020304" pitchFamily="18" charset="0"/>
              <a:cs typeface="Times New Roman" panose="02020603050405020304" pitchFamily="18" charset="0"/>
            </a:endParaRPr>
          </a:p>
          <a:p>
            <a:pPr marL="0" indent="0">
              <a:buNone/>
            </a:pPr>
            <a:endParaRPr lang="en-US" sz="2900" b="1" dirty="0">
              <a:latin typeface="Times New Roman" panose="02020603050405020304" pitchFamily="18" charset="0"/>
              <a:cs typeface="Times New Roman" panose="02020603050405020304" pitchFamily="18" charset="0"/>
            </a:endParaRPr>
          </a:p>
          <a:p>
            <a:pPr marL="0" indent="0">
              <a:buNone/>
            </a:pPr>
            <a:endParaRPr lang="en-US" sz="2900" b="1" dirty="0" smtClean="0">
              <a:latin typeface="Times New Roman" panose="02020603050405020304" pitchFamily="18" charset="0"/>
              <a:cs typeface="Times New Roman" panose="02020603050405020304" pitchFamily="18" charset="0"/>
            </a:endParaRPr>
          </a:p>
          <a:p>
            <a:pPr marL="0" indent="0">
              <a:buNone/>
            </a:pPr>
            <a:endParaRPr lang="vi-VN" sz="29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3000" b="-13000"/>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2885364" y="2303107"/>
            <a:ext cx="10515600" cy="1325563"/>
          </a:xfrm>
        </p:spPr>
        <p:txBody>
          <a:bodyPr>
            <a:normAutofit/>
          </a:bodyPr>
          <a:lstStyle/>
          <a:p>
            <a:pPr algn="ctr"/>
            <a:r>
              <a:rPr lang="en-US" sz="4400" b="1" dirty="0" smtClean="0">
                <a:solidFill>
                  <a:srgbClr val="00B050"/>
                </a:solidFill>
                <a:latin typeface="Times New Roman" panose="02020603050405020304" pitchFamily="18" charset="0"/>
                <a:cs typeface="Times New Roman" panose="02020603050405020304" pitchFamily="18" charset="0"/>
              </a:rPr>
              <a:t>PHÁT TRIỂN </a:t>
            </a:r>
            <a:br>
              <a:rPr lang="en-US" sz="4400" b="1" dirty="0" smtClean="0">
                <a:solidFill>
                  <a:srgbClr val="00B050"/>
                </a:solidFill>
                <a:latin typeface="Times New Roman" panose="02020603050405020304" pitchFamily="18" charset="0"/>
                <a:cs typeface="Times New Roman" panose="02020603050405020304" pitchFamily="18" charset="0"/>
              </a:rPr>
            </a:br>
            <a:r>
              <a:rPr lang="en-US" sz="4400" b="1" dirty="0" smtClean="0">
                <a:solidFill>
                  <a:srgbClr val="00B050"/>
                </a:solidFill>
                <a:latin typeface="Times New Roman" panose="02020603050405020304" pitchFamily="18" charset="0"/>
                <a:cs typeface="Times New Roman" panose="02020603050405020304" pitchFamily="18" charset="0"/>
              </a:rPr>
              <a:t>TC-KNXH</a:t>
            </a:r>
            <a:endParaRPr lang="en-US" sz="4400" b="1" dirty="0">
              <a:solidFill>
                <a:srgbClr val="00B050"/>
              </a:solidFill>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sz="half" idx="1"/>
          </p:nvPr>
        </p:nvSpPr>
        <p:spPr>
          <a:xfrm>
            <a:off x="1612142" y="3628670"/>
            <a:ext cx="5235054" cy="1325563"/>
          </a:xfrm>
        </p:spPr>
        <p:txBody>
          <a:bodyPr>
            <a:normAutofit/>
          </a:bodyPr>
          <a:lstStyle/>
          <a:p>
            <a:pPr marL="0" indent="0" algn="ctr">
              <a:buNone/>
            </a:pPr>
            <a:r>
              <a:rPr lang="en-US" sz="4000" dirty="0" smtClean="0">
                <a:solidFill>
                  <a:srgbClr val="000066"/>
                </a:solidFill>
                <a:latin typeface="Times New Roman" panose="02020603050405020304" pitchFamily="18" charset="0"/>
                <a:cs typeface="Times New Roman" panose="02020603050405020304" pitchFamily="18" charset="0"/>
              </a:rPr>
              <a:t>MỤC TIÊU</a:t>
            </a:r>
            <a:endParaRPr lang="en-US" sz="4000" dirty="0" smtClean="0">
              <a:solidFill>
                <a:srgbClr val="000066"/>
              </a:solidFill>
              <a:latin typeface="Times New Roman" panose="02020603050405020304" pitchFamily="18" charset="0"/>
              <a:cs typeface="Times New Roman" panose="02020603050405020304" pitchFamily="18" charset="0"/>
            </a:endParaRPr>
          </a:p>
          <a:p>
            <a:pPr marL="0" indent="0" algn="ctr">
              <a:lnSpc>
                <a:spcPct val="120000"/>
              </a:lnSpc>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Trẻ</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kính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yêu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Hồ</a:t>
            </a:r>
            <a:r>
              <a:rPr lang="en-US"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nSpc>
                <a:spcPct val="120000"/>
              </a:lnSpc>
              <a:buNone/>
            </a:pPr>
            <a:endParaRPr lang="en-US" dirty="0" smtClean="0"/>
          </a:p>
        </p:txBody>
      </p:sp>
      <p:sp>
        <p:nvSpPr>
          <p:cNvPr id="8" name="Content Placeholder 7"/>
          <p:cNvSpPr>
            <a:spLocks noGrp="1"/>
          </p:cNvSpPr>
          <p:nvPr>
            <p:ph sz="half" idx="2"/>
          </p:nvPr>
        </p:nvSpPr>
        <p:spPr>
          <a:xfrm>
            <a:off x="5088908" y="4954233"/>
            <a:ext cx="5181600" cy="2443056"/>
          </a:xfrm>
        </p:spPr>
        <p:txBody>
          <a:bodyPr>
            <a:normAutofit/>
          </a:bodyPr>
          <a:lstStyle/>
          <a:p>
            <a:pPr marL="0" indent="0" algn="ctr">
              <a:buNone/>
            </a:pPr>
            <a:r>
              <a:rPr lang="en-US" sz="4000" dirty="0" smtClean="0">
                <a:solidFill>
                  <a:srgbClr val="FF00FF"/>
                </a:solidFill>
                <a:latin typeface="Times New Roman" panose="02020603050405020304" pitchFamily="18" charset="0"/>
                <a:cs typeface="Times New Roman" panose="02020603050405020304" pitchFamily="18" charset="0"/>
              </a:rPr>
              <a:t>NỘI DUNG</a:t>
            </a:r>
            <a:endParaRPr lang="en-US" sz="4000" dirty="0" smtClean="0">
              <a:solidFill>
                <a:srgbClr val="FF00FF"/>
              </a:solidFill>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Thích </a:t>
            </a:r>
            <a:r>
              <a:rPr lang="vi-VN" dirty="0">
                <a:latin typeface="Times New Roman" panose="02020603050405020304" pitchFamily="18" charset="0"/>
                <a:cs typeface="Times New Roman" panose="02020603050405020304" pitchFamily="18" charset="0"/>
              </a:rPr>
              <a:t>nghe kể chuyện, nghe hát, đọc thơ, xem tranh ảnh về Bác Hồ.</a:t>
            </a:r>
            <a:r>
              <a:rPr lang="vi-VN" b="1" dirty="0">
                <a:latin typeface="Times New Roman" panose="02020603050405020304" pitchFamily="18" charset="0"/>
                <a:cs typeface="Times New Roman" panose="02020603050405020304" pitchFamily="18" charset="0"/>
              </a:rPr>
              <a:t> </a:t>
            </a:r>
            <a:endParaRPr lang="vi-VN" dirty="0">
              <a:latin typeface="Times New Roman" panose="02020603050405020304" pitchFamily="18" charset="0"/>
              <a:cs typeface="Times New Roman" panose="02020603050405020304" pitchFamily="18" charset="0"/>
            </a:endParaRPr>
          </a:p>
          <a:p>
            <a:pPr marL="0" indent="0">
              <a:buNone/>
            </a:pPr>
            <a:endParaRPr lang="vi-VN" dirty="0"/>
          </a:p>
          <a:p>
            <a:pPr marL="0" indent="0">
              <a:buNone/>
            </a:pPr>
            <a:endParaRPr lang="en-US" sz="2900" b="1" dirty="0">
              <a:latin typeface="Times New Roman" panose="02020603050405020304" pitchFamily="18" charset="0"/>
              <a:cs typeface="Times New Roman" panose="02020603050405020304" pitchFamily="18" charset="0"/>
            </a:endParaRPr>
          </a:p>
          <a:p>
            <a:pPr marL="0" indent="0">
              <a:buNone/>
            </a:pPr>
            <a:endParaRPr lang="en-US" sz="2900" b="1" dirty="0" smtClean="0">
              <a:latin typeface="Times New Roman" panose="02020603050405020304" pitchFamily="18" charset="0"/>
              <a:cs typeface="Times New Roman" panose="02020603050405020304" pitchFamily="18" charset="0"/>
            </a:endParaRPr>
          </a:p>
          <a:p>
            <a:pPr marL="0" indent="0">
              <a:buNone/>
            </a:pPr>
            <a:endParaRPr lang="vi-VN" sz="29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9000" b="-9000"/>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516339" y="370408"/>
            <a:ext cx="10515600" cy="1325563"/>
          </a:xfrm>
        </p:spPr>
        <p:txBody>
          <a:bodyPr/>
          <a:lstStyle/>
          <a:p>
            <a:pPr algn="ctr"/>
            <a:r>
              <a:rPr lang="en-US" b="1" dirty="0" smtClean="0">
                <a:solidFill>
                  <a:schemeClr val="accent2">
                    <a:lumMod val="75000"/>
                  </a:schemeClr>
                </a:solidFill>
                <a:latin typeface="Times New Roman" panose="02020603050405020304" pitchFamily="18" charset="0"/>
                <a:cs typeface="Times New Roman" panose="02020603050405020304" pitchFamily="18" charset="0"/>
              </a:rPr>
              <a:t>PHÁT TRIỂN THẨM MỸ</a:t>
            </a:r>
            <a:endParaRPr lang="en-US"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sz="half" idx="1"/>
          </p:nvPr>
        </p:nvSpPr>
        <p:spPr>
          <a:xfrm>
            <a:off x="285724" y="3628717"/>
            <a:ext cx="4994563" cy="5202972"/>
          </a:xfrm>
        </p:spPr>
        <p:txBody>
          <a:bodyPr>
            <a:normAutofit fontScale="70000" lnSpcReduction="20000"/>
          </a:bodyPr>
          <a:lstStyle/>
          <a:p>
            <a:pPr marL="0" indent="0" algn="ctr">
              <a:buNone/>
            </a:pPr>
            <a:r>
              <a:rPr lang="en-US" sz="5700" dirty="0" smtClean="0">
                <a:solidFill>
                  <a:srgbClr val="000066"/>
                </a:solidFill>
                <a:latin typeface="Times New Roman" panose="02020603050405020304" pitchFamily="18" charset="0"/>
                <a:cs typeface="Times New Roman" panose="02020603050405020304" pitchFamily="18" charset="0"/>
              </a:rPr>
              <a:t>MỤC TIÊU</a:t>
            </a:r>
            <a:endParaRPr lang="en-US" sz="5700" dirty="0" smtClean="0">
              <a:solidFill>
                <a:srgbClr val="000066"/>
              </a:solidFill>
              <a:latin typeface="Times New Roman" panose="02020603050405020304" pitchFamily="18" charset="0"/>
              <a:cs typeface="Times New Roman" panose="02020603050405020304" pitchFamily="18" charset="0"/>
            </a:endParaRPr>
          </a:p>
          <a:p>
            <a:pPr marL="0" indent="0">
              <a:buNone/>
            </a:pPr>
            <a:r>
              <a:rPr lang="en-US" sz="2900" dirty="0" smtClean="0">
                <a:latin typeface="Times New Roman" panose="02020603050405020304" pitchFamily="18" charset="0"/>
                <a:cs typeface="Times New Roman" panose="02020603050405020304" pitchFamily="18" charset="0"/>
              </a:rPr>
              <a:t>- </a:t>
            </a:r>
            <a:r>
              <a:rPr lang="vi-VN" sz="2900" dirty="0">
                <a:latin typeface="Times New Roman" panose="02020603050405020304" pitchFamily="18" charset="0"/>
                <a:cs typeface="Times New Roman" panose="02020603050405020304" pitchFamily="18" charset="0"/>
              </a:rPr>
              <a:t>Trẻ biết </a:t>
            </a:r>
            <a:r>
              <a:rPr lang="vi-VN" sz="2900" dirty="0" smtClean="0">
                <a:latin typeface="Times New Roman" panose="02020603050405020304" pitchFamily="18" charset="0"/>
                <a:cs typeface="Times New Roman" panose="02020603050405020304" pitchFamily="18" charset="0"/>
              </a:rPr>
              <a:t>vò</a:t>
            </a: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giấy</a:t>
            </a:r>
            <a:r>
              <a:rPr lang="vi-VN" sz="2900" dirty="0">
                <a:latin typeface="Times New Roman" panose="02020603050405020304" pitchFamily="18" charset="0"/>
                <a:cs typeface="Times New Roman" panose="02020603050405020304" pitchFamily="18" charset="0"/>
              </a:rPr>
              <a:t>, bóp giấy trong nắm tay và dán thành sản phẩm đơn </a:t>
            </a:r>
            <a:r>
              <a:rPr lang="vi-VN" sz="2900" dirty="0" smtClean="0">
                <a:latin typeface="Times New Roman" panose="02020603050405020304" pitchFamily="18" charset="0"/>
                <a:cs typeface="Times New Roman" panose="02020603050405020304" pitchFamily="18" charset="0"/>
              </a:rPr>
              <a:t>giản</a:t>
            </a:r>
            <a:r>
              <a:rPr lang="en-US" sz="2900" dirty="0" smtClean="0">
                <a:latin typeface="Times New Roman" panose="02020603050405020304" pitchFamily="18" charset="0"/>
                <a:cs typeface="Times New Roman" panose="02020603050405020304" pitchFamily="18" charset="0"/>
              </a:rPr>
              <a:t>.</a:t>
            </a:r>
            <a:endParaRPr lang="vi-VN" sz="2900" dirty="0">
              <a:latin typeface="Times New Roman" panose="02020603050405020304" pitchFamily="18" charset="0"/>
              <a:cs typeface="Times New Roman" panose="02020603050405020304" pitchFamily="18" charset="0"/>
            </a:endParaRPr>
          </a:p>
          <a:p>
            <a:pPr marL="0" indent="0">
              <a:buNone/>
            </a:pP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Trẻ</a:t>
            </a:r>
            <a:r>
              <a:rPr lang="en-US" sz="2900" dirty="0" smtClean="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biết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nhận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xét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các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sản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phẩm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tạo</a:t>
            </a:r>
            <a:r>
              <a:rPr lang="en-US" sz="2900" dirty="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hình</a:t>
            </a:r>
            <a:r>
              <a:rPr lang="en-US" sz="2900" dirty="0" smtClean="0">
                <a:latin typeface="Times New Roman" panose="02020603050405020304" pitchFamily="18" charset="0"/>
                <a:cs typeface="Times New Roman" panose="02020603050405020304" pitchFamily="18" charset="0"/>
              </a:rPr>
              <a:t>.</a:t>
            </a:r>
            <a:endParaRPr lang="en-US" sz="2900" dirty="0">
              <a:latin typeface="Times New Roman" panose="02020603050405020304" pitchFamily="18" charset="0"/>
              <a:cs typeface="Times New Roman" panose="02020603050405020304" pitchFamily="18" charset="0"/>
            </a:endParaRPr>
          </a:p>
          <a:p>
            <a:pPr marL="0" indent="0">
              <a:buNone/>
            </a:pP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Trẻ</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có</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một</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số</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kĩ</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năng</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trong</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hoạt</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động</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âm</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nhạc</a:t>
            </a:r>
            <a:r>
              <a:rPr lang="en-US" sz="2900" dirty="0" smtClean="0">
                <a:latin typeface="Times New Roman" panose="02020603050405020304" pitchFamily="18" charset="0"/>
                <a:cs typeface="Times New Roman" panose="02020603050405020304" pitchFamily="18" charset="0"/>
              </a:rPr>
              <a:t> ( </a:t>
            </a:r>
            <a:r>
              <a:rPr lang="en-US" sz="2900" dirty="0" err="1" smtClean="0">
                <a:latin typeface="Times New Roman" panose="02020603050405020304" pitchFamily="18" charset="0"/>
                <a:cs typeface="Times New Roman" panose="02020603050405020304" pitchFamily="18" charset="0"/>
              </a:rPr>
              <a:t>nghe</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hát</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vận</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động</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theo</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nhạc</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hoạt</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động</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tạo</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hinh</a:t>
            </a:r>
            <a:r>
              <a:rPr lang="en-US" sz="2900" dirty="0" smtClean="0">
                <a:latin typeface="Times New Roman" panose="02020603050405020304" pitchFamily="18" charset="0"/>
                <a:cs typeface="Times New Roman" panose="02020603050405020304" pitchFamily="18" charset="0"/>
              </a:rPr>
              <a:t> ( </a:t>
            </a:r>
            <a:r>
              <a:rPr lang="en-US" sz="2900" dirty="0" err="1" smtClean="0">
                <a:latin typeface="Times New Roman" panose="02020603050405020304" pitchFamily="18" charset="0"/>
                <a:cs typeface="Times New Roman" panose="02020603050405020304" pitchFamily="18" charset="0"/>
              </a:rPr>
              <a:t>vẽ</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nặn</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căt</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xé</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dán</a:t>
            </a:r>
            <a:r>
              <a:rPr lang="en-US" sz="2900" dirty="0" smtClean="0">
                <a:latin typeface="Times New Roman" panose="02020603050405020304" pitchFamily="18" charset="0"/>
                <a:cs typeface="Times New Roman" panose="02020603050405020304" pitchFamily="18" charset="0"/>
              </a:rPr>
              <a:t>).</a:t>
            </a:r>
            <a:endParaRPr lang="vi-VN" sz="29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half" idx="2"/>
          </p:nvPr>
        </p:nvSpPr>
        <p:spPr>
          <a:xfrm>
            <a:off x="5049671" y="1460309"/>
            <a:ext cx="6400800" cy="5616055"/>
          </a:xfrm>
        </p:spPr>
        <p:txBody>
          <a:bodyPr>
            <a:normAutofit fontScale="70000" lnSpcReduction="20000"/>
          </a:bodyPr>
          <a:lstStyle/>
          <a:p>
            <a:pPr marL="0" indent="0" algn="ctr">
              <a:buNone/>
            </a:pPr>
            <a:r>
              <a:rPr lang="en-US" sz="5700" dirty="0" smtClean="0">
                <a:solidFill>
                  <a:srgbClr val="CC00FF"/>
                </a:solidFill>
                <a:latin typeface="Times New Roman" panose="02020603050405020304" pitchFamily="18" charset="0"/>
                <a:cs typeface="Times New Roman" panose="02020603050405020304" pitchFamily="18" charset="0"/>
              </a:rPr>
              <a:t>NỘI DUNG</a:t>
            </a:r>
            <a:endParaRPr lang="en-US" sz="5700" dirty="0" smtClean="0">
              <a:solidFill>
                <a:srgbClr val="CC00FF"/>
              </a:solidFill>
              <a:latin typeface="Times New Roman" panose="02020603050405020304" pitchFamily="18" charset="0"/>
              <a:cs typeface="Times New Roman" panose="02020603050405020304" pitchFamily="18" charset="0"/>
            </a:endParaRPr>
          </a:p>
          <a:p>
            <a:pPr marL="0" indent="0">
              <a:buNone/>
            </a:pPr>
            <a:r>
              <a:rPr lang="en-US" sz="2900" b="1" dirty="0" smtClean="0">
                <a:latin typeface="Times New Roman" panose="02020603050405020304" pitchFamily="18" charset="0"/>
                <a:cs typeface="Times New Roman" panose="02020603050405020304" pitchFamily="18" charset="0"/>
              </a:rPr>
              <a:t>1. </a:t>
            </a:r>
            <a:r>
              <a:rPr lang="vi-VN" sz="2900" b="1" dirty="0" smtClean="0">
                <a:latin typeface="Times New Roman" panose="02020603050405020304" pitchFamily="18" charset="0"/>
                <a:cs typeface="Times New Roman" panose="02020603050405020304" pitchFamily="18" charset="0"/>
              </a:rPr>
              <a:t>Cảm </a:t>
            </a:r>
            <a:r>
              <a:rPr lang="vi-VN" sz="2900" b="1" dirty="0">
                <a:latin typeface="Times New Roman" panose="02020603050405020304" pitchFamily="18" charset="0"/>
                <a:cs typeface="Times New Roman" panose="02020603050405020304" pitchFamily="18" charset="0"/>
              </a:rPr>
              <a:t>nhận và thể hiện cảm xúc trước vẻ đẹp của thiên nhiên, cuộc sống và các tác phẩm nghệ thuật:</a:t>
            </a:r>
            <a:endParaRPr lang="vi-VN" sz="2900" dirty="0">
              <a:latin typeface="Times New Roman" panose="02020603050405020304" pitchFamily="18" charset="0"/>
              <a:cs typeface="Times New Roman" panose="02020603050405020304" pitchFamily="18" charset="0"/>
            </a:endParaRPr>
          </a:p>
          <a:p>
            <a:pPr marL="0" indent="0">
              <a:buNone/>
            </a:pP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Biết </a:t>
            </a:r>
            <a:r>
              <a:rPr lang="vi-VN" sz="2900" dirty="0">
                <a:latin typeface="Times New Roman" panose="02020603050405020304" pitchFamily="18" charset="0"/>
                <a:cs typeface="Times New Roman" panose="02020603050405020304" pitchFamily="18" charset="0"/>
              </a:rPr>
              <a:t>bộc lộ cảm xúc phù hợp khi nghe âm thanh gợi cảm, các bài hát, bản nhạc gần gũi và ngắm nhìn vẻ đẹp  của các sự vật hiện tượng trong thiên nhiên, cuộc sống và các tác phẩm nghệ thuật </a:t>
            </a:r>
            <a:endParaRPr lang="vi-VN" sz="2900" dirty="0">
              <a:latin typeface="Times New Roman" panose="02020603050405020304" pitchFamily="18" charset="0"/>
              <a:cs typeface="Times New Roman" panose="02020603050405020304" pitchFamily="18" charset="0"/>
            </a:endParaRPr>
          </a:p>
          <a:p>
            <a:pPr marL="0" indent="0">
              <a:buNone/>
            </a:pPr>
            <a:r>
              <a:rPr lang="en-US" sz="2900" b="1" dirty="0" smtClean="0">
                <a:latin typeface="Times New Roman" panose="02020603050405020304" pitchFamily="18" charset="0"/>
                <a:cs typeface="Times New Roman" panose="02020603050405020304" pitchFamily="18" charset="0"/>
              </a:rPr>
              <a:t>2. </a:t>
            </a:r>
            <a:r>
              <a:rPr lang="en-US" sz="2900" b="1" dirty="0" err="1" smtClean="0">
                <a:latin typeface="Times New Roman" panose="02020603050405020304" pitchFamily="18" charset="0"/>
                <a:cs typeface="Times New Roman" panose="02020603050405020304" pitchFamily="18" charset="0"/>
              </a:rPr>
              <a:t>Một</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số</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kĩ</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năng</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trong</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hoạt</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động</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nghệ</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thuật</a:t>
            </a:r>
            <a:endParaRPr lang="en-US" sz="29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900" b="1" dirty="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Âm</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nhạc</a:t>
            </a:r>
            <a:endParaRPr lang="vi-VN" sz="2900" b="1" dirty="0">
              <a:latin typeface="Times New Roman" panose="02020603050405020304" pitchFamily="18" charset="0"/>
              <a:cs typeface="Times New Roman" panose="02020603050405020304" pitchFamily="18" charset="0"/>
            </a:endParaRPr>
          </a:p>
          <a:p>
            <a:pPr marL="0" indent="0">
              <a:buNone/>
            </a:pPr>
            <a:r>
              <a:rPr lang="en-US" sz="2900" b="1" dirty="0" smtClean="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Hát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tự</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nhiên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hát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đúng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theo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giai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điệu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của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bài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hát</a:t>
            </a:r>
            <a:endParaRPr lang="en-US" sz="2900" dirty="0">
              <a:latin typeface="Times New Roman" panose="02020603050405020304" pitchFamily="18" charset="0"/>
              <a:cs typeface="Times New Roman" panose="02020603050405020304" pitchFamily="18" charset="0"/>
            </a:endParaRPr>
          </a:p>
          <a:p>
            <a:pPr marL="0" indent="0">
              <a:buNone/>
            </a:pPr>
            <a:r>
              <a:rPr lang="en-US" sz="2900" b="1" dirty="0" smtClean="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Vận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động</a:t>
            </a:r>
            <a:r>
              <a:rPr lang="en-US" sz="2900" dirty="0">
                <a:latin typeface="Times New Roman" panose="02020603050405020304" pitchFamily="18" charset="0"/>
                <a:cs typeface="Times New Roman" panose="02020603050405020304" pitchFamily="18" charset="0"/>
              </a:rPr>
              <a:t> </a:t>
            </a:r>
            <a:r>
              <a:rPr lang="en-US" sz="2900" dirty="0" smtClean="0">
                <a:latin typeface="Times New Roman" panose="02020603050405020304" pitchFamily="18" charset="0"/>
                <a:cs typeface="Times New Roman" panose="02020603050405020304" pitchFamily="18" charset="0"/>
              </a:rPr>
              <a:t>minh </a:t>
            </a:r>
            <a:r>
              <a:rPr lang="en-US" sz="2900" dirty="0" err="1">
                <a:latin typeface="Times New Roman" panose="02020603050405020304" pitchFamily="18" charset="0"/>
                <a:cs typeface="Times New Roman" panose="02020603050405020304" pitchFamily="18" charset="0"/>
              </a:rPr>
              <a:t>họa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theo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nhịp</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bài</a:t>
            </a:r>
            <a:r>
              <a:rPr lang="en-US" sz="2900" dirty="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hát</a:t>
            </a:r>
            <a:endParaRPr lang="en-US" sz="2900" dirty="0" smtClean="0">
              <a:latin typeface="Times New Roman" panose="02020603050405020304" pitchFamily="18" charset="0"/>
              <a:cs typeface="Times New Roman" panose="02020603050405020304" pitchFamily="18" charset="0"/>
            </a:endParaRPr>
          </a:p>
          <a:p>
            <a:pPr marL="0" indent="0">
              <a:buNone/>
            </a:pPr>
            <a:r>
              <a:rPr lang="vi-VN" sz="2900" dirty="0">
                <a:latin typeface="Times New Roman" panose="02020603050405020304" pitchFamily="18" charset="0"/>
                <a:cs typeface="Times New Roman" panose="02020603050405020304" pitchFamily="18" charset="0"/>
              </a:rPr>
              <a:t>Văn hóa thưởng thức nghệ thuật: </a:t>
            </a:r>
            <a:r>
              <a:rPr lang="vi-VN" sz="2900" dirty="0" smtClean="0">
                <a:latin typeface="Times New Roman" panose="02020603050405020304" pitchFamily="18" charset="0"/>
                <a:cs typeface="Times New Roman" panose="02020603050405020304" pitchFamily="18" charset="0"/>
              </a:rPr>
              <a:t>vỗ </a:t>
            </a:r>
            <a:r>
              <a:rPr lang="vi-VN" sz="2900" dirty="0">
                <a:latin typeface="Times New Roman" panose="02020603050405020304" pitchFamily="18" charset="0"/>
                <a:cs typeface="Times New Roman" panose="02020603050405020304" pitchFamily="18" charset="0"/>
              </a:rPr>
              <a:t>tay tán thưởng. </a:t>
            </a:r>
            <a:endParaRPr lang="vi-VN" sz="29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900" dirty="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Tạo</a:t>
            </a:r>
            <a:r>
              <a:rPr lang="en-U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hình</a:t>
            </a:r>
            <a:endParaRPr lang="en-US" sz="2900" b="1" dirty="0" smtClean="0">
              <a:latin typeface="Times New Roman" panose="02020603050405020304" pitchFamily="18" charset="0"/>
              <a:cs typeface="Times New Roman" panose="02020603050405020304" pitchFamily="18" charset="0"/>
            </a:endParaRPr>
          </a:p>
          <a:p>
            <a:pPr marL="0" indent="0">
              <a:buNone/>
            </a:pPr>
            <a:r>
              <a:rPr lang="en-US" sz="2900" b="1"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Vẽ</a:t>
            </a: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Vẽ</a:t>
            </a: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theo </a:t>
            </a:r>
            <a:r>
              <a:rPr lang="vi-VN" sz="2900" dirty="0">
                <a:latin typeface="Times New Roman" panose="02020603050405020304" pitchFamily="18" charset="0"/>
                <a:cs typeface="Times New Roman" panose="02020603050405020304" pitchFamily="18" charset="0"/>
              </a:rPr>
              <a:t>mẫu, tự do </a:t>
            </a:r>
            <a:r>
              <a:rPr lang="vi-VN" sz="2900" dirty="0" smtClean="0">
                <a:latin typeface="Times New Roman" panose="02020603050405020304" pitchFamily="18" charset="0"/>
                <a:cs typeface="Times New Roman" panose="02020603050405020304" pitchFamily="18" charset="0"/>
              </a:rPr>
              <a:t>theo</a:t>
            </a: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trí </a:t>
            </a:r>
            <a:r>
              <a:rPr lang="vi-VN" sz="2900" dirty="0">
                <a:latin typeface="Times New Roman" panose="02020603050405020304" pitchFamily="18" charset="0"/>
                <a:cs typeface="Times New Roman" panose="02020603050405020304" pitchFamily="18" charset="0"/>
              </a:rPr>
              <a:t>tưởng </a:t>
            </a:r>
            <a:r>
              <a:rPr lang="vi-VN" sz="2900" dirty="0" smtClean="0">
                <a:latin typeface="Times New Roman" panose="02020603050405020304" pitchFamily="18" charset="0"/>
                <a:cs typeface="Times New Roman" panose="02020603050405020304" pitchFamily="18" charset="0"/>
              </a:rPr>
              <a:t>tượng</a:t>
            </a:r>
            <a:r>
              <a:rPr lang="en-US" sz="2900" dirty="0" smtClean="0">
                <a:latin typeface="Times New Roman" panose="02020603050405020304" pitchFamily="18" charset="0"/>
                <a:cs typeface="Times New Roman" panose="02020603050405020304" pitchFamily="18" charset="0"/>
              </a:rPr>
              <a:t>.</a:t>
            </a:r>
            <a:endParaRPr lang="vi-VN" sz="2900" dirty="0">
              <a:latin typeface="Times New Roman" panose="02020603050405020304" pitchFamily="18" charset="0"/>
              <a:cs typeface="Times New Roman" panose="02020603050405020304" pitchFamily="18" charset="0"/>
            </a:endParaRPr>
          </a:p>
          <a:p>
            <a:pPr>
              <a:buFontTx/>
              <a:buChar char="-"/>
            </a:pPr>
            <a:r>
              <a:rPr lang="en-US" sz="2900" dirty="0" err="1" smtClean="0">
                <a:latin typeface="Times New Roman" panose="02020603050405020304" pitchFamily="18" charset="0"/>
                <a:cs typeface="Times New Roman" panose="02020603050405020304" pitchFamily="18" charset="0"/>
              </a:rPr>
              <a:t>Nặn</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nặn</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theo</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đề</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tài</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nặn</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theo</a:t>
            </a:r>
            <a:r>
              <a:rPr lang="en-US" sz="2900" dirty="0" smtClean="0">
                <a:latin typeface="Times New Roman" panose="02020603050405020304" pitchFamily="18" charset="0"/>
                <a:cs typeface="Times New Roman" panose="02020603050405020304" pitchFamily="18" charset="0"/>
              </a:rPr>
              <a:t> ý </a:t>
            </a:r>
            <a:r>
              <a:rPr lang="en-US" sz="2900" dirty="0" err="1" smtClean="0">
                <a:latin typeface="Times New Roman" panose="02020603050405020304" pitchFamily="18" charset="0"/>
                <a:cs typeface="Times New Roman" panose="02020603050405020304" pitchFamily="18" charset="0"/>
              </a:rPr>
              <a:t>thích</a:t>
            </a:r>
            <a:r>
              <a:rPr lang="en-US" sz="2900" dirty="0" smtClean="0">
                <a:latin typeface="Times New Roman" panose="02020603050405020304" pitchFamily="18" charset="0"/>
                <a:cs typeface="Times New Roman" panose="02020603050405020304" pitchFamily="18" charset="0"/>
              </a:rPr>
              <a:t>.</a:t>
            </a:r>
            <a:endParaRPr lang="en-US" sz="2900" dirty="0" smtClean="0">
              <a:latin typeface="Times New Roman" panose="02020603050405020304" pitchFamily="18" charset="0"/>
              <a:cs typeface="Times New Roman" panose="02020603050405020304" pitchFamily="18" charset="0"/>
            </a:endParaRPr>
          </a:p>
          <a:p>
            <a:pPr>
              <a:buFontTx/>
              <a:buChar char="-"/>
            </a:pPr>
            <a:r>
              <a:rPr lang="en-US" sz="2900" dirty="0" err="1" smtClean="0">
                <a:latin typeface="Times New Roman" panose="02020603050405020304" pitchFamily="18" charset="0"/>
                <a:cs typeface="Times New Roman" panose="02020603050405020304" pitchFamily="18" charset="0"/>
              </a:rPr>
              <a:t>Xé</a:t>
            </a:r>
            <a:r>
              <a:rPr lang="en-US" sz="2900" dirty="0" smtClean="0">
                <a:latin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cs typeface="Times New Roman" panose="02020603050405020304" pitchFamily="18" charset="0"/>
              </a:rPr>
              <a:t>dán</a:t>
            </a: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vò</a:t>
            </a:r>
            <a:r>
              <a:rPr lang="en-US" sz="2900" dirty="0" smtClean="0">
                <a:latin typeface="Times New Roman" panose="02020603050405020304" pitchFamily="18" charset="0"/>
                <a:cs typeface="Times New Roman" panose="02020603050405020304" pitchFamily="18" charset="0"/>
              </a:rPr>
              <a:t> </a:t>
            </a:r>
            <a:r>
              <a:rPr lang="vi-VN" sz="2900" dirty="0" smtClean="0">
                <a:latin typeface="Times New Roman" panose="02020603050405020304" pitchFamily="18" charset="0"/>
                <a:cs typeface="Times New Roman" panose="02020603050405020304" pitchFamily="18" charset="0"/>
              </a:rPr>
              <a:t>giấy, bóp giấy trong nắm tay và dán thành sản phẩm đơn giản</a:t>
            </a:r>
            <a:r>
              <a:rPr lang="en-US" sz="2900" dirty="0" smtClean="0">
                <a:latin typeface="Times New Roman" panose="02020603050405020304" pitchFamily="18" charset="0"/>
                <a:cs typeface="Times New Roman" panose="02020603050405020304" pitchFamily="18" charset="0"/>
              </a:rPr>
              <a:t>.</a:t>
            </a:r>
            <a:endParaRPr lang="vi-VN" sz="2900" dirty="0" smtClean="0">
              <a:latin typeface="Times New Roman" panose="02020603050405020304" pitchFamily="18" charset="0"/>
              <a:cs typeface="Times New Roman" panose="02020603050405020304" pitchFamily="18" charset="0"/>
            </a:endParaRPr>
          </a:p>
          <a:p>
            <a:pPr marL="0" indent="0">
              <a:buNone/>
            </a:pPr>
            <a:endParaRPr lang="en-US" sz="2900" b="1" dirty="0">
              <a:latin typeface="Times New Roman" panose="02020603050405020304" pitchFamily="18" charset="0"/>
              <a:cs typeface="Times New Roman" panose="02020603050405020304" pitchFamily="18" charset="0"/>
            </a:endParaRPr>
          </a:p>
          <a:p>
            <a:pPr marL="0" indent="0">
              <a:buNone/>
            </a:pPr>
            <a:endParaRPr lang="en-US" sz="2900" b="1" dirty="0" smtClean="0">
              <a:latin typeface="Times New Roman" panose="02020603050405020304" pitchFamily="18" charset="0"/>
              <a:cs typeface="Times New Roman" panose="02020603050405020304" pitchFamily="18" charset="0"/>
            </a:endParaRPr>
          </a:p>
          <a:p>
            <a:pPr marL="0" indent="0">
              <a:buNone/>
            </a:pPr>
            <a:endParaRPr lang="vi-VN" sz="29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1"/>
          <a:srcRect/>
          <a:stretch>
            <a:fillRect t="-13000" b="-13000"/>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algn="ctr"/>
            <a:r>
              <a:rPr lang="en-US" sz="4400" b="1" dirty="0">
                <a:solidFill>
                  <a:srgbClr val="7030A0"/>
                </a:solidFill>
                <a:latin typeface="Times New Roman" panose="02020603050405020304" pitchFamily="18" charset="0"/>
                <a:cs typeface="Times New Roman" panose="02020603050405020304" pitchFamily="18" charset="0"/>
              </a:rPr>
              <a:t>TRÒ CHƠI CÓ LUẬT</a:t>
            </a:r>
            <a:endParaRPr lang="en-US" sz="4400" b="1" dirty="0">
              <a:solidFill>
                <a:srgbClr val="7030A0"/>
              </a:solidFill>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sz="half" idx="1"/>
          </p:nvPr>
        </p:nvSpPr>
        <p:spPr/>
        <p:txBody>
          <a:bodyPr>
            <a:normAutofit/>
          </a:bodyPr>
          <a:lstStyle/>
          <a:p>
            <a:pPr marL="0" indent="0">
              <a:lnSpc>
                <a:spcPct val="120000"/>
              </a:lnSpc>
              <a:buNone/>
            </a:pPr>
            <a:r>
              <a:rPr lang="en-US" sz="1800" b="1" dirty="0" smtClean="0">
                <a:latin typeface="Times New Roman" panose="02020603050405020304" pitchFamily="18" charset="0"/>
                <a:cs typeface="Times New Roman" panose="02020603050405020304" pitchFamily="18" charset="0"/>
              </a:rPr>
              <a:t>I. Các mặt phát triển:</a:t>
            </a:r>
            <a:endParaRPr lang="en-US" sz="1800" b="1" dirty="0" smtClean="0">
              <a:latin typeface="Times New Roman" panose="02020603050405020304" pitchFamily="18" charset="0"/>
              <a:cs typeface="Times New Roman" panose="02020603050405020304" pitchFamily="18" charset="0"/>
            </a:endParaRPr>
          </a:p>
          <a:p>
            <a:pPr marL="0" indent="0">
              <a:lnSpc>
                <a:spcPct val="120000"/>
              </a:lnSpc>
              <a:buNone/>
            </a:pPr>
            <a:r>
              <a:rPr lang="en-US" sz="1800" b="1" dirty="0" smtClean="0">
                <a:latin typeface="Times New Roman" panose="02020603050405020304" pitchFamily="18" charset="0"/>
                <a:cs typeface="Times New Roman" panose="02020603050405020304" pitchFamily="18" charset="0"/>
              </a:rPr>
              <a:t>1. </a:t>
            </a:r>
            <a:r>
              <a:rPr lang="en-US" sz="1800" b="1" dirty="0" err="1" smtClean="0">
                <a:latin typeface="Times New Roman" panose="02020603050405020304" pitchFamily="18" charset="0"/>
                <a:cs typeface="Times New Roman" panose="02020603050405020304" pitchFamily="18" charset="0"/>
              </a:rPr>
              <a:t>Thực hiện hành động chơi.</a:t>
            </a:r>
            <a:endParaRPr lang="en-US" sz="1800" b="1" dirty="0" smtClean="0">
              <a:latin typeface="Times New Roman" panose="02020603050405020304" pitchFamily="18" charset="0"/>
              <a:cs typeface="Times New Roman" panose="02020603050405020304" pitchFamily="18" charset="0"/>
            </a:endParaRPr>
          </a:p>
          <a:p>
            <a:pPr>
              <a:lnSpc>
                <a:spcPct val="120000"/>
              </a:lnSpc>
              <a:buFontTx/>
              <a:buChar char="-"/>
            </a:pPr>
            <a:r>
              <a:rPr lang="en-US" altLang="en-US" sz="1800" dirty="0" smtClean="0">
                <a:latin typeface="Times New Roman" panose="02020603050405020304" pitchFamily="18" charset="0"/>
                <a:cs typeface="Times New Roman" panose="02020603050405020304" pitchFamily="18" charset="0"/>
              </a:rPr>
              <a:t>Phù hợp với </a:t>
            </a:r>
            <a:r>
              <a:rPr lang="" altLang="en-US" sz="1800" dirty="0" smtClean="0">
                <a:latin typeface="Times New Roman" panose="02020603050405020304" pitchFamily="18" charset="0"/>
                <a:cs typeface="Times New Roman" panose="02020603050405020304" pitchFamily="18" charset="0"/>
              </a:rPr>
              <a:t>đ</a:t>
            </a:r>
            <a:r>
              <a:rPr lang="en-US" altLang="en-US" sz="1800" dirty="0" smtClean="0">
                <a:latin typeface="Times New Roman" panose="02020603050405020304" pitchFamily="18" charset="0"/>
                <a:cs typeface="Times New Roman" panose="02020603050405020304" pitchFamily="18" charset="0"/>
              </a:rPr>
              <a:t>ộ tuổi.</a:t>
            </a:r>
            <a:endParaRPr lang="en-US" altLang="en-US" sz="1800" dirty="0" smtClean="0">
              <a:latin typeface="Times New Roman" panose="02020603050405020304" pitchFamily="18" charset="0"/>
              <a:cs typeface="Times New Roman" panose="02020603050405020304" pitchFamily="18" charset="0"/>
            </a:endParaRPr>
          </a:p>
          <a:p>
            <a:pPr marL="0" indent="0">
              <a:lnSpc>
                <a:spcPct val="120000"/>
              </a:lnSpc>
              <a:buNone/>
            </a:pPr>
            <a:r>
              <a:rPr lang="en-US" sz="1800" b="1" dirty="0" smtClean="0">
                <a:latin typeface="Times New Roman" panose="02020603050405020304" pitchFamily="18" charset="0"/>
                <a:cs typeface="Times New Roman" panose="02020603050405020304" pitchFamily="18" charset="0"/>
              </a:rPr>
              <a:t>2. </a:t>
            </a:r>
            <a:r>
              <a:rPr lang="en-US" sz="1800" b="1" dirty="0" err="1" smtClean="0">
                <a:latin typeface="Times New Roman" panose="02020603050405020304" pitchFamily="18" charset="0"/>
                <a:cs typeface="Times New Roman" panose="02020603050405020304" pitchFamily="18" charset="0"/>
              </a:rPr>
              <a:t>Phối hợp với bạn.</a:t>
            </a:r>
            <a:endParaRPr lang="en-US" sz="1800" b="1" dirty="0" err="1" smtClean="0">
              <a:latin typeface="Times New Roman" panose="02020603050405020304" pitchFamily="18" charset="0"/>
              <a:cs typeface="Times New Roman" panose="02020603050405020304" pitchFamily="18" charset="0"/>
            </a:endParaRPr>
          </a:p>
          <a:p>
            <a:pPr marL="0" indent="0">
              <a:lnSpc>
                <a:spcPct val="120000"/>
              </a:lnSpc>
              <a:buNone/>
            </a:pPr>
            <a:r>
              <a:rPr lang="en-US" sz="1800" dirty="0" smtClean="0">
                <a:latin typeface="Times New Roman" panose="02020603050405020304" pitchFamily="18" charset="0"/>
                <a:cs typeface="Times New Roman" panose="02020603050405020304" pitchFamily="18" charset="0"/>
              </a:rPr>
              <a:t>- </a:t>
            </a:r>
            <a:r>
              <a:rPr lang="en-US" altLang="en-US" sz="1800" dirty="0" smtClean="0">
                <a:latin typeface="Times New Roman" panose="02020603050405020304" pitchFamily="18" charset="0"/>
                <a:cs typeface="Times New Roman" panose="02020603050405020304" pitchFamily="18" charset="0"/>
              </a:rPr>
              <a:t>Hứng thú khi </a:t>
            </a:r>
            <a:r>
              <a:rPr lang="" altLang="en-US" sz="1800" dirty="0" smtClean="0">
                <a:latin typeface="Times New Roman" panose="02020603050405020304" pitchFamily="18" charset="0"/>
                <a:cs typeface="Times New Roman" panose="02020603050405020304" pitchFamily="18" charset="0"/>
              </a:rPr>
              <a:t>đư</a:t>
            </a:r>
            <a:r>
              <a:rPr lang="en-US" altLang="en-US" sz="1800" dirty="0" smtClean="0">
                <a:latin typeface="Times New Roman" panose="02020603050405020304" pitchFamily="18" charset="0"/>
                <a:cs typeface="Times New Roman" panose="02020603050405020304" pitchFamily="18" charset="0"/>
              </a:rPr>
              <a:t>ợc chơi với nhau </a:t>
            </a:r>
            <a:endParaRPr lang="en-US" altLang="en-US" sz="1800" dirty="0" smtClean="0">
              <a:latin typeface="Times New Roman" panose="02020603050405020304" pitchFamily="18" charset="0"/>
              <a:cs typeface="Times New Roman" panose="02020603050405020304" pitchFamily="18" charset="0"/>
            </a:endParaRPr>
          </a:p>
          <a:p>
            <a:pPr marL="0" indent="0">
              <a:lnSpc>
                <a:spcPct val="120000"/>
              </a:lnSpc>
              <a:buFont typeface="Wingdings" panose="05000000000000000000" pitchFamily="2" charset="2"/>
              <a:buNone/>
            </a:pPr>
            <a:r>
              <a:rPr lang="en-US" altLang="vi-VN" sz="1800" b="1" dirty="0" smtClean="0">
                <a:latin typeface="Times New Roman" panose="02020603050405020304" pitchFamily="18" charset="0"/>
                <a:cs typeface="Times New Roman" panose="02020603050405020304" pitchFamily="18" charset="0"/>
              </a:rPr>
              <a:t>3. Khả năng tự lực khi chơi.</a:t>
            </a:r>
            <a:endParaRPr lang="vi-VN" sz="1800" b="1" dirty="0" smtClean="0">
              <a:latin typeface="Times New Roman" panose="02020603050405020304" pitchFamily="18" charset="0"/>
              <a:cs typeface="Times New Roman" panose="02020603050405020304" pitchFamily="18" charset="0"/>
            </a:endParaRPr>
          </a:p>
          <a:p>
            <a:pPr>
              <a:lnSpc>
                <a:spcPct val="120000"/>
              </a:lnSpc>
              <a:buFontTx/>
              <a:buChar char="-"/>
            </a:pPr>
            <a:r>
              <a:rPr lang="en-US" altLang="en-US" sz="1800" dirty="0" smtClean="0">
                <a:latin typeface="Times New Roman" panose="02020603050405020304" pitchFamily="18" charset="0"/>
                <a:cs typeface="Times New Roman" panose="02020603050405020304" pitchFamily="18" charset="0"/>
              </a:rPr>
              <a:t>Sáng kiến trong việc tổ chức trò chơi.</a:t>
            </a:r>
            <a:endParaRPr lang="vi-VN" sz="1800" dirty="0" smtClean="0">
              <a:latin typeface="Times New Roman" panose="02020603050405020304" pitchFamily="18" charset="0"/>
              <a:cs typeface="Times New Roman" panose="02020603050405020304" pitchFamily="18" charset="0"/>
            </a:endParaRPr>
          </a:p>
          <a:p>
            <a:pPr>
              <a:lnSpc>
                <a:spcPct val="120000"/>
              </a:lnSpc>
              <a:buFontTx/>
              <a:buChar char="-"/>
            </a:pPr>
            <a:endParaRPr lang="en-US" sz="1800" dirty="0" smtClean="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sz="half" idx="2"/>
          </p:nvPr>
        </p:nvSpPr>
        <p:spPr>
          <a:xfrm>
            <a:off x="5615940" y="1825625"/>
            <a:ext cx="5737860" cy="4351655"/>
          </a:xfrm>
        </p:spPr>
        <p:txBody>
          <a:bodyPr>
            <a:normAutofit fontScale="90000"/>
          </a:bodyPr>
          <a:p>
            <a:pPr marL="0" indent="0">
              <a:buNone/>
            </a:pPr>
            <a:r>
              <a:rPr lang="en-US" sz="2000" b="1">
                <a:latin typeface="Times New Roman" panose="02020603050405020304" pitchFamily="18" charset="0"/>
                <a:cs typeface="Times New Roman" panose="02020603050405020304" pitchFamily="18" charset="0"/>
              </a:rPr>
              <a:t>II. Các biện pháp tác động:</a:t>
            </a:r>
            <a:endParaRPr lang="en-US" sz="2000" b="1">
              <a:latin typeface="Times New Roman" panose="02020603050405020304" pitchFamily="18" charset="0"/>
              <a:cs typeface="Times New Roman" panose="02020603050405020304" pitchFamily="18" charset="0"/>
            </a:endParaRPr>
          </a:p>
          <a:p>
            <a:pPr marL="0" indent="0">
              <a:buNone/>
            </a:pPr>
            <a:r>
              <a:rPr lang="en-US" sz="2000" b="1">
                <a:latin typeface="Times New Roman" panose="02020603050405020304" pitchFamily="18" charset="0"/>
                <a:cs typeface="Times New Roman" panose="02020603050405020304" pitchFamily="18" charset="0"/>
              </a:rPr>
              <a:t>- </a:t>
            </a:r>
            <a:r>
              <a:rPr lang="en-US" altLang="en-US" sz="2000">
                <a:latin typeface="Times New Roman" panose="02020603050405020304" pitchFamily="18" charset="0"/>
                <a:cs typeface="Times New Roman" panose="02020603050405020304" pitchFamily="18" charset="0"/>
              </a:rPr>
              <a:t>T</a:t>
            </a:r>
            <a:r>
              <a:rPr lang="" altLang="en-US" sz="2000">
                <a:latin typeface="Times New Roman" panose="02020603050405020304" pitchFamily="18" charset="0"/>
                <a:cs typeface="Times New Roman" panose="02020603050405020304" pitchFamily="18" charset="0"/>
              </a:rPr>
              <a:t>ă</a:t>
            </a:r>
            <a:r>
              <a:rPr lang="en-US" altLang="en-US" sz="2000">
                <a:latin typeface="Times New Roman" panose="02020603050405020304" pitchFamily="18" charset="0"/>
                <a:cs typeface="Times New Roman" panose="02020603050405020304" pitchFamily="18" charset="0"/>
              </a:rPr>
              <a:t>ng </a:t>
            </a:r>
            <a:r>
              <a:rPr lang="" altLang="en-US" sz="2000">
                <a:latin typeface="Times New Roman" panose="02020603050405020304" pitchFamily="18" charset="0"/>
                <a:cs typeface="Times New Roman" panose="02020603050405020304" pitchFamily="18" charset="0"/>
              </a:rPr>
              <a:t>đ</a:t>
            </a:r>
            <a:r>
              <a:rPr lang="en-US" altLang="en-US" sz="2000">
                <a:latin typeface="Times New Roman" panose="02020603050405020304" pitchFamily="18" charset="0"/>
                <a:cs typeface="Times New Roman" panose="02020603050405020304" pitchFamily="18" charset="0"/>
              </a:rPr>
              <a:t>ộ khó của trò chơi về số l</a:t>
            </a:r>
            <a:r>
              <a:rPr lang="" altLang="en-US" sz="2000">
                <a:latin typeface="Times New Roman" panose="02020603050405020304" pitchFamily="18" charset="0"/>
                <a:cs typeface="Times New Roman" panose="02020603050405020304" pitchFamily="18" charset="0"/>
              </a:rPr>
              <a:t>ư</a:t>
            </a:r>
            <a:r>
              <a:rPr lang="en-US" altLang="en-US" sz="2000">
                <a:latin typeface="Times New Roman" panose="02020603050405020304" pitchFamily="18" charset="0"/>
                <a:cs typeface="Times New Roman" panose="02020603050405020304" pitchFamily="18" charset="0"/>
              </a:rPr>
              <a:t>ợng hoặc luật chơi khi  trẻ chơi  thành  thạo </a:t>
            </a:r>
            <a:endParaRPr lang="en-US" altLang="en-US" sz="2000">
              <a:latin typeface="Times New Roman" panose="02020603050405020304" pitchFamily="18" charset="0"/>
              <a:cs typeface="Times New Roman" panose="02020603050405020304" pitchFamily="18" charset="0"/>
            </a:endParaRPr>
          </a:p>
          <a:p>
            <a:pPr marL="0" indent="0">
              <a:buNone/>
            </a:pPr>
            <a:r>
              <a:rPr lang="en-US" altLang="en-US" sz="2000">
                <a:latin typeface="Times New Roman" panose="02020603050405020304" pitchFamily="18" charset="0"/>
                <a:cs typeface="Times New Roman" panose="02020603050405020304" pitchFamily="18" charset="0"/>
              </a:rPr>
              <a:t>- Quan sát trẻ chơi trò chơi </a:t>
            </a:r>
            <a:r>
              <a:rPr lang="" altLang="en-US" sz="2000">
                <a:latin typeface="Times New Roman" panose="02020603050405020304" pitchFamily="18" charset="0"/>
                <a:cs typeface="Times New Roman" panose="02020603050405020304" pitchFamily="18" charset="0"/>
              </a:rPr>
              <a:t>đ</a:t>
            </a:r>
            <a:r>
              <a:rPr lang="en-US" altLang="en-US" sz="2000">
                <a:latin typeface="Times New Roman" panose="02020603050405020304" pitchFamily="18" charset="0"/>
                <a:cs typeface="Times New Roman" panose="02020603050405020304" pitchFamily="18" charset="0"/>
              </a:rPr>
              <a:t>úng cách hay ch</a:t>
            </a:r>
            <a:r>
              <a:rPr lang="" altLang="en-US" sz="2000">
                <a:latin typeface="Times New Roman" panose="02020603050405020304" pitchFamily="18" charset="0"/>
                <a:cs typeface="Times New Roman" panose="02020603050405020304" pitchFamily="18" charset="0"/>
              </a:rPr>
              <a:t>ư</a:t>
            </a:r>
            <a:r>
              <a:rPr lang="en-US" altLang="en-US" sz="2000">
                <a:latin typeface="Times New Roman" panose="02020603050405020304" pitchFamily="18" charset="0"/>
                <a:cs typeface="Times New Roman" panose="02020603050405020304" pitchFamily="18" charset="0"/>
              </a:rPr>
              <a:t>a? Tham  gia chơi  khi trẻ  ch</a:t>
            </a:r>
            <a:r>
              <a:rPr lang="" altLang="en-US" sz="2000">
                <a:latin typeface="Times New Roman" panose="02020603050405020304" pitchFamily="18" charset="0"/>
                <a:cs typeface="Times New Roman" panose="02020603050405020304" pitchFamily="18" charset="0"/>
              </a:rPr>
              <a:t>ư</a:t>
            </a:r>
            <a:r>
              <a:rPr lang="en-US" altLang="en-US" sz="2000">
                <a:latin typeface="Times New Roman" panose="02020603050405020304" pitchFamily="18" charset="0"/>
                <a:cs typeface="Times New Roman" panose="02020603050405020304" pitchFamily="18" charset="0"/>
              </a:rPr>
              <a:t>a biết cách chơi.</a:t>
            </a:r>
            <a:endParaRPr lang="en-US" altLang="en-US" sz="2000">
              <a:latin typeface="Times New Roman" panose="02020603050405020304" pitchFamily="18" charset="0"/>
              <a:cs typeface="Times New Roman" panose="02020603050405020304" pitchFamily="18" charset="0"/>
            </a:endParaRPr>
          </a:p>
          <a:p>
            <a:pPr marL="0" indent="0">
              <a:buNone/>
            </a:pPr>
            <a:r>
              <a:rPr lang="en-US" altLang="en-US" sz="2000">
                <a:latin typeface="Times New Roman" panose="02020603050405020304" pitchFamily="18" charset="0"/>
                <a:cs typeface="Times New Roman" panose="02020603050405020304" pitchFamily="18" charset="0"/>
              </a:rPr>
              <a:t>- </a:t>
            </a:r>
            <a:r>
              <a:rPr lang="" altLang="en-US" sz="2000">
                <a:latin typeface="Times New Roman" panose="02020603050405020304" pitchFamily="18" charset="0"/>
                <a:cs typeface="Times New Roman" panose="02020603050405020304" pitchFamily="18" charset="0"/>
              </a:rPr>
              <a:t>Đ</a:t>
            </a:r>
            <a:r>
              <a:rPr lang="en-US" altLang="en-US" sz="2000">
                <a:latin typeface="Times New Roman" panose="02020603050405020304" pitchFamily="18" charset="0"/>
                <a:cs typeface="Times New Roman" panose="02020603050405020304" pitchFamily="18" charset="0"/>
              </a:rPr>
              <a:t>ộng viên trẻ tuân thủ cách chơi</a:t>
            </a:r>
            <a:endParaRPr lang="en-US" altLang="en-US" sz="2000">
              <a:latin typeface="Times New Roman" panose="02020603050405020304" pitchFamily="18" charset="0"/>
              <a:cs typeface="Times New Roman" panose="02020603050405020304" pitchFamily="18" charset="0"/>
            </a:endParaRPr>
          </a:p>
          <a:p>
            <a:pPr marL="0" indent="0">
              <a:buNone/>
            </a:pPr>
            <a:r>
              <a:rPr lang="en-US" altLang="en-US" sz="2000">
                <a:latin typeface="Times New Roman" panose="02020603050405020304" pitchFamily="18" charset="0"/>
                <a:cs typeface="Times New Roman" panose="02020603050405020304" pitchFamily="18" charset="0"/>
              </a:rPr>
              <a:t>- Tổ chức nhiều trò chơi sinh </a:t>
            </a:r>
            <a:r>
              <a:rPr lang="" altLang="en-US" sz="2000">
                <a:latin typeface="Times New Roman" panose="02020603050405020304" pitchFamily="18" charset="0"/>
                <a:cs typeface="Times New Roman" panose="02020603050405020304" pitchFamily="18" charset="0"/>
              </a:rPr>
              <a:t>đ</a:t>
            </a:r>
            <a:r>
              <a:rPr lang="en-US" altLang="en-US" sz="2000">
                <a:latin typeface="Times New Roman" panose="02020603050405020304" pitchFamily="18" charset="0"/>
                <a:cs typeface="Times New Roman" panose="02020603050405020304" pitchFamily="18" charset="0"/>
              </a:rPr>
              <a:t>ộng, hấp dẫn thu hút trẻ  tham gia</a:t>
            </a:r>
            <a:endParaRPr lang="en-US" altLang="en-US" sz="2000">
              <a:latin typeface="Times New Roman" panose="02020603050405020304" pitchFamily="18" charset="0"/>
              <a:cs typeface="Times New Roman" panose="02020603050405020304" pitchFamily="18" charset="0"/>
            </a:endParaRPr>
          </a:p>
          <a:p>
            <a:pPr marL="0" indent="0">
              <a:buNone/>
            </a:pPr>
            <a:r>
              <a:rPr lang="en-US" altLang="en-US" sz="2000">
                <a:latin typeface="Times New Roman" panose="02020603050405020304" pitchFamily="18" charset="0"/>
                <a:cs typeface="Times New Roman" panose="02020603050405020304" pitchFamily="18" charset="0"/>
              </a:rPr>
              <a:t>- Tạo </a:t>
            </a:r>
            <a:r>
              <a:rPr lang="" altLang="en-US" sz="2000">
                <a:latin typeface="Times New Roman" panose="02020603050405020304" pitchFamily="18" charset="0"/>
                <a:cs typeface="Times New Roman" panose="02020603050405020304" pitchFamily="18" charset="0"/>
              </a:rPr>
              <a:t>đ</a:t>
            </a:r>
            <a:r>
              <a:rPr lang="en-US" altLang="en-US" sz="2000">
                <a:latin typeface="Times New Roman" panose="02020603050405020304" pitchFamily="18" charset="0"/>
                <a:cs typeface="Times New Roman" panose="02020603050405020304" pitchFamily="18" charset="0"/>
              </a:rPr>
              <a:t>iều kiện cho trẻ phối hợp cùng bạn trong khi chơi</a:t>
            </a:r>
            <a:endParaRPr lang="en-US" altLang="en-US" sz="2000">
              <a:latin typeface="Times New Roman" panose="02020603050405020304" pitchFamily="18" charset="0"/>
              <a:cs typeface="Times New Roman" panose="02020603050405020304" pitchFamily="18" charset="0"/>
            </a:endParaRPr>
          </a:p>
          <a:p>
            <a:pPr marL="0" indent="0">
              <a:buNone/>
            </a:pPr>
            <a:r>
              <a:rPr lang="en-US" altLang="en-US" sz="2000">
                <a:latin typeface="Times New Roman" panose="02020603050405020304" pitchFamily="18" charset="0"/>
                <a:cs typeface="Times New Roman" panose="02020603050405020304" pitchFamily="18" charset="0"/>
              </a:rPr>
              <a:t>- Lựa chọn trò chơi dân gian phù hợp với không gian  chơi: chơi  trong lớp,  chơi ngoài trời, chơi  vận  </a:t>
            </a:r>
            <a:r>
              <a:rPr lang="" altLang="en-US" sz="2000">
                <a:latin typeface="Times New Roman" panose="02020603050405020304" pitchFamily="18" charset="0"/>
                <a:cs typeface="Times New Roman" panose="02020603050405020304" pitchFamily="18" charset="0"/>
              </a:rPr>
              <a:t>đ</a:t>
            </a:r>
            <a:r>
              <a:rPr lang="en-US" altLang="en-US" sz="2000">
                <a:latin typeface="Times New Roman" panose="02020603050405020304" pitchFamily="18" charset="0"/>
                <a:cs typeface="Times New Roman" panose="02020603050405020304" pitchFamily="18" charset="0"/>
              </a:rPr>
              <a:t>ộng.  Dạy trẻ  các  lời </a:t>
            </a:r>
            <a:r>
              <a:rPr lang="" altLang="en-US" sz="2000">
                <a:latin typeface="Times New Roman" panose="02020603050405020304" pitchFamily="18" charset="0"/>
                <a:cs typeface="Times New Roman" panose="02020603050405020304" pitchFamily="18" charset="0"/>
              </a:rPr>
              <a:t>đ</a:t>
            </a:r>
            <a:r>
              <a:rPr lang="en-US" altLang="en-US" sz="2000">
                <a:latin typeface="Times New Roman" panose="02020603050405020304" pitchFamily="18" charset="0"/>
                <a:cs typeface="Times New Roman" panose="02020603050405020304" pitchFamily="18" charset="0"/>
              </a:rPr>
              <a:t>ồng  dao, ca dao của trò  chơi dân gian.</a:t>
            </a:r>
            <a:endParaRPr lang="en-US" altLang="en-US" sz="2000">
              <a:latin typeface="Times New Roman" panose="02020603050405020304" pitchFamily="18" charset="0"/>
              <a:cs typeface="Times New Roman" panose="02020603050405020304" pitchFamily="18" charset="0"/>
            </a:endParaRPr>
          </a:p>
          <a:p>
            <a:pPr marL="0" indent="0">
              <a:buNone/>
            </a:pPr>
            <a:r>
              <a:rPr lang="en-US" altLang="en-US" sz="2000">
                <a:latin typeface="Times New Roman" panose="02020603050405020304" pitchFamily="18" charset="0"/>
                <a:cs typeface="Times New Roman" panose="02020603050405020304" pitchFamily="18" charset="0"/>
              </a:rPr>
              <a:t>- Chuẩn bị dụng cụ của trò chơi dân gian </a:t>
            </a:r>
            <a:endParaRPr lang="en-US" altLang="en-US" sz="20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t="-13000" b="-1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2555"/>
            <a:ext cx="10515600" cy="955675"/>
          </a:xfrm>
        </p:spPr>
        <p:txBody>
          <a:bodyPr/>
          <a:lstStyle/>
          <a:p>
            <a:pPr algn="ctr"/>
            <a:r>
              <a:rPr lang="en-US" dirty="0">
                <a:solidFill>
                  <a:schemeClr val="accent2">
                    <a:lumMod val="75000"/>
                  </a:schemeClr>
                </a:solidFill>
                <a:latin typeface="Times New Roman" panose="02020603050405020304" pitchFamily="18" charset="0"/>
                <a:cs typeface="Times New Roman" panose="02020603050405020304" pitchFamily="18" charset="0"/>
              </a:rPr>
              <a:t>TRÒ CHƠI SÁNG TẠO</a:t>
            </a:r>
            <a:endParaRPr lang="en-US"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136140" y="963295"/>
            <a:ext cx="9575165" cy="5780405"/>
          </a:xfrm>
        </p:spPr>
        <p:txBody>
          <a:bodyPr>
            <a:normAutofit/>
          </a:bodyPr>
          <a:lstStyle/>
          <a:p>
            <a:pPr marL="0" indent="0">
              <a:buNone/>
            </a:pPr>
            <a:r>
              <a:rPr lang="en-US" sz="2220" b="1" dirty="0">
                <a:latin typeface="Times New Roman" panose="02020603050405020304" pitchFamily="18" charset="0"/>
                <a:cs typeface="Times New Roman" panose="02020603050405020304" pitchFamily="18" charset="0"/>
              </a:rPr>
              <a:t>I. Các mặt phát triển:</a:t>
            </a:r>
            <a:endParaRPr lang="en-US" sz="2220" b="1" dirty="0">
              <a:latin typeface="Times New Roman" panose="02020603050405020304" pitchFamily="18" charset="0"/>
              <a:cs typeface="Times New Roman" panose="02020603050405020304" pitchFamily="18" charset="0"/>
            </a:endParaRPr>
          </a:p>
          <a:p>
            <a:pPr marL="0" indent="0">
              <a:buNone/>
            </a:pPr>
            <a:r>
              <a:rPr lang="en-US" sz="2220" dirty="0">
                <a:latin typeface="Times New Roman" panose="02020603050405020304" pitchFamily="18" charset="0"/>
                <a:cs typeface="Times New Roman" panose="02020603050405020304" pitchFamily="18" charset="0"/>
              </a:rPr>
              <a:t>- </a:t>
            </a:r>
            <a:r>
              <a:rPr lang="en-US" altLang="en-US" sz="2220" dirty="0">
                <a:latin typeface="Times New Roman" panose="02020603050405020304" pitchFamily="18" charset="0"/>
                <a:cs typeface="Times New Roman" panose="02020603050405020304" pitchFamily="18" charset="0"/>
              </a:rPr>
              <a:t>Có những tình tiết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ộc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áo từ nhiều nguồn phong phú.</a:t>
            </a:r>
            <a:endParaRPr lang="en-US" altLang="en-US" sz="2220" dirty="0">
              <a:latin typeface="Times New Roman" panose="02020603050405020304" pitchFamily="18" charset="0"/>
              <a:cs typeface="Times New Roman" panose="02020603050405020304" pitchFamily="18" charset="0"/>
            </a:endParaRPr>
          </a:p>
          <a:p>
            <a:pPr marL="0" indent="0">
              <a:buNone/>
            </a:pPr>
            <a:r>
              <a:rPr lang="en-US" altLang="en-US" sz="2220" dirty="0">
                <a:latin typeface="Times New Roman" panose="02020603050405020304" pitchFamily="18" charset="0"/>
                <a:cs typeface="Times New Roman" panose="02020603050405020304" pitchFamily="18" charset="0"/>
              </a:rPr>
              <a:t>- Biểu hiện sáng tạo trong sử dụng  vật thay thế.</a:t>
            </a:r>
            <a:endParaRPr lang="en-US" altLang="en-US" sz="2220" dirty="0">
              <a:latin typeface="Times New Roman" panose="02020603050405020304" pitchFamily="18" charset="0"/>
              <a:cs typeface="Times New Roman" panose="02020603050405020304" pitchFamily="18" charset="0"/>
            </a:endParaRPr>
          </a:p>
          <a:p>
            <a:pPr marL="0" indent="0">
              <a:buNone/>
            </a:pPr>
            <a:r>
              <a:rPr lang="en-US" altLang="en-US" sz="2220" dirty="0">
                <a:latin typeface="Times New Roman" panose="02020603050405020304" pitchFamily="18" charset="0"/>
                <a:cs typeface="Times New Roman" panose="02020603050405020304" pitchFamily="18" charset="0"/>
              </a:rPr>
              <a:t>- Khả n</a:t>
            </a:r>
            <a:r>
              <a:rPr lang="" altLang="en-US" sz="2220" dirty="0">
                <a:latin typeface="Times New Roman" panose="02020603050405020304" pitchFamily="18" charset="0"/>
                <a:cs typeface="Times New Roman" panose="02020603050405020304" pitchFamily="18" charset="0"/>
              </a:rPr>
              <a:t>ă</a:t>
            </a:r>
            <a:r>
              <a:rPr lang="en-US" altLang="en-US" sz="2220" dirty="0">
                <a:latin typeface="Times New Roman" panose="02020603050405020304" pitchFamily="18" charset="0"/>
                <a:cs typeface="Times New Roman" panose="02020603050405020304" pitchFamily="18" charset="0"/>
              </a:rPr>
              <a:t>ng tự lực khi chơi: sáng kiến trong việc tổ chức trò chơi</a:t>
            </a:r>
            <a:endParaRPr lang="en-US" altLang="en-US" sz="2220" dirty="0">
              <a:latin typeface="Times New Roman" panose="02020603050405020304" pitchFamily="18" charset="0"/>
              <a:cs typeface="Times New Roman" panose="02020603050405020304" pitchFamily="18" charset="0"/>
            </a:endParaRPr>
          </a:p>
          <a:p>
            <a:pPr marL="0" indent="0">
              <a:buNone/>
            </a:pPr>
            <a:r>
              <a:rPr lang="en-US" altLang="en-US" sz="2220" b="1" dirty="0">
                <a:latin typeface="Times New Roman" panose="02020603050405020304" pitchFamily="18" charset="0"/>
                <a:cs typeface="Times New Roman" panose="02020603050405020304" pitchFamily="18" charset="0"/>
              </a:rPr>
              <a:t>II. Các biện pháp tác động:</a:t>
            </a:r>
            <a:endParaRPr lang="en-US" altLang="en-US" sz="2220" b="1" dirty="0">
              <a:latin typeface="Times New Roman" panose="02020603050405020304" pitchFamily="18" charset="0"/>
              <a:cs typeface="Times New Roman" panose="02020603050405020304" pitchFamily="18" charset="0"/>
            </a:endParaRPr>
          </a:p>
          <a:p>
            <a:pPr marL="0" indent="0">
              <a:buNone/>
            </a:pPr>
            <a:r>
              <a:rPr lang="en-US" altLang="en-US" sz="2220" dirty="0">
                <a:latin typeface="Times New Roman" panose="02020603050405020304" pitchFamily="18" charset="0"/>
                <a:cs typeface="Times New Roman" panose="02020603050405020304" pitchFamily="18" charset="0"/>
              </a:rPr>
              <a:t>- Xây dựng môi tr</a:t>
            </a:r>
            <a:r>
              <a:rPr lang="" altLang="en-US" sz="2220" dirty="0">
                <a:latin typeface="Times New Roman" panose="02020603050405020304" pitchFamily="18" charset="0"/>
                <a:cs typeface="Times New Roman" panose="02020603050405020304" pitchFamily="18" charset="0"/>
              </a:rPr>
              <a:t>ư</a:t>
            </a:r>
            <a:r>
              <a:rPr lang="en-US" altLang="en-US" sz="2220" dirty="0">
                <a:latin typeface="Times New Roman" panose="02020603050405020304" pitchFamily="18" charset="0"/>
                <a:cs typeface="Times New Roman" panose="02020603050405020304" pitchFamily="18" charset="0"/>
              </a:rPr>
              <a:t>ờng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ồ chơi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a dạng, phong phú về  thể loại.</a:t>
            </a:r>
            <a:endParaRPr lang="en-US" altLang="en-US" sz="2220" dirty="0">
              <a:latin typeface="Times New Roman" panose="02020603050405020304" pitchFamily="18" charset="0"/>
              <a:cs typeface="Times New Roman" panose="02020603050405020304" pitchFamily="18" charset="0"/>
            </a:endParaRPr>
          </a:p>
          <a:p>
            <a:pPr marL="0" indent="0">
              <a:buNone/>
            </a:pPr>
            <a:r>
              <a:rPr lang="en-US" altLang="en-US" sz="2220" dirty="0">
                <a:latin typeface="Times New Roman" panose="02020603050405020304" pitchFamily="18" charset="0"/>
                <a:cs typeface="Times New Roman" panose="02020603050405020304" pitchFamily="18" charset="0"/>
              </a:rPr>
              <a:t>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ặt câu hỏi khuyến khích trẻ </a:t>
            </a:r>
            <a:r>
              <a:rPr lang="" altLang="en-US" sz="2220" dirty="0">
                <a:latin typeface="Times New Roman" panose="02020603050405020304" pitchFamily="18" charset="0"/>
                <a:cs typeface="Times New Roman" panose="02020603050405020304" pitchFamily="18" charset="0"/>
              </a:rPr>
              <a:t>đư</a:t>
            </a:r>
            <a:r>
              <a:rPr lang="en-US" altLang="en-US" sz="2220" dirty="0">
                <a:latin typeface="Times New Roman" panose="02020603050405020304" pitchFamily="18" charset="0"/>
                <a:cs typeface="Times New Roman" panose="02020603050405020304" pitchFamily="18" charset="0"/>
              </a:rPr>
              <a:t>a ra tình huống</a:t>
            </a:r>
            <a:endParaRPr lang="en-US" altLang="en-US" sz="2220" dirty="0">
              <a:latin typeface="Times New Roman" panose="02020603050405020304" pitchFamily="18" charset="0"/>
              <a:cs typeface="Times New Roman" panose="02020603050405020304" pitchFamily="18" charset="0"/>
            </a:endParaRPr>
          </a:p>
          <a:p>
            <a:pPr marL="0" indent="0">
              <a:buNone/>
            </a:pPr>
            <a:r>
              <a:rPr lang="en-US" altLang="en-US" sz="2220" dirty="0">
                <a:latin typeface="Times New Roman" panose="02020603050405020304" pitchFamily="18" charset="0"/>
                <a:cs typeface="Times New Roman" panose="02020603050405020304" pitchFamily="18" charset="0"/>
              </a:rPr>
              <a:t>- Khích lệ thừa nhận những vật thay thế </a:t>
            </a:r>
            <a:r>
              <a:rPr lang="" altLang="en-US" sz="2220" dirty="0">
                <a:latin typeface="Times New Roman" panose="02020603050405020304" pitchFamily="18" charset="0"/>
                <a:cs typeface="Times New Roman" panose="02020603050405020304" pitchFamily="18" charset="0"/>
              </a:rPr>
              <a:t>đư</a:t>
            </a:r>
            <a:r>
              <a:rPr lang="en-US" altLang="en-US" sz="2220" dirty="0">
                <a:latin typeface="Times New Roman" panose="02020603050405020304" pitchFamily="18" charset="0"/>
                <a:cs typeface="Times New Roman" panose="02020603050405020304" pitchFamily="18" charset="0"/>
              </a:rPr>
              <a:t>ợc trẻ sử dụng</a:t>
            </a:r>
            <a:endParaRPr lang="en-US" altLang="en-US" sz="2220" dirty="0">
              <a:latin typeface="Times New Roman" panose="02020603050405020304" pitchFamily="18" charset="0"/>
              <a:cs typeface="Times New Roman" panose="02020603050405020304" pitchFamily="18" charset="0"/>
            </a:endParaRPr>
          </a:p>
          <a:p>
            <a:pPr marL="0" indent="0">
              <a:buNone/>
            </a:pPr>
            <a:r>
              <a:rPr lang="en-US" altLang="en-US" sz="2220" dirty="0">
                <a:latin typeface="Times New Roman" panose="02020603050405020304" pitchFamily="18" charset="0"/>
                <a:cs typeface="Times New Roman" panose="02020603050405020304" pitchFamily="18" charset="0"/>
              </a:rPr>
              <a:t>- H</a:t>
            </a:r>
            <a:r>
              <a:rPr lang="" altLang="en-US" sz="2220" dirty="0">
                <a:latin typeface="Times New Roman" panose="02020603050405020304" pitchFamily="18" charset="0"/>
                <a:cs typeface="Times New Roman" panose="02020603050405020304" pitchFamily="18" charset="0"/>
              </a:rPr>
              <a:t>ư</a:t>
            </a:r>
            <a:r>
              <a:rPr lang="en-US" altLang="en-US" sz="2220" dirty="0">
                <a:latin typeface="Times New Roman" panose="02020603050405020304" pitchFamily="18" charset="0"/>
                <a:cs typeface="Times New Roman" panose="02020603050405020304" pitchFamily="18" charset="0"/>
              </a:rPr>
              <a:t>ớng dẫn, khuyến khích trẻ rủ bạn cùng chơi</a:t>
            </a:r>
            <a:endParaRPr lang="en-US" altLang="en-US" sz="2220" dirty="0">
              <a:latin typeface="Times New Roman" panose="02020603050405020304" pitchFamily="18" charset="0"/>
              <a:cs typeface="Times New Roman" panose="02020603050405020304" pitchFamily="18" charset="0"/>
            </a:endParaRPr>
          </a:p>
          <a:p>
            <a:pPr marL="0" indent="0">
              <a:buNone/>
            </a:pPr>
            <a:r>
              <a:rPr lang="en-US" altLang="en-US" sz="2220" dirty="0">
                <a:latin typeface="Times New Roman" panose="02020603050405020304" pitchFamily="18" charset="0"/>
                <a:cs typeface="Times New Roman" panose="02020603050405020304" pitchFamily="18" charset="0"/>
              </a:rPr>
              <a:t>- Dùng hiệu lệnh âm nhạc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ể trẻ biết khi kết thúc trò chơi </a:t>
            </a:r>
            <a:endParaRPr lang="en-US" altLang="en-US" sz="2220" dirty="0">
              <a:latin typeface="Times New Roman" panose="02020603050405020304" pitchFamily="18" charset="0"/>
              <a:cs typeface="Times New Roman" panose="02020603050405020304" pitchFamily="18" charset="0"/>
            </a:endParaRPr>
          </a:p>
          <a:p>
            <a:pPr marL="0" indent="0">
              <a:buNone/>
            </a:pPr>
            <a:r>
              <a:rPr lang="en-US" altLang="en-US" sz="2220" dirty="0">
                <a:latin typeface="Times New Roman" panose="02020603050405020304" pitchFamily="18" charset="0"/>
                <a:cs typeface="Times New Roman" panose="02020603050405020304" pitchFamily="18" charset="0"/>
              </a:rPr>
              <a:t>- Chuẩn bị ph</a:t>
            </a:r>
            <a:r>
              <a:rPr lang="" altLang="en-US" sz="2220" dirty="0">
                <a:latin typeface="Times New Roman" panose="02020603050405020304" pitchFamily="18" charset="0"/>
                <a:cs typeface="Times New Roman" panose="02020603050405020304" pitchFamily="18" charset="0"/>
              </a:rPr>
              <a:t>ư</a:t>
            </a:r>
            <a:r>
              <a:rPr lang="en-US" altLang="en-US" sz="2220" dirty="0">
                <a:latin typeface="Times New Roman" panose="02020603050405020304" pitchFamily="18" charset="0"/>
                <a:cs typeface="Times New Roman" panose="02020603050405020304" pitchFamily="18" charset="0"/>
              </a:rPr>
              <a:t>ơng tiện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ể trẻ thu dọn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ồ chơi. Dán nhãn  gồm  hình ảnh và  từ trên các thùng,  hộp, giá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ựng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ể  biết  cái  nào nên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ể ở </a:t>
            </a:r>
            <a:r>
              <a:rPr lang="" altLang="en-US" sz="2220" dirty="0">
                <a:latin typeface="Times New Roman" panose="02020603050405020304" pitchFamily="18" charset="0"/>
                <a:cs typeface="Times New Roman" panose="02020603050405020304" pitchFamily="18" charset="0"/>
              </a:rPr>
              <a:t>đ</a:t>
            </a:r>
            <a:r>
              <a:rPr lang="en-US" altLang="en-US" sz="2220" dirty="0">
                <a:latin typeface="Times New Roman" panose="02020603050405020304" pitchFamily="18" charset="0"/>
                <a:cs typeface="Times New Roman" panose="02020603050405020304" pitchFamily="18" charset="0"/>
              </a:rPr>
              <a:t>âu</a:t>
            </a:r>
            <a:endParaRPr lang="en-US" altLang="en-US" sz="2220" dirty="0">
              <a:latin typeface="Times New Roman" panose="02020603050405020304" pitchFamily="18" charset="0"/>
              <a:cs typeface="Times New Roman" panose="02020603050405020304" pitchFamily="18" charset="0"/>
            </a:endParaRPr>
          </a:p>
          <a:p>
            <a:pPr marL="0" indent="0">
              <a:buNone/>
            </a:pPr>
            <a:endParaRPr lang="en-US" altLang="en-US" sz="222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4926</Words>
  <Application>WPS Slides</Application>
  <PresentationFormat>Widescreen</PresentationFormat>
  <Paragraphs>139</Paragraphs>
  <Slides>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Arial</vt:lpstr>
      <vt:lpstr>SimSun</vt:lpstr>
      <vt:lpstr>Wingdings</vt:lpstr>
      <vt:lpstr>Times New Roman</vt:lpstr>
      <vt:lpstr>Microsoft YaHei</vt:lpstr>
      <vt:lpstr>Arial Unicode MS</vt:lpstr>
      <vt:lpstr>Calibri Light</vt:lpstr>
      <vt:lpstr>Calibri</vt:lpstr>
      <vt:lpstr>Office Theme</vt:lpstr>
      <vt:lpstr>NỘI DUNG GIÁO DỤC KHỐI MẦM THÁNG 5</vt:lpstr>
      <vt:lpstr>PHÁT TRIỂN THỂ CHẤT</vt:lpstr>
      <vt:lpstr>PHÁT TRIỂN  NHẬN THỨC</vt:lpstr>
      <vt:lpstr>PHÁT TRIỂN NGÔN NGỮ</vt:lpstr>
      <vt:lpstr>PHÁT TRIỂN  TC-KNXH</vt:lpstr>
      <vt:lpstr>PHÁT TRIỂN THẨM MỸ</vt:lpstr>
      <vt:lpstr>PHÁT TRIỂN THỂ CHẤT</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NỘI DUNG GIÁO DỤC KHỐI MẦM THÁNG 5</dc:title>
  <dc:creator>User</dc:creator>
  <cp:lastModifiedBy>User</cp:lastModifiedBy>
  <cp:revision>25</cp:revision>
  <dcterms:created xsi:type="dcterms:W3CDTF">2025-04-26T04:14:00Z</dcterms:created>
  <dcterms:modified xsi:type="dcterms:W3CDTF">2025-04-28T05:02:11Z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AEC344A4E2784A27BB5137471E0DB0FE_12</vt:lpwstr>
  </property>
  <property fmtid="{D5CDD505-2E9C-101B-9397-08002B2CF9AE}" pid="3" name="KSOProductBuildVer">
    <vt:lpwstr>1033-12.2.0.20795</vt:lpwstr>
  </property>
</Properties>
</file>