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18288000" cy="10287000"/>
  <p:notesSz cx="6858000" cy="9144000"/>
  <p:embeddedFontLst>
    <p:embeddedFont>
      <p:font typeface="KG Primary Penmanship" panose="020B0604020202020204" charset="0"/>
      <p:regular r:id="rId14"/>
    </p:embeddedFont>
    <p:embeddedFont>
      <p:font typeface="Bryndan Write" panose="020B0604020202020204" charset="0"/>
      <p:regular r:id="rId15"/>
    </p:embeddedFont>
    <p:embeddedFont>
      <p:font typeface="Sigmar One" panose="020B0604020202020204" charset="0"/>
      <p:regular r:id="rId16"/>
    </p:embeddedFont>
    <p:embeddedFont>
      <p:font typeface="Calibri" panose="020F0502020204030204" pitchFamily="34" charset="0"/>
      <p:regular r:id="rId17"/>
      <p:bold r:id="rId18"/>
      <p:italic r:id="rId19"/>
      <p:boldItalic r:id="rId20"/>
    </p:embeddedFont>
    <p:embeddedFont>
      <p:font typeface="Asap"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00"/>
    <a:srgbClr val="663300"/>
    <a:srgbClr val="006600"/>
    <a:srgbClr val="CC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8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99735-15CC-42A3-BB4E-EAAC52E32CAF}"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11A7A-2F3A-4D24-A4F9-F2BB93599361}" type="slidenum">
              <a:rPr lang="en-US" smtClean="0"/>
              <a:t>‹#›</a:t>
            </a:fld>
            <a:endParaRPr lang="en-US"/>
          </a:p>
        </p:txBody>
      </p:sp>
    </p:spTree>
    <p:extLst>
      <p:ext uri="{BB962C8B-B14F-4D97-AF65-F5344CB8AC3E}">
        <p14:creationId xmlns:p14="http://schemas.microsoft.com/office/powerpoint/2010/main" val="4938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11A7A-2F3A-4D24-A4F9-F2BB93599361}" type="slidenum">
              <a:rPr lang="en-US" smtClean="0"/>
              <a:t>4</a:t>
            </a:fld>
            <a:endParaRPr lang="en-US"/>
          </a:p>
        </p:txBody>
      </p:sp>
    </p:spTree>
    <p:extLst>
      <p:ext uri="{BB962C8B-B14F-4D97-AF65-F5344CB8AC3E}">
        <p14:creationId xmlns:p14="http://schemas.microsoft.com/office/powerpoint/2010/main" val="309810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7" Type="http://schemas.openxmlformats.org/officeDocument/2006/relationships/image" Target="../media/image3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1.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10.svg"/><Relationship Id="rId12"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6.png"/><Relationship Id="rId1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2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8.svg"/><Relationship Id="rId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61637" y="1228126"/>
            <a:ext cx="15544909" cy="7830748"/>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3063825">
            <a:off x="1499980" y="6605039"/>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925703" y="700077"/>
            <a:ext cx="2180844" cy="4114800"/>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34016" y="8219605"/>
            <a:ext cx="267762" cy="26776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6840354" y="8990538"/>
            <a:ext cx="267762" cy="26776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4104912" y="9392181"/>
            <a:ext cx="267762" cy="2677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5137691" y="760938"/>
            <a:ext cx="267762" cy="26776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3128850" y="700077"/>
            <a:ext cx="267762" cy="26776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7460433" y="3663027"/>
            <a:ext cx="267762" cy="267762"/>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30" name="TextBox 3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1" name="TextBox 18"/>
          <p:cNvSpPr txBox="1"/>
          <p:nvPr/>
        </p:nvSpPr>
        <p:spPr>
          <a:xfrm>
            <a:off x="4186035" y="-690669"/>
            <a:ext cx="9077927" cy="1918795"/>
          </a:xfrm>
          <a:prstGeom prst="rect">
            <a:avLst/>
          </a:prstGeom>
        </p:spPr>
        <p:txBody>
          <a:bodyPr lIns="0" tIns="0" rIns="0" bIns="0" rtlCol="0" anchor="t">
            <a:spAutoFit/>
          </a:bodyPr>
          <a:lstStyle/>
          <a:p>
            <a:pPr algn="ctr">
              <a:lnSpc>
                <a:spcPts val="18735"/>
              </a:lnSpc>
            </a:pPr>
            <a:r>
              <a:rPr lang="en-US" sz="4000" b="1" dirty="0" smtClean="0">
                <a:solidFill>
                  <a:srgbClr val="0000CC"/>
                </a:solidFill>
                <a:latin typeface="Times New Roman" panose="02020603050405020304" pitchFamily="18" charset="0"/>
                <a:ea typeface="KG Primary Penmanship"/>
                <a:cs typeface="Times New Roman" panose="02020603050405020304" pitchFamily="18" charset="0"/>
                <a:sym typeface="KG Primary Penmanship"/>
              </a:rPr>
              <a:t>TRƯỜNG MẦM NON RẠNG ĐÔNG 13</a:t>
            </a:r>
            <a:endParaRPr lang="en-US" sz="4000" b="1" dirty="0">
              <a:solidFill>
                <a:srgbClr val="0000CC"/>
              </a:solidFill>
              <a:latin typeface="Times New Roman" panose="02020603050405020304" pitchFamily="18" charset="0"/>
              <a:ea typeface="KG Primary Penmanship"/>
              <a:cs typeface="Times New Roman" panose="02020603050405020304" pitchFamily="18" charset="0"/>
              <a:sym typeface="KG Primary Penmanship"/>
            </a:endParaRPr>
          </a:p>
        </p:txBody>
      </p:sp>
      <p:sp>
        <p:nvSpPr>
          <p:cNvPr id="32" name="TextBox 17"/>
          <p:cNvSpPr txBox="1"/>
          <p:nvPr/>
        </p:nvSpPr>
        <p:spPr>
          <a:xfrm>
            <a:off x="3101736" y="1495888"/>
            <a:ext cx="11071867" cy="4485202"/>
          </a:xfrm>
          <a:prstGeom prst="rect">
            <a:avLst/>
          </a:prstGeom>
        </p:spPr>
        <p:txBody>
          <a:bodyPr lIns="0" tIns="0" rIns="0" bIns="0" rtlCol="0" anchor="t">
            <a:spAutoFit/>
          </a:bodyPr>
          <a:lstStyle/>
          <a:p>
            <a:pPr algn="ctr">
              <a:lnSpc>
                <a:spcPts val="18735"/>
              </a:lnSpc>
            </a:pPr>
            <a:r>
              <a:rPr lang="en-US" sz="9600" b="1"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NỘI DUNG GIÁO DỤC THÁNG </a:t>
            </a:r>
            <a:r>
              <a:rPr lang="en-US" sz="9600" b="1"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3</a:t>
            </a:r>
            <a:endParaRPr lang="en-US" sz="9600" b="1" dirty="0">
              <a:solidFill>
                <a:srgbClr val="006600"/>
              </a:solidFill>
              <a:latin typeface="Times New Roman" panose="02020603050405020304" pitchFamily="18" charset="0"/>
              <a:ea typeface="KG Primary Penmanship"/>
              <a:cs typeface="Times New Roman" panose="02020603050405020304" pitchFamily="18" charset="0"/>
              <a:sym typeface="KG Primary Penmanship"/>
            </a:endParaRPr>
          </a:p>
        </p:txBody>
      </p:sp>
      <p:sp>
        <p:nvSpPr>
          <p:cNvPr id="33" name="TextBox 19"/>
          <p:cNvSpPr txBox="1"/>
          <p:nvPr/>
        </p:nvSpPr>
        <p:spPr>
          <a:xfrm>
            <a:off x="4505653" y="6494338"/>
            <a:ext cx="8466519" cy="1718419"/>
          </a:xfrm>
          <a:prstGeom prst="rect">
            <a:avLst/>
          </a:prstGeom>
        </p:spPr>
        <p:txBody>
          <a:bodyPr wrap="square" lIns="0" tIns="0" rIns="0" bIns="0" rtlCol="0" anchor="t">
            <a:spAutoFit/>
          </a:bodyPr>
          <a:lstStyle/>
          <a:p>
            <a:pPr algn="ctr">
              <a:lnSpc>
                <a:spcPts val="6720"/>
              </a:lnSpc>
            </a:pPr>
            <a:r>
              <a:rPr lang="en-US" sz="5400" b="1" dirty="0" smtClean="0">
                <a:solidFill>
                  <a:srgbClr val="FF0000"/>
                </a:solidFill>
                <a:latin typeface="Times New Roman" panose="02020603050405020304" pitchFamily="18" charset="0"/>
                <a:ea typeface="KG Primary Penmanship"/>
                <a:cs typeface="Times New Roman" panose="02020603050405020304" pitchFamily="18" charset="0"/>
                <a:sym typeface="KG Primary Penmanship"/>
              </a:rPr>
              <a:t>LỚP GẤU BÔNG</a:t>
            </a:r>
          </a:p>
          <a:p>
            <a:pPr algn="ctr">
              <a:lnSpc>
                <a:spcPts val="6720"/>
              </a:lnSpc>
            </a:pPr>
            <a:r>
              <a:rPr lang="en-US" sz="5400" b="1" dirty="0" smtClean="0">
                <a:solidFill>
                  <a:srgbClr val="FF0000"/>
                </a:solidFill>
                <a:latin typeface="Times New Roman" panose="02020603050405020304" pitchFamily="18" charset="0"/>
                <a:ea typeface="KG Primary Penmanship"/>
                <a:cs typeface="Times New Roman" panose="02020603050405020304" pitchFamily="18" charset="0"/>
                <a:sym typeface="KG Primary Penmanship"/>
              </a:rPr>
              <a:t>24 – 36 THÁNG</a:t>
            </a:r>
            <a:endParaRPr lang="en-US" sz="5400" b="1" dirty="0">
              <a:solidFill>
                <a:srgbClr val="FF0000"/>
              </a:solidFill>
              <a:latin typeface="Times New Roman" panose="02020603050405020304" pitchFamily="18" charset="0"/>
              <a:ea typeface="KG Primary Penmanship"/>
              <a:cs typeface="Times New Roman" panose="02020603050405020304" pitchFamily="18" charset="0"/>
              <a:sym typeface="KG Primary Penmanshi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p:cNvSpPr/>
          <p:nvPr/>
        </p:nvSpPr>
        <p:spPr>
          <a:xfrm>
            <a:off x="1437236" y="2443095"/>
            <a:ext cx="7950292" cy="7424805"/>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25"/>
          <p:cNvSpPr/>
          <p:nvPr/>
        </p:nvSpPr>
        <p:spPr>
          <a:xfrm>
            <a:off x="9437362" y="2463759"/>
            <a:ext cx="8850638" cy="7556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27"/>
          <p:cNvSpPr/>
          <p:nvPr/>
        </p:nvSpPr>
        <p:spPr>
          <a:xfrm>
            <a:off x="12954000" y="9542620"/>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29"/>
          <p:cNvSpPr/>
          <p:nvPr/>
        </p:nvSpPr>
        <p:spPr>
          <a:xfrm>
            <a:off x="-1828799" y="1206459"/>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18"/>
          <p:cNvSpPr txBox="1"/>
          <p:nvPr/>
        </p:nvSpPr>
        <p:spPr>
          <a:xfrm>
            <a:off x="10083178" y="2894646"/>
            <a:ext cx="7589721" cy="6647974"/>
          </a:xfrm>
          <a:prstGeom prst="rect">
            <a:avLst/>
          </a:prstGeom>
        </p:spPr>
        <p:txBody>
          <a:bodyPr wrap="square" lIns="0" tIns="0" rIns="0" bIns="0" rtlCol="0" anchor="t">
            <a:spAutoFit/>
          </a:bodyPr>
          <a:lstStyle/>
          <a:p>
            <a:r>
              <a:rPr lang="en-US" sz="2400" b="1" i="1" dirty="0">
                <a:solidFill>
                  <a:srgbClr val="00CC00"/>
                </a:solidFill>
                <a:latin typeface="Times New Roman" panose="02020603050405020304" pitchFamily="18" charset="0"/>
                <a:cs typeface="Times New Roman" panose="02020603050405020304" pitchFamily="18" charset="0"/>
              </a:rPr>
              <a:t>1.Hoạt </a:t>
            </a:r>
            <a:r>
              <a:rPr lang="en-US" sz="2400" b="1" i="1" dirty="0" err="1">
                <a:solidFill>
                  <a:srgbClr val="00CC00"/>
                </a:solidFill>
                <a:latin typeface="Times New Roman" panose="02020603050405020304" pitchFamily="18" charset="0"/>
                <a:cs typeface="Times New Roman" panose="02020603050405020304" pitchFamily="18" charset="0"/>
              </a:rPr>
              <a:t>động</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kiến</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tạo</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mô</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hình</a:t>
            </a:r>
            <a:endParaRPr lang="en-US" sz="2400" dirty="0">
              <a:solidFill>
                <a:srgbClr val="00CC00"/>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-Có ý tưởng xây dựng: trước hoặc trong khi xếp, sau khi mô hình được làm  xong </a:t>
            </a:r>
          </a:p>
          <a:p>
            <a:r>
              <a:rPr lang="vi-VN" sz="2400" dirty="0">
                <a:latin typeface="Times New Roman" panose="02020603050405020304" pitchFamily="18" charset="0"/>
                <a:cs typeface="Times New Roman" panose="02020603050405020304" pitchFamily="18" charset="0"/>
              </a:rPr>
              <a:t>-Kĩ năng  “xây dựng”: Biết xếp chồng, đặt các khối gỗ sát cạnh nhau để tạo  ra mô hình  xây  dựng là khối đặc, phát triển theo  phương thẳng đứng hoặc  nối dài trên mặt phẳng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b="1" i="1" dirty="0" smtClean="0">
                <a:solidFill>
                  <a:srgbClr val="00CC00"/>
                </a:solidFill>
                <a:latin typeface="Times New Roman" panose="02020603050405020304" pitchFamily="18" charset="0"/>
                <a:cs typeface="Times New Roman" panose="02020603050405020304" pitchFamily="18" charset="0"/>
              </a:rPr>
              <a:t>2.Mô </a:t>
            </a:r>
            <a:r>
              <a:rPr lang="en-US" sz="2400" b="1" i="1" dirty="0" err="1">
                <a:solidFill>
                  <a:srgbClr val="00CC00"/>
                </a:solidFill>
                <a:latin typeface="Times New Roman" panose="02020603050405020304" pitchFamily="18" charset="0"/>
                <a:cs typeface="Times New Roman" panose="02020603050405020304" pitchFamily="18" charset="0"/>
              </a:rPr>
              <a:t>hình</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xây</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dựng</a:t>
            </a:r>
            <a:r>
              <a:rPr lang="en-US" sz="2400" b="1" i="1" dirty="0">
                <a:solidFill>
                  <a:srgbClr val="00CC00"/>
                </a:solidFill>
                <a:latin typeface="Times New Roman" panose="02020603050405020304" pitchFamily="18" charset="0"/>
                <a:cs typeface="Times New Roman" panose="02020603050405020304" pitchFamily="18" charset="0"/>
              </a:rPr>
              <a:t>.</a:t>
            </a:r>
            <a:endParaRPr lang="en-US" sz="2400" dirty="0">
              <a:solidFill>
                <a:srgbClr val="00CC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-Được làm từ 3, 4 hoặc nhiều hơn các vật liệu hình khối </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endParaRPr lang="en-US" sz="2400" dirty="0" smtClean="0">
              <a:latin typeface="Times New Roman" panose="02020603050405020304" pitchFamily="18" charset="0"/>
              <a:cs typeface="Times New Roman" panose="02020603050405020304" pitchFamily="18" charset="0"/>
            </a:endParaRPr>
          </a:p>
          <a:p>
            <a:r>
              <a:rPr lang="vi-VN" sz="2400" b="1" i="1" dirty="0" smtClean="0">
                <a:solidFill>
                  <a:srgbClr val="00CC00"/>
                </a:solidFill>
                <a:latin typeface="Times New Roman" panose="02020603050405020304" pitchFamily="18" charset="0"/>
                <a:cs typeface="Times New Roman" panose="02020603050405020304" pitchFamily="18" charset="0"/>
              </a:rPr>
              <a:t>3.Phối </a:t>
            </a:r>
            <a:r>
              <a:rPr lang="vi-VN" sz="2400" b="1" i="1" dirty="0">
                <a:solidFill>
                  <a:srgbClr val="00CC00"/>
                </a:solidFill>
                <a:latin typeface="Times New Roman" panose="02020603050405020304" pitchFamily="18" charset="0"/>
                <a:cs typeface="Times New Roman" panose="02020603050405020304" pitchFamily="18" charset="0"/>
              </a:rPr>
              <a:t>hợp chơi với bạn, chơi một mình</a:t>
            </a:r>
            <a:r>
              <a:rPr lang="vi-VN" sz="2400" dirty="0">
                <a:solidFill>
                  <a:srgbClr val="00CC00"/>
                </a:solidFill>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-Khoe với bạn về mô hình đang làm( hoặc làm xong)  chấp nhận sự  tham  gia của bạn (đưa  đồ chơi cùng xếp...) , tham gia vào trò  chơi của </a:t>
            </a:r>
            <a:r>
              <a:rPr lang="vi-VN" sz="2400" dirty="0" smtClean="0">
                <a:latin typeface="Times New Roman" panose="02020603050405020304" pitchFamily="18" charset="0"/>
                <a:cs typeface="Times New Roman" panose="02020603050405020304" pitchFamily="18" charset="0"/>
              </a:rPr>
              <a:t>bạn</a:t>
            </a:r>
            <a:endParaRPr lang="en-US" sz="2400" dirty="0" smtClean="0">
              <a:latin typeface="Times New Roman" panose="02020603050405020304" pitchFamily="18" charset="0"/>
              <a:cs typeface="Times New Roman" panose="02020603050405020304" pitchFamily="18" charset="0"/>
            </a:endParaRPr>
          </a:p>
          <a:p>
            <a:r>
              <a:rPr lang="en-US" sz="2400" b="1" i="1" dirty="0" smtClean="0">
                <a:solidFill>
                  <a:srgbClr val="00CC00"/>
                </a:solidFill>
                <a:latin typeface="Times New Roman" panose="02020603050405020304" pitchFamily="18" charset="0"/>
                <a:cs typeface="Times New Roman" panose="02020603050405020304" pitchFamily="18" charset="0"/>
              </a:rPr>
              <a:t>4.Khả</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năng</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tự</a:t>
            </a:r>
            <a:r>
              <a:rPr lang="en-US" sz="2400" b="1" i="1" dirty="0">
                <a:solidFill>
                  <a:srgbClr val="00CC00"/>
                </a:solidFill>
                <a:latin typeface="Times New Roman" panose="02020603050405020304" pitchFamily="18" charset="0"/>
                <a:cs typeface="Times New Roman" panose="02020603050405020304" pitchFamily="18" charset="0"/>
              </a:rPr>
              <a:t> </a:t>
            </a:r>
            <a:r>
              <a:rPr lang="en-US" sz="2400" b="1" i="1" dirty="0" err="1">
                <a:solidFill>
                  <a:srgbClr val="00CC00"/>
                </a:solidFill>
                <a:latin typeface="Times New Roman" panose="02020603050405020304" pitchFamily="18" charset="0"/>
                <a:cs typeface="Times New Roman" panose="02020603050405020304" pitchFamily="18" charset="0"/>
              </a:rPr>
              <a:t>lực</a:t>
            </a:r>
            <a:r>
              <a:rPr lang="en-US" sz="2400" b="1" i="1" dirty="0">
                <a:solidFill>
                  <a:srgbClr val="00CC00"/>
                </a:solidFill>
                <a:latin typeface="Times New Roman" panose="02020603050405020304" pitchFamily="18" charset="0"/>
                <a:cs typeface="Times New Roman" panose="02020603050405020304" pitchFamily="18" charset="0"/>
              </a:rPr>
              <a:t>:</a:t>
            </a:r>
            <a:endParaRPr lang="en-US" sz="2400" dirty="0">
              <a:solidFill>
                <a:srgbClr val="00CC00"/>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Tự chơi ở mức hoàn toàn chủ động </a:t>
            </a:r>
          </a:p>
          <a:p>
            <a:r>
              <a:rPr lang="vi-VN" sz="2400" dirty="0">
                <a:latin typeface="Times New Roman" panose="02020603050405020304" pitchFamily="18" charset="0"/>
                <a:cs typeface="Times New Roman" panose="02020603050405020304" pitchFamily="18" charset="0"/>
              </a:rPr>
              <a:t>- Ở mức chủ động nhưng có sự gợi ý, hổ trợ của giáo viên </a:t>
            </a:r>
            <a:endParaRPr lang="en-US" sz="2400" dirty="0">
              <a:latin typeface="Times New Roman" panose="02020603050405020304" pitchFamily="18" charset="0"/>
              <a:cs typeface="Times New Roman" panose="02020603050405020304" pitchFamily="18" charset="0"/>
            </a:endParaRPr>
          </a:p>
        </p:txBody>
      </p:sp>
      <p:sp>
        <p:nvSpPr>
          <p:cNvPr id="7" name="TextBox 20"/>
          <p:cNvSpPr txBox="1"/>
          <p:nvPr/>
        </p:nvSpPr>
        <p:spPr>
          <a:xfrm>
            <a:off x="3946795" y="-34506"/>
            <a:ext cx="9807688" cy="2046714"/>
          </a:xfrm>
          <a:prstGeom prst="rect">
            <a:avLst/>
          </a:prstGeom>
        </p:spPr>
        <p:txBody>
          <a:bodyPr wrap="square" lIns="0" tIns="0" rIns="0" bIns="0" rtlCol="0" anchor="t">
            <a:spAutoFit/>
          </a:bodyPr>
          <a:lstStyle/>
          <a:p>
            <a:pPr algn="ctr"/>
            <a:endParaRPr lang="vi-VN" sz="2800" b="1" dirty="0">
              <a:solidFill>
                <a:srgbClr val="00B050"/>
              </a:solidFill>
            </a:endParaRPr>
          </a:p>
          <a:p>
            <a:pPr algn="ctr"/>
            <a:r>
              <a:rPr lang="vi-VN" sz="6000" b="1" dirty="0">
                <a:solidFill>
                  <a:srgbClr val="00B050"/>
                </a:solidFill>
                <a:latin typeface="Sigmar One"/>
                <a:ea typeface="Sigmar One"/>
                <a:cs typeface="Sigmar One"/>
                <a:sym typeface="Sigmar One"/>
              </a:rPr>
              <a:t>HOẠT ĐỘNG VUI CHƠI</a:t>
            </a:r>
          </a:p>
          <a:p>
            <a:pPr algn="ctr">
              <a:lnSpc>
                <a:spcPts val="5400"/>
              </a:lnSpc>
            </a:pPr>
            <a:endParaRPr lang="en-US" sz="6000" dirty="0">
              <a:solidFill>
                <a:srgbClr val="00B050"/>
              </a:solidFill>
              <a:latin typeface="KG Primary Penmanship"/>
              <a:ea typeface="KG Primary Penmanship"/>
              <a:cs typeface="KG Primary Penmanship"/>
              <a:sym typeface="KG Primary Penmanship"/>
            </a:endParaRPr>
          </a:p>
        </p:txBody>
      </p:sp>
      <p:sp>
        <p:nvSpPr>
          <p:cNvPr id="8" name="TextBox 18"/>
          <p:cNvSpPr txBox="1"/>
          <p:nvPr/>
        </p:nvSpPr>
        <p:spPr>
          <a:xfrm>
            <a:off x="2845851" y="2957029"/>
            <a:ext cx="6268603" cy="6647974"/>
          </a:xfrm>
          <a:prstGeom prst="rect">
            <a:avLst/>
          </a:prstGeom>
        </p:spPr>
        <p:txBody>
          <a:bodyPr lIns="0" tIns="0" rIns="0" bIns="0" rtlCol="0" anchor="t">
            <a:spAutoFit/>
          </a:bodyPr>
          <a:lstStyle/>
          <a:p>
            <a:r>
              <a:rPr lang="vi-VN" sz="2400" b="1" dirty="0">
                <a:solidFill>
                  <a:srgbClr val="FF00FF"/>
                </a:solidFill>
                <a:latin typeface="Times New Roman" panose="02020603050405020304" pitchFamily="18" charset="0"/>
                <a:cs typeface="Times New Roman" panose="02020603050405020304" pitchFamily="18" charset="0"/>
              </a:rPr>
              <a:t>1.Nội dung cốt truyện của trò chơi</a:t>
            </a:r>
            <a:endParaRPr lang="vi-VN" sz="2400" dirty="0">
              <a:solidFill>
                <a:srgbClr val="FF00FF"/>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Sự đa dạng của đề tài chơi trong phạm vi sinh hoạt của bé  ở  gia đình,  trường </a:t>
            </a:r>
            <a:r>
              <a:rPr lang="vi-VN" sz="2400" dirty="0"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p>
          <a:p>
            <a:r>
              <a:rPr lang="vi-VN" sz="2400" b="1" dirty="0">
                <a:solidFill>
                  <a:srgbClr val="FF00FF"/>
                </a:solidFill>
                <a:latin typeface="Times New Roman" panose="02020603050405020304" pitchFamily="18" charset="0"/>
                <a:cs typeface="Times New Roman" panose="02020603050405020304" pitchFamily="18" charset="0"/>
              </a:rPr>
              <a:t>2.Kĩ năng chơi giả bộ.</a:t>
            </a:r>
            <a:endParaRPr lang="vi-VN" sz="2400" dirty="0">
              <a:solidFill>
                <a:srgbClr val="FF00FF"/>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Chơi </a:t>
            </a:r>
            <a:r>
              <a:rPr lang="vi-VN" sz="2400" dirty="0">
                <a:latin typeface="Times New Roman" panose="02020603050405020304" pitchFamily="18" charset="0"/>
                <a:cs typeface="Times New Roman" panose="02020603050405020304" pitchFamily="18" charset="0"/>
              </a:rPr>
              <a:t>với tình huống giả bộ đa </a:t>
            </a:r>
            <a:r>
              <a:rPr lang="vi-VN" sz="2400" dirty="0"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cs typeface="Times New Roman" panose="02020603050405020304" pitchFamily="18" charset="0"/>
              </a:rPr>
              <a:t> dụng vật thay thế chơi khi có nhu cầu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Biểu </a:t>
            </a:r>
            <a:r>
              <a:rPr lang="vi-VN" sz="2400" dirty="0">
                <a:latin typeface="Times New Roman" panose="02020603050405020304" pitchFamily="18" charset="0"/>
                <a:cs typeface="Times New Roman" panose="02020603050405020304" pitchFamily="18" charset="0"/>
              </a:rPr>
              <a:t>hiện riêng, độc đáo trong việc đưa ra tình huống giã bộ, trong  việc sử  dụng vật thay  thế hoặc trong việc thực hiện hành động  vai  (ngôn ngữ, hành  động, nét mặt</a:t>
            </a:r>
            <a:endParaRPr lang="vi-VN" sz="2400" dirty="0">
              <a:latin typeface="Times New Roman" panose="02020603050405020304" pitchFamily="18" charset="0"/>
              <a:cs typeface="Times New Roman" panose="02020603050405020304" pitchFamily="18" charset="0"/>
            </a:endParaRPr>
          </a:p>
          <a:p>
            <a:r>
              <a:rPr lang="vi-VN" sz="2400" b="1" dirty="0">
                <a:solidFill>
                  <a:srgbClr val="FF00FF"/>
                </a:solidFill>
                <a:latin typeface="Times New Roman" panose="02020603050405020304" pitchFamily="18" charset="0"/>
                <a:cs typeface="Times New Roman" panose="02020603050405020304" pitchFamily="18" charset="0"/>
              </a:rPr>
              <a:t>3. Phối hợp với bạn trong khi chơi.</a:t>
            </a:r>
            <a:endParaRPr lang="vi-VN" sz="2400" dirty="0">
              <a:solidFill>
                <a:srgbClr val="FF00FF"/>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b="1" dirty="0">
                <a:solidFill>
                  <a:srgbClr val="FF00FF"/>
                </a:solidFill>
                <a:latin typeface="Times New Roman" panose="02020603050405020304" pitchFamily="18" charset="0"/>
                <a:cs typeface="Times New Roman" panose="02020603050405020304" pitchFamily="18" charset="0"/>
              </a:rPr>
              <a:t>4. Tự lực chơi</a:t>
            </a:r>
            <a:endParaRPr lang="vi-VN" sz="2400" dirty="0">
              <a:solidFill>
                <a:srgbClr val="FF00FF"/>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Tự chơi chủ động thực hiện hành động chơi với các tình tiết khác  nhau,  với tình huống  giả  bộ  </a:t>
            </a:r>
          </a:p>
          <a:p>
            <a:r>
              <a:rPr lang="vi-VN" sz="2400" dirty="0">
                <a:latin typeface="Times New Roman" panose="02020603050405020304" pitchFamily="18" charset="0"/>
                <a:cs typeface="Times New Roman" panose="02020603050405020304" pitchFamily="18" charset="0"/>
              </a:rPr>
              <a:t>- Tự lấy và cất đồ chơi </a:t>
            </a:r>
            <a:endParaRPr lang="vi-VN"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086350" y="1719604"/>
            <a:ext cx="4301178" cy="777585"/>
          </a:xfrm>
          <a:prstGeom prst="rect">
            <a:avLst/>
          </a:prstGeom>
        </p:spPr>
        <p:txBody>
          <a:bodyPr wrap="none">
            <a:spAutoFit/>
          </a:bodyPr>
          <a:lstStyle/>
          <a:p>
            <a:pPr algn="ctr">
              <a:lnSpc>
                <a:spcPts val="5963"/>
              </a:lnSpc>
            </a:pPr>
            <a:r>
              <a:rPr lang="en-US" sz="3600" b="1" dirty="0">
                <a:solidFill>
                  <a:srgbClr val="CC00FF"/>
                </a:solidFill>
                <a:latin typeface="Times New Roman" panose="02020603050405020304" pitchFamily="18" charset="0"/>
                <a:ea typeface="Sigmar One"/>
                <a:cs typeface="Times New Roman" panose="02020603050405020304" pitchFamily="18" charset="0"/>
                <a:sym typeface="Sigmar One"/>
              </a:rPr>
              <a:t>TRÒ CHƠI GIẢ BỘ</a:t>
            </a:r>
          </a:p>
        </p:txBody>
      </p:sp>
      <p:sp>
        <p:nvSpPr>
          <p:cNvPr id="10" name="Rectangle 9"/>
          <p:cNvSpPr/>
          <p:nvPr/>
        </p:nvSpPr>
        <p:spPr>
          <a:xfrm>
            <a:off x="11185253" y="1581321"/>
            <a:ext cx="5138459" cy="861774"/>
          </a:xfrm>
          <a:prstGeom prst="rect">
            <a:avLst/>
          </a:prstGeom>
        </p:spPr>
        <p:txBody>
          <a:bodyPr wrap="none">
            <a:spAutoFit/>
          </a:bodyPr>
          <a:lstStyle/>
          <a:p>
            <a:pPr algn="ctr">
              <a:lnSpc>
                <a:spcPts val="5963"/>
              </a:lnSpc>
            </a:pPr>
            <a:r>
              <a:rPr lang="en-US" sz="3600" b="1" dirty="0">
                <a:solidFill>
                  <a:srgbClr val="CC00FF"/>
                </a:solidFill>
                <a:latin typeface="Times New Roman" panose="02020603050405020304" pitchFamily="18" charset="0"/>
                <a:ea typeface="Sigmar One"/>
                <a:cs typeface="Times New Roman" panose="02020603050405020304" pitchFamily="18" charset="0"/>
                <a:sym typeface="Sigmar One"/>
              </a:rPr>
              <a:t>TRÒ CHƠI </a:t>
            </a:r>
            <a:r>
              <a:rPr lang="en-US" sz="3600" b="1" dirty="0" smtClean="0">
                <a:solidFill>
                  <a:srgbClr val="CC00FF"/>
                </a:solidFill>
                <a:latin typeface="Times New Roman" panose="02020603050405020304" pitchFamily="18" charset="0"/>
                <a:ea typeface="Sigmar One"/>
                <a:cs typeface="Times New Roman" panose="02020603050405020304" pitchFamily="18" charset="0"/>
                <a:sym typeface="Sigmar One"/>
              </a:rPr>
              <a:t>XÂY DỰNG</a:t>
            </a:r>
            <a:endParaRPr lang="en-US" sz="3600" b="1" dirty="0">
              <a:solidFill>
                <a:srgbClr val="CC00FF"/>
              </a:solidFill>
              <a:latin typeface="Times New Roman" panose="02020603050405020304" pitchFamily="18" charset="0"/>
              <a:ea typeface="Sigmar One"/>
              <a:cs typeface="Times New Roman" panose="02020603050405020304" pitchFamily="18" charset="0"/>
              <a:sym typeface="Sigmar One"/>
            </a:endParaRPr>
          </a:p>
        </p:txBody>
      </p:sp>
    </p:spTree>
    <p:extLst>
      <p:ext uri="{BB962C8B-B14F-4D97-AF65-F5344CB8AC3E}">
        <p14:creationId xmlns:p14="http://schemas.microsoft.com/office/powerpoint/2010/main" val="1982175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006098" y="1228127"/>
            <a:ext cx="8862302" cy="6887174"/>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617254">
            <a:off x="11595148" y="597643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678776" y="3930789"/>
            <a:ext cx="267762" cy="2677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334016" y="8219605"/>
            <a:ext cx="267762" cy="26776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6840354" y="8990538"/>
            <a:ext cx="267762" cy="26776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104912" y="9392181"/>
            <a:ext cx="267762" cy="26776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137691" y="760938"/>
            <a:ext cx="267762" cy="2677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3128850" y="700077"/>
            <a:ext cx="267762" cy="26776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7460433" y="3663027"/>
            <a:ext cx="267762" cy="26776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rot="-206157">
            <a:off x="11302304" y="835651"/>
            <a:ext cx="3497861" cy="3908225"/>
          </a:xfrm>
          <a:custGeom>
            <a:avLst/>
            <a:gdLst/>
            <a:ahLst/>
            <a:cxnLst/>
            <a:rect l="l" t="t" r="r" b="b"/>
            <a:pathLst>
              <a:path w="3497861" h="3908225">
                <a:moveTo>
                  <a:pt x="0" y="0"/>
                </a:moveTo>
                <a:lnTo>
                  <a:pt x="3497862" y="0"/>
                </a:lnTo>
                <a:lnTo>
                  <a:pt x="3497862" y="3908225"/>
                </a:lnTo>
                <a:lnTo>
                  <a:pt x="0" y="39082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29"/>
          <p:cNvSpPr/>
          <p:nvPr/>
        </p:nvSpPr>
        <p:spPr>
          <a:xfrm rot="-1329982">
            <a:off x="2749680" y="4402956"/>
            <a:ext cx="2439922" cy="3572796"/>
          </a:xfrm>
          <a:custGeom>
            <a:avLst/>
            <a:gdLst/>
            <a:ahLst/>
            <a:cxnLst/>
            <a:rect l="l" t="t" r="r" b="b"/>
            <a:pathLst>
              <a:path w="2439922" h="3572796">
                <a:moveTo>
                  <a:pt x="0" y="0"/>
                </a:moveTo>
                <a:lnTo>
                  <a:pt x="2439921" y="0"/>
                </a:lnTo>
                <a:lnTo>
                  <a:pt x="2439921" y="3572796"/>
                </a:lnTo>
                <a:lnTo>
                  <a:pt x="0" y="35727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30" name="TextBox 18"/>
          <p:cNvSpPr txBox="1"/>
          <p:nvPr/>
        </p:nvSpPr>
        <p:spPr>
          <a:xfrm>
            <a:off x="6037098" y="2187684"/>
            <a:ext cx="8168627" cy="5170646"/>
          </a:xfrm>
          <a:prstGeom prst="rect">
            <a:avLst/>
          </a:prstGeom>
        </p:spPr>
        <p:txBody>
          <a:bodyPr wrap="square" lIns="0" tIns="0" rIns="0" bIns="0" rtlCol="0" anchor="t">
            <a:spAutoFit/>
          </a:bodyPr>
          <a:lstStyle/>
          <a:p>
            <a:r>
              <a:rPr lang="vi-VN" sz="2400" b="1" i="1" dirty="0">
                <a:solidFill>
                  <a:srgbClr val="3333FF"/>
                </a:solidFill>
                <a:latin typeface="Times New Roman" panose="02020603050405020304" pitchFamily="18" charset="0"/>
                <a:cs typeface="Times New Roman" panose="02020603050405020304" pitchFamily="18" charset="0"/>
              </a:rPr>
              <a:t> 1. Thực hiện hành động chơi:</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p>
          <a:p>
            <a:r>
              <a:rPr lang="vi-VN" sz="2400" dirty="0" smtClean="0">
                <a:latin typeface="Times New Roman" panose="02020603050405020304" pitchFamily="18" charset="0"/>
                <a:cs typeface="Times New Roman" panose="02020603050405020304" pitchFamily="18" charset="0"/>
              </a:rPr>
              <a:t>- Đúng, thành thạo trò chơi quen thuộc</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tuổi</a:t>
            </a:r>
            <a:r>
              <a:rPr lang="en-US" sz="2400" dirty="0" smtClean="0">
                <a:latin typeface="Times New Roman" panose="02020603050405020304" pitchFamily="18" charset="0"/>
                <a:cs typeface="Times New Roman" panose="02020603050405020304" pitchFamily="18" charset="0"/>
              </a:rPr>
              <a:t>.</a:t>
            </a:r>
          </a:p>
          <a:p>
            <a:r>
              <a:rPr lang="vi-VN" sz="2400" b="1" i="1" dirty="0" smtClean="0">
                <a:solidFill>
                  <a:srgbClr val="3333FF"/>
                </a:solidFill>
                <a:latin typeface="Times New Roman" panose="02020603050405020304" pitchFamily="18" charset="0"/>
                <a:cs typeface="Times New Roman" panose="02020603050405020304" pitchFamily="18" charset="0"/>
              </a:rPr>
              <a:t>2. Tuân thủ qui tắc của trò chơi</a:t>
            </a:r>
            <a:endParaRPr lang="vi-VN" sz="2400" dirty="0" smtClean="0">
              <a:solidFill>
                <a:srgbClr val="3333FF"/>
              </a:solidFill>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Tuân thủ một cách tự nhiên trong tình huống chơi giả bộ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p>
          <a:p>
            <a:r>
              <a:rPr lang="vi-VN" sz="2400" b="1" i="1" dirty="0">
                <a:solidFill>
                  <a:srgbClr val="3333FF"/>
                </a:solidFill>
                <a:latin typeface="Times New Roman" panose="02020603050405020304" pitchFamily="18" charset="0"/>
                <a:cs typeface="Times New Roman" panose="02020603050405020304" pitchFamily="18" charset="0"/>
              </a:rPr>
              <a:t>3. Phối hợp với bạn trong trò chơi:</a:t>
            </a:r>
            <a:endParaRPr lang="vi-VN" sz="2400" dirty="0">
              <a:solidFill>
                <a:srgbClr val="3333FF"/>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Thích thú chơi với bạn trong trò chơi do giáo viên tổ  chức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endParaRPr lang="en-US" sz="2400" dirty="0">
              <a:latin typeface="Times New Roman" panose="02020603050405020304" pitchFamily="18" charset="0"/>
              <a:cs typeface="Times New Roman" panose="02020603050405020304" pitchFamily="18" charset="0"/>
            </a:endParaRPr>
          </a:p>
          <a:p>
            <a:r>
              <a:rPr lang="en-US" sz="2400" b="1" i="1" dirty="0">
                <a:solidFill>
                  <a:srgbClr val="3333FF"/>
                </a:solidFill>
                <a:latin typeface="Times New Roman" panose="02020603050405020304" pitchFamily="18" charset="0"/>
                <a:cs typeface="Times New Roman" panose="02020603050405020304" pitchFamily="18" charset="0"/>
              </a:rPr>
              <a:t>4. </a:t>
            </a:r>
            <a:r>
              <a:rPr lang="en-US" sz="2400" b="1" i="1" dirty="0" err="1">
                <a:solidFill>
                  <a:srgbClr val="3333FF"/>
                </a:solidFill>
                <a:latin typeface="Times New Roman" panose="02020603050405020304" pitchFamily="18" charset="0"/>
                <a:cs typeface="Times New Roman" panose="02020603050405020304" pitchFamily="18" charset="0"/>
              </a:rPr>
              <a:t>Khả</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năng</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tự</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lực</a:t>
            </a:r>
            <a:r>
              <a:rPr lang="en-US" sz="2400" b="1" i="1" dirty="0">
                <a:solidFill>
                  <a:srgbClr val="3333FF"/>
                </a:solidFill>
                <a:latin typeface="Times New Roman" panose="02020603050405020304" pitchFamily="18" charset="0"/>
                <a:cs typeface="Times New Roman" panose="02020603050405020304" pitchFamily="18" charset="0"/>
              </a:rPr>
              <a:t>:</a:t>
            </a:r>
            <a:endParaRPr lang="en-US" sz="2400" dirty="0">
              <a:solidFill>
                <a:srgbClr val="3333FF"/>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Tham gia khi trò chơi được giáo viên bắt đầu (trò chơi vận  dộng). Hoặc  gợi ý (trò chơi  học tập)</a:t>
            </a:r>
          </a:p>
          <a:p>
            <a:r>
              <a:rPr lang="vi-VN" sz="2400" dirty="0">
                <a:latin typeface="Times New Roman" panose="02020603050405020304" pitchFamily="18" charset="0"/>
                <a:cs typeface="Times New Roman" panose="02020603050405020304" pitchFamily="18" charset="0"/>
              </a:rPr>
              <a:t> - Tự lấy và cất đồ chơi </a:t>
            </a:r>
          </a:p>
        </p:txBody>
      </p:sp>
      <p:sp>
        <p:nvSpPr>
          <p:cNvPr id="31" name="TextBox 20"/>
          <p:cNvSpPr txBox="1"/>
          <p:nvPr/>
        </p:nvSpPr>
        <p:spPr>
          <a:xfrm>
            <a:off x="4286377" y="583118"/>
            <a:ext cx="8713094" cy="769441"/>
          </a:xfrm>
          <a:prstGeom prst="rect">
            <a:avLst/>
          </a:prstGeom>
        </p:spPr>
        <p:txBody>
          <a:bodyPr wrap="square" lIns="0" tIns="0" rIns="0" bIns="0" rtlCol="0" anchor="t">
            <a:spAutoFit/>
          </a:bodyPr>
          <a:lstStyle/>
          <a:p>
            <a:pPr algn="ctr">
              <a:lnSpc>
                <a:spcPts val="5963"/>
              </a:lnSpc>
            </a:pPr>
            <a:r>
              <a:rPr lang="en-US" sz="6000" b="1" dirty="0">
                <a:solidFill>
                  <a:srgbClr val="CC00FF"/>
                </a:solidFill>
                <a:latin typeface="Times New Roman" panose="02020603050405020304" pitchFamily="18" charset="0"/>
                <a:ea typeface="Sigmar One"/>
                <a:cs typeface="Times New Roman" panose="02020603050405020304" pitchFamily="18" charset="0"/>
                <a:sym typeface="Sigmar One"/>
              </a:rPr>
              <a:t>TRÒ CHƠI </a:t>
            </a:r>
            <a:r>
              <a:rPr lang="en-US" sz="6000" b="1" dirty="0" smtClean="0">
                <a:solidFill>
                  <a:srgbClr val="CC00FF"/>
                </a:solidFill>
                <a:latin typeface="Times New Roman" panose="02020603050405020304" pitchFamily="18" charset="0"/>
                <a:ea typeface="Sigmar One"/>
                <a:cs typeface="Times New Roman" panose="02020603050405020304" pitchFamily="18" charset="0"/>
                <a:sym typeface="Sigmar One"/>
              </a:rPr>
              <a:t>CÓ LUẬT</a:t>
            </a:r>
            <a:endParaRPr lang="en-US" sz="6000" b="1" dirty="0">
              <a:solidFill>
                <a:srgbClr val="CC00FF"/>
              </a:solidFill>
              <a:latin typeface="Times New Roman" panose="02020603050405020304" pitchFamily="18" charset="0"/>
              <a:ea typeface="Sigmar One"/>
              <a:cs typeface="Times New Roman" panose="02020603050405020304" pitchFamily="18" charset="0"/>
              <a:sym typeface="Sigmar On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grpSp>
        <p:nvGrpSpPr>
          <p:cNvPr id="2" name="Group 2"/>
          <p:cNvGrpSpPr/>
          <p:nvPr/>
        </p:nvGrpSpPr>
        <p:grpSpPr>
          <a:xfrm>
            <a:off x="-1285086" y="-634183"/>
            <a:ext cx="21549337" cy="12046511"/>
            <a:chOff x="0" y="0"/>
            <a:chExt cx="28732450" cy="16062015"/>
          </a:xfrm>
        </p:grpSpPr>
        <p:sp>
          <p:nvSpPr>
            <p:cNvPr id="3" name="Freeform 3"/>
            <p:cNvSpPr/>
            <p:nvPr/>
          </p:nvSpPr>
          <p:spPr>
            <a:xfrm rot="-1617254">
              <a:off x="22530164" y="1004727"/>
              <a:ext cx="5495833" cy="4434192"/>
            </a:xfrm>
            <a:custGeom>
              <a:avLst/>
              <a:gdLst/>
              <a:ahLst/>
              <a:cxnLst/>
              <a:rect l="l" t="t" r="r" b="b"/>
              <a:pathLst>
                <a:path w="5495833" h="4434192">
                  <a:moveTo>
                    <a:pt x="0" y="0"/>
                  </a:moveTo>
                  <a:lnTo>
                    <a:pt x="5495833" y="0"/>
                  </a:lnTo>
                  <a:lnTo>
                    <a:pt x="5495833" y="4434191"/>
                  </a:lnTo>
                  <a:lnTo>
                    <a:pt x="0" y="44341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1634560">
              <a:off x="710088" y="10615866"/>
              <a:ext cx="5495833" cy="4434192"/>
            </a:xfrm>
            <a:custGeom>
              <a:avLst/>
              <a:gdLst/>
              <a:ahLst/>
              <a:cxnLst/>
              <a:rect l="l" t="t" r="r" b="b"/>
              <a:pathLst>
                <a:path w="5495833" h="4434192">
                  <a:moveTo>
                    <a:pt x="0" y="0"/>
                  </a:moveTo>
                  <a:lnTo>
                    <a:pt x="5495832" y="0"/>
                  </a:lnTo>
                  <a:lnTo>
                    <a:pt x="5495832" y="4434192"/>
                  </a:lnTo>
                  <a:lnTo>
                    <a:pt x="0" y="4434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3279496" y="4612724"/>
              <a:ext cx="357016" cy="35701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324268" y="8785678"/>
              <a:ext cx="357016" cy="35701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833920" y="12832962"/>
              <a:ext cx="357016" cy="35701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7195169" y="10970815"/>
              <a:ext cx="357016" cy="35701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8563703" y="1860162"/>
              <a:ext cx="357016" cy="35701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9218582" y="1779014"/>
              <a:ext cx="357016" cy="35701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4994025" y="5729614"/>
              <a:ext cx="357016" cy="35701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6" name="Freeform 26"/>
          <p:cNvSpPr/>
          <p:nvPr/>
        </p:nvSpPr>
        <p:spPr>
          <a:xfrm>
            <a:off x="1999053" y="3093121"/>
            <a:ext cx="15145947" cy="7003379"/>
          </a:xfrm>
          <a:custGeom>
            <a:avLst/>
            <a:gdLst/>
            <a:ahLst/>
            <a:cxnLst/>
            <a:rect l="l" t="t" r="r" b="b"/>
            <a:pathLst>
              <a:path w="4543775" h="4100757">
                <a:moveTo>
                  <a:pt x="0" y="0"/>
                </a:moveTo>
                <a:lnTo>
                  <a:pt x="4543775" y="0"/>
                </a:lnTo>
                <a:lnTo>
                  <a:pt x="4543775" y="4100758"/>
                </a:lnTo>
                <a:lnTo>
                  <a:pt x="0" y="41007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5" name="Freeform 35"/>
          <p:cNvSpPr/>
          <p:nvPr/>
        </p:nvSpPr>
        <p:spPr>
          <a:xfrm>
            <a:off x="-327717" y="-238128"/>
            <a:ext cx="5116238" cy="2634863"/>
          </a:xfrm>
          <a:custGeom>
            <a:avLst/>
            <a:gdLst/>
            <a:ahLst/>
            <a:cxnLst/>
            <a:rect l="l" t="t" r="r" b="b"/>
            <a:pathLst>
              <a:path w="5116238" h="2634863">
                <a:moveTo>
                  <a:pt x="0" y="0"/>
                </a:moveTo>
                <a:lnTo>
                  <a:pt x="5116238" y="0"/>
                </a:lnTo>
                <a:lnTo>
                  <a:pt x="5116238" y="2634863"/>
                </a:lnTo>
                <a:lnTo>
                  <a:pt x="0" y="2634863"/>
                </a:lnTo>
                <a:lnTo>
                  <a:pt x="0"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36" name="Freeform 36"/>
          <p:cNvSpPr/>
          <p:nvPr/>
        </p:nvSpPr>
        <p:spPr>
          <a:xfrm rot="-1105828" flipH="1">
            <a:off x="13114620" y="6662655"/>
            <a:ext cx="6146225" cy="4655766"/>
          </a:xfrm>
          <a:custGeom>
            <a:avLst/>
            <a:gdLst/>
            <a:ahLst/>
            <a:cxnLst/>
            <a:rect l="l" t="t" r="r" b="b"/>
            <a:pathLst>
              <a:path w="6146225" h="4655766">
                <a:moveTo>
                  <a:pt x="6146226" y="0"/>
                </a:moveTo>
                <a:lnTo>
                  <a:pt x="0" y="0"/>
                </a:lnTo>
                <a:lnTo>
                  <a:pt x="0" y="4655766"/>
                </a:lnTo>
                <a:lnTo>
                  <a:pt x="6146226" y="4655766"/>
                </a:lnTo>
                <a:lnTo>
                  <a:pt x="6146226"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7" name="Freeform 37"/>
          <p:cNvSpPr/>
          <p:nvPr/>
        </p:nvSpPr>
        <p:spPr>
          <a:xfrm>
            <a:off x="11879053" y="8619655"/>
            <a:ext cx="1881998" cy="3550940"/>
          </a:xfrm>
          <a:custGeom>
            <a:avLst/>
            <a:gdLst/>
            <a:ahLst/>
            <a:cxnLst/>
            <a:rect l="l" t="t" r="r" b="b"/>
            <a:pathLst>
              <a:path w="1881998" h="3550940">
                <a:moveTo>
                  <a:pt x="0" y="0"/>
                </a:moveTo>
                <a:lnTo>
                  <a:pt x="1881998" y="0"/>
                </a:lnTo>
                <a:lnTo>
                  <a:pt x="1881998" y="3550940"/>
                </a:lnTo>
                <a:lnTo>
                  <a:pt x="0" y="355094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8" name="TextBox 38"/>
          <p:cNvSpPr txBox="1"/>
          <p:nvPr/>
        </p:nvSpPr>
        <p:spPr>
          <a:xfrm>
            <a:off x="4072078" y="1338611"/>
            <a:ext cx="10143844" cy="1352550"/>
          </a:xfrm>
          <a:prstGeom prst="rect">
            <a:avLst/>
          </a:prstGeom>
        </p:spPr>
        <p:txBody>
          <a:bodyPr lIns="0" tIns="0" rIns="0" bIns="0" rtlCol="0" anchor="t">
            <a:spAutoFit/>
          </a:bodyPr>
          <a:lstStyle/>
          <a:p>
            <a:pPr algn="ctr">
              <a:lnSpc>
                <a:spcPts val="10500"/>
              </a:lnSpc>
            </a:pPr>
            <a:r>
              <a:rPr lang="en-US" sz="7500">
                <a:solidFill>
                  <a:srgbClr val="FFFFFF"/>
                </a:solidFill>
                <a:latin typeface="Bryndan Write"/>
                <a:ea typeface="Bryndan Write"/>
                <a:cs typeface="Bryndan Write"/>
                <a:sym typeface="Bryndan Write"/>
              </a:rPr>
              <a:t>Our Team</a:t>
            </a:r>
          </a:p>
        </p:txBody>
      </p:sp>
      <p:sp>
        <p:nvSpPr>
          <p:cNvPr id="42" name="Freeform 42"/>
          <p:cNvSpPr/>
          <p:nvPr/>
        </p:nvSpPr>
        <p:spPr>
          <a:xfrm rot="-1241090">
            <a:off x="10191166" y="8599638"/>
            <a:ext cx="1472217" cy="2777768"/>
          </a:xfrm>
          <a:custGeom>
            <a:avLst/>
            <a:gdLst/>
            <a:ahLst/>
            <a:cxnLst/>
            <a:rect l="l" t="t" r="r" b="b"/>
            <a:pathLst>
              <a:path w="1472217" h="2777768">
                <a:moveTo>
                  <a:pt x="0" y="0"/>
                </a:moveTo>
                <a:lnTo>
                  <a:pt x="1472217" y="0"/>
                </a:lnTo>
                <a:lnTo>
                  <a:pt x="1472217" y="2777768"/>
                </a:lnTo>
                <a:lnTo>
                  <a:pt x="0" y="27777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3" name="TextBox 22"/>
          <p:cNvSpPr txBox="1"/>
          <p:nvPr/>
        </p:nvSpPr>
        <p:spPr>
          <a:xfrm>
            <a:off x="6923390" y="996576"/>
            <a:ext cx="7781867" cy="1846659"/>
          </a:xfrm>
          <a:prstGeom prst="rect">
            <a:avLst/>
          </a:prstGeom>
        </p:spPr>
        <p:txBody>
          <a:bodyPr wrap="square" lIns="0" tIns="0" rIns="0" bIns="0" rtlCol="0" anchor="t">
            <a:spAutoFit/>
          </a:bodyPr>
          <a:lstStyle/>
          <a:p>
            <a:pPr algn="ctr"/>
            <a:r>
              <a:rPr lang="en-US" sz="6000" b="1" dirty="0">
                <a:solidFill>
                  <a:srgbClr val="00B0F0"/>
                </a:solidFill>
                <a:latin typeface="Asap"/>
                <a:ea typeface="Asap"/>
                <a:cs typeface="Asap"/>
                <a:sym typeface="Asap"/>
              </a:rPr>
              <a:t>NỘI DUNG PHÁT TRIỂN THỂ CHẤT</a:t>
            </a:r>
          </a:p>
        </p:txBody>
      </p:sp>
      <p:sp>
        <p:nvSpPr>
          <p:cNvPr id="44" name="Rectangle 43"/>
          <p:cNvSpPr/>
          <p:nvPr/>
        </p:nvSpPr>
        <p:spPr>
          <a:xfrm>
            <a:off x="2522035" y="3837874"/>
            <a:ext cx="13403765" cy="7142789"/>
          </a:xfrm>
          <a:prstGeom prst="rect">
            <a:avLst/>
          </a:prstGeom>
        </p:spPr>
        <p:txBody>
          <a:bodyPr wrap="square" numCol="2">
            <a:spAutoFit/>
          </a:bodyPr>
          <a:lstStyle/>
          <a:p>
            <a:pPr marL="342900" lvl="0" indent="-342900">
              <a:lnSpc>
                <a:spcPct val="115000"/>
              </a:lnSpc>
              <a:spcAft>
                <a:spcPts val="0"/>
              </a:spcAft>
              <a:buFont typeface="Symbol" panose="05050102010706020507" pitchFamily="18" charset="2"/>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gang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nhám</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mang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vật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tay</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Ném</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xa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Cử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ngón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xoa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chạm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ngón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rót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khuấy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cởi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nút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ngang-dọc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chồng</a:t>
            </a:r>
            <a:r>
              <a:rPr lang="en-US" sz="2000" dirty="0">
                <a:latin typeface="Times New Roman" panose="02020603050405020304" pitchFamily="18" charset="0"/>
                <a:ea typeface="Calibri" panose="020F0502020204030204" pitchFamily="34" charset="0"/>
                <a:cs typeface="Times New Roman" panose="02020603050405020304" pitchFamily="18" charset="0"/>
              </a:rPr>
              <a:t> 6-8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khối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Chắp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Tập</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Tập</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ăn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cơm</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khay</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ngậm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lan</a:t>
            </a:r>
            <a:r>
              <a:rPr lang="en-US" sz="2000" dirty="0">
                <a:latin typeface="Times New Roman" panose="02020603050405020304" pitchFamily="18" charset="0"/>
                <a:ea typeface="Calibri" panose="020F0502020204030204" pitchFamily="34" charset="0"/>
                <a:cs typeface="Times New Roman" panose="02020603050405020304" pitchFamily="18" charset="0"/>
              </a:rPr>
              <a:t> can,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latin typeface="Times New Roman" panose="02020603050405020304" pitchFamily="18" charset="0"/>
                <a:ea typeface="Calibri" panose="020F0502020204030204" pitchFamily="34" charset="0"/>
                <a:cs typeface="Times New Roman" panose="02020603050405020304" pitchFamily="18" charset="0"/>
              </a:rPr>
              <a:t> thang, ổ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ủi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dao,nước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mốt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trèo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lan</a:t>
            </a:r>
            <a:r>
              <a:rPr lang="en-US" sz="2000" dirty="0">
                <a:latin typeface="Times New Roman" panose="02020603050405020304" pitchFamily="18" charset="0"/>
                <a:ea typeface="Calibri" panose="020F0502020204030204" pitchFamily="34" charset="0"/>
                <a:cs typeface="Times New Roman" panose="02020603050405020304" pitchFamily="18" charset="0"/>
              </a:rPr>
              <a:t> can,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nhọn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nhở</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rốn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đun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đùa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cắn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1211791" y="2497011"/>
            <a:ext cx="7528577" cy="6794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a:off x="9437362" y="2463759"/>
            <a:ext cx="7528577" cy="6794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7" name="Freeform 27"/>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8" name="Freeform 28"/>
          <p:cNvSpPr/>
          <p:nvPr/>
        </p:nvSpPr>
        <p:spPr>
          <a:xfrm rot="-206157">
            <a:off x="15905086" y="184175"/>
            <a:ext cx="2633934" cy="2942943"/>
          </a:xfrm>
          <a:custGeom>
            <a:avLst/>
            <a:gdLst/>
            <a:ahLst/>
            <a:cxnLst/>
            <a:rect l="l" t="t" r="r" b="b"/>
            <a:pathLst>
              <a:path w="2633934" h="2942943">
                <a:moveTo>
                  <a:pt x="0" y="0"/>
                </a:moveTo>
                <a:lnTo>
                  <a:pt x="2633933" y="0"/>
                </a:lnTo>
                <a:lnTo>
                  <a:pt x="2633933" y="2942942"/>
                </a:lnTo>
                <a:lnTo>
                  <a:pt x="0" y="29429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9" name="Freeform 29"/>
          <p:cNvSpPr/>
          <p:nvPr/>
        </p:nvSpPr>
        <p:spPr>
          <a:xfrm rot="-1091314">
            <a:off x="198252" y="7727809"/>
            <a:ext cx="2247620" cy="2136175"/>
          </a:xfrm>
          <a:custGeom>
            <a:avLst/>
            <a:gdLst/>
            <a:ahLst/>
            <a:cxnLst/>
            <a:rect l="l" t="t" r="r" b="b"/>
            <a:pathLst>
              <a:path w="2247620" h="2136175">
                <a:moveTo>
                  <a:pt x="0" y="0"/>
                </a:moveTo>
                <a:lnTo>
                  <a:pt x="2247619" y="0"/>
                </a:lnTo>
                <a:lnTo>
                  <a:pt x="2247619" y="2136176"/>
                </a:lnTo>
                <a:lnTo>
                  <a:pt x="0" y="213617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0" name="TextBox 30"/>
          <p:cNvSpPr txBox="1"/>
          <p:nvPr/>
        </p:nvSpPr>
        <p:spPr>
          <a:xfrm>
            <a:off x="4572000" y="819150"/>
            <a:ext cx="9144000" cy="1352550"/>
          </a:xfrm>
          <a:prstGeom prst="rect">
            <a:avLst/>
          </a:prstGeom>
        </p:spPr>
        <p:txBody>
          <a:bodyPr lIns="0" tIns="0" rIns="0" bIns="0" rtlCol="0" anchor="t">
            <a:spAutoFit/>
          </a:bodyPr>
          <a:lstStyle/>
          <a:p>
            <a:pPr algn="ctr">
              <a:lnSpc>
                <a:spcPts val="10500"/>
              </a:lnSpc>
            </a:pPr>
            <a:r>
              <a:rPr lang="en-US" sz="7500">
                <a:solidFill>
                  <a:srgbClr val="FFFFFF"/>
                </a:solidFill>
                <a:latin typeface="Bryndan Write"/>
                <a:ea typeface="Bryndan Write"/>
                <a:cs typeface="Bryndan Write"/>
                <a:sym typeface="Bryndan Write"/>
              </a:rPr>
              <a:t>Background</a:t>
            </a:r>
          </a:p>
        </p:txBody>
      </p:sp>
      <p:sp>
        <p:nvSpPr>
          <p:cNvPr id="32" name="TextBox 18"/>
          <p:cNvSpPr txBox="1"/>
          <p:nvPr/>
        </p:nvSpPr>
        <p:spPr>
          <a:xfrm>
            <a:off x="1766651" y="2905824"/>
            <a:ext cx="6812399" cy="5539978"/>
          </a:xfrm>
          <a:prstGeom prst="rect">
            <a:avLst/>
          </a:prstGeom>
        </p:spPr>
        <p:txBody>
          <a:bodyPr wrap="square" lIns="0" tIns="0" rIns="0" bIns="0" rtlCol="0" anchor="t">
            <a:spAutoFit/>
          </a:bodyPr>
          <a:lstStyle/>
          <a:p>
            <a:r>
              <a:rPr lang="vi-VN" sz="3000" dirty="0">
                <a:latin typeface="+mj-lt"/>
              </a:rPr>
              <a:t>+</a:t>
            </a:r>
            <a:r>
              <a:rPr lang="vi-VN" sz="3000" dirty="0" smtClean="0">
                <a:latin typeface="+mj-lt"/>
              </a:rPr>
              <a:t>T</a:t>
            </a:r>
            <a:r>
              <a:rPr lang="en-US" sz="3000" dirty="0" err="1" smtClean="0">
                <a:latin typeface="+mj-lt"/>
              </a:rPr>
              <a:t>rẻ</a:t>
            </a:r>
            <a:r>
              <a:rPr lang="en-US" sz="3000" dirty="0" smtClean="0">
                <a:latin typeface="+mj-lt"/>
              </a:rPr>
              <a:t> t</a:t>
            </a:r>
            <a:r>
              <a:rPr lang="vi-VN" sz="3000" dirty="0" smtClean="0">
                <a:latin typeface="+mj-lt"/>
              </a:rPr>
              <a:t>hực </a:t>
            </a:r>
            <a:r>
              <a:rPr lang="vi-VN" sz="3000" dirty="0">
                <a:latin typeface="+mj-lt"/>
              </a:rPr>
              <a:t>hiện động tác phát triển các  nhóm cơ và hô  </a:t>
            </a:r>
            <a:r>
              <a:rPr lang="vi-VN" sz="3000" dirty="0" smtClean="0">
                <a:latin typeface="+mj-lt"/>
              </a:rPr>
              <a:t>hấp</a:t>
            </a:r>
            <a:r>
              <a:rPr lang="en-US" sz="3000" dirty="0" smtClean="0">
                <a:latin typeface="+mj-lt"/>
              </a:rPr>
              <a:t>:</a:t>
            </a:r>
            <a:endParaRPr lang="vi-VN" sz="3000" dirty="0">
              <a:latin typeface="+mj-lt"/>
            </a:endParaRPr>
          </a:p>
          <a:p>
            <a:r>
              <a:rPr lang="vi-VN" sz="3000" dirty="0">
                <a:latin typeface="+mj-lt"/>
              </a:rPr>
              <a:t>- Trẻ thực hiện được các động tác  trong bài tập thể dục:  hít thở, tay,lưng/bụng  và </a:t>
            </a:r>
            <a:r>
              <a:rPr lang="vi-VN" sz="3000" dirty="0" smtClean="0">
                <a:latin typeface="+mj-lt"/>
              </a:rPr>
              <a:t>chân</a:t>
            </a:r>
            <a:r>
              <a:rPr lang="en-US" sz="3000" dirty="0" smtClean="0">
                <a:latin typeface="+mj-lt"/>
              </a:rPr>
              <a:t>.</a:t>
            </a:r>
            <a:endParaRPr lang="vi-VN" sz="3000" dirty="0">
              <a:latin typeface="+mj-lt"/>
            </a:endParaRPr>
          </a:p>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hoạt</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trẻ</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r>
              <a:rPr lang="vi-VN" sz="3000" dirty="0">
                <a:latin typeface="+mj-lt"/>
              </a:rPr>
              <a:t>+ Trẻ thực hiện được vận động cử  động của bàn tay, ngón  tay: thực  hiện  "múa khéo" </a:t>
            </a:r>
          </a:p>
          <a:p>
            <a:r>
              <a:rPr lang="vi-VN" sz="3000" dirty="0">
                <a:latin typeface="+mj-lt"/>
              </a:rPr>
              <a:t>- Trẻ phối hợp được cử động bàn tay,  ngón tay và phối  hợp tay –  mắt  trong  các hoạt động: nhào đất nặn; vẽ tổ  chim, xâu vòng tay, chuỗi đeo  cổ.</a:t>
            </a:r>
            <a:endParaRPr lang="en-US" sz="3000" dirty="0">
              <a:solidFill>
                <a:srgbClr val="383C82"/>
              </a:solidFill>
              <a:latin typeface="+mj-lt"/>
              <a:ea typeface="KG Primary Penmanship"/>
              <a:cs typeface="KG Primary Penmanship"/>
              <a:sym typeface="KG Primary Penmanship"/>
            </a:endParaRPr>
          </a:p>
        </p:txBody>
      </p:sp>
      <p:sp>
        <p:nvSpPr>
          <p:cNvPr id="33" name="TextBox 19"/>
          <p:cNvSpPr txBox="1"/>
          <p:nvPr/>
        </p:nvSpPr>
        <p:spPr>
          <a:xfrm>
            <a:off x="9880338" y="2921757"/>
            <a:ext cx="6731262" cy="6001643"/>
          </a:xfrm>
          <a:prstGeom prst="rect">
            <a:avLst/>
          </a:prstGeom>
        </p:spPr>
        <p:txBody>
          <a:bodyPr wrap="square" lIns="0" tIns="0" rIns="0" bIns="0" rtlCol="0" anchor="t">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hoạt</a:t>
            </a:r>
            <a:r>
              <a:rPr lang="en-US" sz="3000" dirty="0">
                <a:latin typeface="Times New Roman" panose="02020603050405020304" pitchFamily="18" charset="0"/>
                <a:cs typeface="Times New Roman" panose="02020603050405020304" pitchFamily="18" charset="0"/>
              </a:rPr>
              <a:t>:</a:t>
            </a:r>
          </a:p>
          <a:p>
            <a:r>
              <a:rPr lang="vi-VN" sz="3000" dirty="0">
                <a:latin typeface="Times New Roman" panose="02020603050405020304" pitchFamily="18" charset="0"/>
                <a:cs typeface="Times New Roman" panose="02020603050405020304" pitchFamily="18" charset="0"/>
              </a:rPr>
              <a:t>- Trẻ thích nghi với chế độ ăn cơm, ăn  được các loại thức  ăn khác  nhau</a:t>
            </a:r>
            <a:r>
              <a:rPr lang="vi-VN" sz="3000" dirty="0" smtClean="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Biết tránh một số vật dụng, nơi nguy hiểm  (Bếp đang đun, phích  nước nóng,  xô  nước…)  khi được nhắc nhở </a:t>
            </a:r>
          </a:p>
          <a:p>
            <a:r>
              <a:rPr lang="vi-VN" sz="3000" dirty="0">
                <a:latin typeface="Times New Roman" panose="02020603050405020304" pitchFamily="18" charset="0"/>
                <a:cs typeface="Times New Roman" panose="02020603050405020304" pitchFamily="18" charset="0"/>
              </a:rPr>
              <a:t>- Nhận biết và tránh </a:t>
            </a:r>
            <a:r>
              <a:rPr lang="vi-VN" sz="3000" dirty="0" smtClean="0">
                <a:latin typeface="Times New Roman" panose="02020603050405020304" pitchFamily="18" charset="0"/>
                <a:cs typeface="Times New Roman" panose="02020603050405020304" pitchFamily="18" charset="0"/>
              </a:rPr>
              <a:t>một </a:t>
            </a:r>
            <a:r>
              <a:rPr lang="vi-VN" sz="3000" dirty="0">
                <a:latin typeface="Times New Roman" panose="02020603050405020304" pitchFamily="18" charset="0"/>
                <a:cs typeface="Times New Roman" panose="02020603050405020304" pitchFamily="18" charset="0"/>
              </a:rPr>
              <a:t>số vật dụng nguy hiểm, những  nơi nguy hiểm (Bếp,  lan can,  cầu thang,  ổ  điện,  bàn ủi, ao hồ, dao, nước sôi…)  </a:t>
            </a:r>
          </a:p>
          <a:p>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mũi</a:t>
            </a:r>
            <a:r>
              <a:rPr lang="en-US" sz="3000" dirty="0">
                <a:latin typeface="Times New Roman" panose="02020603050405020304" pitchFamily="18" charset="0"/>
                <a:cs typeface="Times New Roman" panose="02020603050405020304" pitchFamily="18" charset="0"/>
              </a:rPr>
              <a:t>, tai </a:t>
            </a:r>
            <a:r>
              <a:rPr lang="en-US" sz="3000" dirty="0" err="1">
                <a:latin typeface="Times New Roman" panose="02020603050405020304" pitchFamily="18" charset="0"/>
                <a:cs typeface="Times New Roman" panose="02020603050405020304" pitchFamily="18" charset="0"/>
              </a:rPr>
              <a:t>miệng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rốn</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34" name="TextBox 20"/>
          <p:cNvSpPr txBox="1"/>
          <p:nvPr/>
        </p:nvSpPr>
        <p:spPr>
          <a:xfrm>
            <a:off x="-222921" y="1055534"/>
            <a:ext cx="19888200" cy="738664"/>
          </a:xfrm>
          <a:prstGeom prst="rect">
            <a:avLst/>
          </a:prstGeom>
        </p:spPr>
        <p:txBody>
          <a:bodyPr wrap="square" lIns="0" tIns="0" rIns="0" bIns="0" rtlCol="0" anchor="t">
            <a:spAutoFit/>
          </a:bodyPr>
          <a:lstStyle/>
          <a:p>
            <a:pPr algn="ctr"/>
            <a:r>
              <a:rPr lang="en-US" sz="4800" b="1" dirty="0">
                <a:solidFill>
                  <a:srgbClr val="FF0000"/>
                </a:solidFill>
                <a:latin typeface="Asap"/>
                <a:ea typeface="Asap"/>
                <a:cs typeface="Asap"/>
                <a:sym typeface="Asap"/>
              </a:rPr>
              <a:t>MỤC </a:t>
            </a:r>
            <a:r>
              <a:rPr lang="en-US" sz="4800" b="1" dirty="0" smtClean="0">
                <a:solidFill>
                  <a:srgbClr val="FF0000"/>
                </a:solidFill>
                <a:latin typeface="Asap"/>
                <a:ea typeface="Asap"/>
                <a:cs typeface="Asap"/>
                <a:sym typeface="Asap"/>
              </a:rPr>
              <a:t>TIÊU </a:t>
            </a:r>
            <a:r>
              <a:rPr lang="en-US" sz="4800" b="1" dirty="0">
                <a:solidFill>
                  <a:srgbClr val="FF0000"/>
                </a:solidFill>
                <a:latin typeface="Asap"/>
                <a:ea typeface="Asap"/>
                <a:cs typeface="Asap"/>
                <a:sym typeface="Asap"/>
              </a:rPr>
              <a:t>PHÁT TRIỂN THỂ CHẤT</a:t>
            </a:r>
          </a:p>
        </p:txBody>
      </p:sp>
      <p:sp>
        <p:nvSpPr>
          <p:cNvPr id="35" name="TextBox 11"/>
          <p:cNvSpPr txBox="1"/>
          <p:nvPr/>
        </p:nvSpPr>
        <p:spPr>
          <a:xfrm>
            <a:off x="2043535" y="1878103"/>
            <a:ext cx="5915244" cy="628377"/>
          </a:xfrm>
          <a:prstGeom prst="rect">
            <a:avLst/>
          </a:prstGeom>
        </p:spPr>
        <p:txBody>
          <a:bodyPr lIns="0" tIns="0" rIns="0" bIns="0" rtlCol="0" anchor="t">
            <a:spAutoFit/>
          </a:bodyPr>
          <a:lstStyle/>
          <a:p>
            <a:pPr algn="ctr">
              <a:lnSpc>
                <a:spcPts val="4914"/>
              </a:lnSpc>
            </a:pPr>
            <a:r>
              <a:rPr lang="vi-VN" sz="4400" b="1" dirty="0">
                <a:solidFill>
                  <a:srgbClr val="00B0F0"/>
                </a:solidFill>
                <a:latin typeface="Times New Roman" panose="02020603050405020304" pitchFamily="18" charset="0"/>
              </a:rPr>
              <a:t>Phát triển vận động</a:t>
            </a:r>
            <a:endParaRPr lang="en-US" sz="4400" dirty="0">
              <a:solidFill>
                <a:srgbClr val="00B0F0"/>
              </a:solidFill>
              <a:latin typeface="Asap"/>
              <a:ea typeface="Asap"/>
              <a:cs typeface="Asap"/>
              <a:sym typeface="Asap"/>
            </a:endParaRPr>
          </a:p>
        </p:txBody>
      </p:sp>
      <p:sp>
        <p:nvSpPr>
          <p:cNvPr id="36" name="TextBox 14"/>
          <p:cNvSpPr txBox="1"/>
          <p:nvPr/>
        </p:nvSpPr>
        <p:spPr>
          <a:xfrm>
            <a:off x="8516633" y="1857511"/>
            <a:ext cx="8465923" cy="628377"/>
          </a:xfrm>
          <a:prstGeom prst="rect">
            <a:avLst/>
          </a:prstGeom>
        </p:spPr>
        <p:txBody>
          <a:bodyPr wrap="square" lIns="0" tIns="0" rIns="0" bIns="0" rtlCol="0" anchor="t">
            <a:spAutoFit/>
          </a:bodyPr>
          <a:lstStyle/>
          <a:p>
            <a:pPr lvl="0" algn="ctr">
              <a:lnSpc>
                <a:spcPts val="4914"/>
              </a:lnSpc>
              <a:spcBef>
                <a:spcPct val="0"/>
              </a:spcBef>
            </a:pPr>
            <a:r>
              <a:rPr lang="vi-VN" sz="4400" b="1" dirty="0">
                <a:solidFill>
                  <a:srgbClr val="00B0F0"/>
                </a:solidFill>
                <a:latin typeface="+mj-lt"/>
              </a:rPr>
              <a:t>Giáo dục dinh dưỡng và sức </a:t>
            </a:r>
            <a:r>
              <a:rPr lang="vi-VN" sz="4400" b="1" dirty="0" smtClean="0">
                <a:solidFill>
                  <a:srgbClr val="00B0F0"/>
                </a:solidFill>
                <a:latin typeface="+mj-lt"/>
              </a:rPr>
              <a:t>khỏe</a:t>
            </a:r>
            <a:endParaRPr lang="en-US" sz="4400" u="none" strike="noStrike" dirty="0">
              <a:solidFill>
                <a:srgbClr val="00B0F0"/>
              </a:solidFill>
              <a:latin typeface="+mj-lt"/>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804646">
            <a:off x="-91317" y="282118"/>
            <a:ext cx="3050169" cy="5251367"/>
          </a:xfrm>
          <a:custGeom>
            <a:avLst/>
            <a:gdLst/>
            <a:ahLst/>
            <a:cxnLst/>
            <a:rect l="l" t="t" r="r" b="b"/>
            <a:pathLst>
              <a:path w="3050169" h="5251367">
                <a:moveTo>
                  <a:pt x="0" y="0"/>
                </a:moveTo>
                <a:lnTo>
                  <a:pt x="3050169" y="0"/>
                </a:lnTo>
                <a:lnTo>
                  <a:pt x="3050169" y="5251367"/>
                </a:lnTo>
                <a:lnTo>
                  <a:pt x="0" y="525136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609600" y="2037819"/>
            <a:ext cx="16407041" cy="89730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1634560">
            <a:off x="-2108684" y="6972331"/>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6" name="Group 6"/>
          <p:cNvGrpSpPr/>
          <p:nvPr/>
        </p:nvGrpSpPr>
        <p:grpSpPr>
          <a:xfrm>
            <a:off x="1308417" y="6858498"/>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524677" y="9606817"/>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6991538" y="656874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460433" y="3663027"/>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354483" y="9258300"/>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5501157" y="7693348"/>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8" name="TextBox 28"/>
          <p:cNvSpPr txBox="1"/>
          <p:nvPr/>
        </p:nvSpPr>
        <p:spPr>
          <a:xfrm>
            <a:off x="4262170" y="685269"/>
            <a:ext cx="10143844" cy="1352550"/>
          </a:xfrm>
          <a:prstGeom prst="rect">
            <a:avLst/>
          </a:prstGeom>
        </p:spPr>
        <p:txBody>
          <a:bodyPr lIns="0" tIns="0" rIns="0" bIns="0" rtlCol="0" anchor="t">
            <a:spAutoFit/>
          </a:bodyPr>
          <a:lstStyle/>
          <a:p>
            <a:pPr algn="ctr">
              <a:lnSpc>
                <a:spcPts val="10500"/>
              </a:lnSpc>
            </a:pPr>
            <a:r>
              <a:rPr lang="en-US" sz="7500" dirty="0">
                <a:solidFill>
                  <a:srgbClr val="FFFFFF"/>
                </a:solidFill>
                <a:latin typeface="Bryndan Write"/>
                <a:ea typeface="Bryndan Write"/>
                <a:cs typeface="Bryndan Write"/>
                <a:sym typeface="Bryndan Write"/>
              </a:rPr>
              <a:t>Problem</a:t>
            </a:r>
          </a:p>
        </p:txBody>
      </p:sp>
      <p:sp>
        <p:nvSpPr>
          <p:cNvPr id="30" name="TextBox 17"/>
          <p:cNvSpPr txBox="1"/>
          <p:nvPr/>
        </p:nvSpPr>
        <p:spPr>
          <a:xfrm>
            <a:off x="2819386" y="3474834"/>
            <a:ext cx="13001604" cy="6976269"/>
          </a:xfrm>
          <a:prstGeom prst="rect">
            <a:avLst/>
          </a:prstGeom>
        </p:spPr>
        <p:txBody>
          <a:bodyPr wrap="square" lIns="0" tIns="0" rIns="0" bIns="0" rtlCol="0" anchor="t">
            <a:spAutoFit/>
          </a:bodyPr>
          <a:lstStyle/>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Nghe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hiểu các từ và các câu chỉ tên gọi đồ vật, sự vật, hành động quen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thuộ</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c</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a:t>
            </a:r>
            <a:endPar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endParaRPr>
          </a:p>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Nghe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lời nói với sắc thái tình cảm khác nhau</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a:t>
            </a:r>
            <a:endPar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endParaRPr>
          </a:p>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Nghe</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các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ngữ điệu, nhịp điệu khác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nhau</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của</a:t>
            </a:r>
            <a:r>
              <a:rPr lang="en-US"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các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bài thơ, đồng dao, ca dao, hò vè, câu đố và truyện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ngắ</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a:t>
            </a:r>
            <a:endPar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endParaRPr>
          </a:p>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Nghe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và trả lời các câu hỏi: Ai, con gì, cái gì, làm gì, ở đâu, như thế nào, để làm gì? </a:t>
            </a:r>
          </a:p>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Hiểu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nội dung truyện ngắn đơn giản: trả lời được các câu hỏi về tên truyện, tên và hành động của các nhân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vật</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Hoa</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mào</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gà</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Thỏ</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ngoan</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a:t>
            </a:r>
            <a:endPar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endParaRPr>
          </a:p>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Đọc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các đoạn thơ, bài thơ ngắn có 3-4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từ</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Dán</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hoa</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tặng</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mẹ</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Gọi</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nghé</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a:t>
            </a:r>
            <a:endPar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endParaRPr>
          </a:p>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Sử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dụng lời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nói</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và</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bày</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tỏ</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nhu</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cầu</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với các mục đích khác nhau: (Cả năm)</a:t>
            </a:r>
          </a:p>
          <a:p>
            <a:pPr>
              <a:lnSpc>
                <a:spcPts val="3150"/>
              </a:lnSpc>
            </a:pP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a:t>
            </a: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Trả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lời và đặt một số câu hỏi:  ”Ai đây?”, ”Con gì”, ”Cái gì đây”, ”làm gì?, ”Thế nào” </a:t>
            </a:r>
            <a:endPar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endParaRPr>
          </a:p>
          <a:p>
            <a:pPr>
              <a:lnSpc>
                <a:spcPts val="3150"/>
              </a:lnSpc>
            </a:pPr>
            <a:r>
              <a:rPr lang="en-US"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Văn </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hóa nghe nói: chú ý nghe để hiểu câu hỏi, yêu cầu.., lễ phép ,thưa gửi, dạ, biết xưng hô đúng, chào hỏi khi gặp khách, cám ơn, xin lỗi), mạnh dạn tự nhiên khi nói</a:t>
            </a:r>
            <a:r>
              <a:rPr lang="vi-VN" sz="3500" dirty="0" smtClean="0">
                <a:solidFill>
                  <a:srgbClr val="00B050"/>
                </a:solidFill>
                <a:latin typeface="Times New Roman" panose="02020603050405020304" pitchFamily="18" charset="0"/>
                <a:ea typeface="KG Primary Penmanship"/>
                <a:cs typeface="Times New Roman" panose="02020603050405020304" pitchFamily="18" charset="0"/>
                <a:sym typeface="KG Primary Penmanship"/>
              </a:rPr>
              <a:t>.</a:t>
            </a:r>
            <a:r>
              <a:rPr lang="vi-VN" sz="3500" dirty="0">
                <a:solidFill>
                  <a:srgbClr val="00B050"/>
                </a:solidFill>
                <a:latin typeface="Times New Roman" panose="02020603050405020304" pitchFamily="18" charset="0"/>
                <a:ea typeface="KG Primary Penmanship"/>
                <a:cs typeface="Times New Roman" panose="02020603050405020304" pitchFamily="18" charset="0"/>
                <a:sym typeface="KG Primary Penmanship"/>
              </a:rPr>
              <a:t>	</a:t>
            </a:r>
          </a:p>
        </p:txBody>
      </p:sp>
      <p:sp>
        <p:nvSpPr>
          <p:cNvPr id="31" name="TextBox 18"/>
          <p:cNvSpPr txBox="1"/>
          <p:nvPr/>
        </p:nvSpPr>
        <p:spPr>
          <a:xfrm>
            <a:off x="5249154" y="579500"/>
            <a:ext cx="7789952" cy="1846659"/>
          </a:xfrm>
          <a:prstGeom prst="rect">
            <a:avLst/>
          </a:prstGeom>
        </p:spPr>
        <p:txBody>
          <a:bodyPr wrap="square" lIns="0" tIns="0" rIns="0" bIns="0" rtlCol="0" anchor="t">
            <a:spAutoFit/>
          </a:bodyPr>
          <a:lstStyle/>
          <a:p>
            <a:pPr algn="ctr"/>
            <a:r>
              <a:rPr lang="en-US" sz="6000" dirty="0">
                <a:solidFill>
                  <a:srgbClr val="0000CC"/>
                </a:solidFill>
                <a:latin typeface="KG Primary Penmanship"/>
                <a:ea typeface="KG Primary Penmanship"/>
                <a:cs typeface="KG Primary Penmanship"/>
                <a:sym typeface="KG Primary Penmanship"/>
              </a:rPr>
              <a:t>NỘI DUNG PHÁT TRIỂN NGÔN NGỮ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700775" y="2644338"/>
            <a:ext cx="14603738" cy="6794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6" name="Freeform 26"/>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441827" y="8050784"/>
            <a:ext cx="1998376" cy="1791045"/>
          </a:xfrm>
          <a:custGeom>
            <a:avLst/>
            <a:gdLst/>
            <a:ahLst/>
            <a:cxnLst/>
            <a:rect l="l" t="t" r="r" b="b"/>
            <a:pathLst>
              <a:path w="1998376" h="1791045">
                <a:moveTo>
                  <a:pt x="0" y="0"/>
                </a:moveTo>
                <a:lnTo>
                  <a:pt x="1998376" y="0"/>
                </a:lnTo>
                <a:lnTo>
                  <a:pt x="1998376" y="1791045"/>
                </a:lnTo>
                <a:lnTo>
                  <a:pt x="0" y="179104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TextBox 28"/>
          <p:cNvSpPr txBox="1"/>
          <p:nvPr/>
        </p:nvSpPr>
        <p:spPr>
          <a:xfrm>
            <a:off x="4572000" y="819150"/>
            <a:ext cx="9144000" cy="1352550"/>
          </a:xfrm>
          <a:prstGeom prst="rect">
            <a:avLst/>
          </a:prstGeom>
        </p:spPr>
        <p:txBody>
          <a:bodyPr lIns="0" tIns="0" rIns="0" bIns="0" rtlCol="0" anchor="t">
            <a:spAutoFit/>
          </a:bodyPr>
          <a:lstStyle/>
          <a:p>
            <a:pPr algn="ctr">
              <a:lnSpc>
                <a:spcPts val="10500"/>
              </a:lnSpc>
            </a:pPr>
            <a:r>
              <a:rPr lang="en-US" sz="7500" dirty="0">
                <a:solidFill>
                  <a:srgbClr val="FFFFFF"/>
                </a:solidFill>
                <a:latin typeface="Bryndan Write"/>
                <a:ea typeface="Bryndan Write"/>
                <a:cs typeface="Bryndan Write"/>
                <a:sym typeface="Bryndan Write"/>
              </a:rPr>
              <a:t>Methodology</a:t>
            </a:r>
          </a:p>
        </p:txBody>
      </p:sp>
      <p:sp>
        <p:nvSpPr>
          <p:cNvPr id="29" name="Freeform 29"/>
          <p:cNvSpPr/>
          <p:nvPr/>
        </p:nvSpPr>
        <p:spPr>
          <a:xfrm rot="-1329982">
            <a:off x="15835217" y="1169234"/>
            <a:ext cx="1496953" cy="2191999"/>
          </a:xfrm>
          <a:custGeom>
            <a:avLst/>
            <a:gdLst/>
            <a:ahLst/>
            <a:cxnLst/>
            <a:rect l="l" t="t" r="r" b="b"/>
            <a:pathLst>
              <a:path w="1496953" h="2191999">
                <a:moveTo>
                  <a:pt x="0" y="0"/>
                </a:moveTo>
                <a:lnTo>
                  <a:pt x="1496953" y="0"/>
                </a:lnTo>
                <a:lnTo>
                  <a:pt x="1496953" y="2191999"/>
                </a:lnTo>
                <a:lnTo>
                  <a:pt x="0" y="21919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32" name="TextBox 18"/>
          <p:cNvSpPr txBox="1"/>
          <p:nvPr/>
        </p:nvSpPr>
        <p:spPr>
          <a:xfrm>
            <a:off x="1746655" y="3538232"/>
            <a:ext cx="12867662" cy="5334794"/>
          </a:xfrm>
          <a:prstGeom prst="rect">
            <a:avLst/>
          </a:prstGeom>
        </p:spPr>
        <p:txBody>
          <a:bodyPr wrap="square" lIns="0" tIns="0" rIns="0" bIns="0" rtlCol="0" anchor="t">
            <a:spAutoFit/>
          </a:bodyPr>
          <a:lstStyle/>
          <a:p>
            <a:pPr>
              <a:lnSpc>
                <a:spcPts val="3150"/>
              </a:lnSpc>
            </a:pPr>
            <a:r>
              <a:rPr lang="vi-VN" sz="3000" dirty="0">
                <a:solidFill>
                  <a:srgbClr val="0000CC"/>
                </a:solidFill>
                <a:latin typeface="+mj-lt"/>
                <a:ea typeface="KG Primary Penmanship"/>
                <a:cs typeface="KG Primary Penmanship"/>
                <a:sym typeface="KG Primary Penmanship"/>
              </a:rPr>
              <a:t>Trẻ nghe hiểu lời nói</a:t>
            </a:r>
          </a:p>
          <a:p>
            <a:pPr>
              <a:lnSpc>
                <a:spcPts val="3150"/>
              </a:lnSpc>
            </a:pPr>
            <a:r>
              <a:rPr lang="vi-VN" sz="3000" dirty="0">
                <a:solidFill>
                  <a:srgbClr val="0000CC"/>
                </a:solidFill>
                <a:latin typeface="+mj-lt"/>
                <a:ea typeface="KG Primary Penmanship"/>
                <a:cs typeface="KG Primary Penmanship"/>
                <a:sym typeface="KG Primary Penmanship"/>
              </a:rPr>
              <a:t>+Trẻ thực hiện được nhiệm vụ gồm 2-3 hành  động. Ví  dụ: Cháu cất đồ chơi lên  giá rồi đi  rửa tay </a:t>
            </a:r>
          </a:p>
          <a:p>
            <a:pPr>
              <a:lnSpc>
                <a:spcPts val="3150"/>
              </a:lnSpc>
            </a:pPr>
            <a:r>
              <a:rPr lang="vi-VN" sz="3000" dirty="0">
                <a:solidFill>
                  <a:srgbClr val="0000CC"/>
                </a:solidFill>
                <a:latin typeface="+mj-lt"/>
                <a:ea typeface="KG Primary Penmanship"/>
                <a:cs typeface="KG Primary Penmanship"/>
                <a:sym typeface="KG Primary Penmanship"/>
              </a:rPr>
              <a:t>+Trẻ biết trả lời được các câu hỏi: “Ai đây?”, “Cái  gì đây?”,  “…làm gì?”, “….thế  nào?”  (ví  dụ:  con gà gáy thế nào?”, ...)</a:t>
            </a:r>
          </a:p>
          <a:p>
            <a:pPr>
              <a:lnSpc>
                <a:spcPts val="3150"/>
              </a:lnSpc>
            </a:pPr>
            <a:r>
              <a:rPr lang="vi-VN" sz="3000" dirty="0">
                <a:solidFill>
                  <a:srgbClr val="0000CC"/>
                </a:solidFill>
                <a:latin typeface="+mj-lt"/>
                <a:ea typeface="KG Primary Penmanship"/>
                <a:cs typeface="KG Primary Penmanship"/>
                <a:sym typeface="KG Primary Penmanship"/>
              </a:rPr>
              <a:t>+Trẻ hiểu nội dung truyện ngắn đơn giản: trả  lời được  các câu hỏi về tên truyện,  tên và  hành động của các nhân vật. </a:t>
            </a:r>
          </a:p>
          <a:p>
            <a:pPr>
              <a:lnSpc>
                <a:spcPts val="3150"/>
              </a:lnSpc>
            </a:pPr>
            <a:r>
              <a:rPr lang="vi-VN" sz="3000" dirty="0">
                <a:solidFill>
                  <a:srgbClr val="0000CC"/>
                </a:solidFill>
                <a:latin typeface="+mj-lt"/>
                <a:ea typeface="KG Primary Penmanship"/>
                <a:cs typeface="KG Primary Penmanship"/>
                <a:sym typeface="KG Primary Penmanship"/>
              </a:rPr>
              <a:t>Nghe nhắc lại các âm, các tiếng  và các câu.</a:t>
            </a:r>
          </a:p>
          <a:p>
            <a:pPr>
              <a:lnSpc>
                <a:spcPts val="3150"/>
              </a:lnSpc>
            </a:pPr>
            <a:r>
              <a:rPr lang="vi-VN" sz="3000" dirty="0">
                <a:solidFill>
                  <a:srgbClr val="0000CC"/>
                </a:solidFill>
                <a:latin typeface="+mj-lt"/>
                <a:ea typeface="KG Primary Penmanship"/>
                <a:cs typeface="KG Primary Penmanship"/>
                <a:sym typeface="KG Primary Penmanship"/>
              </a:rPr>
              <a:t>- Trẻ phát âm rõ tiếng</a:t>
            </a:r>
            <a:r>
              <a:rPr lang="vi-VN" sz="3000" dirty="0" smtClean="0">
                <a:solidFill>
                  <a:srgbClr val="0000CC"/>
                </a:solidFill>
                <a:latin typeface="+mj-lt"/>
                <a:ea typeface="KG Primary Penmanship"/>
                <a:cs typeface="KG Primary Penmanship"/>
                <a:sym typeface="KG Primary Penmanship"/>
              </a:rPr>
              <a:t>.</a:t>
            </a:r>
            <a:endParaRPr lang="vi-VN" sz="3000" dirty="0">
              <a:solidFill>
                <a:srgbClr val="0000CC"/>
              </a:solidFill>
              <a:latin typeface="+mj-lt"/>
              <a:ea typeface="KG Primary Penmanship"/>
              <a:cs typeface="KG Primary Penmanship"/>
              <a:sym typeface="KG Primary Penmanship"/>
            </a:endParaRPr>
          </a:p>
          <a:p>
            <a:pPr>
              <a:lnSpc>
                <a:spcPts val="3150"/>
              </a:lnSpc>
            </a:pPr>
            <a:r>
              <a:rPr lang="vi-VN" sz="3000" dirty="0">
                <a:solidFill>
                  <a:srgbClr val="0000CC"/>
                </a:solidFill>
                <a:latin typeface="+mj-lt"/>
                <a:ea typeface="KG Primary Penmanship"/>
                <a:cs typeface="KG Primary Penmanship"/>
                <a:sym typeface="KG Primary Penmanship"/>
              </a:rPr>
              <a:t>Sử dụng ngôn ngữ để giao tiếp</a:t>
            </a:r>
          </a:p>
          <a:p>
            <a:pPr>
              <a:lnSpc>
                <a:spcPts val="3150"/>
              </a:lnSpc>
            </a:pPr>
            <a:r>
              <a:rPr lang="vi-VN" sz="3000" dirty="0">
                <a:solidFill>
                  <a:srgbClr val="0000CC"/>
                </a:solidFill>
                <a:latin typeface="+mj-lt"/>
                <a:ea typeface="KG Primary Penmanship"/>
                <a:cs typeface="KG Primary Penmanship"/>
                <a:sym typeface="KG Primary Penmanship"/>
              </a:rPr>
              <a:t>- Trẻ nói được câu đơn, câu có 5 - 7 tiếng, có  các từ  thông dụng chỉ sự vật, hoạt  động,  đặc  điểm quen thuộc. </a:t>
            </a:r>
          </a:p>
          <a:p>
            <a:pPr>
              <a:lnSpc>
                <a:spcPts val="3150"/>
              </a:lnSpc>
            </a:pPr>
            <a:r>
              <a:rPr lang="vi-VN" sz="3000" dirty="0">
                <a:solidFill>
                  <a:srgbClr val="0000CC"/>
                </a:solidFill>
                <a:latin typeface="+mj-lt"/>
                <a:ea typeface="KG Primary Penmanship"/>
                <a:cs typeface="KG Primary Penmanship"/>
                <a:sym typeface="KG Primary Penmanship"/>
              </a:rPr>
              <a:t>- Trẻ sử dụng lời nói với các mục đích khác  nhau. </a:t>
            </a:r>
          </a:p>
        </p:txBody>
      </p:sp>
      <p:sp>
        <p:nvSpPr>
          <p:cNvPr id="33" name="TextBox 19"/>
          <p:cNvSpPr txBox="1"/>
          <p:nvPr/>
        </p:nvSpPr>
        <p:spPr>
          <a:xfrm>
            <a:off x="4267200" y="-13335"/>
            <a:ext cx="8327083" cy="2598917"/>
          </a:xfrm>
          <a:prstGeom prst="rect">
            <a:avLst/>
          </a:prstGeom>
        </p:spPr>
        <p:txBody>
          <a:bodyPr wrap="square" lIns="0" tIns="0" rIns="0" bIns="0" rtlCol="0" anchor="t">
            <a:spAutoFit/>
          </a:bodyPr>
          <a:lstStyle/>
          <a:p>
            <a:pPr algn="ctr">
              <a:lnSpc>
                <a:spcPct val="150000"/>
              </a:lnSpc>
            </a:pPr>
            <a:r>
              <a:rPr lang="en-US" sz="6000" dirty="0">
                <a:solidFill>
                  <a:srgbClr val="CC00FF"/>
                </a:solidFill>
                <a:latin typeface="KG Primary Penmanship"/>
                <a:ea typeface="KG Primary Penmanship"/>
                <a:cs typeface="KG Primary Penmanship"/>
                <a:sym typeface="KG Primary Penmanship"/>
              </a:rPr>
              <a:t>MỤC TIÊU PHÁT TRIỂN NGÔN </a:t>
            </a:r>
            <a:r>
              <a:rPr lang="en-US" sz="6000" dirty="0" smtClean="0">
                <a:solidFill>
                  <a:srgbClr val="CC00FF"/>
                </a:solidFill>
                <a:latin typeface="KG Primary Penmanship"/>
                <a:ea typeface="KG Primary Penmanship"/>
                <a:cs typeface="KG Primary Penmanship"/>
                <a:sym typeface="KG Primary Penmanship"/>
              </a:rPr>
              <a:t>NGỮ</a:t>
            </a:r>
            <a:endParaRPr lang="en-US" sz="6000" dirty="0">
              <a:solidFill>
                <a:srgbClr val="CC00FF"/>
              </a:solidFill>
              <a:latin typeface="KG Primary Penmanship"/>
              <a:ea typeface="KG Primary Penmanship"/>
              <a:cs typeface="KG Primary Penmanship"/>
              <a:sym typeface="KG Primary Penmanshi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2409912" y="2133515"/>
            <a:ext cx="15815838" cy="8879737"/>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749257" y="3488693"/>
            <a:ext cx="13978937" cy="8371523"/>
          </a:xfrm>
          <a:prstGeom prst="rect">
            <a:avLst/>
          </a:prstGeom>
        </p:spPr>
        <p:txBody>
          <a:bodyPr wrap="square" lIns="0" tIns="0" rIns="0" bIns="0" numCol="2" rtlCol="0" anchor="t">
            <a:spAutoFit/>
          </a:bodyPr>
          <a:lstStyle/>
          <a:p>
            <a:pPr marL="377826" lvl="1"/>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Sờ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nắn, nhìn, nghe,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ngửi…</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các</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loại</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rau</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củ</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để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nhận biết đặc điểm nổi bật của </a:t>
            </a:r>
            <a:r>
              <a:rPr lang="en-US" sz="3200" dirty="0" err="1">
                <a:solidFill>
                  <a:srgbClr val="CC00FF"/>
                </a:solidFill>
                <a:latin typeface="Times New Roman" panose="02020603050405020304" pitchFamily="18" charset="0"/>
                <a:ea typeface="KG Primary Penmanship"/>
                <a:cs typeface="Times New Roman" panose="02020603050405020304" pitchFamily="18" charset="0"/>
                <a:sym typeface="KG Primary Penmanship"/>
              </a:rPr>
              <a:t>hoa</a:t>
            </a:r>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a:solidFill>
                  <a:srgbClr val="CC00FF"/>
                </a:solidFill>
                <a:latin typeface="Times New Roman" panose="02020603050405020304" pitchFamily="18" charset="0"/>
                <a:ea typeface="KG Primary Penmanship"/>
                <a:cs typeface="Times New Roman" panose="02020603050405020304" pitchFamily="18" charset="0"/>
                <a:sym typeface="KG Primary Penmanship"/>
              </a:rPr>
              <a:t>quả</a:t>
            </a:r>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a:solidFill>
                  <a:srgbClr val="CC00FF"/>
                </a:solidFill>
                <a:latin typeface="Times New Roman" panose="02020603050405020304" pitchFamily="18" charset="0"/>
                <a:ea typeface="KG Primary Penmanship"/>
                <a:cs typeface="Times New Roman" panose="02020603050405020304" pitchFamily="18" charset="0"/>
                <a:sym typeface="KG Primary Penmanship"/>
              </a:rPr>
              <a:t>quen</a:t>
            </a:r>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a:solidFill>
                  <a:srgbClr val="CC00FF"/>
                </a:solidFill>
                <a:latin typeface="Times New Roman" panose="02020603050405020304" pitchFamily="18" charset="0"/>
                <a:ea typeface="KG Primary Penmanship"/>
                <a:cs typeface="Times New Roman" panose="02020603050405020304" pitchFamily="18" charset="0"/>
                <a:sym typeface="KG Primary Penmanship"/>
              </a:rPr>
              <a:t>thuộc</a:t>
            </a:r>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Cải</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ngọt</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rau</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muống</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củ</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cà</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rốt</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endPar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Sờ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nắn đồ vật, đồ chơi để nhận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biết</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phân</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biệt</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cứng- mềm trơn(nhẵn) – xù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xì</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một</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nhiều</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phía</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trước</a:t>
            </a:r>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sau</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trên</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dưới</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a:t>
            </a:r>
            <a:endPar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Luyện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tập các giác quan, phối hợp các giác quan. Nhận ra vật qua sờ, nghe, ngửi, nếm mà không nhìn.</a:t>
            </a:r>
            <a:endPar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Kích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thước của đồ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vật</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to – </a:t>
            </a:r>
            <a:r>
              <a:rPr lang="en-US" sz="3200" dirty="0" err="1"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nhỏ</a:t>
            </a:r>
            <a:endPar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Hình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hình học: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tròn</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vuông, chữ nhật </a:t>
            </a:r>
          </a:p>
          <a:p>
            <a:pPr marL="377826" lvl="1"/>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endPar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endPar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endPar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endPar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a:p>
            <a:pPr marL="377826" lvl="1"/>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Nhận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ra các hình tròn, vuông trong đồ vật xung quanh</a:t>
            </a:r>
          </a:p>
          <a:p>
            <a:pPr marL="377826" lvl="1"/>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Cầm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bút</a:t>
            </a:r>
          </a:p>
          <a:p>
            <a:pPr marL="377826" lvl="1"/>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Vẽ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đường thẳng</a:t>
            </a:r>
          </a:p>
          <a:p>
            <a:pPr marL="377826" lvl="1"/>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Vẽ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in bằng ngón và bàn tay.</a:t>
            </a:r>
          </a:p>
          <a:p>
            <a:pPr marL="377826" lvl="1"/>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en-US"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smtClean="0">
                <a:solidFill>
                  <a:srgbClr val="CC00FF"/>
                </a:solidFill>
                <a:latin typeface="Times New Roman" panose="02020603050405020304" pitchFamily="18" charset="0"/>
                <a:ea typeface="KG Primary Penmanship"/>
                <a:cs typeface="Times New Roman" panose="02020603050405020304" pitchFamily="18" charset="0"/>
                <a:sym typeface="KG Primary Penmanship"/>
              </a:rPr>
              <a:t>Cảm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nhận bề mặt: cứng - mềm, trơn láng - gồ ghề,nhám, xù xì </a:t>
            </a:r>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	</a:t>
            </a:r>
            <a:r>
              <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Xếp hình: chồng lên nhau, xếp cạnh (ngang – dọc) thành đồ vật quen thuộc: ô tô, tàu hỏa, nhà, đường</a:t>
            </a:r>
            <a:r>
              <a:rPr lang="en-US"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rPr>
              <a:t>…</a:t>
            </a:r>
            <a:endParaRPr lang="vi-VN" sz="3200" dirty="0">
              <a:solidFill>
                <a:srgbClr val="CC00FF"/>
              </a:solidFill>
              <a:latin typeface="Times New Roman" panose="02020603050405020304" pitchFamily="18" charset="0"/>
              <a:ea typeface="KG Primary Penmanship"/>
              <a:cs typeface="Times New Roman" panose="02020603050405020304" pitchFamily="18" charset="0"/>
              <a:sym typeface="KG Primary Penmanship"/>
            </a:endParaRPr>
          </a:p>
        </p:txBody>
      </p:sp>
      <p:sp>
        <p:nvSpPr>
          <p:cNvPr id="27" name="Freeform 27"/>
          <p:cNvSpPr/>
          <p:nvPr/>
        </p:nvSpPr>
        <p:spPr>
          <a:xfrm>
            <a:off x="12843223" y="9740698"/>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TextBox 28"/>
          <p:cNvSpPr txBox="1"/>
          <p:nvPr/>
        </p:nvSpPr>
        <p:spPr>
          <a:xfrm>
            <a:off x="4262170" y="685269"/>
            <a:ext cx="10143844" cy="1352550"/>
          </a:xfrm>
          <a:prstGeom prst="rect">
            <a:avLst/>
          </a:prstGeom>
        </p:spPr>
        <p:txBody>
          <a:bodyPr lIns="0" tIns="0" rIns="0" bIns="0" rtlCol="0" anchor="t">
            <a:spAutoFit/>
          </a:bodyPr>
          <a:lstStyle/>
          <a:p>
            <a:pPr algn="ctr">
              <a:lnSpc>
                <a:spcPts val="10500"/>
              </a:lnSpc>
            </a:pPr>
            <a:r>
              <a:rPr lang="en-US" sz="7500">
                <a:solidFill>
                  <a:srgbClr val="FFFFFF"/>
                </a:solidFill>
                <a:latin typeface="Bryndan Write"/>
                <a:ea typeface="Bryndan Write"/>
                <a:cs typeface="Bryndan Write"/>
                <a:sym typeface="Bryndan Write"/>
              </a:rPr>
              <a:t>Analysis</a:t>
            </a:r>
          </a:p>
        </p:txBody>
      </p:sp>
      <p:sp>
        <p:nvSpPr>
          <p:cNvPr id="29" name="Freeform 29"/>
          <p:cNvSpPr/>
          <p:nvPr/>
        </p:nvSpPr>
        <p:spPr>
          <a:xfrm>
            <a:off x="-2215302" y="700077"/>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2" name="TextBox 18"/>
          <p:cNvSpPr txBox="1"/>
          <p:nvPr/>
        </p:nvSpPr>
        <p:spPr>
          <a:xfrm>
            <a:off x="6255324" y="1089686"/>
            <a:ext cx="8984423" cy="1384995"/>
          </a:xfrm>
          <a:prstGeom prst="rect">
            <a:avLst/>
          </a:prstGeom>
        </p:spPr>
        <p:txBody>
          <a:bodyPr wrap="square" lIns="0" tIns="0" rIns="0" bIns="0" rtlCol="0" anchor="t">
            <a:spAutoFit/>
          </a:bodyPr>
          <a:lstStyle/>
          <a:p>
            <a:pPr algn="ctr">
              <a:lnSpc>
                <a:spcPts val="5400"/>
              </a:lnSpc>
            </a:pPr>
            <a:r>
              <a:rPr lang="en-US" sz="6000" b="1" dirty="0">
                <a:solidFill>
                  <a:srgbClr val="00B0F0"/>
                </a:solidFill>
                <a:latin typeface="Times New Roman" panose="02020603050405020304" pitchFamily="18" charset="0"/>
                <a:ea typeface="KG Primary Penmanship"/>
                <a:cs typeface="Times New Roman" panose="02020603050405020304" pitchFamily="18" charset="0"/>
                <a:sym typeface="KG Primary Penmanship"/>
              </a:rPr>
              <a:t>NỘI DUNG PHÁT TRIỂN NHẬN THỨC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1322062" y="2463759"/>
            <a:ext cx="7528577" cy="6794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a:off x="9437362" y="2463759"/>
            <a:ext cx="7528577" cy="6794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6" name="Freeform 26"/>
          <p:cNvSpPr/>
          <p:nvPr/>
        </p:nvSpPr>
        <p:spPr>
          <a:xfrm rot="2408416">
            <a:off x="13643391" y="-288731"/>
            <a:ext cx="5116238" cy="2634863"/>
          </a:xfrm>
          <a:custGeom>
            <a:avLst/>
            <a:gdLst/>
            <a:ahLst/>
            <a:cxnLst/>
            <a:rect l="l" t="t" r="r" b="b"/>
            <a:pathLst>
              <a:path w="5116238" h="2634863">
                <a:moveTo>
                  <a:pt x="0" y="0"/>
                </a:moveTo>
                <a:lnTo>
                  <a:pt x="5116238" y="0"/>
                </a:lnTo>
                <a:lnTo>
                  <a:pt x="5116238" y="2634862"/>
                </a:lnTo>
                <a:lnTo>
                  <a:pt x="0" y="2634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7" name="Freeform 27"/>
          <p:cNvSpPr/>
          <p:nvPr/>
        </p:nvSpPr>
        <p:spPr>
          <a:xfrm rot="1204924">
            <a:off x="-776607" y="7556158"/>
            <a:ext cx="4804559" cy="3639453"/>
          </a:xfrm>
          <a:custGeom>
            <a:avLst/>
            <a:gdLst/>
            <a:ahLst/>
            <a:cxnLst/>
            <a:rect l="l" t="t" r="r" b="b"/>
            <a:pathLst>
              <a:path w="4804559" h="3639453">
                <a:moveTo>
                  <a:pt x="0" y="0"/>
                </a:moveTo>
                <a:lnTo>
                  <a:pt x="4804559" y="0"/>
                </a:lnTo>
                <a:lnTo>
                  <a:pt x="4804559" y="3639453"/>
                </a:lnTo>
                <a:lnTo>
                  <a:pt x="0" y="36394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8" name="Freeform 28"/>
          <p:cNvSpPr/>
          <p:nvPr/>
        </p:nvSpPr>
        <p:spPr>
          <a:xfrm>
            <a:off x="3887894" y="8855340"/>
            <a:ext cx="1517559" cy="2863319"/>
          </a:xfrm>
          <a:custGeom>
            <a:avLst/>
            <a:gdLst/>
            <a:ahLst/>
            <a:cxnLst/>
            <a:rect l="l" t="t" r="r" b="b"/>
            <a:pathLst>
              <a:path w="1517559" h="2863319">
                <a:moveTo>
                  <a:pt x="0" y="0"/>
                </a:moveTo>
                <a:lnTo>
                  <a:pt x="1517559" y="0"/>
                </a:lnTo>
                <a:lnTo>
                  <a:pt x="1517559" y="2863320"/>
                </a:lnTo>
                <a:lnTo>
                  <a:pt x="0" y="28633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29" name="Group 29"/>
          <p:cNvGrpSpPr/>
          <p:nvPr/>
        </p:nvGrpSpPr>
        <p:grpSpPr>
          <a:xfrm>
            <a:off x="10042750" y="3017395"/>
            <a:ext cx="6377947" cy="5783581"/>
            <a:chOff x="0" y="0"/>
            <a:chExt cx="1679788" cy="1523248"/>
          </a:xfrm>
        </p:grpSpPr>
        <p:sp>
          <p:nvSpPr>
            <p:cNvPr id="30" name="Freeform 30"/>
            <p:cNvSpPr/>
            <p:nvPr/>
          </p:nvSpPr>
          <p:spPr>
            <a:xfrm>
              <a:off x="0" y="0"/>
              <a:ext cx="1679788" cy="1523248"/>
            </a:xfrm>
            <a:custGeom>
              <a:avLst/>
              <a:gdLst/>
              <a:ahLst/>
              <a:cxnLst/>
              <a:rect l="l" t="t" r="r" b="b"/>
              <a:pathLst>
                <a:path w="1679788" h="1523248">
                  <a:moveTo>
                    <a:pt x="61907" y="0"/>
                  </a:moveTo>
                  <a:lnTo>
                    <a:pt x="1617882" y="0"/>
                  </a:lnTo>
                  <a:cubicBezTo>
                    <a:pt x="1634300" y="0"/>
                    <a:pt x="1650047" y="6522"/>
                    <a:pt x="1661656" y="18132"/>
                  </a:cubicBezTo>
                  <a:cubicBezTo>
                    <a:pt x="1673266" y="29742"/>
                    <a:pt x="1679788" y="45488"/>
                    <a:pt x="1679788" y="61907"/>
                  </a:cubicBezTo>
                  <a:lnTo>
                    <a:pt x="1679788" y="1461341"/>
                  </a:lnTo>
                  <a:cubicBezTo>
                    <a:pt x="1679788" y="1477760"/>
                    <a:pt x="1673266" y="1493506"/>
                    <a:pt x="1661656" y="1505116"/>
                  </a:cubicBezTo>
                  <a:cubicBezTo>
                    <a:pt x="1650047" y="1516725"/>
                    <a:pt x="1634300" y="1523248"/>
                    <a:pt x="1617882" y="1523248"/>
                  </a:cubicBezTo>
                  <a:lnTo>
                    <a:pt x="61907" y="1523248"/>
                  </a:lnTo>
                  <a:cubicBezTo>
                    <a:pt x="45488" y="1523248"/>
                    <a:pt x="29742" y="1516725"/>
                    <a:pt x="18132" y="1505116"/>
                  </a:cubicBezTo>
                  <a:cubicBezTo>
                    <a:pt x="6522" y="1493506"/>
                    <a:pt x="0" y="1477760"/>
                    <a:pt x="0" y="1461341"/>
                  </a:cubicBezTo>
                  <a:lnTo>
                    <a:pt x="0" y="61907"/>
                  </a:lnTo>
                  <a:cubicBezTo>
                    <a:pt x="0" y="45488"/>
                    <a:pt x="6522" y="29742"/>
                    <a:pt x="18132" y="18132"/>
                  </a:cubicBezTo>
                  <a:cubicBezTo>
                    <a:pt x="29742" y="6522"/>
                    <a:pt x="45488" y="0"/>
                    <a:pt x="61907" y="0"/>
                  </a:cubicBezTo>
                  <a:close/>
                </a:path>
              </a:pathLst>
            </a:custGeom>
            <a:solidFill>
              <a:srgbClr val="FFF4EF"/>
            </a:solidFill>
          </p:spPr>
        </p:sp>
        <p:sp>
          <p:nvSpPr>
            <p:cNvPr id="31" name="TextBox 31"/>
            <p:cNvSpPr txBox="1"/>
            <p:nvPr/>
          </p:nvSpPr>
          <p:spPr>
            <a:xfrm>
              <a:off x="0" y="-57150"/>
              <a:ext cx="1679788" cy="1580398"/>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TextBox 33"/>
          <p:cNvSpPr txBox="1"/>
          <p:nvPr/>
        </p:nvSpPr>
        <p:spPr>
          <a:xfrm>
            <a:off x="4572000" y="819150"/>
            <a:ext cx="9144000" cy="1352550"/>
          </a:xfrm>
          <a:prstGeom prst="rect">
            <a:avLst/>
          </a:prstGeom>
        </p:spPr>
        <p:txBody>
          <a:bodyPr lIns="0" tIns="0" rIns="0" bIns="0" rtlCol="0" anchor="t">
            <a:spAutoFit/>
          </a:bodyPr>
          <a:lstStyle/>
          <a:p>
            <a:pPr algn="ctr">
              <a:lnSpc>
                <a:spcPts val="10500"/>
              </a:lnSpc>
            </a:pPr>
            <a:r>
              <a:rPr lang="en-US" sz="7500" dirty="0">
                <a:solidFill>
                  <a:srgbClr val="FFFFFF"/>
                </a:solidFill>
                <a:latin typeface="Bryndan Write"/>
                <a:ea typeface="Bryndan Write"/>
                <a:cs typeface="Bryndan Write"/>
                <a:sym typeface="Bryndan Write"/>
              </a:rPr>
              <a:t>Result</a:t>
            </a:r>
          </a:p>
        </p:txBody>
      </p:sp>
      <p:sp>
        <p:nvSpPr>
          <p:cNvPr id="36" name="TextBox 19"/>
          <p:cNvSpPr txBox="1"/>
          <p:nvPr/>
        </p:nvSpPr>
        <p:spPr>
          <a:xfrm>
            <a:off x="1801934" y="2918210"/>
            <a:ext cx="6856574" cy="5334794"/>
          </a:xfrm>
          <a:prstGeom prst="rect">
            <a:avLst/>
          </a:prstGeom>
        </p:spPr>
        <p:txBody>
          <a:bodyPr wrap="square" lIns="0" tIns="0" rIns="0" bIns="0" rtlCol="0" anchor="t">
            <a:spAutoFit/>
          </a:bodyPr>
          <a:lstStyle/>
          <a:p>
            <a:pPr>
              <a:lnSpc>
                <a:spcPts val="3150"/>
              </a:lnSpc>
            </a:pPr>
            <a:r>
              <a:rPr lang="vi-VN" sz="3500" dirty="0">
                <a:solidFill>
                  <a:srgbClr val="006600"/>
                </a:solidFill>
                <a:latin typeface="+mj-lt"/>
                <a:ea typeface="KG Primary Penmanship"/>
                <a:cs typeface="KG Primary Penmanship"/>
                <a:sym typeface="KG Primary Penmanship"/>
              </a:rPr>
              <a:t>- Trẻ thích tìm hiểu khám phá thế giới xung quanh bằng các  giác  </a:t>
            </a:r>
            <a:r>
              <a:rPr lang="vi-VN" sz="3500" dirty="0" smtClean="0">
                <a:solidFill>
                  <a:srgbClr val="006600"/>
                </a:solidFill>
                <a:latin typeface="+mj-lt"/>
                <a:ea typeface="KG Primary Penmanship"/>
                <a:cs typeface="KG Primary Penmanship"/>
                <a:sym typeface="KG Primary Penmanship"/>
              </a:rPr>
              <a:t>quan</a:t>
            </a:r>
            <a:r>
              <a:rPr lang="en-US" sz="3500" dirty="0" smtClean="0">
                <a:solidFill>
                  <a:srgbClr val="006600"/>
                </a:solidFill>
                <a:latin typeface="+mj-lt"/>
                <a:ea typeface="KG Primary Penmanship"/>
                <a:cs typeface="KG Primary Penmanship"/>
                <a:sym typeface="KG Primary Penmanship"/>
              </a:rPr>
              <a:t>.</a:t>
            </a:r>
            <a:endParaRPr lang="vi-VN" sz="3500" dirty="0">
              <a:solidFill>
                <a:srgbClr val="006600"/>
              </a:solidFill>
              <a:latin typeface="+mj-lt"/>
              <a:ea typeface="KG Primary Penmanship"/>
              <a:cs typeface="KG Primary Penmanship"/>
              <a:sym typeface="KG Primary Penmanship"/>
            </a:endParaRPr>
          </a:p>
          <a:p>
            <a:pPr>
              <a:lnSpc>
                <a:spcPts val="3150"/>
              </a:lnSpc>
            </a:pPr>
            <a:r>
              <a:rPr lang="vi-VN" sz="3500" dirty="0">
                <a:solidFill>
                  <a:srgbClr val="006600"/>
                </a:solidFill>
                <a:latin typeface="+mj-lt"/>
                <a:ea typeface="KG Primary Penmanship"/>
                <a:cs typeface="KG Primary Penmanship"/>
                <a:sym typeface="KG Primary Penmanship"/>
              </a:rPr>
              <a:t>- Trẻ thể hiện sự hiểu biết về các sự vật, hiện tượng gần gũi.  Sử dụng  được một  số đồ dùng, đồ chơi quen thuộc.</a:t>
            </a:r>
          </a:p>
          <a:p>
            <a:pPr>
              <a:lnSpc>
                <a:spcPts val="3150"/>
              </a:lnSpc>
            </a:pPr>
            <a:r>
              <a:rPr lang="vi-VN" sz="3500" dirty="0">
                <a:solidFill>
                  <a:srgbClr val="006600"/>
                </a:solidFill>
                <a:latin typeface="+mj-lt"/>
                <a:ea typeface="KG Primary Penmanship"/>
                <a:cs typeface="KG Primary Penmanship"/>
                <a:sym typeface="KG Primary Penmanship"/>
              </a:rPr>
              <a:t>Trẻ biết chơi bắt chước một số hành  động quen thuộc  của những  người gần  gũi. Sử dụng được một số đồ  dùng,  đồ  chơi quen  thuộc.</a:t>
            </a:r>
          </a:p>
          <a:p>
            <a:pPr>
              <a:lnSpc>
                <a:spcPts val="3150"/>
              </a:lnSpc>
            </a:pPr>
            <a:r>
              <a:rPr lang="vi-VN" sz="3500" dirty="0">
                <a:solidFill>
                  <a:srgbClr val="006600"/>
                </a:solidFill>
                <a:latin typeface="+mj-lt"/>
                <a:ea typeface="KG Primary Penmanship"/>
                <a:cs typeface="KG Primary Penmanship"/>
                <a:sym typeface="KG Primary Penmanship"/>
              </a:rPr>
              <a:t>Trẻ biết nói được tên và một vài đặc  điểm nổi bật của  các đồ vật,  </a:t>
            </a:r>
            <a:r>
              <a:rPr lang="en-US" sz="3500" dirty="0" err="1"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rau</a:t>
            </a:r>
            <a:r>
              <a:rPr lang="en-US" sz="3500"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củ</a:t>
            </a:r>
            <a:r>
              <a:rPr lang="vi-VN" sz="3500" dirty="0" smtClean="0">
                <a:solidFill>
                  <a:srgbClr val="006600"/>
                </a:solidFill>
                <a:latin typeface="+mj-lt"/>
                <a:ea typeface="KG Primary Penmanship"/>
                <a:cs typeface="KG Primary Penmanship"/>
                <a:sym typeface="KG Primary Penmanship"/>
              </a:rPr>
              <a:t>, quen </a:t>
            </a:r>
            <a:r>
              <a:rPr lang="vi-VN" sz="3500" dirty="0">
                <a:solidFill>
                  <a:srgbClr val="006600"/>
                </a:solidFill>
                <a:latin typeface="+mj-lt"/>
                <a:ea typeface="KG Primary Penmanship"/>
                <a:cs typeface="KG Primary Penmanship"/>
                <a:sym typeface="KG Primary Penmanship"/>
              </a:rPr>
              <a:t>thuộc  </a:t>
            </a:r>
          </a:p>
        </p:txBody>
      </p:sp>
      <p:sp>
        <p:nvSpPr>
          <p:cNvPr id="37" name="TextBox 20"/>
          <p:cNvSpPr txBox="1"/>
          <p:nvPr/>
        </p:nvSpPr>
        <p:spPr>
          <a:xfrm>
            <a:off x="4646673" y="425923"/>
            <a:ext cx="10413441" cy="1846659"/>
          </a:xfrm>
          <a:prstGeom prst="rect">
            <a:avLst/>
          </a:prstGeom>
        </p:spPr>
        <p:txBody>
          <a:bodyPr wrap="square" lIns="0" tIns="0" rIns="0" bIns="0" rtlCol="0" anchor="t">
            <a:spAutoFit/>
          </a:bodyPr>
          <a:lstStyle/>
          <a:p>
            <a:pPr algn="ctr"/>
            <a:r>
              <a:rPr lang="en-US" sz="6000" b="1" dirty="0" smtClean="0">
                <a:solidFill>
                  <a:srgbClr val="FFC000"/>
                </a:solidFill>
                <a:latin typeface="Times New Roman" panose="02020603050405020304" pitchFamily="18" charset="0"/>
                <a:ea typeface="KG Primary Penmanship"/>
                <a:cs typeface="Times New Roman" panose="02020603050405020304" pitchFamily="18" charset="0"/>
                <a:sym typeface="KG Primary Penmanship"/>
              </a:rPr>
              <a:t>MỤC TIÊU</a:t>
            </a:r>
          </a:p>
          <a:p>
            <a:pPr algn="ctr"/>
            <a:r>
              <a:rPr lang="en-US" sz="6000" b="1" dirty="0" smtClean="0">
                <a:solidFill>
                  <a:srgbClr val="FFC000"/>
                </a:solidFill>
                <a:latin typeface="Times New Roman" panose="02020603050405020304" pitchFamily="18" charset="0"/>
                <a:ea typeface="KG Primary Penmanship"/>
                <a:cs typeface="Times New Roman" panose="02020603050405020304" pitchFamily="18" charset="0"/>
                <a:sym typeface="KG Primary Penmanship"/>
              </a:rPr>
              <a:t> </a:t>
            </a:r>
            <a:r>
              <a:rPr lang="en-US" sz="6000" b="1" dirty="0">
                <a:solidFill>
                  <a:srgbClr val="FFC000"/>
                </a:solidFill>
                <a:latin typeface="Times New Roman" panose="02020603050405020304" pitchFamily="18" charset="0"/>
                <a:ea typeface="KG Primary Penmanship"/>
                <a:cs typeface="Times New Roman" panose="02020603050405020304" pitchFamily="18" charset="0"/>
                <a:sym typeface="KG Primary Penmanship"/>
              </a:rPr>
              <a:t>PHÁT TRIỂN </a:t>
            </a:r>
            <a:r>
              <a:rPr lang="en-US" sz="6000" b="1" dirty="0" smtClean="0">
                <a:solidFill>
                  <a:srgbClr val="FFC000"/>
                </a:solidFill>
                <a:latin typeface="Times New Roman" panose="02020603050405020304" pitchFamily="18" charset="0"/>
                <a:ea typeface="KG Primary Penmanship"/>
                <a:cs typeface="Times New Roman" panose="02020603050405020304" pitchFamily="18" charset="0"/>
                <a:sym typeface="KG Primary Penmanship"/>
              </a:rPr>
              <a:t>NHẬN THỨC</a:t>
            </a:r>
            <a:endParaRPr lang="en-US" sz="6000" b="1" dirty="0">
              <a:solidFill>
                <a:srgbClr val="FFC000"/>
              </a:solidFill>
              <a:latin typeface="Times New Roman" panose="02020603050405020304" pitchFamily="18" charset="0"/>
              <a:ea typeface="KG Primary Penmanship"/>
              <a:cs typeface="Times New Roman" panose="02020603050405020304" pitchFamily="18" charset="0"/>
              <a:sym typeface="KG Primary Penmanship"/>
            </a:endParaRPr>
          </a:p>
        </p:txBody>
      </p:sp>
      <p:sp>
        <p:nvSpPr>
          <p:cNvPr id="38" name="TextBox 19"/>
          <p:cNvSpPr txBox="1"/>
          <p:nvPr/>
        </p:nvSpPr>
        <p:spPr>
          <a:xfrm>
            <a:off x="10041013" y="2909712"/>
            <a:ext cx="6335577" cy="5745163"/>
          </a:xfrm>
          <a:prstGeom prst="rect">
            <a:avLst/>
          </a:prstGeom>
        </p:spPr>
        <p:txBody>
          <a:bodyPr wrap="square" lIns="0" tIns="0" rIns="0" bIns="0" rtlCol="0" anchor="t">
            <a:spAutoFit/>
          </a:bodyPr>
          <a:lstStyle/>
          <a:p>
            <a:pPr>
              <a:lnSpc>
                <a:spcPts val="3150"/>
              </a:lnSpc>
            </a:pPr>
            <a:r>
              <a:rPr lang="vi-VN" sz="3500" dirty="0" smtClean="0">
                <a:solidFill>
                  <a:srgbClr val="006600"/>
                </a:solidFill>
                <a:latin typeface="+mj-lt"/>
                <a:ea typeface="KG Primary Penmanship"/>
                <a:cs typeface="KG Primary Penmanship"/>
                <a:sym typeface="KG Primary Penmanship"/>
              </a:rPr>
              <a:t>Trẻ </a:t>
            </a:r>
            <a:r>
              <a:rPr lang="vi-VN" sz="3500" dirty="0">
                <a:solidFill>
                  <a:srgbClr val="006600"/>
                </a:solidFill>
                <a:latin typeface="+mj-lt"/>
                <a:ea typeface="KG Primary Penmanship"/>
                <a:cs typeface="KG Primary Penmanship"/>
                <a:sym typeface="KG Primary Penmanship"/>
              </a:rPr>
              <a:t>biết nói được tên và một vài đặc  điểm nổi bật </a:t>
            </a:r>
            <a:r>
              <a:rPr lang="vi-VN" sz="3500" dirty="0" smtClean="0">
                <a:solidFill>
                  <a:srgbClr val="006600"/>
                </a:solidFill>
                <a:latin typeface="+mj-lt"/>
                <a:ea typeface="KG Primary Penmanship"/>
                <a:cs typeface="KG Primary Penmanship"/>
                <a:sym typeface="KG Primary Penmanship"/>
              </a:rPr>
              <a:t>của</a:t>
            </a:r>
            <a:r>
              <a:rPr lang="en-US" sz="3500" dirty="0" smtClean="0">
                <a:solidFill>
                  <a:srgbClr val="006600"/>
                </a:solidFill>
                <a:latin typeface="+mj-lt"/>
                <a:ea typeface="KG Primary Penmanship"/>
                <a:cs typeface="KG Primary Penmanship"/>
                <a:sym typeface="KG Primary Penmanship"/>
              </a:rPr>
              <a:t> </a:t>
            </a:r>
            <a:r>
              <a:rPr lang="en-US" sz="3500" dirty="0" err="1"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các</a:t>
            </a:r>
            <a:r>
              <a:rPr lang="en-US" sz="3500"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loại</a:t>
            </a:r>
            <a:r>
              <a:rPr lang="en-US" sz="3500"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rau</a:t>
            </a:r>
            <a:r>
              <a:rPr lang="en-US" sz="3500"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 </a:t>
            </a:r>
            <a:r>
              <a:rPr lang="en-US" sz="3500" dirty="0" err="1"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củ</a:t>
            </a:r>
            <a:r>
              <a:rPr lang="en-US" sz="3500"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6600"/>
                </a:solidFill>
                <a:latin typeface="+mj-lt"/>
                <a:ea typeface="KG Primary Penmanship"/>
                <a:cs typeface="KG Primary Penmanship"/>
                <a:sym typeface="KG Primary Penmanship"/>
              </a:rPr>
              <a:t>quen </a:t>
            </a:r>
            <a:r>
              <a:rPr lang="vi-VN" sz="3500" dirty="0">
                <a:solidFill>
                  <a:srgbClr val="006600"/>
                </a:solidFill>
                <a:latin typeface="+mj-lt"/>
                <a:ea typeface="KG Primary Penmanship"/>
                <a:cs typeface="KG Primary Penmanship"/>
                <a:sym typeface="KG Primary Penmanship"/>
              </a:rPr>
              <a:t>thuộc  </a:t>
            </a:r>
          </a:p>
          <a:p>
            <a:pPr>
              <a:lnSpc>
                <a:spcPts val="3150"/>
              </a:lnSpc>
            </a:pPr>
            <a:r>
              <a:rPr lang="vi-VN" sz="3500" dirty="0">
                <a:solidFill>
                  <a:srgbClr val="006600"/>
                </a:solidFill>
                <a:latin typeface="+mj-lt"/>
                <a:ea typeface="KG Primary Penmanship"/>
                <a:cs typeface="KG Primary Penmanship"/>
                <a:sym typeface="KG Primary Penmanship"/>
              </a:rPr>
              <a:t>Trẻ biết chỉ/nói tên hoặc lấy hoặc cất  đúng đồ chơi  </a:t>
            </a:r>
            <a:r>
              <a:rPr lang="vi-VN" sz="3500"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m</a:t>
            </a:r>
            <a:r>
              <a:rPr lang="en-US" sz="3500" dirty="0" err="1"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àu</a:t>
            </a:r>
            <a:r>
              <a:rPr lang="en-US" sz="3500" dirty="0" smtClean="0">
                <a:solidFill>
                  <a:srgbClr val="006600"/>
                </a:solidFill>
                <a:latin typeface="Times New Roman" panose="02020603050405020304" pitchFamily="18" charset="0"/>
                <a:ea typeface="KG Primary Penmanship"/>
                <a:cs typeface="Times New Roman" panose="02020603050405020304" pitchFamily="18" charset="0"/>
                <a:sym typeface="KG Primary Penmanship"/>
              </a:rPr>
              <a:t> </a:t>
            </a:r>
            <a:r>
              <a:rPr lang="vi-VN" sz="3500" dirty="0" smtClean="0">
                <a:solidFill>
                  <a:srgbClr val="006600"/>
                </a:solidFill>
                <a:latin typeface="+mj-lt"/>
                <a:ea typeface="KG Primary Penmanship"/>
                <a:cs typeface="KG Primary Penmanship"/>
                <a:sym typeface="KG Primary Penmanship"/>
              </a:rPr>
              <a:t>đỏ/vàng/xanh </a:t>
            </a:r>
            <a:r>
              <a:rPr lang="vi-VN" sz="3500" dirty="0">
                <a:solidFill>
                  <a:srgbClr val="006600"/>
                </a:solidFill>
                <a:latin typeface="+mj-lt"/>
                <a:ea typeface="KG Primary Penmanship"/>
                <a:cs typeface="KG Primary Penmanship"/>
                <a:sym typeface="KG Primary Penmanship"/>
              </a:rPr>
              <a:t>theo  yêu </a:t>
            </a:r>
            <a:r>
              <a:rPr lang="vi-VN" sz="3500" dirty="0" smtClean="0">
                <a:solidFill>
                  <a:srgbClr val="006600"/>
                </a:solidFill>
                <a:latin typeface="+mj-lt"/>
                <a:ea typeface="KG Primary Penmanship"/>
                <a:cs typeface="KG Primary Penmanship"/>
                <a:sym typeface="KG Primary Penmanship"/>
              </a:rPr>
              <a:t>cầu</a:t>
            </a:r>
            <a:endParaRPr lang="en-US" sz="3500" dirty="0" smtClean="0">
              <a:solidFill>
                <a:srgbClr val="006600"/>
              </a:solidFill>
              <a:latin typeface="+mj-lt"/>
              <a:ea typeface="KG Primary Penmanship"/>
              <a:cs typeface="KG Primary Penmanship"/>
              <a:sym typeface="KG Primary Penmanship"/>
            </a:endParaRPr>
          </a:p>
          <a:p>
            <a:pPr>
              <a:lnSpc>
                <a:spcPts val="3150"/>
              </a:lnSpc>
            </a:pPr>
            <a:r>
              <a:rPr lang="vi-VN" sz="3500" dirty="0" smtClean="0">
                <a:solidFill>
                  <a:srgbClr val="006600"/>
                </a:solidFill>
                <a:latin typeface="+mj-lt"/>
                <a:ea typeface="KG Primary Penmanship"/>
                <a:cs typeface="KG Primary Penmanship"/>
                <a:sym typeface="KG Primary Penmanship"/>
              </a:rPr>
              <a:t>Trẻ </a:t>
            </a:r>
            <a:r>
              <a:rPr lang="vi-VN" sz="3500" dirty="0">
                <a:solidFill>
                  <a:srgbClr val="006600"/>
                </a:solidFill>
                <a:latin typeface="+mj-lt"/>
                <a:ea typeface="KG Primary Penmanship"/>
                <a:cs typeface="KG Primary Penmanship"/>
                <a:sym typeface="KG Primary Penmanship"/>
              </a:rPr>
              <a:t>biết chỉ/ lấy hoặc cất đúng  đồ chơi có kích thước  to/nhỏ theo  yêu  cầu.</a:t>
            </a:r>
          </a:p>
          <a:p>
            <a:pPr>
              <a:lnSpc>
                <a:spcPts val="3150"/>
              </a:lnSpc>
            </a:pPr>
            <a:r>
              <a:rPr lang="vi-VN" sz="3500" dirty="0">
                <a:solidFill>
                  <a:srgbClr val="006600"/>
                </a:solidFill>
                <a:latin typeface="+mj-lt"/>
                <a:ea typeface="KG Primary Penmanship"/>
                <a:cs typeface="KG Primary Penmanship"/>
                <a:sym typeface="KG Primary Penmanship"/>
              </a:rPr>
              <a:t> Trẻ biết chỉ/nói tên hoặc lấy hoặc cất đúng đồ chơi có  số lượng  yêu </a:t>
            </a:r>
            <a:r>
              <a:rPr lang="vi-VN" sz="3500" dirty="0" smtClean="0">
                <a:solidFill>
                  <a:srgbClr val="006600"/>
                </a:solidFill>
                <a:latin typeface="+mj-lt"/>
                <a:ea typeface="KG Primary Penmanship"/>
                <a:cs typeface="KG Primary Penmanship"/>
                <a:sym typeface="KG Primary Penmanship"/>
              </a:rPr>
              <a:t>cầu</a:t>
            </a:r>
            <a:r>
              <a:rPr lang="en-US" sz="3500" dirty="0">
                <a:solidFill>
                  <a:srgbClr val="006600"/>
                </a:solidFill>
                <a:latin typeface="+mj-lt"/>
                <a:ea typeface="KG Primary Penmanship"/>
                <a:cs typeface="KG Primary Penmanship"/>
                <a:sym typeface="KG Primary Penmanship"/>
              </a:rPr>
              <a:t>.</a:t>
            </a:r>
            <a:endParaRPr lang="vi-VN" sz="3500" dirty="0">
              <a:solidFill>
                <a:srgbClr val="006600"/>
              </a:solidFill>
              <a:latin typeface="+mj-lt"/>
              <a:ea typeface="KG Primary Penmanship"/>
              <a:cs typeface="KG Primary Penmanship"/>
              <a:sym typeface="KG Primary Penmanship"/>
            </a:endParaRPr>
          </a:p>
          <a:p>
            <a:pPr>
              <a:lnSpc>
                <a:spcPts val="3150"/>
              </a:lnSpc>
            </a:pPr>
            <a:r>
              <a:rPr lang="vi-VN" sz="3500" dirty="0">
                <a:solidFill>
                  <a:srgbClr val="006600"/>
                </a:solidFill>
                <a:latin typeface="+mj-lt"/>
                <a:ea typeface="KG Primary Penmanship"/>
                <a:cs typeface="KG Primary Penmanship"/>
                <a:sym typeface="KG Primary Penmanship"/>
              </a:rPr>
              <a:t>Trẻ biết chỉ/nói tên hoặc lấy hoặc cất đúng đồ chơi theo  hình dạng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2167362" y="2037819"/>
            <a:ext cx="14333461" cy="85920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rot="-2115520">
            <a:off x="750791" y="983955"/>
            <a:ext cx="2325833" cy="2210511"/>
          </a:xfrm>
          <a:custGeom>
            <a:avLst/>
            <a:gdLst/>
            <a:ahLst/>
            <a:cxnLst/>
            <a:rect l="l" t="t" r="r" b="b"/>
            <a:pathLst>
              <a:path w="2325833" h="2210511">
                <a:moveTo>
                  <a:pt x="0" y="0"/>
                </a:moveTo>
                <a:lnTo>
                  <a:pt x="2325834" y="0"/>
                </a:lnTo>
                <a:lnTo>
                  <a:pt x="2325834" y="2210511"/>
                </a:lnTo>
                <a:lnTo>
                  <a:pt x="0" y="22105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TextBox 28"/>
          <p:cNvSpPr txBox="1"/>
          <p:nvPr/>
        </p:nvSpPr>
        <p:spPr>
          <a:xfrm>
            <a:off x="4262170" y="685269"/>
            <a:ext cx="10143844" cy="1352550"/>
          </a:xfrm>
          <a:prstGeom prst="rect">
            <a:avLst/>
          </a:prstGeom>
        </p:spPr>
        <p:txBody>
          <a:bodyPr lIns="0" tIns="0" rIns="0" bIns="0" rtlCol="0" anchor="t">
            <a:spAutoFit/>
          </a:bodyPr>
          <a:lstStyle/>
          <a:p>
            <a:pPr algn="ctr">
              <a:lnSpc>
                <a:spcPts val="10500"/>
              </a:lnSpc>
            </a:pPr>
            <a:r>
              <a:rPr lang="en-US" sz="7500">
                <a:solidFill>
                  <a:srgbClr val="FFFFFF"/>
                </a:solidFill>
                <a:latin typeface="Bryndan Write"/>
                <a:ea typeface="Bryndan Write"/>
                <a:cs typeface="Bryndan Write"/>
                <a:sym typeface="Bryndan Write"/>
              </a:rPr>
              <a:t>Conclusion</a:t>
            </a:r>
          </a:p>
        </p:txBody>
      </p:sp>
      <p:sp>
        <p:nvSpPr>
          <p:cNvPr id="29" name="Freeform 29"/>
          <p:cNvSpPr/>
          <p:nvPr/>
        </p:nvSpPr>
        <p:spPr>
          <a:xfrm>
            <a:off x="14186807" y="7126260"/>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0" name="TextBox 17"/>
          <p:cNvSpPr txBox="1"/>
          <p:nvPr/>
        </p:nvSpPr>
        <p:spPr>
          <a:xfrm>
            <a:off x="3341570" y="2878705"/>
            <a:ext cx="12431830" cy="6924973"/>
          </a:xfrm>
          <a:prstGeom prst="rect">
            <a:avLst/>
          </a:prstGeom>
        </p:spPr>
        <p:txBody>
          <a:bodyPr wrap="square" lIns="0" tIns="0" rIns="0" bIns="0" rtlCol="0" anchor="t">
            <a:spAutoFit/>
          </a:bodyPr>
          <a:lstStyle/>
          <a:p>
            <a:pPr marL="457200" indent="-457200">
              <a:buFont typeface="Wingdings" panose="05000000000000000000" pitchFamily="2" charset="2"/>
              <a:buChar char="ü"/>
            </a:pPr>
            <a:r>
              <a:rPr lang="vi-VN" sz="3000" dirty="0" smtClean="0">
                <a:solidFill>
                  <a:srgbClr val="CC00CC"/>
                </a:solidFill>
                <a:latin typeface="+mj-lt"/>
                <a:ea typeface="KG Primary Penmanship"/>
                <a:cs typeface="KG Primary Penmanship"/>
                <a:sym typeface="KG Primary Penmanship"/>
              </a:rPr>
              <a:t>Mạnh </a:t>
            </a:r>
            <a:r>
              <a:rPr lang="vi-VN" sz="3000" dirty="0">
                <a:solidFill>
                  <a:srgbClr val="CC00CC"/>
                </a:solidFill>
                <a:latin typeface="+mj-lt"/>
                <a:ea typeface="KG Primary Penmanship"/>
                <a:cs typeface="KG Primary Penmanship"/>
                <a:sym typeface="KG Primary Penmanship"/>
              </a:rPr>
              <a:t>dạn, hồn nhiên, thoải mái trong sinh hoạt với những người xung quanh </a:t>
            </a:r>
          </a:p>
          <a:p>
            <a:pPr marL="457200" indent="-457200">
              <a:buFont typeface="Wingdings" panose="05000000000000000000" pitchFamily="2" charset="2"/>
              <a:buChar char="ü"/>
            </a:pPr>
            <a:r>
              <a:rPr lang="vi-VN" sz="3000" dirty="0" smtClean="0">
                <a:solidFill>
                  <a:srgbClr val="CC00CC"/>
                </a:solidFill>
                <a:latin typeface="+mj-lt"/>
                <a:ea typeface="KG Primary Penmanship"/>
                <a:cs typeface="KG Primary Penmanship"/>
                <a:sym typeface="KG Primary Penmanship"/>
              </a:rPr>
              <a:t>Nhận </a:t>
            </a:r>
            <a:r>
              <a:rPr lang="vi-VN" sz="3000" dirty="0">
                <a:solidFill>
                  <a:srgbClr val="CC00CC"/>
                </a:solidFill>
                <a:latin typeface="+mj-lt"/>
                <a:ea typeface="KG Primary Penmanship"/>
                <a:cs typeface="KG Primary Penmanship"/>
                <a:sym typeface="KG Primary Penmanship"/>
              </a:rPr>
              <a:t>ra cảm xúc của mình và người khác: vui, buồn, sợ hãi, giận dỗi, ngạc nhiên, lo lắng. </a:t>
            </a:r>
          </a:p>
          <a:p>
            <a:pPr marL="457200" indent="-457200">
              <a:buFont typeface="Wingdings" panose="05000000000000000000" pitchFamily="2" charset="2"/>
              <a:buChar char="ü"/>
            </a:pPr>
            <a:r>
              <a:rPr lang="vi-VN" sz="3000" dirty="0" smtClean="0">
                <a:solidFill>
                  <a:srgbClr val="CC00CC"/>
                </a:solidFill>
                <a:latin typeface="+mj-lt"/>
                <a:ea typeface="KG Primary Penmanship"/>
                <a:cs typeface="KG Primary Penmanship"/>
                <a:sym typeface="KG Primary Penmanship"/>
              </a:rPr>
              <a:t>Biết </a:t>
            </a:r>
            <a:r>
              <a:rPr lang="vi-VN" sz="3000" dirty="0">
                <a:solidFill>
                  <a:srgbClr val="CC00CC"/>
                </a:solidFill>
                <a:latin typeface="+mj-lt"/>
                <a:ea typeface="KG Primary Penmanship"/>
                <a:cs typeface="KG Primary Penmanship"/>
                <a:sym typeface="KG Primary Penmanship"/>
              </a:rPr>
              <a:t>chào hỏi, thưa gửi, xin phép, cám ơn, xin lỗi, chờ đợi đến lượt với sự nhắc nhở của </a:t>
            </a:r>
            <a:r>
              <a:rPr lang="vi-VN" sz="3000" dirty="0" smtClean="0">
                <a:solidFill>
                  <a:srgbClr val="CC00CC"/>
                </a:solidFill>
                <a:latin typeface="+mj-lt"/>
                <a:ea typeface="KG Primary Penmanship"/>
                <a:cs typeface="KG Primary Penmanship"/>
                <a:sym typeface="KG Primary Penmanship"/>
              </a:rPr>
              <a:t>cô</a:t>
            </a:r>
            <a:endParaRPr lang="en-US" sz="3000" dirty="0" smtClean="0">
              <a:solidFill>
                <a:srgbClr val="CC00CC"/>
              </a:solidFill>
              <a:latin typeface="+mj-lt"/>
              <a:ea typeface="KG Primary Penmanship"/>
              <a:cs typeface="KG Primary Penmanship"/>
              <a:sym typeface="KG Primary Penmanship"/>
            </a:endParaRPr>
          </a:p>
          <a:p>
            <a:pPr marL="457200" indent="-457200">
              <a:buFont typeface="Wingdings" panose="05000000000000000000" pitchFamily="2" charset="2"/>
              <a:buChar char="ü"/>
            </a:pPr>
            <a:r>
              <a:rPr lang="vi-VN" sz="3000" dirty="0">
                <a:solidFill>
                  <a:srgbClr val="CC00CC"/>
                </a:solidFill>
                <a:latin typeface="+mj-lt"/>
                <a:ea typeface="KG Primary Penmanship"/>
                <a:cs typeface="KG Primary Penmanship"/>
                <a:sym typeface="KG Primary Penmanship"/>
              </a:rPr>
              <a:t>Biết thể hiện một số hành vi xã hội đơn giản qua trò chơi giả bộ</a:t>
            </a:r>
            <a:r>
              <a:rPr lang="en-US" sz="3000" dirty="0">
                <a:solidFill>
                  <a:srgbClr val="CC00CC"/>
                </a:solidFill>
                <a:latin typeface="+mj-lt"/>
                <a:ea typeface="KG Primary Penmanship"/>
                <a:cs typeface="KG Primary Penmanship"/>
                <a:sym typeface="KG Primary Penmanship"/>
              </a:rPr>
              <a:t>: </a:t>
            </a:r>
            <a:r>
              <a:rPr lang="en-US" sz="3000" dirty="0" err="1">
                <a:solidFill>
                  <a:srgbClr val="CC00CC"/>
                </a:solidFill>
                <a:latin typeface="+mj-lt"/>
                <a:ea typeface="KG Primary Penmanship"/>
                <a:cs typeface="Times New Roman" panose="02020603050405020304" pitchFamily="18" charset="0"/>
                <a:sym typeface="KG Primary Penmanship"/>
              </a:rPr>
              <a:t>Giặt</a:t>
            </a:r>
            <a:r>
              <a:rPr lang="en-US" sz="3000" dirty="0">
                <a:solidFill>
                  <a:srgbClr val="CC00CC"/>
                </a:solidFill>
                <a:latin typeface="+mj-lt"/>
                <a:ea typeface="KG Primary Penmanship"/>
                <a:cs typeface="Times New Roman" panose="02020603050405020304" pitchFamily="18" charset="0"/>
                <a:sym typeface="KG Primary Penmanship"/>
              </a:rPr>
              <a:t> </a:t>
            </a:r>
            <a:r>
              <a:rPr lang="en-US" sz="3000" dirty="0" err="1">
                <a:solidFill>
                  <a:srgbClr val="CC00CC"/>
                </a:solidFill>
                <a:latin typeface="+mj-lt"/>
                <a:ea typeface="KG Primary Penmanship"/>
                <a:cs typeface="Times New Roman" panose="02020603050405020304" pitchFamily="18" charset="0"/>
                <a:sym typeface="KG Primary Penmanship"/>
              </a:rPr>
              <a:t>đồ</a:t>
            </a:r>
            <a:r>
              <a:rPr lang="en-US" sz="3000" dirty="0">
                <a:solidFill>
                  <a:srgbClr val="CC00CC"/>
                </a:solidFill>
                <a:latin typeface="+mj-lt"/>
                <a:ea typeface="KG Primary Penmanship"/>
                <a:cs typeface="Times New Roman" panose="02020603050405020304" pitchFamily="18" charset="0"/>
                <a:sym typeface="KG Primary Penmanship"/>
              </a:rPr>
              <a:t>, </a:t>
            </a:r>
            <a:r>
              <a:rPr lang="en-US" sz="3000" dirty="0" err="1">
                <a:solidFill>
                  <a:srgbClr val="CC00CC"/>
                </a:solidFill>
                <a:latin typeface="+mj-lt"/>
                <a:ea typeface="KG Primary Penmanship"/>
                <a:cs typeface="Times New Roman" panose="02020603050405020304" pitchFamily="18" charset="0"/>
                <a:sym typeface="KG Primary Penmanship"/>
              </a:rPr>
              <a:t>phơi</a:t>
            </a:r>
            <a:r>
              <a:rPr lang="en-US" sz="3000" dirty="0">
                <a:solidFill>
                  <a:srgbClr val="CC00CC"/>
                </a:solidFill>
                <a:latin typeface="+mj-lt"/>
                <a:ea typeface="KG Primary Penmanship"/>
                <a:cs typeface="Times New Roman" panose="02020603050405020304" pitchFamily="18" charset="0"/>
                <a:sym typeface="KG Primary Penmanship"/>
              </a:rPr>
              <a:t> </a:t>
            </a:r>
            <a:r>
              <a:rPr lang="en-US" sz="3000" dirty="0" err="1">
                <a:solidFill>
                  <a:srgbClr val="CC00CC"/>
                </a:solidFill>
                <a:latin typeface="+mj-lt"/>
                <a:ea typeface="KG Primary Penmanship"/>
                <a:cs typeface="Times New Roman" panose="02020603050405020304" pitchFamily="18" charset="0"/>
                <a:sym typeface="KG Primary Penmanship"/>
              </a:rPr>
              <a:t>đồ</a:t>
            </a:r>
            <a:r>
              <a:rPr lang="en-US" sz="3000" dirty="0">
                <a:solidFill>
                  <a:srgbClr val="CC00CC"/>
                </a:solidFill>
                <a:latin typeface="+mj-lt"/>
                <a:ea typeface="KG Primary Penmanship"/>
                <a:cs typeface="Times New Roman" panose="02020603050405020304" pitchFamily="18" charset="0"/>
                <a:sym typeface="KG Primary Penmanship"/>
              </a:rPr>
              <a:t>.</a:t>
            </a:r>
            <a:endParaRPr lang="vi-VN" sz="3000" dirty="0">
              <a:solidFill>
                <a:srgbClr val="CC00CC"/>
              </a:solidFill>
              <a:latin typeface="+mj-lt"/>
              <a:ea typeface="KG Primary Penmanship"/>
              <a:cs typeface="Times New Roman" panose="02020603050405020304" pitchFamily="18" charset="0"/>
              <a:sym typeface="KG Primary Penmanship"/>
            </a:endParaRPr>
          </a:p>
          <a:p>
            <a:pPr marL="457200" indent="-457200">
              <a:buFont typeface="Wingdings" panose="05000000000000000000" pitchFamily="2" charset="2"/>
              <a:buChar char="ü"/>
            </a:pPr>
            <a:r>
              <a:rPr lang="vi-VN" sz="3000" dirty="0">
                <a:solidFill>
                  <a:srgbClr val="CC00CC"/>
                </a:solidFill>
                <a:latin typeface="+mj-lt"/>
                <a:ea typeface="KG Primary Penmanship"/>
                <a:cs typeface="Times New Roman" panose="02020603050405020304" pitchFamily="18" charset="0"/>
                <a:sym typeface="KG Primary Penmanship"/>
              </a:rPr>
              <a:t>Thực hiện một số hành động, cảm xúc trong trò chơi thao tác vai đơn giản</a:t>
            </a:r>
            <a:endParaRPr lang="en-US" sz="3000" dirty="0">
              <a:solidFill>
                <a:srgbClr val="CC00CC"/>
              </a:solidFill>
              <a:latin typeface="+mj-lt"/>
              <a:ea typeface="KG Primary Penmanship"/>
              <a:cs typeface="Times New Roman" panose="02020603050405020304" pitchFamily="18" charset="0"/>
              <a:sym typeface="KG Primary Penmanship"/>
            </a:endParaRPr>
          </a:p>
          <a:p>
            <a:pPr marL="457200" indent="-457200">
              <a:buFont typeface="Wingdings" panose="05000000000000000000" pitchFamily="2" charset="2"/>
              <a:buChar char="ü"/>
            </a:pPr>
            <a:r>
              <a:rPr lang="vi-VN" sz="3000" dirty="0">
                <a:solidFill>
                  <a:srgbClr val="CC00CC"/>
                </a:solidFill>
                <a:latin typeface="+mj-lt"/>
                <a:ea typeface="KG Primary Penmanship"/>
                <a:cs typeface="Times New Roman" panose="02020603050405020304" pitchFamily="18" charset="0"/>
                <a:sym typeface="KG Primary Penmanship"/>
              </a:rPr>
              <a:t>Chơi thân thiện với trẻ khác.</a:t>
            </a:r>
          </a:p>
          <a:p>
            <a:pPr marL="457200" indent="-457200">
              <a:buFont typeface="Wingdings" panose="05000000000000000000" pitchFamily="2" charset="2"/>
              <a:buChar char="ü"/>
            </a:pPr>
            <a:r>
              <a:rPr lang="vi-VN" sz="3000" dirty="0">
                <a:solidFill>
                  <a:srgbClr val="CC00CC"/>
                </a:solidFill>
                <a:latin typeface="+mj-lt"/>
                <a:ea typeface="KG Primary Penmanship"/>
                <a:cs typeface="Times New Roman" panose="02020603050405020304" pitchFamily="18" charset="0"/>
                <a:sym typeface="KG Primary Penmanship"/>
              </a:rPr>
              <a:t>Tự lấy gối vào chỗ ngủ, uống nước, lau miệng, tự đi vệ sinh khi có nhu cầu</a:t>
            </a:r>
          </a:p>
          <a:p>
            <a:pPr marL="457200" indent="-457200">
              <a:buFont typeface="Wingdings" panose="05000000000000000000" pitchFamily="2" charset="2"/>
              <a:buChar char="ü"/>
            </a:pPr>
            <a:r>
              <a:rPr lang="vi-VN" sz="3000" dirty="0">
                <a:solidFill>
                  <a:srgbClr val="CC00CC"/>
                </a:solidFill>
                <a:latin typeface="+mj-lt"/>
                <a:ea typeface="KG Primary Penmanship"/>
                <a:cs typeface="Times New Roman" panose="02020603050405020304" pitchFamily="18" charset="0"/>
                <a:sym typeface="KG Primary Penmanship"/>
              </a:rPr>
              <a:t>Nghe hát, nghe nhạc, vận động theo nhạc </a:t>
            </a:r>
            <a:r>
              <a:rPr lang="vi-VN" sz="3000" dirty="0">
                <a:solidFill>
                  <a:srgbClr val="CC00CC"/>
                </a:solidFill>
                <a:latin typeface="Times New Roman" panose="02020603050405020304" pitchFamily="18" charset="0"/>
                <a:ea typeface="KG Primary Penmanship"/>
                <a:cs typeface="Times New Roman" panose="02020603050405020304" pitchFamily="18" charset="0"/>
                <a:sym typeface="KG Primary Penmanship"/>
              </a:rPr>
              <a:t>với </a:t>
            </a:r>
            <a:r>
              <a:rPr lang="en-US" sz="3000" dirty="0" err="1">
                <a:solidFill>
                  <a:srgbClr val="CC00CC"/>
                </a:solidFill>
                <a:latin typeface="Times New Roman" panose="02020603050405020304" pitchFamily="18" charset="0"/>
                <a:ea typeface="KG Primary Penmanship"/>
                <a:cs typeface="Times New Roman" panose="02020603050405020304" pitchFamily="18" charset="0"/>
                <a:sym typeface="KG Primary Penmanship"/>
              </a:rPr>
              <a:t>bài</a:t>
            </a:r>
            <a:r>
              <a:rPr lang="en-US" sz="3000" dirty="0">
                <a:solidFill>
                  <a:srgbClr val="CC00CC"/>
                </a:solidFill>
                <a:latin typeface="Times New Roman" panose="02020603050405020304" pitchFamily="18" charset="0"/>
                <a:ea typeface="KG Primary Penmanship"/>
                <a:cs typeface="Times New Roman" panose="02020603050405020304" pitchFamily="18" charset="0"/>
                <a:sym typeface="KG Primary Penmanship"/>
              </a:rPr>
              <a:t> </a:t>
            </a:r>
            <a:r>
              <a:rPr lang="en-US" sz="3000" dirty="0" err="1">
                <a:solidFill>
                  <a:srgbClr val="CC00CC"/>
                </a:solidFill>
                <a:latin typeface="Times New Roman" panose="02020603050405020304" pitchFamily="18" charset="0"/>
                <a:ea typeface="KG Primary Penmanship"/>
                <a:cs typeface="Times New Roman" panose="02020603050405020304" pitchFamily="18" charset="0"/>
                <a:sym typeface="KG Primary Penmanship"/>
              </a:rPr>
              <a:t>hát</a:t>
            </a:r>
            <a:r>
              <a:rPr lang="en-US" sz="3000" dirty="0">
                <a:solidFill>
                  <a:srgbClr val="CC00CC"/>
                </a:solidFill>
                <a:latin typeface="Times New Roman" panose="02020603050405020304" pitchFamily="18" charset="0"/>
                <a:ea typeface="KG Primary Penmanship"/>
                <a:cs typeface="Times New Roman" panose="02020603050405020304" pitchFamily="18" charset="0"/>
                <a:sym typeface="KG Primary Penmanship"/>
              </a:rPr>
              <a:t>: </a:t>
            </a:r>
            <a:r>
              <a:rPr lang="en-US" sz="3000" dirty="0" smtClean="0">
                <a:solidFill>
                  <a:srgbClr val="CC00CC"/>
                </a:solidFill>
                <a:latin typeface="Times New Roman" panose="02020603050405020304" pitchFamily="18" charset="0"/>
                <a:ea typeface="KG Primary Penmanship"/>
                <a:cs typeface="Times New Roman" panose="02020603050405020304" pitchFamily="18" charset="0"/>
                <a:sym typeface="KG Primary Penmanship"/>
              </a:rPr>
              <a:t>Con </a:t>
            </a:r>
            <a:r>
              <a:rPr lang="en-US" sz="3000" dirty="0" err="1" smtClean="0">
                <a:solidFill>
                  <a:srgbClr val="CC00CC"/>
                </a:solidFill>
                <a:latin typeface="Times New Roman" panose="02020603050405020304" pitchFamily="18" charset="0"/>
                <a:ea typeface="KG Primary Penmanship"/>
                <a:cs typeface="Times New Roman" panose="02020603050405020304" pitchFamily="18" charset="0"/>
                <a:sym typeface="KG Primary Penmanship"/>
              </a:rPr>
              <a:t>chim</a:t>
            </a:r>
            <a:r>
              <a:rPr lang="en-US" sz="3000" dirty="0" smtClean="0">
                <a:solidFill>
                  <a:srgbClr val="CC00CC"/>
                </a:solidFill>
                <a:latin typeface="Times New Roman" panose="02020603050405020304" pitchFamily="18" charset="0"/>
                <a:ea typeface="KG Primary Penmanship"/>
                <a:cs typeface="Times New Roman" panose="02020603050405020304" pitchFamily="18" charset="0"/>
                <a:sym typeface="KG Primary Penmanship"/>
              </a:rPr>
              <a:t> non, </a:t>
            </a:r>
            <a:endParaRPr lang="vi-VN" sz="3000" dirty="0">
              <a:solidFill>
                <a:srgbClr val="CC00CC"/>
              </a:solidFill>
              <a:latin typeface="+mj-lt"/>
              <a:ea typeface="KG Primary Penmanship"/>
              <a:cs typeface="Times New Roman" panose="02020603050405020304" pitchFamily="18" charset="0"/>
              <a:sym typeface="KG Primary Penmanship"/>
            </a:endParaRPr>
          </a:p>
          <a:p>
            <a:pPr marL="457200" indent="-457200">
              <a:buFont typeface="Wingdings" panose="05000000000000000000" pitchFamily="2" charset="2"/>
              <a:buChar char="ü"/>
            </a:pPr>
            <a:r>
              <a:rPr lang="vi-VN" sz="3000" dirty="0">
                <a:solidFill>
                  <a:srgbClr val="CC00CC"/>
                </a:solidFill>
                <a:latin typeface="+mj-lt"/>
                <a:ea typeface="KG Primary Penmanship"/>
                <a:cs typeface="Times New Roman" panose="02020603050405020304" pitchFamily="18" charset="0"/>
                <a:sym typeface="KG Primary Penmanship"/>
              </a:rPr>
              <a:t>Vẽ các đường nét khác nhau, di màu, vẽ nguyệch ngoạc, nặn, xé, vò, xếp hình.</a:t>
            </a:r>
          </a:p>
          <a:p>
            <a:pPr marL="457200" indent="-457200">
              <a:buFont typeface="Wingdings" panose="05000000000000000000" pitchFamily="2" charset="2"/>
              <a:buChar char="ü"/>
            </a:pPr>
            <a:r>
              <a:rPr lang="vi-VN" sz="3000" dirty="0">
                <a:solidFill>
                  <a:srgbClr val="CC00CC"/>
                </a:solidFill>
                <a:latin typeface="+mj-lt"/>
                <a:ea typeface="KG Primary Penmanship"/>
                <a:cs typeface="Times New Roman" panose="02020603050405020304" pitchFamily="18" charset="0"/>
                <a:sym typeface="KG Primary Penmanship"/>
              </a:rPr>
              <a:t>Xem tranh</a:t>
            </a:r>
            <a:r>
              <a:rPr lang="en-US" sz="3000" dirty="0">
                <a:solidFill>
                  <a:srgbClr val="CC00CC"/>
                </a:solidFill>
                <a:latin typeface="+mj-lt"/>
                <a:ea typeface="KG Primary Penmanship"/>
                <a:cs typeface="Times New Roman" panose="02020603050405020304" pitchFamily="18" charset="0"/>
                <a:sym typeface="KG Primary Penmanship"/>
              </a:rPr>
              <a:t>.</a:t>
            </a:r>
            <a:endParaRPr lang="vi-VN" sz="3000" dirty="0">
              <a:solidFill>
                <a:srgbClr val="CC00CC"/>
              </a:solidFill>
              <a:latin typeface="+mj-lt"/>
              <a:ea typeface="KG Primary Penmanship"/>
              <a:cs typeface="Times New Roman" panose="02020603050405020304" pitchFamily="18" charset="0"/>
              <a:sym typeface="KG Primary Penmanship"/>
            </a:endParaRPr>
          </a:p>
          <a:p>
            <a:pPr marL="457200" indent="-457200">
              <a:buFont typeface="Wingdings" panose="05000000000000000000" pitchFamily="2" charset="2"/>
              <a:buChar char="ü"/>
            </a:pPr>
            <a:endParaRPr lang="vi-VN" sz="3000" dirty="0">
              <a:solidFill>
                <a:srgbClr val="CC00CC"/>
              </a:solidFill>
              <a:latin typeface="+mj-lt"/>
              <a:ea typeface="KG Primary Penmanship"/>
              <a:cs typeface="KG Primary Penmanship"/>
              <a:sym typeface="KG Primary Penmanship"/>
            </a:endParaRPr>
          </a:p>
        </p:txBody>
      </p:sp>
      <p:sp>
        <p:nvSpPr>
          <p:cNvPr id="31" name="TextBox 18"/>
          <p:cNvSpPr txBox="1"/>
          <p:nvPr/>
        </p:nvSpPr>
        <p:spPr>
          <a:xfrm>
            <a:off x="3367087" y="242551"/>
            <a:ext cx="12787313" cy="1846659"/>
          </a:xfrm>
          <a:prstGeom prst="rect">
            <a:avLst/>
          </a:prstGeom>
        </p:spPr>
        <p:txBody>
          <a:bodyPr wrap="square" lIns="0" tIns="0" rIns="0" bIns="0" rtlCol="0" anchor="t">
            <a:spAutoFit/>
          </a:bodyPr>
          <a:lstStyle/>
          <a:p>
            <a:pPr algn="ctr"/>
            <a:r>
              <a:rPr lang="en-US" sz="6000" dirty="0" smtClean="0">
                <a:solidFill>
                  <a:srgbClr val="FF0000"/>
                </a:solidFill>
                <a:latin typeface="Times New Roman" panose="02020603050405020304" pitchFamily="18" charset="0"/>
                <a:ea typeface="KG Primary Penmanship"/>
                <a:cs typeface="Times New Roman" panose="02020603050405020304" pitchFamily="18" charset="0"/>
                <a:sym typeface="KG Primary Penmanship"/>
              </a:rPr>
              <a:t>NỘI DUNG PHÁT </a:t>
            </a:r>
            <a:r>
              <a:rPr lang="en-US" sz="6000" dirty="0">
                <a:solidFill>
                  <a:srgbClr val="FF0000"/>
                </a:solidFill>
                <a:latin typeface="Times New Roman" panose="02020603050405020304" pitchFamily="18" charset="0"/>
                <a:ea typeface="KG Primary Penmanship"/>
                <a:cs typeface="Times New Roman" panose="02020603050405020304" pitchFamily="18" charset="0"/>
                <a:sym typeface="KG Primary Penmanship"/>
              </a:rPr>
              <a:t>TRIỂN TÌNH CẢM, KĨ NĂNG XÃ HỘI, THẨM MĨ</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734602" y="1409700"/>
            <a:ext cx="12191101" cy="7649173"/>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3063825">
            <a:off x="1499980" y="6605039"/>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925703" y="700077"/>
            <a:ext cx="2180844" cy="4114800"/>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4016" y="8219605"/>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840354" y="89905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104912" y="9392181"/>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137691" y="760938"/>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128850" y="700077"/>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7460433" y="3663027"/>
            <a:ext cx="267762" cy="26776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0" name="TextBox 24"/>
          <p:cNvSpPr txBox="1"/>
          <p:nvPr/>
        </p:nvSpPr>
        <p:spPr>
          <a:xfrm>
            <a:off x="2734602" y="-28511"/>
            <a:ext cx="12434681" cy="1846659"/>
          </a:xfrm>
          <a:prstGeom prst="rect">
            <a:avLst/>
          </a:prstGeom>
        </p:spPr>
        <p:txBody>
          <a:bodyPr wrap="square" lIns="0" tIns="0" rIns="0" bIns="0" rtlCol="0" anchor="t">
            <a:spAutoFit/>
          </a:bodyPr>
          <a:lstStyle/>
          <a:p>
            <a:pPr algn="ctr"/>
            <a:r>
              <a:rPr lang="en-US" sz="6000" dirty="0" smtClean="0">
                <a:solidFill>
                  <a:srgbClr val="CC00CC"/>
                </a:solidFill>
                <a:latin typeface="Times New Roman" panose="02020603050405020304" pitchFamily="18" charset="0"/>
                <a:ea typeface="KG Primary Penmanship"/>
                <a:cs typeface="Times New Roman" panose="02020603050405020304" pitchFamily="18" charset="0"/>
                <a:sym typeface="KG Primary Penmanship"/>
              </a:rPr>
              <a:t>MỤC TIÊU PHÁT TRIỂN </a:t>
            </a:r>
            <a:r>
              <a:rPr lang="en-US" sz="6000" dirty="0">
                <a:solidFill>
                  <a:srgbClr val="CC00CC"/>
                </a:solidFill>
                <a:latin typeface="Times New Roman" panose="02020603050405020304" pitchFamily="18" charset="0"/>
                <a:ea typeface="KG Primary Penmanship"/>
                <a:cs typeface="Times New Roman" panose="02020603050405020304" pitchFamily="18" charset="0"/>
                <a:sym typeface="KG Primary Penmanship"/>
              </a:rPr>
              <a:t>TÌNH CẢM, KĨ NĂNG XÃ HỘI, THẨM MĨ</a:t>
            </a:r>
          </a:p>
        </p:txBody>
      </p:sp>
      <p:sp>
        <p:nvSpPr>
          <p:cNvPr id="31" name="TextBox 23"/>
          <p:cNvSpPr txBox="1"/>
          <p:nvPr/>
        </p:nvSpPr>
        <p:spPr>
          <a:xfrm>
            <a:off x="4296042" y="2346197"/>
            <a:ext cx="9497809" cy="5601533"/>
          </a:xfrm>
          <a:prstGeom prst="rect">
            <a:avLst/>
          </a:prstGeom>
        </p:spPr>
        <p:txBody>
          <a:bodyPr wrap="square" lIns="0" tIns="0" rIns="0" bIns="0" rtlCol="0" anchor="t">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Trẻ</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n</a:t>
            </a:r>
            <a:r>
              <a:rPr lang="vi-VN" sz="2800" dirty="0" smtClean="0">
                <a:solidFill>
                  <a:srgbClr val="00B050"/>
                </a:solidFill>
                <a:latin typeface="Times New Roman" panose="02020603050405020304" pitchFamily="18" charset="0"/>
                <a:cs typeface="Times New Roman" panose="02020603050405020304" pitchFamily="18" charset="0"/>
              </a:rPr>
              <a:t>hận </a:t>
            </a:r>
            <a:r>
              <a:rPr lang="vi-VN" sz="2800" dirty="0">
                <a:solidFill>
                  <a:srgbClr val="00B050"/>
                </a:solidFill>
                <a:latin typeface="Times New Roman" panose="02020603050405020304" pitchFamily="18" charset="0"/>
                <a:cs typeface="Times New Roman" panose="02020603050405020304" pitchFamily="18" charset="0"/>
              </a:rPr>
              <a:t>biết và biểu lộ cảm xúc với con người và sự vật  gần gũi:</a:t>
            </a:r>
          </a:p>
          <a:p>
            <a:r>
              <a:rPr lang="vi-VN" sz="2800" dirty="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Trẻ biểu lộ sự</a:t>
            </a:r>
            <a:r>
              <a:rPr lang="vi-VN" sz="2800" b="1" dirty="0">
                <a:solidFill>
                  <a:srgbClr val="00B050"/>
                </a:solidFill>
                <a:latin typeface="Times New Roman" panose="02020603050405020304" pitchFamily="18" charset="0"/>
                <a:cs typeface="Times New Roman" panose="02020603050405020304" pitchFamily="18" charset="0"/>
              </a:rPr>
              <a:t> t</a:t>
            </a:r>
            <a:r>
              <a:rPr lang="vi-VN" sz="2800" dirty="0">
                <a:solidFill>
                  <a:srgbClr val="00B050"/>
                </a:solidFill>
                <a:latin typeface="Times New Roman" panose="02020603050405020304" pitchFamily="18" charset="0"/>
                <a:cs typeface="Times New Roman" panose="02020603050405020304" pitchFamily="18" charset="0"/>
              </a:rPr>
              <a:t>hích giao tiếp với người khác bằng cử  chỉ, lời nói. </a:t>
            </a:r>
            <a:endParaRPr lang="en-US" sz="2800" dirty="0">
              <a:solidFill>
                <a:srgbClr val="00B050"/>
              </a:solidFill>
              <a:latin typeface="Times New Roman" panose="02020603050405020304" pitchFamily="18" charset="0"/>
              <a:cs typeface="Times New Roman" panose="02020603050405020304" pitchFamily="18" charset="0"/>
            </a:endParaRPr>
          </a:p>
          <a:p>
            <a:r>
              <a:rPr lang="vi-VN" sz="2800" dirty="0" smtClean="0">
                <a:solidFill>
                  <a:srgbClr val="00B050"/>
                </a:solidFill>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Trẻ nhận biết được trạng thái cảm xúc vui, buồn, sợ  </a:t>
            </a:r>
            <a:r>
              <a:rPr lang="vi-VN" sz="2800" dirty="0" smtClean="0">
                <a:solidFill>
                  <a:srgbClr val="00B050"/>
                </a:solidFill>
                <a:latin typeface="Times New Roman" panose="02020603050405020304" pitchFamily="18" charset="0"/>
                <a:cs typeface="Times New Roman" panose="02020603050405020304" pitchFamily="18" charset="0"/>
              </a:rPr>
              <a:t>hãi</a:t>
            </a:r>
            <a:r>
              <a:rPr lang="en-US" sz="2800" dirty="0" smtClean="0">
                <a:solidFill>
                  <a:srgbClr val="00B050"/>
                </a:solidFill>
                <a:latin typeface="Times New Roman" panose="02020603050405020304" pitchFamily="18" charset="0"/>
                <a:cs typeface="Times New Roman" panose="02020603050405020304" pitchFamily="18" charset="0"/>
              </a:rPr>
              <a:t>.</a:t>
            </a:r>
            <a:endParaRPr lang="vi-VN" sz="2800" dirty="0">
              <a:solidFill>
                <a:srgbClr val="00B050"/>
              </a:solidFill>
              <a:latin typeface="Times New Roman" panose="02020603050405020304" pitchFamily="18" charset="0"/>
              <a:cs typeface="Times New Roman" panose="02020603050405020304" pitchFamily="18" charset="0"/>
            </a:endParaRPr>
          </a:p>
          <a:p>
            <a:r>
              <a:rPr lang="en-US" sz="2800" dirty="0" smtClean="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Trẻ</a:t>
            </a:r>
            <a:r>
              <a:rPr lang="vi-VN" sz="2800" dirty="0">
                <a:solidFill>
                  <a:srgbClr val="00B050"/>
                </a:solidFill>
                <a:latin typeface="Times New Roman" panose="02020603050405020304" pitchFamily="18" charset="0"/>
                <a:cs typeface="Times New Roman" panose="02020603050405020304" pitchFamily="18" charset="0"/>
              </a:rPr>
              <a:t> biết thực hiện hành vi xã hội đơn giản:</a:t>
            </a:r>
          </a:p>
          <a:p>
            <a:r>
              <a:rPr lang="vi-VN" sz="2800" dirty="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Trẻ biết chào, tạm biệt, cảm ơn, ạ, vâng ạ</a:t>
            </a:r>
            <a:r>
              <a:rPr lang="vi-VN" sz="2800" dirty="0" smtClean="0">
                <a:solidFill>
                  <a:srgbClr val="00B050"/>
                </a:solidFill>
                <a:latin typeface="Times New Roman" panose="02020603050405020304" pitchFamily="18" charset="0"/>
                <a:cs typeface="Times New Roman" panose="02020603050405020304" pitchFamily="18" charset="0"/>
              </a:rPr>
              <a:t>..</a:t>
            </a:r>
            <a:endParaRPr lang="en-US" sz="2800" dirty="0" smtClean="0">
              <a:solidFill>
                <a:srgbClr val="00B050"/>
              </a:solidFill>
              <a:latin typeface="Times New Roman" panose="02020603050405020304" pitchFamily="18" charset="0"/>
              <a:cs typeface="Times New Roman" panose="02020603050405020304" pitchFamily="18" charset="0"/>
            </a:endParaRPr>
          </a:p>
          <a:p>
            <a:r>
              <a:rPr lang="vi-VN" sz="2800" dirty="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Trẻ biết thể hiện một số hành vi xã hội đơn giản qua  trò  chơi giả bộ </a:t>
            </a:r>
          </a:p>
          <a:p>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Thể</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hiện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cảm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xúc</a:t>
            </a:r>
            <a:r>
              <a:rPr lang="en-US" sz="2800" dirty="0">
                <a:solidFill>
                  <a:srgbClr val="00B050"/>
                </a:solidFill>
                <a:latin typeface="Times New Roman" panose="02020603050405020304" pitchFamily="18" charset="0"/>
                <a:cs typeface="Times New Roman" panose="02020603050405020304" pitchFamily="18" charset="0"/>
              </a:rPr>
              <a:t> qua </a:t>
            </a:r>
            <a:r>
              <a:rPr lang="en-US" sz="2800" dirty="0" err="1">
                <a:solidFill>
                  <a:srgbClr val="00B050"/>
                </a:solidFill>
                <a:latin typeface="Times New Roman" panose="02020603050405020304" pitchFamily="18" charset="0"/>
                <a:cs typeface="Times New Roman" panose="02020603050405020304" pitchFamily="18" charset="0"/>
              </a:rPr>
              <a:t>bài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hát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vận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động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theo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nhạc</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err="1">
                <a:solidFill>
                  <a:srgbClr val="00B050"/>
                </a:solidFill>
                <a:latin typeface="Times New Roman" panose="02020603050405020304" pitchFamily="18" charset="0"/>
                <a:cs typeface="Times New Roman" panose="02020603050405020304" pitchFamily="18" charset="0"/>
              </a:rPr>
              <a:t>tô</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màu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vẽ</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nặn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xé</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xếp</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hình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xem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tranh</a:t>
            </a:r>
            <a:r>
              <a:rPr lang="en-US" sz="2800" dirty="0">
                <a:solidFill>
                  <a:srgbClr val="00B050"/>
                </a:solidFill>
                <a:latin typeface="Times New Roman" panose="02020603050405020304" pitchFamily="18" charset="0"/>
                <a:cs typeface="Times New Roman" panose="02020603050405020304" pitchFamily="18" charset="0"/>
              </a:rPr>
              <a:t>.</a:t>
            </a:r>
          </a:p>
          <a:p>
            <a:r>
              <a:rPr lang="vi-VN" sz="2800" dirty="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a:t>
            </a:r>
            <a:r>
              <a:rPr lang="vi-VN" sz="2800" dirty="0">
                <a:solidFill>
                  <a:srgbClr val="00B050"/>
                </a:solidFill>
                <a:latin typeface="Times New Roman" panose="02020603050405020304" pitchFamily="18" charset="0"/>
                <a:cs typeface="Times New Roman" panose="02020603050405020304" pitchFamily="18" charset="0"/>
              </a:rPr>
              <a:t>Trẻ thích t̉ô màu, vẽ, nặn, xé, xếp hình, xem tranh  (cầm bút  di </a:t>
            </a:r>
            <a:r>
              <a:rPr lang="vi-VN" sz="2800" dirty="0" smtClean="0">
                <a:solidFill>
                  <a:srgbClr val="00B050"/>
                </a:solidFill>
                <a:latin typeface="Times New Roman" panose="02020603050405020304" pitchFamily="18" charset="0"/>
                <a:cs typeface="Times New Roman" panose="02020603050405020304" pitchFamily="18" charset="0"/>
              </a:rPr>
              <a:t>màu</a:t>
            </a:r>
            <a:r>
              <a:rPr lang="en-US" sz="2800" dirty="0" smtClean="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vẽ</a:t>
            </a:r>
            <a:r>
              <a:rPr lang="vi-VN" sz="2800" dirty="0">
                <a:solidFill>
                  <a:srgbClr val="00B050"/>
                </a:solidFill>
                <a:latin typeface="Times New Roman" panose="02020603050405020304" pitchFamily="18" charset="0"/>
                <a:cs typeface="Times New Roman" panose="02020603050405020304" pitchFamily="18" charset="0"/>
              </a:rPr>
              <a:t>  nguệch  ngoạc</a:t>
            </a:r>
            <a:r>
              <a:rPr lang="vi-VN" sz="2800" dirty="0" smtClean="0">
                <a:solidFill>
                  <a:srgbClr val="00B050"/>
                </a:solidFill>
                <a:latin typeface="Times New Roman" panose="02020603050405020304" pitchFamily="18" charset="0"/>
                <a:cs typeface="Times New Roman" panose="02020603050405020304" pitchFamily="18" charset="0"/>
              </a:rPr>
              <a:t>).</a:t>
            </a:r>
            <a:endParaRPr lang="vi-VN" sz="28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1359</Words>
  <Application>Microsoft Office PowerPoint</Application>
  <PresentationFormat>Custom</PresentationFormat>
  <Paragraphs>158</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KG Primary Penmanship</vt:lpstr>
      <vt:lpstr>Times New Roman</vt:lpstr>
      <vt:lpstr>Arial</vt:lpstr>
      <vt:lpstr>Bryndan Write</vt:lpstr>
      <vt:lpstr>Symbol</vt:lpstr>
      <vt:lpstr>Sigmar One</vt:lpstr>
      <vt:lpstr>Calibri</vt:lpstr>
      <vt:lpstr>Wingdings</vt:lpstr>
      <vt:lpstr>Asap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13</cp:revision>
  <dcterms:created xsi:type="dcterms:W3CDTF">2006-08-16T00:00:00Z</dcterms:created>
  <dcterms:modified xsi:type="dcterms:W3CDTF">2025-02-18T04:47:41Z</dcterms:modified>
  <dc:identifier>DAGczM8YBXo</dc:identifier>
</cp:coreProperties>
</file>