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5" autoAdjust="0"/>
    <p:restoredTop sz="86380" autoAdjust="0"/>
  </p:normalViewPr>
  <p:slideViewPr>
    <p:cSldViewPr>
      <p:cViewPr varScale="1">
        <p:scale>
          <a:sx n="114" d="100"/>
          <a:sy n="114" d="100"/>
        </p:scale>
        <p:origin x="22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751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460BF-2858-4019-A087-00B1F43D6E66}" type="datetimeFigureOut">
              <a:rPr lang="vi-VN" smtClean="0"/>
              <a:t>26/02/2025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8B0C-C330-451E-84C4-4730388D814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6344328040916_77bb89f6c67035f78d49dc1a4ea7ffd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"/>
            <a:ext cx="9296400" cy="685799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43000" y="2438400"/>
            <a:ext cx="7467600" cy="1143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KẾ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HoẠCH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KHỐI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MẦM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3 – 4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5111" y="1828800"/>
            <a:ext cx="3048000" cy="762000"/>
          </a:xfrm>
        </p:spPr>
        <p:txBody>
          <a:bodyPr>
            <a:normAutofit fontScale="90000"/>
          </a:bodyPr>
          <a:lstStyle/>
          <a:p>
            <a:r>
              <a:rPr lang="vi-VN" sz="2000" b="1" dirty="0"/>
              <a:t>2) Kĩ năng chơi giả bộ</a:t>
            </a:r>
            <a:r>
              <a:rPr lang="vi-VN" sz="2000" b="1" dirty="0" smtClean="0"/>
              <a:t>: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/>
              <a:t>-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sáng</a:t>
            </a:r>
            <a:r>
              <a:rPr lang="en-US" sz="2000" dirty="0"/>
              <a:t> </a:t>
            </a:r>
            <a:r>
              <a:rPr lang="en-US" sz="2000" dirty="0" err="1"/>
              <a:t>tạo</a:t>
            </a:r>
            <a:r>
              <a:rPr lang="en-US" sz="2000" dirty="0"/>
              <a:t>, </a:t>
            </a:r>
            <a:r>
              <a:rPr lang="en-US" sz="2000" dirty="0" err="1"/>
              <a:t>độc</a:t>
            </a:r>
            <a:r>
              <a:rPr lang="en-US" sz="2000" dirty="0"/>
              <a:t> </a:t>
            </a:r>
            <a:r>
              <a:rPr lang="en-US" sz="2000" dirty="0" err="1"/>
              <a:t>đáo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THGB,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sử</a:t>
            </a:r>
            <a:r>
              <a:rPr lang="en-US" sz="2000" dirty="0"/>
              <a:t> </a:t>
            </a:r>
            <a:r>
              <a:rPr lang="en-US" sz="2000" dirty="0" err="1"/>
              <a:t>dụng</a:t>
            </a:r>
            <a:r>
              <a:rPr lang="en-US" sz="2000" dirty="0"/>
              <a:t>  VTT T4,  T5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 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 </a:t>
            </a:r>
            <a:r>
              <a:rPr lang="en-US" sz="2000" dirty="0" err="1"/>
              <a:t>hành</a:t>
            </a:r>
            <a:r>
              <a:rPr lang="en-US" sz="2000" dirty="0"/>
              <a:t> </a:t>
            </a:r>
            <a:r>
              <a:rPr lang="en-US" sz="2000" dirty="0" err="1"/>
              <a:t>động</a:t>
            </a:r>
            <a:r>
              <a:rPr lang="en-US" sz="2000" dirty="0"/>
              <a:t>  </a:t>
            </a:r>
            <a:r>
              <a:rPr lang="en-US" sz="2000" dirty="0" err="1"/>
              <a:t>vai</a:t>
            </a:r>
            <a:r>
              <a:rPr lang="en-US" sz="2000" dirty="0"/>
              <a:t>  (</a:t>
            </a:r>
            <a:r>
              <a:rPr lang="en-US" sz="2000" dirty="0" err="1"/>
              <a:t>ngôn</a:t>
            </a:r>
            <a:r>
              <a:rPr lang="en-US" sz="2000" dirty="0"/>
              <a:t> </a:t>
            </a:r>
            <a:r>
              <a:rPr lang="en-US" sz="2000" dirty="0" err="1"/>
              <a:t>ngữ</a:t>
            </a:r>
            <a:r>
              <a:rPr lang="en-US" sz="2000" dirty="0"/>
              <a:t>, </a:t>
            </a:r>
            <a:r>
              <a:rPr lang="en-US" sz="2000" dirty="0" err="1"/>
              <a:t>hành</a:t>
            </a:r>
            <a:r>
              <a:rPr lang="en-US" sz="2000" dirty="0"/>
              <a:t>  </a:t>
            </a:r>
            <a:r>
              <a:rPr lang="en-US" sz="2000" dirty="0" err="1"/>
              <a:t>động</a:t>
            </a:r>
            <a:r>
              <a:rPr lang="en-US" sz="2000" dirty="0"/>
              <a:t>, </a:t>
            </a:r>
            <a:r>
              <a:rPr lang="en-US" sz="2000" dirty="0" err="1"/>
              <a:t>nét</a:t>
            </a:r>
            <a:r>
              <a:rPr lang="en-US" sz="2000" dirty="0"/>
              <a:t>  </a:t>
            </a:r>
            <a:r>
              <a:rPr lang="en-US" sz="2000" dirty="0" err="1"/>
              <a:t>mặt</a:t>
            </a:r>
            <a:r>
              <a:rPr lang="en-US" sz="2000" dirty="0"/>
              <a:t>...)</a:t>
            </a:r>
            <a:r>
              <a:rPr lang="en-US" sz="2000" b="1" dirty="0"/>
              <a:t> 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914400"/>
            <a:ext cx="3657600" cy="5211763"/>
          </a:xfrm>
        </p:spPr>
        <p:txBody>
          <a:bodyPr>
            <a:normAutofit/>
          </a:bodyPr>
          <a:lstStyle/>
          <a:p>
            <a:r>
              <a:rPr lang="vi-VN" sz="1800" b="1" dirty="0">
                <a:latin typeface="+mj-lt"/>
              </a:rPr>
              <a:t>1) Nội dung cốt truyện của trò chơi (NDCC)</a:t>
            </a:r>
            <a:endParaRPr lang="vi-VN" sz="1800" dirty="0">
              <a:latin typeface="+mj-lt"/>
            </a:endParaRPr>
          </a:p>
          <a:p>
            <a:r>
              <a:rPr lang="vi-VN" sz="1800" dirty="0" smtClean="0">
                <a:latin typeface="+mj-lt"/>
              </a:rPr>
              <a:t>-Hiện </a:t>
            </a:r>
            <a:r>
              <a:rPr lang="vi-VN" sz="1800" dirty="0">
                <a:latin typeface="+mj-lt"/>
              </a:rPr>
              <a:t>thực đa dạng được phản ánh trong trò chơi: Sinh  hoạt  của  trẻ,  ngành  nghề lao động của người  lớn, sự  kiện  XH, sự kiện  giả  tưởng...</a:t>
            </a:r>
            <a:r>
              <a:rPr lang="vi-VN" sz="1800" dirty="0"/>
              <a:t> </a:t>
            </a:r>
            <a:endParaRPr lang="en-US" sz="1800" dirty="0" smtClean="0"/>
          </a:p>
          <a:p>
            <a:r>
              <a:rPr lang="en-US" sz="1800" dirty="0"/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76600" y="426720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1800" b="1" dirty="0"/>
              <a:t>3) Phối hợp với bạn trong tổ chức trò chơi:</a:t>
            </a:r>
            <a:endParaRPr lang="vi-VN" sz="1800" dirty="0"/>
          </a:p>
          <a:p>
            <a:r>
              <a:rPr lang="en-US" sz="1800" dirty="0" smtClean="0"/>
              <a:t>- </a:t>
            </a:r>
            <a:r>
              <a:rPr lang="vi-VN" sz="1800" dirty="0" smtClean="0"/>
              <a:t>Có </a:t>
            </a:r>
            <a:r>
              <a:rPr lang="vi-VN" sz="1800" dirty="0"/>
              <a:t>sự phối hợp giữa các thành viên trong nhóm chơi 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52400" y="32260"/>
            <a:ext cx="3048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GIẢ BỘ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0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219"/>
            <a:ext cx="9144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5715000"/>
            <a:ext cx="5562600" cy="533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XÂY DỰNG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066800"/>
            <a:ext cx="60198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Ý tưởng xây dựng: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“VLXD”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 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MHXD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Phối hợp với bạn trong nhóm chơi: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+ Rủ nhau chơi, thỏa thuận về MHXD và phân công  thực  hiện  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+ Trong khi chơi: Thực hiện theo phân công, quan tâm  đến  phần  việc  của nhau; trao đổi, lắng nghe ý  kiến của 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254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63367" y="685800"/>
            <a:ext cx="66294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CÓ LUẬT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091967" y="1447800"/>
            <a:ext cx="6400800" cy="1752600"/>
          </a:xfrm>
        </p:spPr>
        <p:txBody>
          <a:bodyPr>
            <a:noAutofit/>
          </a:bodyPr>
          <a:lstStyle/>
          <a:p>
            <a:pPr algn="just"/>
            <a:r>
              <a:rPr lang="vi-VN" sz="2000" b="1" dirty="0" smtClean="0">
                <a:solidFill>
                  <a:srgbClr val="0070C0"/>
                </a:solidFill>
                <a:latin typeface="+mj-lt"/>
              </a:rPr>
              <a:t>1. </a:t>
            </a:r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hành động chơi</a:t>
            </a:r>
            <a:endParaRPr lang="vi-VN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 thực hiện đúng luật chơi, phù hợp với nhiệm vụ chơi  T11 T3</a:t>
            </a: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Tuân thủ qui tắc chơi:</a:t>
            </a:r>
            <a:endParaRPr lang="vi-VN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-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&amp; 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T3 T4</a:t>
            </a:r>
          </a:p>
          <a:p>
            <a:pPr algn="just"/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Có sự phối hợp giữa các thành viên trong nhóm chơi  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Khả năng tự lực khi chơi:</a:t>
            </a:r>
            <a:endParaRPr lang="vi-VN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Tự chơi ở mức “chủ động  nhưng  có  sự gợi ý  hỗ  trợ của  GV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70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z6344328073214_de9805ce614ce3a1c7dffb9ae0372d3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6200" y="0"/>
            <a:ext cx="92202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MỤC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TIÊU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CHẤT</a:t>
            </a:r>
            <a:endParaRPr lang="vi-VN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1371600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marL="285750" indent="-285750" algn="just">
              <a:lnSpc>
                <a:spcPct val="160000"/>
              </a:lnSpc>
              <a:buFontTx/>
              <a:buChar char="-"/>
            </a:pP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thực hiện được động  tác phát  triển các  nhóm cơ  và hô hấp  </a:t>
            </a:r>
            <a:endParaRPr lang="en-US" sz="5000" dirty="0" smtClean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60000"/>
              </a:lnSpc>
              <a:buFontTx/>
              <a:buChar char="-"/>
            </a:pPr>
            <a:r>
              <a:rPr lang="en-US" sz="5000" dirty="0" err="1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Trẻ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c</a:t>
            </a: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ác </a:t>
            </a: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kĩ năng vận động cơ bản và phát triển  các tố  chất  trong vận  </a:t>
            </a: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50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Trẻ giữ được thăng bằng cơ thể khi thực hiện  vận  động  một 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cách </a:t>
            </a: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vững vàng, đúng tư thế.</a:t>
            </a:r>
          </a:p>
          <a:p>
            <a:pPr algn="just">
              <a:lnSpc>
                <a:spcPct val="160000"/>
              </a:lnSpc>
            </a:pPr>
            <a:r>
              <a:rPr lang="en-US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</a:t>
            </a:r>
            <a:r>
              <a:rPr lang="en-US" sz="50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Trẻ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 </a:t>
            </a:r>
            <a:r>
              <a:rPr lang="en-US" sz="50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phối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tay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50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mắt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vận</a:t>
            </a:r>
            <a:r>
              <a:rPr lang="en-US" sz="5000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endParaRPr lang="en-US" sz="5000" dirty="0">
              <a:solidFill>
                <a:srgbClr val="0070C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60000"/>
              </a:lnSpc>
            </a:pP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Trẻ thực hiện </a:t>
            </a: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phối </a:t>
            </a: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hợp được các cử động  của bàn  tay  ngón  tay,  phối  hợp tay - mắt vả  sử dụng một số  hoạt  động</a:t>
            </a:r>
            <a:r>
              <a:rPr lang="vi-VN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vi-VN" sz="5000" dirty="0">
              <a:solidFill>
                <a:srgbClr val="0070C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60000"/>
              </a:lnSpc>
            </a:pP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 + Thực hiện được các vận động: xoay tròn cổ  tay, gập,  đan ngón  tay vào nhau, nắm và đưa  từng ngón tay </a:t>
            </a:r>
          </a:p>
          <a:p>
            <a:pPr algn="just">
              <a:lnSpc>
                <a:spcPct val="160000"/>
              </a:lnSpc>
            </a:pP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 </a:t>
            </a:r>
            <a:r>
              <a:rPr lang="en-US" sz="5000" dirty="0" smtClean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vi-VN" sz="5000" dirty="0">
                <a:solidFill>
                  <a:srgbClr val="0070C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+ Trẻ biết phối hợp được cử động bàn tay,  ngón tay  trong một  số  hoạt động</a:t>
            </a:r>
            <a:r>
              <a:rPr lang="vi-VN" sz="17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vi-VN" sz="17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6344328050196_be653faf60282d2f62308b075b301b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THỂ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CHẤT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66018"/>
            <a:ext cx="5791200" cy="452596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en-US" sz="3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Vận</a:t>
            </a:r>
            <a:r>
              <a:rPr lang="en-US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phát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triển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nhóm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cơ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hấp</a:t>
            </a: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70000"/>
              </a:lnSpc>
              <a:buNone/>
            </a:pP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- 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hấp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tay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chân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bụng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lườn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en-US" sz="3100" dirty="0" smtClean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</a:pPr>
            <a:r>
              <a:rPr lang="en-US" sz="3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Vận</a:t>
            </a:r>
            <a:r>
              <a:rPr lang="en-US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cơ</a:t>
            </a:r>
            <a:r>
              <a:rPr lang="en-US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bản</a:t>
            </a:r>
            <a:endParaRPr lang="en-US" sz="3100" dirty="0" smtClean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- </a:t>
            </a:r>
            <a:r>
              <a:rPr lang="en-US" sz="31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Bò</a:t>
            </a: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chui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qua 2-3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cổng</a:t>
            </a:r>
            <a:r>
              <a:rPr lang="en-US" sz="3100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vi-VN" sz="3100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it-IT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- Bước </a:t>
            </a:r>
            <a:r>
              <a:rPr lang="it-IT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lên, xuống bục cao (30cm) </a:t>
            </a:r>
            <a:endParaRPr lang="vi-VN" sz="3100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- </a:t>
            </a:r>
            <a:r>
              <a:rPr lang="en-US" sz="31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Chuyền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bóng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2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bên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theo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hàng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ngang</a:t>
            </a:r>
            <a:endParaRPr lang="vi-VN" sz="3100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</a:pPr>
            <a:r>
              <a:rPr lang="en-US" sz="31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Dinh</a:t>
            </a:r>
            <a:r>
              <a:rPr lang="en-US" sz="31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dưỡng-Vệ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sz="3100" b="1" i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lang="vi-VN" sz="3100" i="1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- </a:t>
            </a:r>
            <a:r>
              <a:rPr lang="en-US" sz="31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bằng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lời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nói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về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nhu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cầu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ăn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ngủ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vi-VN" sz="3100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- </a:t>
            </a:r>
            <a:r>
              <a:rPr lang="en-US" sz="31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Nhận</a:t>
            </a:r>
            <a:r>
              <a:rPr lang="en-US" sz="31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một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biểu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hiện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ốm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mệt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sốt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ho,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đau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họng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buồn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ói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nhức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đau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bụng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đau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răng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biết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nói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với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cô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giáo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lớn</a:t>
            </a:r>
            <a:r>
              <a:rPr lang="en-US" sz="3100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endParaRPr lang="vi-VN" sz="3100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z6344328054588_e7ef8a1729843b94f7a0475ef2fe6ab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4873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LĨNH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VỰC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NGÔN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NGỮ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4040188" cy="63976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lgerian" pitchFamily="82" charset="0"/>
              </a:rPr>
              <a:t>MỤC</a:t>
            </a: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lgerian" pitchFamily="82" charset="0"/>
              </a:rPr>
              <a:t>TIÊU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219200"/>
            <a:ext cx="4040188" cy="39512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- 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Trẻ</a:t>
            </a:r>
            <a:r>
              <a:rPr lang="vi-VN" sz="1800" dirty="0">
                <a:solidFill>
                  <a:srgbClr val="00B050"/>
                </a:solidFill>
                <a:latin typeface="+mj-lt"/>
              </a:rPr>
              <a:t> hiểu nghĩa từ khái quát gần 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gũi</a:t>
            </a: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.</a:t>
            </a:r>
          </a:p>
          <a:p>
            <a:pPr marL="0" lvl="0" indent="0" algn="just">
              <a:buNone/>
            </a:pP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- 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Trẻ</a:t>
            </a:r>
            <a:r>
              <a:rPr lang="vi-VN" sz="1800" dirty="0">
                <a:solidFill>
                  <a:srgbClr val="00B050"/>
                </a:solidFill>
                <a:latin typeface="+mj-lt"/>
              </a:rPr>
              <a:t> lắng nghe và trả lời được câu hỏi của người đối thoại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.</a:t>
            </a:r>
            <a:endParaRPr lang="en-US" sz="1800" dirty="0" smtClean="0">
              <a:solidFill>
                <a:srgbClr val="00B050"/>
              </a:solidFill>
              <a:latin typeface="+mj-lt"/>
            </a:endParaRPr>
          </a:p>
          <a:p>
            <a:pPr marL="0" lvl="0" indent="0" algn="just">
              <a:buNone/>
            </a:pP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- 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Trẻ</a:t>
            </a:r>
            <a:r>
              <a:rPr lang="vi-VN" sz="1800" dirty="0">
                <a:solidFill>
                  <a:srgbClr val="00B050"/>
                </a:solidFill>
                <a:latin typeface="+mj-lt"/>
              </a:rPr>
              <a:t> 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sử</a:t>
            </a:r>
            <a:r>
              <a:rPr lang="vi-VN" sz="1800" dirty="0">
                <a:solidFill>
                  <a:srgbClr val="00B050"/>
                </a:solidFill>
                <a:latin typeface="+mj-lt"/>
              </a:rPr>
              <a:t> dụng được các từ thông dụng chỉ sự vật, hoạt  động, đặc  điểm</a:t>
            </a:r>
            <a:r>
              <a:rPr lang="vi-VN" dirty="0">
                <a:solidFill>
                  <a:srgbClr val="00B050"/>
                </a:solidFill>
              </a:rPr>
              <a:t>..</a:t>
            </a:r>
            <a:endParaRPr lang="en-US" sz="1800" dirty="0" smtClean="0">
              <a:solidFill>
                <a:srgbClr val="00B050"/>
              </a:solidFill>
              <a:latin typeface="+mj-lt"/>
            </a:endParaRPr>
          </a:p>
          <a:p>
            <a:pPr marL="0" lvl="0" indent="0" algn="just">
              <a:buNone/>
            </a:pP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- 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Trẻ</a:t>
            </a:r>
            <a:r>
              <a:rPr lang="vi-VN" sz="1800" dirty="0">
                <a:solidFill>
                  <a:srgbClr val="00B050"/>
                </a:solidFill>
                <a:latin typeface="+mj-lt"/>
              </a:rPr>
              <a:t> bắt chước ngữ điệu, nhịp, vần giọng nói nhân vật trong truyện, thơ,  đồng dao</a:t>
            </a:r>
          </a:p>
          <a:p>
            <a:pPr marL="0" lvl="0" indent="0" algn="just">
              <a:buNone/>
            </a:pPr>
            <a:r>
              <a:rPr lang="en-US" sz="1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1800" dirty="0" smtClean="0">
                <a:solidFill>
                  <a:srgbClr val="00B050"/>
                </a:solidFill>
                <a:latin typeface="+mj-lt"/>
              </a:rPr>
              <a:t>- 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Trẻ</a:t>
            </a:r>
            <a:r>
              <a:rPr lang="vi-VN" sz="1800" dirty="0">
                <a:solidFill>
                  <a:srgbClr val="00B050"/>
                </a:solidFill>
                <a:latin typeface="+mj-lt"/>
              </a:rPr>
              <a:t> nói đủ nghe, không lí </a:t>
            </a:r>
            <a:r>
              <a:rPr lang="vi-VN" sz="1800" dirty="0" smtClean="0">
                <a:solidFill>
                  <a:srgbClr val="00B050"/>
                </a:solidFill>
                <a:latin typeface="+mj-lt"/>
              </a:rPr>
              <a:t>nhí.</a:t>
            </a:r>
            <a:endParaRPr lang="en-US" sz="1800" dirty="0">
              <a:solidFill>
                <a:srgbClr val="00B050"/>
              </a:solidFill>
              <a:latin typeface="+mj-lt"/>
            </a:endParaRPr>
          </a:p>
          <a:p>
            <a:pPr marL="0" lvl="0" indent="0" algn="just">
              <a:buNone/>
            </a:pPr>
            <a:r>
              <a:rPr lang="en-US" sz="1800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1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,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vi-VN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228" y="432233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Algerian" pitchFamily="82" charset="0"/>
              </a:rPr>
              <a:t>NỘI</a:t>
            </a:r>
            <a:r>
              <a:rPr lang="en-US" dirty="0" smtClean="0">
                <a:solidFill>
                  <a:srgbClr val="002060"/>
                </a:solidFill>
                <a:latin typeface="Algerian" pitchFamily="82" charset="0"/>
              </a:rPr>
              <a:t> DUNG</a:t>
            </a:r>
            <a:endParaRPr lang="vi-VN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84933" y="864466"/>
            <a:ext cx="4178067" cy="3951288"/>
          </a:xfrm>
        </p:spPr>
        <p:txBody>
          <a:bodyPr>
            <a:normAutofit fontScale="25000" lnSpcReduction="20000"/>
          </a:bodyPr>
          <a:lstStyle/>
          <a:p>
            <a:pPr marL="457200" indent="-457200" algn="just">
              <a:buNone/>
            </a:pPr>
            <a:r>
              <a:rPr lang="en-US" sz="6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vi-VN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endParaRPr lang="vi-VN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7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7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7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7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cấm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…)</a:t>
            </a:r>
          </a:p>
          <a:p>
            <a:pPr lvl="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7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lấy-cất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7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qui </a:t>
            </a:r>
            <a:r>
              <a:rPr lang="en-US" sz="72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endParaRPr lang="vi-VN" sz="7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7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6344328045852_316a304a3581beeaee7c28fb2cc4c1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LĨNH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VỰC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br>
              <a:rPr lang="en-US" dirty="0" smtClean="0">
                <a:solidFill>
                  <a:srgbClr val="FF0000"/>
                </a:solidFill>
                <a:latin typeface="Algerian" pitchFamily="82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tình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cảm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–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kĩ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xã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hội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r>
              <a:rPr lang="en-US" sz="3100" dirty="0" err="1" smtClean="0">
                <a:solidFill>
                  <a:srgbClr val="002060"/>
                </a:solidFill>
                <a:latin typeface="Algerian" pitchFamily="82" charset="0"/>
              </a:rPr>
              <a:t>MỤC</a:t>
            </a:r>
            <a:r>
              <a:rPr lang="en-US" sz="3100" dirty="0" smtClean="0">
                <a:solidFill>
                  <a:srgbClr val="002060"/>
                </a:solidFill>
                <a:latin typeface="Algerian" pitchFamily="82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Algerian" pitchFamily="82" charset="0"/>
              </a:rPr>
              <a:t>TIÊU</a:t>
            </a:r>
            <a:endParaRPr lang="vi-VN" sz="3100" dirty="0" smtClean="0">
              <a:solidFill>
                <a:srgbClr val="002060"/>
              </a:solidFill>
            </a:endParaRPr>
          </a:p>
          <a:p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1981200"/>
            <a:ext cx="30495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+mj-lt"/>
              </a:rPr>
              <a:t>- </a:t>
            </a:r>
            <a:r>
              <a:rPr lang="vi-VN" sz="2000" dirty="0" smtClean="0">
                <a:solidFill>
                  <a:srgbClr val="7030A0"/>
                </a:solidFill>
                <a:latin typeface="+mj-lt"/>
              </a:rPr>
              <a:t>Trẻ</a:t>
            </a:r>
            <a:r>
              <a:rPr lang="vi-VN" sz="2000" dirty="0">
                <a:solidFill>
                  <a:srgbClr val="7030A0"/>
                </a:solidFill>
                <a:latin typeface="+mj-lt"/>
              </a:rPr>
              <a:t> mạnh dạn tham gia </a:t>
            </a: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v</a:t>
            </a:r>
            <a:r>
              <a:rPr lang="vi-VN" sz="2000" dirty="0" smtClean="0">
                <a:solidFill>
                  <a:srgbClr val="7030A0"/>
                </a:solidFill>
                <a:latin typeface="+mj-lt"/>
              </a:rPr>
              <a:t>ào </a:t>
            </a:r>
            <a:r>
              <a:rPr lang="vi-VN" sz="2000" dirty="0">
                <a:solidFill>
                  <a:srgbClr val="7030A0"/>
                </a:solidFill>
                <a:latin typeface="+mj-lt"/>
              </a:rPr>
              <a:t>các hoạt động, mạnh  dạn  khi  trả lời  câu hỏi. </a:t>
            </a:r>
            <a:endParaRPr lang="en-US" sz="2000" dirty="0" smtClean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- </a:t>
            </a:r>
            <a:r>
              <a:rPr lang="vi-VN" sz="2000" dirty="0" smtClean="0">
                <a:solidFill>
                  <a:srgbClr val="7030A0"/>
                </a:solidFill>
                <a:latin typeface="+mj-lt"/>
              </a:rPr>
              <a:t>Trẻ</a:t>
            </a:r>
            <a:r>
              <a:rPr lang="vi-VN" sz="2000" dirty="0">
                <a:solidFill>
                  <a:srgbClr val="7030A0"/>
                </a:solidFill>
                <a:latin typeface="+mj-lt"/>
              </a:rPr>
              <a:t> nhận ra cảm xúc: vui, buồn,  sợ hãi, tức giận  qua  nét  mặt,  giong nói,  qua tranh ảnh</a:t>
            </a:r>
            <a:r>
              <a:rPr lang="vi-VN" sz="2000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US" sz="2000" dirty="0" smtClean="0">
              <a:solidFill>
                <a:srgbClr val="7030A0"/>
              </a:solidFill>
              <a:latin typeface="+mj-lt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+mj-lt"/>
              </a:rPr>
              <a:t>- </a:t>
            </a:r>
            <a:r>
              <a:rPr lang="vi-VN" sz="2000" dirty="0" smtClean="0">
                <a:solidFill>
                  <a:srgbClr val="7030A0"/>
                </a:solidFill>
                <a:latin typeface="+mj-lt"/>
              </a:rPr>
              <a:t>Trẻ</a:t>
            </a:r>
            <a:r>
              <a:rPr lang="vi-VN" sz="2000" dirty="0">
                <a:solidFill>
                  <a:srgbClr val="7030A0"/>
                </a:solidFill>
                <a:latin typeface="+mj-lt"/>
              </a:rPr>
              <a:t> biết biểu lộ cảm xúc: vui, buồn,  sợ hãi, tức  giận.</a:t>
            </a:r>
            <a:endParaRPr lang="vi-VN" sz="2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3127375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đúng-sai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tốt-xấu</a:t>
            </a:r>
            <a:endParaRPr lang="vi-VN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qua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>
              <a:solidFill>
                <a:srgbClr val="002060"/>
              </a:solidFill>
              <a:latin typeface="Algerian" pitchFamily="82" charset="0"/>
            </a:endParaRPr>
          </a:p>
          <a:p>
            <a:pPr algn="ctr"/>
            <a:r>
              <a:rPr lang="en-US" sz="3100" dirty="0" err="1" smtClean="0">
                <a:solidFill>
                  <a:srgbClr val="002060"/>
                </a:solidFill>
                <a:latin typeface="Algerian" pitchFamily="82" charset="0"/>
              </a:rPr>
              <a:t>NỘI</a:t>
            </a:r>
            <a:r>
              <a:rPr lang="en-US" sz="3100" dirty="0" smtClean="0">
                <a:solidFill>
                  <a:srgbClr val="002060"/>
                </a:solidFill>
                <a:latin typeface="Algerian" pitchFamily="82" charset="0"/>
              </a:rPr>
              <a:t> DUNG</a:t>
            </a:r>
            <a:endParaRPr lang="vi-VN" sz="3100" dirty="0" smtClean="0">
              <a:solidFill>
                <a:srgbClr val="002060"/>
              </a:solidFill>
            </a:endParaRP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6344328078968_c9f6138837338be64bc543fc166d79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Mục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tiêu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524000"/>
            <a:ext cx="6172200" cy="4144963"/>
          </a:xfrm>
        </p:spPr>
        <p:txBody>
          <a:bodyPr>
            <a:normAutofit/>
          </a:bodyPr>
          <a:lstStyle/>
          <a:p>
            <a:pPr algn="just"/>
            <a:r>
              <a:rPr lang="vi-VN" sz="2200" dirty="0" smtClean="0">
                <a:solidFill>
                  <a:srgbClr val="0070C0"/>
                </a:solidFill>
                <a:latin typeface="+mj-lt"/>
              </a:rPr>
              <a:t>Trẻ</a:t>
            </a:r>
            <a:r>
              <a:rPr lang="vi-VN" sz="2200" dirty="0">
                <a:solidFill>
                  <a:srgbClr val="0070C0"/>
                </a:solidFill>
                <a:latin typeface="+mj-lt"/>
              </a:rPr>
              <a:t> biết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vi-VN" sz="2200" dirty="0" smtClean="0">
                <a:solidFill>
                  <a:srgbClr val="0070C0"/>
                </a:solidFill>
                <a:latin typeface="+mj-lt"/>
              </a:rPr>
              <a:t>ên</a:t>
            </a:r>
            <a:r>
              <a:rPr lang="vi-VN" sz="2200" dirty="0">
                <a:solidFill>
                  <a:srgbClr val="0070C0"/>
                </a:solidFill>
                <a:latin typeface="+mj-lt"/>
              </a:rPr>
              <a:t>, đặc điểm, công dụng  của một số  phương tiện giao thông  quen thuộc. </a:t>
            </a:r>
          </a:p>
          <a:p>
            <a:pPr algn="just"/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b="1" dirty="0">
                <a:solidFill>
                  <a:srgbClr val="0070C0"/>
                </a:solidFill>
                <a:latin typeface="+mj-lt"/>
              </a:rPr>
              <a:t>  </a:t>
            </a:r>
            <a:endParaRPr lang="en-US" sz="2200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vi-VN" sz="2200" dirty="0" smtClean="0">
                <a:solidFill>
                  <a:srgbClr val="0070C0"/>
                </a:solidFill>
                <a:latin typeface="+mj-lt"/>
              </a:rPr>
              <a:t>rẻ</a:t>
            </a:r>
            <a:r>
              <a:rPr lang="vi-VN" sz="2200" dirty="0">
                <a:solidFill>
                  <a:srgbClr val="0070C0"/>
                </a:solidFill>
                <a:latin typeface="+mj-lt"/>
              </a:rPr>
              <a:t> biết </a:t>
            </a:r>
            <a:r>
              <a:rPr lang="en-US" sz="2200" dirty="0" smtClean="0">
                <a:solidFill>
                  <a:srgbClr val="0070C0"/>
                </a:solidFill>
                <a:latin typeface="+mj-lt"/>
              </a:rPr>
              <a:t>t</a:t>
            </a:r>
            <a:r>
              <a:rPr lang="vi-VN" sz="2200" dirty="0" smtClean="0">
                <a:solidFill>
                  <a:srgbClr val="0070C0"/>
                </a:solidFill>
                <a:latin typeface="+mj-lt"/>
              </a:rPr>
              <a:t>ách </a:t>
            </a:r>
            <a:r>
              <a:rPr lang="vi-VN" sz="2200" dirty="0">
                <a:solidFill>
                  <a:srgbClr val="0070C0"/>
                </a:solidFill>
                <a:latin typeface="+mj-lt"/>
              </a:rPr>
              <a:t>một nhóm đối tượng có  số lượng  trong phạm vi 5 thành hai  </a:t>
            </a:r>
            <a:r>
              <a:rPr lang="vi-VN" sz="2200" dirty="0" smtClean="0">
                <a:solidFill>
                  <a:srgbClr val="0070C0"/>
                </a:solidFill>
                <a:latin typeface="+mj-lt"/>
              </a:rPr>
              <a:t>nhóm</a:t>
            </a:r>
            <a:endParaRPr lang="en-US" sz="2200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6344328052041_ff7d39fe31e47d047ec5214e5fdb9ce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Nội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dung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nhận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thức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5410200" cy="5486400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Rộng-hẹp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8-3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algn="just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chắp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7467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Mục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tiêu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thẩm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mỹ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202"/>
            <a:ext cx="8229600" cy="544155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vi-VN" sz="8000" dirty="0" smtClean="0">
                <a:solidFill>
                  <a:srgbClr val="7030A0"/>
                </a:solidFill>
                <a:latin typeface="+mj-lt"/>
              </a:rPr>
              <a:t>- </a:t>
            </a:r>
            <a:r>
              <a:rPr lang="vi-VN" sz="8000" dirty="0">
                <a:solidFill>
                  <a:srgbClr val="7030A0"/>
                </a:solidFill>
                <a:latin typeface="+mj-lt"/>
              </a:rPr>
              <a:t>Trẻ vui sướng, vỗ tay, nói lên cảm nhận của mình khi  nghe  các âm thanh gợi cảm </a:t>
            </a:r>
            <a:r>
              <a:rPr lang="vi-VN" sz="8000" dirty="0" smtClean="0">
                <a:solidFill>
                  <a:srgbClr val="7030A0"/>
                </a:solidFill>
                <a:latin typeface="+mj-lt"/>
              </a:rPr>
              <a:t>và</a:t>
            </a:r>
            <a:r>
              <a:rPr lang="en-US" sz="80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vi-VN" sz="8000" dirty="0" smtClean="0">
                <a:solidFill>
                  <a:srgbClr val="7030A0"/>
                </a:solidFill>
                <a:latin typeface="+mj-lt"/>
              </a:rPr>
              <a:t>ngắm </a:t>
            </a:r>
            <a:r>
              <a:rPr lang="vi-VN" sz="8000" dirty="0">
                <a:solidFill>
                  <a:srgbClr val="7030A0"/>
                </a:solidFill>
                <a:latin typeface="+mj-lt"/>
              </a:rPr>
              <a:t>nhìn vẻ đẹp nổi bật  của  các sự  vật, hiện </a:t>
            </a:r>
            <a:r>
              <a:rPr lang="vi-VN" sz="8000" dirty="0" smtClean="0">
                <a:solidFill>
                  <a:srgbClr val="7030A0"/>
                </a:solidFill>
                <a:latin typeface="+mj-lt"/>
              </a:rPr>
              <a:t>tượng</a:t>
            </a:r>
            <a:endParaRPr lang="en-US" sz="8000" dirty="0" smtClean="0">
              <a:solidFill>
                <a:srgbClr val="7030A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vi-VN" sz="8000" dirty="0" smtClean="0">
                <a:solidFill>
                  <a:srgbClr val="7030A0"/>
                </a:solidFill>
                <a:latin typeface="+mj-lt"/>
              </a:rPr>
              <a:t>-</a:t>
            </a:r>
            <a:r>
              <a:rPr lang="vi-VN" sz="8000" dirty="0">
                <a:solidFill>
                  <a:srgbClr val="7030A0"/>
                </a:solidFill>
                <a:latin typeface="+mj-lt"/>
              </a:rPr>
              <a:t> Trẻ biết chú ý nghe, thích được hát theo, vỗ tay, nhún  nhảy, lắc lư theo bài hát, bản nhạc; thích nghe đọc  thơ,  đồng dao, ca dao, tục ngữ; thích nghe kể câu  chuyện </a:t>
            </a:r>
            <a:endParaRPr lang="en-US" sz="8000" dirty="0" smtClean="0">
              <a:solidFill>
                <a:srgbClr val="7030A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vi-VN" sz="8000" dirty="0">
                <a:solidFill>
                  <a:srgbClr val="7030A0"/>
                </a:solidFill>
                <a:latin typeface="+mj-lt"/>
              </a:rPr>
              <a:t> - Trẻ vui sướng, chỉ, sờ, ngắm nhìn  và nói lên cảm  nhận  của  mình trước vẻ đẹp nổi bật (về màu sắc, hình  dáng…)  của các  tác phẩm tạo hình</a:t>
            </a:r>
            <a:r>
              <a:rPr lang="vi-VN" sz="8000" dirty="0" smtClean="0">
                <a:solidFill>
                  <a:srgbClr val="7030A0"/>
                </a:solidFill>
                <a:latin typeface="+mj-lt"/>
              </a:rPr>
              <a:t>.</a:t>
            </a:r>
            <a:endParaRPr lang="en-US" sz="8000" dirty="0" smtClean="0">
              <a:solidFill>
                <a:srgbClr val="7030A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đp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 </a:t>
            </a:r>
          </a:p>
          <a:p>
            <a:pPr marL="0" indent="0" algn="just">
              <a:buNone/>
            </a:pP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...) </a:t>
            </a:r>
            <a:endParaRPr lang="en-US" sz="8000" dirty="0" smtClean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8000" dirty="0" smtClean="0">
                <a:solidFill>
                  <a:srgbClr val="7030A0"/>
                </a:solidFill>
                <a:latin typeface="+mj-lt"/>
              </a:rPr>
              <a:t>- </a:t>
            </a:r>
            <a:r>
              <a:rPr lang="vi-VN" sz="8000" dirty="0" smtClean="0">
                <a:solidFill>
                  <a:srgbClr val="7030A0"/>
                </a:solidFill>
                <a:latin typeface="+mj-lt"/>
              </a:rPr>
              <a:t>Hát </a:t>
            </a:r>
            <a:r>
              <a:rPr lang="vi-VN" sz="8000" dirty="0">
                <a:solidFill>
                  <a:srgbClr val="7030A0"/>
                </a:solidFill>
                <a:latin typeface="+mj-lt"/>
              </a:rPr>
              <a:t>tự nhiên, hát được theo giai điệu bài hát  quen  thuộc </a:t>
            </a:r>
          </a:p>
          <a:p>
            <a:pPr marL="0" indent="0" algn="just">
              <a:buNone/>
            </a:pPr>
            <a:r>
              <a:rPr lang="en-US" sz="8000" dirty="0">
                <a:solidFill>
                  <a:srgbClr val="7030A0"/>
                </a:solidFill>
                <a:latin typeface="+mj-lt"/>
              </a:rPr>
              <a:t>-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8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8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8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8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vi-VN" sz="8000" dirty="0">
                <a:solidFill>
                  <a:srgbClr val="7030A0"/>
                </a:solidFill>
                <a:latin typeface="+mj-lt"/>
              </a:rPr>
              <a:t>- Vận động theo nhạc: với dụng cụ gõ, bằng cơ thể (  dậm chân, vỗ tay, lắc, nhún nhảy</a:t>
            </a:r>
            <a:r>
              <a:rPr lang="vi-VN" sz="8000" dirty="0" smtClean="0">
                <a:solidFill>
                  <a:srgbClr val="7030A0"/>
                </a:solidFill>
                <a:latin typeface="+mj-lt"/>
              </a:rPr>
              <a:t>,...)</a:t>
            </a:r>
            <a:endParaRPr lang="vi-VN" sz="8000" dirty="0">
              <a:solidFill>
                <a:srgbClr val="7030A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vi-VN" sz="8000" dirty="0">
                <a:solidFill>
                  <a:srgbClr val="7030A0"/>
                </a:solidFill>
                <a:latin typeface="+mj-lt"/>
              </a:rPr>
              <a:t>- Văn hóa thưởng thức nghệ thuật:giữ im lặng,vỗ tay  tán thưởng</a:t>
            </a:r>
          </a:p>
          <a:p>
            <a:pPr marL="0" indent="0">
              <a:buNone/>
            </a:pPr>
            <a:endParaRPr lang="en-US" sz="2000" dirty="0">
              <a:latin typeface="+mj-lt"/>
              <a:cs typeface="Times New Roman" panose="02020603050405020304" pitchFamily="18" charset="0"/>
            </a:endParaRPr>
          </a:p>
          <a:p>
            <a:endParaRPr lang="vi-VN" sz="2000" dirty="0">
              <a:latin typeface="+mj-lt"/>
            </a:endParaRP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6344328044949_64ff13ff955533897ac0a88153af7f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1"/>
            <a:ext cx="9144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LĨNH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VỰC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THẨM</a:t>
            </a:r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lgerian" pitchFamily="82" charset="0"/>
              </a:rPr>
              <a:t>MỸ</a:t>
            </a:r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1066800"/>
            <a:ext cx="5638800" cy="57912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8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8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  <a:p>
            <a:pPr>
              <a:buNone/>
            </a:pP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1.Cảm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2.Một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8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8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80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8000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u="sng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8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ca</a:t>
            </a: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vi-VN" sz="8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2086</TotalTime>
  <Words>724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Algerian</vt:lpstr>
      <vt:lpstr>Arial</vt:lpstr>
      <vt:lpstr>Calibri</vt:lpstr>
      <vt:lpstr>Tahoma</vt:lpstr>
      <vt:lpstr>Times New Roman</vt:lpstr>
      <vt:lpstr>Office Theme</vt:lpstr>
      <vt:lpstr>KẾ HoẠCH GIÁO DỤC KHỐI MẦM 3 – 4 TuỔI</vt:lpstr>
      <vt:lpstr>MỤC TIÊU PHÁT TRIỂN THỂ CHẤT</vt:lpstr>
      <vt:lpstr>NỘI DUNG PHÁT TRIỂN THỂ CHẤT</vt:lpstr>
      <vt:lpstr>LĨNH VỰC PHÁT TRIỂN NGÔN NGỮ</vt:lpstr>
      <vt:lpstr>LĨNH VỰC PHÁT TRIỂN  tình cảm – kĩ năng xã hội</vt:lpstr>
      <vt:lpstr>Mục tiêu PHÁT TRIỂN nhận thức</vt:lpstr>
      <vt:lpstr>Nội dung PHÁT TRIỂN nhận thức</vt:lpstr>
      <vt:lpstr>Mục tiêu PHÁT TRIỂN thẩm mỹ</vt:lpstr>
      <vt:lpstr>LĨNH VỰC PHÁT TRIỂN THẨM MỸ</vt:lpstr>
      <vt:lpstr>2) Kĩ năng chơi giả bộ: - Biểu hiện sáng tạo, độc đáo của THGB, trong sử dụng  VTT T4,  T5 hoặc trong  việc thực hiện các  hành động  vai  (ngôn ngữ, hành  động, nét  mặt...) </vt:lpstr>
      <vt:lpstr>TRÒ CHƠI XÂY DỰNG</vt:lpstr>
      <vt:lpstr>TRÒ CHƠI CÓ LUẬT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</dc:creator>
  <cp:lastModifiedBy>User</cp:lastModifiedBy>
  <cp:revision>24</cp:revision>
  <dcterms:created xsi:type="dcterms:W3CDTF">2025-02-13T18:03:37Z</dcterms:created>
  <dcterms:modified xsi:type="dcterms:W3CDTF">2025-02-26T08:49:56Z</dcterms:modified>
</cp:coreProperties>
</file>