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03" r:id="rId3"/>
    <p:sldId id="304" r:id="rId4"/>
    <p:sldId id="257" r:id="rId5"/>
    <p:sldId id="307" r:id="rId6"/>
    <p:sldId id="258" r:id="rId7"/>
    <p:sldId id="305" r:id="rId8"/>
    <p:sldId id="308" r:id="rId9"/>
    <p:sldId id="309" r:id="rId10"/>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EEE"/>
    <a:srgbClr val="020DEE"/>
    <a:srgbClr val="0309ED"/>
    <a:srgbClr val="0028F0"/>
    <a:srgbClr val="300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93" d="100"/>
          <a:sy n="93" d="100"/>
        </p:scale>
        <p:origin x="720"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868"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42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CF3DF43-37E0-42CC-9CA0-8F8DD9C580DF}" type="datetimeFigureOut">
              <a:rPr lang="en-US" smtClean="0"/>
              <a:pPr/>
              <a:t>3/7/2025</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B5B6629-6707-4692-88CB-CD616CBD753C}" type="slidenum">
              <a:rPr lang="en-US" smtClean="0"/>
              <a:pPr/>
              <a:t>‹#›</a:t>
            </a:fld>
            <a:endParaRPr lang="en-US"/>
          </a:p>
        </p:txBody>
      </p:sp>
    </p:spTree>
    <p:extLst>
      <p:ext uri="{BB962C8B-B14F-4D97-AF65-F5344CB8AC3E}">
        <p14:creationId xmlns:p14="http://schemas.microsoft.com/office/powerpoint/2010/main" val="396338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5B6629-6707-4692-88CB-CD616CBD753C}" type="slidenum">
              <a:rPr lang="en-US" smtClean="0"/>
              <a:pPr/>
              <a:t>1</a:t>
            </a:fld>
            <a:endParaRPr lang="en-US"/>
          </a:p>
        </p:txBody>
      </p:sp>
    </p:spTree>
    <p:extLst>
      <p:ext uri="{BB962C8B-B14F-4D97-AF65-F5344CB8AC3E}">
        <p14:creationId xmlns:p14="http://schemas.microsoft.com/office/powerpoint/2010/main" val="85540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Bệnh</a:t>
            </a:r>
            <a:r>
              <a:rPr lang="en-US" baseline="0" dirty="0" smtClean="0"/>
              <a:t> </a:t>
            </a:r>
            <a:r>
              <a:rPr lang="en-US" baseline="0" dirty="0" err="1" smtClean="0"/>
              <a:t>truyền</a:t>
            </a:r>
            <a:r>
              <a:rPr lang="en-US" baseline="0" dirty="0" smtClean="0"/>
              <a:t> </a:t>
            </a:r>
            <a:r>
              <a:rPr lang="en-US" baseline="0" dirty="0" err="1" smtClean="0"/>
              <a:t>nhiễm</a:t>
            </a:r>
            <a:r>
              <a:rPr lang="en-US" baseline="0" dirty="0" smtClean="0"/>
              <a:t> </a:t>
            </a:r>
            <a:r>
              <a:rPr lang="en-US" baseline="0" dirty="0" err="1" smtClean="0"/>
              <a:t>là</a:t>
            </a:r>
            <a:r>
              <a:rPr lang="en-US" baseline="0" dirty="0" smtClean="0"/>
              <a:t> </a:t>
            </a:r>
            <a:r>
              <a:rPr lang="en-US" baseline="0" dirty="0" err="1" smtClean="0"/>
              <a:t>bệnh</a:t>
            </a:r>
            <a:r>
              <a:rPr lang="en-US" baseline="0" dirty="0" smtClean="0"/>
              <a:t> do vi </a:t>
            </a:r>
            <a:r>
              <a:rPr lang="en-US" baseline="0" dirty="0" err="1" smtClean="0"/>
              <a:t>sinh</a:t>
            </a:r>
            <a:r>
              <a:rPr lang="en-US" baseline="0" dirty="0" smtClean="0"/>
              <a:t> </a:t>
            </a:r>
            <a:r>
              <a:rPr lang="en-US" baseline="0" dirty="0" err="1" smtClean="0"/>
              <a:t>vật</a:t>
            </a:r>
            <a:r>
              <a:rPr lang="en-US" baseline="0" dirty="0" smtClean="0"/>
              <a:t> (</a:t>
            </a:r>
            <a:r>
              <a:rPr lang="en-US" baseline="0" dirty="0" err="1" smtClean="0"/>
              <a:t>tác</a:t>
            </a:r>
            <a:r>
              <a:rPr lang="en-US" baseline="0" dirty="0" smtClean="0"/>
              <a:t> </a:t>
            </a:r>
            <a:r>
              <a:rPr lang="en-US" baseline="0" dirty="0" err="1" smtClean="0"/>
              <a:t>nhân</a:t>
            </a:r>
            <a:r>
              <a:rPr lang="en-US" baseline="0" dirty="0" smtClean="0"/>
              <a:t> </a:t>
            </a:r>
            <a:r>
              <a:rPr lang="en-US" baseline="0" dirty="0" err="1" smtClean="0"/>
              <a:t>gây</a:t>
            </a:r>
            <a:r>
              <a:rPr lang="en-US" baseline="0" dirty="0" smtClean="0"/>
              <a:t> </a:t>
            </a:r>
            <a:r>
              <a:rPr lang="en-US" baseline="0" dirty="0" err="1" smtClean="0"/>
              <a:t>bệnh</a:t>
            </a:r>
            <a:r>
              <a:rPr lang="en-US" baseline="0" dirty="0" smtClean="0"/>
              <a:t> </a:t>
            </a:r>
            <a:r>
              <a:rPr lang="en-US" baseline="0" dirty="0" err="1" smtClean="0"/>
              <a:t>truyền</a:t>
            </a:r>
            <a:r>
              <a:rPr lang="en-US" baseline="0" dirty="0" smtClean="0"/>
              <a:t> </a:t>
            </a:r>
            <a:r>
              <a:rPr lang="en-US" baseline="0" dirty="0" err="1" smtClean="0"/>
              <a:t>nhiễm</a:t>
            </a:r>
            <a:r>
              <a:rPr lang="en-US" baseline="0" dirty="0" smtClean="0"/>
              <a:t>) </a:t>
            </a:r>
            <a:r>
              <a:rPr lang="en-US" baseline="0" dirty="0" err="1" smtClean="0"/>
              <a:t>gây</a:t>
            </a:r>
            <a:r>
              <a:rPr lang="en-US" baseline="0" dirty="0" smtClean="0"/>
              <a:t> </a:t>
            </a:r>
            <a:r>
              <a:rPr lang="en-US" baseline="0" dirty="0" err="1" smtClean="0"/>
              <a:t>ra.</a:t>
            </a:r>
            <a:r>
              <a:rPr lang="en-US" baseline="0" dirty="0" smtClean="0"/>
              <a:t> </a:t>
            </a:r>
            <a:r>
              <a:rPr lang="en-US" baseline="0" dirty="0" err="1" smtClean="0"/>
              <a:t>Bệnh</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lây</a:t>
            </a:r>
            <a:r>
              <a:rPr lang="en-US" baseline="0" dirty="0" smtClean="0"/>
              <a:t> </a:t>
            </a:r>
            <a:r>
              <a:rPr lang="en-US" baseline="0" dirty="0" err="1" smtClean="0"/>
              <a:t>trực</a:t>
            </a:r>
            <a:r>
              <a:rPr lang="en-US" baseline="0" dirty="0" smtClean="0"/>
              <a:t> </a:t>
            </a:r>
            <a:r>
              <a:rPr lang="en-US" baseline="0" dirty="0" err="1" smtClean="0"/>
              <a:t>tiếp</a:t>
            </a:r>
            <a:r>
              <a:rPr lang="en-US" baseline="0" dirty="0" smtClean="0"/>
              <a:t> </a:t>
            </a:r>
            <a:r>
              <a:rPr lang="en-US" baseline="0" dirty="0" err="1" smtClean="0"/>
              <a:t>từ</a:t>
            </a:r>
            <a:r>
              <a:rPr lang="en-US" baseline="0" dirty="0" smtClean="0"/>
              <a:t> </a:t>
            </a:r>
            <a:r>
              <a:rPr lang="en-US" baseline="0" dirty="0" err="1" smtClean="0"/>
              <a:t>người</a:t>
            </a:r>
            <a:r>
              <a:rPr lang="en-US" baseline="0" dirty="0" smtClean="0"/>
              <a:t> sang </a:t>
            </a:r>
            <a:r>
              <a:rPr lang="en-US" baseline="0" dirty="0" err="1" smtClean="0"/>
              <a:t>người</a:t>
            </a:r>
            <a:r>
              <a:rPr lang="en-US" baseline="0" dirty="0" smtClean="0"/>
              <a:t>, </a:t>
            </a:r>
            <a:r>
              <a:rPr lang="en-US" baseline="0" dirty="0" err="1" smtClean="0"/>
              <a:t>hoặc</a:t>
            </a:r>
            <a:r>
              <a:rPr lang="en-US" baseline="0" dirty="0" smtClean="0"/>
              <a:t> </a:t>
            </a:r>
            <a:r>
              <a:rPr lang="en-US" baseline="0" dirty="0" err="1" smtClean="0"/>
              <a:t>từ</a:t>
            </a:r>
            <a:r>
              <a:rPr lang="en-US" baseline="0" dirty="0" smtClean="0"/>
              <a:t> </a:t>
            </a:r>
            <a:r>
              <a:rPr lang="en-US" baseline="0" dirty="0" err="1" smtClean="0"/>
              <a:t>động</a:t>
            </a:r>
            <a:r>
              <a:rPr lang="en-US" baseline="0" dirty="0" smtClean="0"/>
              <a:t> </a:t>
            </a:r>
            <a:r>
              <a:rPr lang="en-US" baseline="0" dirty="0" err="1" smtClean="0"/>
              <a:t>vật</a:t>
            </a:r>
            <a:r>
              <a:rPr lang="en-US" baseline="0" dirty="0" smtClean="0"/>
              <a:t> sang </a:t>
            </a:r>
            <a:r>
              <a:rPr lang="en-US" baseline="0" dirty="0" err="1" smtClean="0"/>
              <a:t>người</a:t>
            </a:r>
            <a:r>
              <a:rPr lang="en-US" baseline="0" dirty="0" smtClean="0"/>
              <a:t>; </a:t>
            </a:r>
            <a:r>
              <a:rPr lang="en-US" baseline="0" dirty="0" err="1" smtClean="0"/>
              <a:t>bệnh</a:t>
            </a:r>
            <a:r>
              <a:rPr lang="en-US" baseline="0" dirty="0" smtClean="0"/>
              <a:t> </a:t>
            </a:r>
            <a:r>
              <a:rPr lang="en-US" baseline="0" dirty="0" err="1" smtClean="0"/>
              <a:t>cũng</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lây</a:t>
            </a:r>
            <a:r>
              <a:rPr lang="en-US" baseline="0" dirty="0" smtClean="0"/>
              <a:t> </a:t>
            </a:r>
            <a:r>
              <a:rPr lang="en-US" baseline="0" dirty="0" err="1" smtClean="0"/>
              <a:t>gián</a:t>
            </a:r>
            <a:r>
              <a:rPr lang="en-US" baseline="0" dirty="0" smtClean="0"/>
              <a:t> </a:t>
            </a:r>
            <a:r>
              <a:rPr lang="en-US" baseline="0" dirty="0" err="1" smtClean="0"/>
              <a:t>tiếp</a:t>
            </a:r>
            <a:r>
              <a:rPr lang="en-US" baseline="0" dirty="0" smtClean="0"/>
              <a:t> sang </a:t>
            </a:r>
            <a:r>
              <a:rPr lang="en-US" baseline="0" dirty="0" err="1" smtClean="0"/>
              <a:t>người</a:t>
            </a:r>
            <a:r>
              <a:rPr lang="en-US" baseline="0" dirty="0" smtClean="0"/>
              <a:t> </a:t>
            </a:r>
            <a:r>
              <a:rPr lang="en-US" baseline="0" dirty="0" err="1" smtClean="0"/>
              <a:t>từ</a:t>
            </a:r>
            <a:r>
              <a:rPr lang="en-US" baseline="0" dirty="0" smtClean="0"/>
              <a:t> </a:t>
            </a:r>
            <a:r>
              <a:rPr lang="en-US" baseline="0" dirty="0" err="1" smtClean="0"/>
              <a:t>các</a:t>
            </a:r>
            <a:r>
              <a:rPr lang="en-US" baseline="0" dirty="0" smtClean="0"/>
              <a:t> </a:t>
            </a:r>
            <a:r>
              <a:rPr lang="en-US" baseline="0" dirty="0" err="1" smtClean="0"/>
              <a:t>đồ</a:t>
            </a:r>
            <a:r>
              <a:rPr lang="en-US" baseline="0" dirty="0" smtClean="0"/>
              <a:t> </a:t>
            </a:r>
            <a:r>
              <a:rPr lang="en-US" baseline="0" dirty="0" err="1" smtClean="0"/>
              <a:t>vật</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bị</a:t>
            </a:r>
            <a:r>
              <a:rPr lang="en-US" baseline="0" dirty="0" smtClean="0"/>
              <a:t> </a:t>
            </a:r>
            <a:r>
              <a:rPr lang="en-US" baseline="0" dirty="0" err="1" smtClean="0"/>
              <a:t>nhiễm</a:t>
            </a:r>
            <a:r>
              <a:rPr lang="en-US" baseline="0" dirty="0" smtClean="0"/>
              <a:t> </a:t>
            </a:r>
            <a:r>
              <a:rPr lang="en-US" baseline="0" dirty="0" err="1" smtClean="0"/>
              <a:t>tác</a:t>
            </a:r>
            <a:r>
              <a:rPr lang="en-US" baseline="0" dirty="0" smtClean="0"/>
              <a:t> </a:t>
            </a:r>
            <a:r>
              <a:rPr lang="en-US" baseline="0" dirty="0" err="1" smtClean="0"/>
              <a:t>nhân</a:t>
            </a:r>
            <a:r>
              <a:rPr lang="en-US" baseline="0" dirty="0" smtClean="0"/>
              <a:t> </a:t>
            </a:r>
            <a:r>
              <a:rPr lang="en-US" baseline="0" dirty="0" err="1" smtClean="0"/>
              <a:t>gây</a:t>
            </a:r>
            <a:r>
              <a:rPr lang="en-US" baseline="0" dirty="0" smtClean="0"/>
              <a:t> </a:t>
            </a:r>
            <a:r>
              <a:rPr lang="en-US" baseline="0" dirty="0" err="1" smtClean="0"/>
              <a:t>bệnh</a:t>
            </a:r>
            <a:r>
              <a:rPr lang="en-US" baseline="0" dirty="0" smtClean="0"/>
              <a:t>.</a:t>
            </a:r>
          </a:p>
        </p:txBody>
      </p:sp>
      <p:sp>
        <p:nvSpPr>
          <p:cNvPr id="4" name="Slide Number Placeholder 3"/>
          <p:cNvSpPr>
            <a:spLocks noGrp="1"/>
          </p:cNvSpPr>
          <p:nvPr>
            <p:ph type="sldNum" sz="quarter" idx="10"/>
          </p:nvPr>
        </p:nvSpPr>
        <p:spPr/>
        <p:txBody>
          <a:bodyPr/>
          <a:lstStyle/>
          <a:p>
            <a:fld id="{CB5B6629-6707-4692-88CB-CD616CBD753C}" type="slidenum">
              <a:rPr lang="en-US" smtClean="0"/>
              <a:pPr/>
              <a:t>4</a:t>
            </a:fld>
            <a:endParaRPr lang="en-US"/>
          </a:p>
        </p:txBody>
      </p:sp>
    </p:spTree>
    <p:extLst>
      <p:ext uri="{BB962C8B-B14F-4D97-AF65-F5344CB8AC3E}">
        <p14:creationId xmlns:p14="http://schemas.microsoft.com/office/powerpoint/2010/main" val="148410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5B6629-6707-4692-88CB-CD616CBD753C}" type="slidenum">
              <a:rPr lang="en-US" smtClean="0"/>
              <a:pPr/>
              <a:t>6</a:t>
            </a:fld>
            <a:endParaRPr lang="en-US"/>
          </a:p>
        </p:txBody>
      </p:sp>
    </p:spTree>
    <p:extLst>
      <p:ext uri="{BB962C8B-B14F-4D97-AF65-F5344CB8AC3E}">
        <p14:creationId xmlns:p14="http://schemas.microsoft.com/office/powerpoint/2010/main" val="125946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b="1">
                <a:solidFill>
                  <a:srgbClr val="00B05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7470E3-FC4B-47E1-8573-ABD2A65180EB}"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453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470E3-FC4B-47E1-8573-ABD2A65180EB}"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263094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470E3-FC4B-47E1-8573-ABD2A65180EB}"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262287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B05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B0F0"/>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470E3-FC4B-47E1-8573-ABD2A65180EB}"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4743450"/>
            <a:ext cx="2133600" cy="273844"/>
          </a:xfrm>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393988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470E3-FC4B-47E1-8573-ABD2A65180EB}" type="datetimeFigureOut">
              <a:rPr lang="en-US" smtClean="0"/>
              <a:pPr/>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4800600"/>
            <a:ext cx="2133600" cy="273844"/>
          </a:xfrm>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41890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B05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rgbClr val="00B0F0"/>
                </a:solidFill>
              </a:defRPr>
            </a:lvl1pPr>
            <a:lvl2pPr>
              <a:defRPr sz="2400">
                <a:solidFill>
                  <a:srgbClr val="00B0F0"/>
                </a:solidFill>
              </a:defRPr>
            </a:lvl2pPr>
            <a:lvl3pPr>
              <a:defRPr sz="2000">
                <a:solidFill>
                  <a:srgbClr val="00B0F0"/>
                </a:solidFill>
              </a:defRPr>
            </a:lvl3pPr>
            <a:lvl4pPr>
              <a:defRPr sz="1800">
                <a:solidFill>
                  <a:srgbClr val="00B0F0"/>
                </a:solidFill>
              </a:defRPr>
            </a:lvl4pPr>
            <a:lvl5pPr>
              <a:defRPr sz="1800">
                <a:solidFill>
                  <a:srgbClr val="00B0F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solidFill>
                  <a:srgbClr val="7030A0"/>
                </a:solidFill>
              </a:defRPr>
            </a:lvl1pPr>
            <a:lvl2pPr>
              <a:defRPr sz="2400">
                <a:solidFill>
                  <a:srgbClr val="7030A0"/>
                </a:solidFill>
              </a:defRPr>
            </a:lvl2pPr>
            <a:lvl3pPr>
              <a:defRPr sz="2000">
                <a:solidFill>
                  <a:srgbClr val="7030A0"/>
                </a:solidFill>
              </a:defRPr>
            </a:lvl3pPr>
            <a:lvl4pPr>
              <a:defRPr sz="1800">
                <a:solidFill>
                  <a:srgbClr val="7030A0"/>
                </a:solidFill>
              </a:defRPr>
            </a:lvl4pPr>
            <a:lvl5pPr>
              <a:defRPr sz="1800">
                <a:solidFill>
                  <a:srgbClr val="7030A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7470E3-FC4B-47E1-8573-ABD2A65180EB}" type="datetimeFigureOut">
              <a:rPr lang="en-US" smtClean="0"/>
              <a:pPr/>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215710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B05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470E3-FC4B-47E1-8573-ABD2A65180EB}" type="datetimeFigureOut">
              <a:rPr lang="en-US" smtClean="0"/>
              <a:pPr/>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249694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7470E3-FC4B-47E1-8573-ABD2A65180EB}" type="datetimeFigureOut">
              <a:rPr lang="en-US" smtClean="0"/>
              <a:pPr/>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222636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470E3-FC4B-47E1-8573-ABD2A65180EB}" type="datetimeFigureOut">
              <a:rPr lang="en-US" smtClean="0"/>
              <a:pPr/>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292094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470E3-FC4B-47E1-8573-ABD2A65180EB}" type="datetimeFigureOut">
              <a:rPr lang="en-US" smtClean="0"/>
              <a:pPr/>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165343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470E3-FC4B-47E1-8573-ABD2A65180EB}" type="datetimeFigureOut">
              <a:rPr lang="en-US" smtClean="0"/>
              <a:pPr/>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5DEB4-3858-44C6-AAA8-01626DF2443F}" type="slidenum">
              <a:rPr lang="en-US" smtClean="0"/>
              <a:pPr/>
              <a:t>‹#›</a:t>
            </a:fld>
            <a:endParaRPr lang="en-US"/>
          </a:p>
        </p:txBody>
      </p:sp>
    </p:spTree>
    <p:extLst>
      <p:ext uri="{BB962C8B-B14F-4D97-AF65-F5344CB8AC3E}">
        <p14:creationId xmlns:p14="http://schemas.microsoft.com/office/powerpoint/2010/main" val="229458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7470E3-FC4B-47E1-8573-ABD2A65180EB}" type="datetimeFigureOut">
              <a:rPr lang="en-US" smtClean="0"/>
              <a:pPr/>
              <a:t>3/7/2025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85DEB4-3858-44C6-AAA8-01626DF2443F}"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9380" y="4835047"/>
            <a:ext cx="380930" cy="285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652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9550"/>
            <a:ext cx="8534400" cy="838200"/>
          </a:xfrm>
        </p:spPr>
        <p:txBody>
          <a:bodyPr>
            <a:normAutofit fontScale="90000"/>
          </a:bodyPr>
          <a:lstStyle/>
          <a:p>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smtClean="0">
                <a:latin typeface="Times New Roman" pitchFamily="18" charset="0"/>
                <a:cs typeface="Times New Roman" pitchFamily="18" charset="0"/>
              </a:rPr>
              <a:t>ỦY BAN NHÂN DÂN QUẬN 7</a:t>
            </a:r>
            <a:br>
              <a:rPr lang="en-US" sz="2200" dirty="0" smtClean="0">
                <a:latin typeface="Times New Roman" pitchFamily="18" charset="0"/>
                <a:cs typeface="Times New Roman" pitchFamily="18" charset="0"/>
              </a:rPr>
            </a:br>
            <a:r>
              <a:rPr lang="en-US" sz="2200" dirty="0" smtClean="0">
                <a:solidFill>
                  <a:srgbClr val="020DEE"/>
                </a:solidFill>
                <a:latin typeface="Times New Roman" pitchFamily="18" charset="0"/>
                <a:cs typeface="Times New Roman" pitchFamily="18" charset="0"/>
              </a:rPr>
              <a:t>TRƯỜNG MẦM NON TÂN QUY</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vi-VN" b="0" dirty="0" smtClean="0">
                <a:solidFill>
                  <a:srgbClr val="020DEE"/>
                </a:solidFill>
                <a:latin typeface="Times New Roman" pitchFamily="18" charset="0"/>
                <a:cs typeface="Times New Roman" pitchFamily="18" charset="0"/>
              </a:rPr>
              <a:t>TRUYỀN </a:t>
            </a:r>
            <a:r>
              <a:rPr lang="en-US" b="0" dirty="0" smtClean="0">
                <a:solidFill>
                  <a:srgbClr val="020DEE"/>
                </a:solidFill>
                <a:latin typeface="Times New Roman" pitchFamily="18" charset="0"/>
                <a:cs typeface="Times New Roman" pitchFamily="18" charset="0"/>
              </a:rPr>
              <a:t>THÔNG GDSK </a:t>
            </a:r>
            <a:r>
              <a:rPr lang="en-US" b="0" dirty="0" smtClean="0">
                <a:solidFill>
                  <a:srgbClr val="020DEE"/>
                </a:solidFill>
                <a:latin typeface="Times New Roman" pitchFamily="18" charset="0"/>
                <a:cs typeface="Times New Roman" pitchFamily="18" charset="0"/>
              </a:rPr>
              <a:t/>
            </a:r>
            <a:br>
              <a:rPr lang="en-US" b="0" dirty="0" smtClean="0">
                <a:solidFill>
                  <a:srgbClr val="020DEE"/>
                </a:solidFill>
                <a:latin typeface="Times New Roman" pitchFamily="18" charset="0"/>
                <a:cs typeface="Times New Roman" pitchFamily="18" charset="0"/>
              </a:rPr>
            </a:br>
            <a:r>
              <a:rPr lang="vi-VN" b="0" dirty="0" smtClean="0">
                <a:solidFill>
                  <a:srgbClr val="020DEE"/>
                </a:solidFill>
                <a:latin typeface="Times New Roman" pitchFamily="18" charset="0"/>
                <a:cs typeface="Times New Roman" pitchFamily="18" charset="0"/>
              </a:rPr>
              <a:t>Phòng chống </a:t>
            </a:r>
            <a:r>
              <a:rPr lang="en-US" b="0" dirty="0" err="1" smtClean="0">
                <a:solidFill>
                  <a:srgbClr val="020DEE"/>
                </a:solidFill>
                <a:latin typeface="Times New Roman" pitchFamily="18" charset="0"/>
                <a:cs typeface="Times New Roman" pitchFamily="18" charset="0"/>
              </a:rPr>
              <a:t>suy</a:t>
            </a:r>
            <a:r>
              <a:rPr lang="en-US" b="0" dirty="0" smtClean="0">
                <a:solidFill>
                  <a:srgbClr val="020DEE"/>
                </a:solidFill>
                <a:latin typeface="Times New Roman" pitchFamily="18" charset="0"/>
                <a:cs typeface="Times New Roman" pitchFamily="18" charset="0"/>
              </a:rPr>
              <a:t> </a:t>
            </a:r>
            <a:r>
              <a:rPr lang="en-US" b="0" dirty="0" err="1" smtClean="0">
                <a:solidFill>
                  <a:srgbClr val="020DEE"/>
                </a:solidFill>
                <a:latin typeface="Times New Roman" pitchFamily="18" charset="0"/>
                <a:cs typeface="Times New Roman" pitchFamily="18" charset="0"/>
              </a:rPr>
              <a:t>dinh</a:t>
            </a:r>
            <a:r>
              <a:rPr lang="en-US" b="0" dirty="0" smtClean="0">
                <a:solidFill>
                  <a:srgbClr val="020DEE"/>
                </a:solidFill>
                <a:latin typeface="Times New Roman" pitchFamily="18" charset="0"/>
                <a:cs typeface="Times New Roman" pitchFamily="18" charset="0"/>
              </a:rPr>
              <a:t> </a:t>
            </a:r>
            <a:r>
              <a:rPr lang="en-US" b="0" dirty="0" err="1" smtClean="0">
                <a:solidFill>
                  <a:srgbClr val="020DEE"/>
                </a:solidFill>
                <a:latin typeface="Times New Roman" pitchFamily="18" charset="0"/>
                <a:cs typeface="Times New Roman" pitchFamily="18" charset="0"/>
              </a:rPr>
              <a:t>dưỡng</a:t>
            </a:r>
            <a:r>
              <a:rPr lang="en-US" b="0" dirty="0" smtClean="0">
                <a:solidFill>
                  <a:srgbClr val="020DEE"/>
                </a:solidFill>
                <a:latin typeface="Times New Roman" pitchFamily="18" charset="0"/>
                <a:cs typeface="Times New Roman" pitchFamily="18" charset="0"/>
              </a:rPr>
              <a:t>, </a:t>
            </a:r>
            <a:r>
              <a:rPr lang="en-US" b="0" dirty="0" err="1" smtClean="0">
                <a:solidFill>
                  <a:srgbClr val="020DEE"/>
                </a:solidFill>
                <a:latin typeface="Times New Roman" pitchFamily="18" charset="0"/>
                <a:cs typeface="Times New Roman" pitchFamily="18" charset="0"/>
              </a:rPr>
              <a:t>dư</a:t>
            </a:r>
            <a:r>
              <a:rPr lang="en-US" b="0" dirty="0" smtClean="0">
                <a:solidFill>
                  <a:srgbClr val="020DEE"/>
                </a:solidFill>
                <a:latin typeface="Times New Roman" pitchFamily="18" charset="0"/>
                <a:cs typeface="Times New Roman" pitchFamily="18" charset="0"/>
              </a:rPr>
              <a:t> </a:t>
            </a:r>
            <a:r>
              <a:rPr lang="en-US" b="0" dirty="0" err="1" smtClean="0">
                <a:solidFill>
                  <a:srgbClr val="020DEE"/>
                </a:solidFill>
                <a:latin typeface="Times New Roman" pitchFamily="18" charset="0"/>
                <a:cs typeface="Times New Roman" pitchFamily="18" charset="0"/>
              </a:rPr>
              <a:t>cân-béo</a:t>
            </a:r>
            <a:r>
              <a:rPr lang="en-US" b="0" dirty="0" smtClean="0">
                <a:solidFill>
                  <a:srgbClr val="020DEE"/>
                </a:solidFill>
                <a:latin typeface="Times New Roman" pitchFamily="18" charset="0"/>
                <a:cs typeface="Times New Roman" pitchFamily="18" charset="0"/>
              </a:rPr>
              <a:t> </a:t>
            </a:r>
            <a:r>
              <a:rPr lang="en-US" b="0" dirty="0" err="1" smtClean="0">
                <a:solidFill>
                  <a:srgbClr val="020DEE"/>
                </a:solidFill>
                <a:latin typeface="Times New Roman" pitchFamily="18" charset="0"/>
                <a:cs typeface="Times New Roman" pitchFamily="18" charset="0"/>
              </a:rPr>
              <a:t>phì</a:t>
            </a:r>
            <a:r>
              <a:rPr lang="en-US" b="0" dirty="0" smtClean="0">
                <a:solidFill>
                  <a:srgbClr val="020DEE"/>
                </a:solidFill>
                <a:latin typeface="Times New Roman" pitchFamily="18" charset="0"/>
                <a:cs typeface="Times New Roman" pitchFamily="18" charset="0"/>
              </a:rPr>
              <a:t/>
            </a:r>
            <a:br>
              <a:rPr lang="en-US" b="0" dirty="0" smtClean="0">
                <a:solidFill>
                  <a:srgbClr val="020DEE"/>
                </a:solidFill>
                <a:latin typeface="Times New Roman" pitchFamily="18" charset="0"/>
                <a:cs typeface="Times New Roman" pitchFamily="18" charset="0"/>
              </a:rPr>
            </a:br>
            <a:r>
              <a:rPr lang="en-US" b="0" dirty="0" smtClean="0">
                <a:solidFill>
                  <a:srgbClr val="020DEE"/>
                </a:solidFill>
                <a:latin typeface="Times New Roman" pitchFamily="18" charset="0"/>
                <a:cs typeface="Times New Roman" pitchFamily="18" charset="0"/>
              </a:rPr>
              <a:t>                                      </a:t>
            </a:r>
            <a:r>
              <a:rPr lang="en-US" sz="2200" b="0" dirty="0" err="1" smtClean="0">
                <a:solidFill>
                  <a:srgbClr val="020DEE"/>
                </a:solidFill>
                <a:latin typeface="Times New Roman" pitchFamily="18" charset="0"/>
                <a:cs typeface="Times New Roman" pitchFamily="18" charset="0"/>
              </a:rPr>
              <a:t>Ngày</a:t>
            </a:r>
            <a:r>
              <a:rPr lang="en-US" sz="2200" b="0" dirty="0" smtClean="0">
                <a:solidFill>
                  <a:srgbClr val="020DEE"/>
                </a:solidFill>
                <a:latin typeface="Times New Roman" pitchFamily="18" charset="0"/>
                <a:cs typeface="Times New Roman" pitchFamily="18" charset="0"/>
              </a:rPr>
              <a:t> 03 </a:t>
            </a:r>
            <a:r>
              <a:rPr lang="en-US" sz="2200" b="0" dirty="0" err="1" smtClean="0">
                <a:solidFill>
                  <a:srgbClr val="020DEE"/>
                </a:solidFill>
                <a:latin typeface="Times New Roman" pitchFamily="18" charset="0"/>
                <a:cs typeface="Times New Roman" pitchFamily="18" charset="0"/>
              </a:rPr>
              <a:t>tháng</a:t>
            </a:r>
            <a:r>
              <a:rPr lang="en-US" sz="2200" b="0" dirty="0" smtClean="0">
                <a:solidFill>
                  <a:srgbClr val="020DEE"/>
                </a:solidFill>
                <a:latin typeface="Times New Roman" pitchFamily="18" charset="0"/>
                <a:cs typeface="Times New Roman" pitchFamily="18" charset="0"/>
              </a:rPr>
              <a:t> 03 </a:t>
            </a:r>
            <a:r>
              <a:rPr lang="en-US" sz="2200" b="0" dirty="0" err="1" smtClean="0">
                <a:solidFill>
                  <a:srgbClr val="020DEE"/>
                </a:solidFill>
                <a:latin typeface="Times New Roman" pitchFamily="18" charset="0"/>
                <a:cs typeface="Times New Roman" pitchFamily="18" charset="0"/>
              </a:rPr>
              <a:t>năm</a:t>
            </a:r>
            <a:r>
              <a:rPr lang="en-US" sz="2200" b="0" dirty="0" smtClean="0">
                <a:solidFill>
                  <a:srgbClr val="020DEE"/>
                </a:solidFill>
                <a:latin typeface="Times New Roman" pitchFamily="18" charset="0"/>
                <a:cs typeface="Times New Roman" pitchFamily="18" charset="0"/>
              </a:rPr>
              <a:t> </a:t>
            </a:r>
            <a:r>
              <a:rPr lang="en-US" sz="2200" b="0" dirty="0" smtClean="0">
                <a:solidFill>
                  <a:srgbClr val="020DEE"/>
                </a:solidFill>
                <a:latin typeface="Times New Roman" pitchFamily="18" charset="0"/>
                <a:cs typeface="Times New Roman" pitchFamily="18" charset="0"/>
              </a:rPr>
              <a:t>2025</a:t>
            </a:r>
            <a:r>
              <a:rPr lang="en-US" b="0" dirty="0" smtClean="0">
                <a:solidFill>
                  <a:srgbClr val="020DEE"/>
                </a:solidFill>
                <a:latin typeface="Times New Roman" pitchFamily="18" charset="0"/>
                <a:cs typeface="Times New Roman" pitchFamily="18" charset="0"/>
              </a:rPr>
              <a:t/>
            </a:r>
            <a:br>
              <a:rPr lang="en-US" b="0" dirty="0" smtClean="0">
                <a:solidFill>
                  <a:srgbClr val="020DEE"/>
                </a:solidFill>
                <a:latin typeface="Times New Roman" pitchFamily="18" charset="0"/>
                <a:cs typeface="Times New Roman" pitchFamily="18" charset="0"/>
              </a:rPr>
            </a:br>
            <a:endParaRPr lang="vi-VN" b="0" cap="all" dirty="0">
              <a:solidFill>
                <a:srgbClr val="020DEE"/>
              </a:solidFill>
              <a:latin typeface="Times New Roman" pitchFamily="18" charset="0"/>
              <a:cs typeface="Times New Roman" pitchFamily="18" charset="0"/>
            </a:endParaRPr>
          </a:p>
        </p:txBody>
      </p:sp>
      <p:cxnSp>
        <p:nvCxnSpPr>
          <p:cNvPr id="4" name="Straight Connector 3"/>
          <p:cNvCxnSpPr/>
          <p:nvPr/>
        </p:nvCxnSpPr>
        <p:spPr>
          <a:xfrm>
            <a:off x="3891379" y="1047750"/>
            <a:ext cx="1981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Suy dinh dưỡng là gì và nguyên nhân dẫn tới trẻ bị suy dinh dư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79" y="2876550"/>
            <a:ext cx="5334000"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2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38150"/>
            <a:ext cx="8686800" cy="4114800"/>
          </a:xfrm>
        </p:spPr>
        <p:txBody>
          <a:bodyPr>
            <a:normAutofit/>
          </a:bodyPr>
          <a:lstStyle/>
          <a:p>
            <a:pPr marL="0" indent="0">
              <a:buNone/>
            </a:pPr>
            <a:endParaRPr lang="vi-VN" sz="2800" dirty="0">
              <a:solidFill>
                <a:srgbClr val="021EEE"/>
              </a:solidFill>
              <a:latin typeface="Helvetica" panose="020B0604020202020204" pitchFamily="34" charset="0"/>
            </a:endParaRPr>
          </a:p>
          <a:p>
            <a:pPr marL="0" indent="0">
              <a:buNone/>
            </a:pPr>
            <a:endParaRPr lang="en-US" dirty="0">
              <a:solidFill>
                <a:srgbClr val="021EEE"/>
              </a:solidFill>
            </a:endParaRPr>
          </a:p>
        </p:txBody>
      </p:sp>
      <p:sp>
        <p:nvSpPr>
          <p:cNvPr id="2" name="Rectangle 1"/>
          <p:cNvSpPr/>
          <p:nvPr/>
        </p:nvSpPr>
        <p:spPr>
          <a:xfrm>
            <a:off x="609600" y="190303"/>
            <a:ext cx="7543800" cy="4610493"/>
          </a:xfrm>
          <a:prstGeom prst="rect">
            <a:avLst/>
          </a:prstGeom>
        </p:spPr>
        <p:txBody>
          <a:bodyPr wrap="square">
            <a:spAutoFit/>
          </a:bodyPr>
          <a:lstStyle/>
          <a:p>
            <a:pPr lvl="0" algn="ctr">
              <a:spcBef>
                <a:spcPct val="20000"/>
              </a:spcBef>
            </a:pPr>
            <a:endParaRPr lang="en-US" sz="2400" b="1" dirty="0" smtClean="0">
              <a:solidFill>
                <a:srgbClr val="FF0000"/>
              </a:solidFill>
              <a:latin typeface="Helvetica" panose="020B0604020202020204" pitchFamily="34" charset="0"/>
            </a:endParaRPr>
          </a:p>
          <a:p>
            <a:pPr lvl="0" algn="ctr">
              <a:spcBef>
                <a:spcPct val="20000"/>
              </a:spcBef>
            </a:pPr>
            <a:r>
              <a:rPr lang="en-US" sz="2400" b="1" dirty="0" smtClean="0">
                <a:solidFill>
                  <a:srgbClr val="FF0000"/>
                </a:solidFill>
                <a:latin typeface="Helvetica" panose="020B0604020202020204" pitchFamily="34" charset="0"/>
              </a:rPr>
              <a:t>S</a:t>
            </a:r>
            <a:r>
              <a:rPr lang="vi-VN" sz="2400" b="1" dirty="0">
                <a:solidFill>
                  <a:srgbClr val="FF0000"/>
                </a:solidFill>
                <a:latin typeface="Helvetica" panose="020B0604020202020204" pitchFamily="34" charset="0"/>
              </a:rPr>
              <a:t>uy dinh dưỡng là gì?</a:t>
            </a:r>
            <a:endParaRPr lang="en-US" sz="2400" b="1" dirty="0">
              <a:solidFill>
                <a:srgbClr val="FF0000"/>
              </a:solidFill>
              <a:latin typeface="Helvetica" panose="020B0604020202020204" pitchFamily="34" charset="0"/>
            </a:endParaRPr>
          </a:p>
          <a:p>
            <a:pPr lvl="0" algn="ctr">
              <a:spcBef>
                <a:spcPct val="20000"/>
              </a:spcBef>
            </a:pPr>
            <a:endParaRPr lang="en-US" sz="1400" b="1" dirty="0">
              <a:solidFill>
                <a:srgbClr val="333333"/>
              </a:solidFill>
              <a:latin typeface="Helvetica" panose="020B0604020202020204" pitchFamily="34" charset="0"/>
            </a:endParaRPr>
          </a:p>
          <a:p>
            <a:pPr lvl="0">
              <a:spcBef>
                <a:spcPct val="20000"/>
              </a:spcBef>
            </a:pPr>
            <a:r>
              <a:rPr lang="vi-VN" sz="1400" b="1" dirty="0">
                <a:solidFill>
                  <a:srgbClr val="333333"/>
                </a:solidFill>
                <a:latin typeface="Helvetica" panose="020B0604020202020204" pitchFamily="34" charset="0"/>
              </a:rPr>
              <a:t> </a:t>
            </a:r>
            <a:r>
              <a:rPr lang="vi-VN" sz="1600" b="1" dirty="0">
                <a:solidFill>
                  <a:srgbClr val="FF0000"/>
                </a:solidFill>
                <a:latin typeface="Helvetica" panose="020B0604020202020204" pitchFamily="34" charset="0"/>
              </a:rPr>
              <a:t>Suy dinh dưỡng</a:t>
            </a:r>
            <a:r>
              <a:rPr lang="vi-VN" sz="1600" b="1" dirty="0">
                <a:solidFill>
                  <a:srgbClr val="333333"/>
                </a:solidFill>
                <a:latin typeface="Helvetica" panose="020B0604020202020204" pitchFamily="34" charset="0"/>
              </a:rPr>
              <a:t> </a:t>
            </a:r>
            <a:r>
              <a:rPr lang="vi-VN" sz="1600" dirty="0">
                <a:solidFill>
                  <a:srgbClr val="333333"/>
                </a:solidFill>
                <a:latin typeface="Helvetica" panose="020B0604020202020204" pitchFamily="34" charset="0"/>
              </a:rPr>
              <a:t>là thuật ngữ để chỉ tình trạng thiếu hụt các chất dinh dưỡng cần thiết, thường gặp nhất là sự thiếu hụt protein, vitamin và các chất khoáng. Hậu quả của việc cơ thể không nhận đủ chất dinh dưỡng là sự suy giảm hoạt động của các cơ quan. Điều này đặc biệt cần lưu ý ở trẻ em, nhất là vào </a:t>
            </a:r>
            <a:r>
              <a:rPr lang="vi-VN" sz="1600" dirty="0">
                <a:solidFill>
                  <a:srgbClr val="FF0000"/>
                </a:solidFill>
                <a:latin typeface="Helvetica" panose="020B0604020202020204" pitchFamily="34" charset="0"/>
              </a:rPr>
              <a:t>khoảng thời gian trẻ có nhu cầu dinh dưỡng cao từ 6-24 tháng tuổi.</a:t>
            </a:r>
            <a:endParaRPr lang="en-US" sz="1600" dirty="0">
              <a:solidFill>
                <a:srgbClr val="FF0000"/>
              </a:solidFill>
              <a:latin typeface="Helvetica" panose="020B0604020202020204" pitchFamily="34" charset="0"/>
            </a:endParaRPr>
          </a:p>
          <a:p>
            <a:pPr marL="342900" lvl="0" indent="-342900" algn="just">
              <a:spcBef>
                <a:spcPct val="20000"/>
              </a:spcBef>
              <a:buFont typeface="Arial" pitchFamily="34" charset="0"/>
              <a:buChar char="•"/>
            </a:pPr>
            <a:r>
              <a:rPr lang="vi-VN" sz="1600" b="1" dirty="0">
                <a:solidFill>
                  <a:srgbClr val="FF0000"/>
                </a:solidFill>
                <a:latin typeface="Helvetica" panose="020B0604020202020204" pitchFamily="34" charset="0"/>
              </a:rPr>
              <a:t>Suy dinh dưỡng ở trẻ em</a:t>
            </a:r>
            <a:r>
              <a:rPr lang="vi-VN" sz="1600" dirty="0">
                <a:solidFill>
                  <a:srgbClr val="333333"/>
                </a:solidFill>
                <a:latin typeface="Helvetica" panose="020B0604020202020204" pitchFamily="34" charset="0"/>
              </a:rPr>
              <a:t> thường gây chậm tăng trưởng và hạn chế khả năng hoạt động thể lực. Ở mức độ nặng hơn suy dinh dưỡng còn </a:t>
            </a:r>
            <a:r>
              <a:rPr lang="vi-VN" sz="1600" dirty="0">
                <a:solidFill>
                  <a:srgbClr val="FF0000"/>
                </a:solidFill>
                <a:latin typeface="Helvetica" panose="020B0604020202020204" pitchFamily="34" charset="0"/>
              </a:rPr>
              <a:t>ảnh hưởng đến sự phát triển não bộ, trí thông minh</a:t>
            </a:r>
            <a:r>
              <a:rPr lang="vi-VN" sz="1600" dirty="0">
                <a:solidFill>
                  <a:srgbClr val="333333"/>
                </a:solidFill>
                <a:latin typeface="Helvetica" panose="020B0604020202020204" pitchFamily="34" charset="0"/>
              </a:rPr>
              <a:t>, khả năng giao tiếp và tăng </a:t>
            </a:r>
            <a:r>
              <a:rPr lang="vi-VN" sz="1600" dirty="0">
                <a:solidFill>
                  <a:srgbClr val="FF0000"/>
                </a:solidFill>
                <a:latin typeface="Helvetica" panose="020B0604020202020204" pitchFamily="34" charset="0"/>
              </a:rPr>
              <a:t>khả năng mắc nhiều bệnh tật </a:t>
            </a:r>
            <a:r>
              <a:rPr lang="vi-VN" sz="1600" dirty="0">
                <a:solidFill>
                  <a:srgbClr val="333333"/>
                </a:solidFill>
                <a:latin typeface="Helvetica" panose="020B0604020202020204" pitchFamily="34" charset="0"/>
              </a:rPr>
              <a:t>cho trẻ. Đánh giá một trẻ suy dinh dưỡng dựa vào các chỉ số:</a:t>
            </a:r>
          </a:p>
          <a:p>
            <a:pPr marL="342900" lvl="0" indent="-342900" algn="just">
              <a:spcBef>
                <a:spcPct val="20000"/>
              </a:spcBef>
              <a:buFont typeface="Arial" pitchFamily="34" charset="0"/>
              <a:buChar char="•"/>
            </a:pPr>
            <a:r>
              <a:rPr lang="vi-VN" sz="1600" dirty="0">
                <a:solidFill>
                  <a:srgbClr val="333333"/>
                </a:solidFill>
                <a:latin typeface="Helvetica" panose="020B0604020202020204" pitchFamily="34" charset="0"/>
              </a:rPr>
              <a:t>Cân nặng theo tuổi</a:t>
            </a:r>
          </a:p>
          <a:p>
            <a:pPr marL="342900" lvl="0" indent="-342900" algn="just">
              <a:spcBef>
                <a:spcPct val="20000"/>
              </a:spcBef>
              <a:buFont typeface="Arial" pitchFamily="34" charset="0"/>
              <a:buChar char="•"/>
            </a:pPr>
            <a:r>
              <a:rPr lang="vi-VN" sz="1600" dirty="0">
                <a:solidFill>
                  <a:srgbClr val="333333"/>
                </a:solidFill>
                <a:latin typeface="Helvetica" panose="020B0604020202020204" pitchFamily="34" charset="0"/>
              </a:rPr>
              <a:t>Chiều cao theo tuổi</a:t>
            </a:r>
          </a:p>
          <a:p>
            <a:pPr marL="342900" lvl="0" indent="-342900" algn="just">
              <a:spcBef>
                <a:spcPct val="20000"/>
              </a:spcBef>
              <a:buFont typeface="Arial" pitchFamily="34" charset="0"/>
              <a:buChar char="•"/>
            </a:pPr>
            <a:r>
              <a:rPr lang="vi-VN" sz="1600" dirty="0">
                <a:solidFill>
                  <a:srgbClr val="333333"/>
                </a:solidFill>
                <a:latin typeface="Helvetica" panose="020B0604020202020204" pitchFamily="34" charset="0"/>
              </a:rPr>
              <a:t>Cân nặng theo chiều cao</a:t>
            </a:r>
          </a:p>
        </p:txBody>
      </p:sp>
    </p:spTree>
    <p:extLst>
      <p:ext uri="{BB962C8B-B14F-4D97-AF65-F5344CB8AC3E}">
        <p14:creationId xmlns:p14="http://schemas.microsoft.com/office/powerpoint/2010/main" val="42145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350"/>
            <a:ext cx="8382000" cy="4876800"/>
          </a:xfrm>
        </p:spPr>
        <p:txBody>
          <a:bodyPr>
            <a:normAutofit/>
          </a:bodyPr>
          <a:lstStyle/>
          <a:p>
            <a:pPr marL="0" indent="0" algn="ctr">
              <a:buNone/>
            </a:pPr>
            <a:endParaRPr lang="en-US" sz="1400" b="1" dirty="0" smtClean="0">
              <a:solidFill>
                <a:srgbClr val="333333"/>
              </a:solidFill>
              <a:latin typeface="Helvetica" panose="020B0604020202020204" pitchFamily="34" charset="0"/>
            </a:endParaRPr>
          </a:p>
          <a:p>
            <a:pPr marL="0" indent="0" algn="ctr">
              <a:buNone/>
            </a:pPr>
            <a:endParaRPr lang="en-US" sz="1400" dirty="0">
              <a:solidFill>
                <a:srgbClr val="0309ED"/>
              </a:solidFill>
            </a:endParaRPr>
          </a:p>
        </p:txBody>
      </p:sp>
      <p:sp>
        <p:nvSpPr>
          <p:cNvPr id="2" name="Rectangle 1"/>
          <p:cNvSpPr/>
          <p:nvPr/>
        </p:nvSpPr>
        <p:spPr>
          <a:xfrm>
            <a:off x="1981200" y="361950"/>
            <a:ext cx="4118435" cy="369332"/>
          </a:xfrm>
          <a:prstGeom prst="rect">
            <a:avLst/>
          </a:prstGeom>
        </p:spPr>
        <p:txBody>
          <a:bodyPr wrap="none">
            <a:spAutoFit/>
          </a:bodyPr>
          <a:lstStyle/>
          <a:p>
            <a:pPr lvl="0"/>
            <a:r>
              <a:rPr lang="vi-VN" b="1" dirty="0">
                <a:solidFill>
                  <a:srgbClr val="021EEE"/>
                </a:solidFill>
                <a:latin typeface="Helvetica" panose="020B0604020202020204" pitchFamily="34" charset="0"/>
              </a:rPr>
              <a:t>Nguyên nhân bệnh Suy dinh dưỡng</a:t>
            </a:r>
          </a:p>
        </p:txBody>
      </p:sp>
      <p:sp>
        <p:nvSpPr>
          <p:cNvPr id="4" name="Rectangle 3"/>
          <p:cNvSpPr/>
          <p:nvPr/>
        </p:nvSpPr>
        <p:spPr>
          <a:xfrm>
            <a:off x="616527" y="720545"/>
            <a:ext cx="7543800" cy="3785652"/>
          </a:xfrm>
          <a:prstGeom prst="rect">
            <a:avLst/>
          </a:prstGeom>
        </p:spPr>
        <p:txBody>
          <a:bodyPr wrap="square">
            <a:spAutoFit/>
          </a:bodyPr>
          <a:lstStyle/>
          <a:p>
            <a:pPr marL="285750" lvl="0" indent="-285750">
              <a:buFontTx/>
              <a:buChar char="-"/>
            </a:pPr>
            <a:r>
              <a:rPr lang="en-US" sz="1600" dirty="0">
                <a:solidFill>
                  <a:srgbClr val="333333"/>
                </a:solidFill>
                <a:latin typeface="Helvetica" panose="020B0604020202020204" pitchFamily="34" charset="0"/>
              </a:rPr>
              <a:t>Do </a:t>
            </a:r>
            <a:r>
              <a:rPr lang="vi-VN" sz="1600" dirty="0">
                <a:solidFill>
                  <a:srgbClr val="333333"/>
                </a:solidFill>
                <a:latin typeface="Helvetica" panose="020B0604020202020204" pitchFamily="34" charset="0"/>
              </a:rPr>
              <a:t>khả năng hấp thu các chất dinh dưỡng kém do các bệnh lý đường tiêu hóa hoặc sau một đợt bệnh nặng</a:t>
            </a:r>
            <a:r>
              <a:rPr lang="en-US" sz="1600" dirty="0">
                <a:solidFill>
                  <a:srgbClr val="333333"/>
                </a:solidFill>
                <a:latin typeface="Helvetica" panose="020B0604020202020204" pitchFamily="34" charset="0"/>
              </a:rPr>
              <a:t>, </a:t>
            </a:r>
            <a:r>
              <a:rPr lang="vi-VN" sz="1600" dirty="0">
                <a:solidFill>
                  <a:srgbClr val="333333"/>
                </a:solidFill>
                <a:latin typeface="Helvetica" panose="020B0604020202020204" pitchFamily="34" charset="0"/>
              </a:rPr>
              <a:t>người bệnh cảm thấy không ngon miệng, không muốn ăn mặc dù được cung cấp thức ăn giàu chất dinh dưỡng. Ói mửa hay đi chảy kéo dài làm mất chất dinh dưỡng.</a:t>
            </a:r>
            <a:endParaRPr lang="en-US" sz="1600" dirty="0">
              <a:solidFill>
                <a:srgbClr val="333333"/>
              </a:solidFill>
              <a:latin typeface="Helvetica" panose="020B0604020202020204" pitchFamily="34" charset="0"/>
            </a:endParaRPr>
          </a:p>
          <a:p>
            <a:pPr marL="342900" lvl="0" indent="-342900">
              <a:buFontTx/>
              <a:buChar char="-"/>
            </a:pPr>
            <a:r>
              <a:rPr lang="vi-VN" sz="1600" dirty="0">
                <a:solidFill>
                  <a:srgbClr val="333333"/>
                </a:solidFill>
                <a:latin typeface="Helvetica" panose="020B0604020202020204" pitchFamily="34" charset="0"/>
              </a:rPr>
              <a:t>Lâu dần cũng gây nên suy dinh dưỡng. Các bệnh lý nhiễm trùng tại đường tiêu hóa, hoặc việc phải sử dụng nhóm thuốc kháng sinh làm mất cân bằng giữa lượng vi khuẩn có lợi và vi khuẩn có hại trong đường ruột cũng làm giảm khả năng hấp thu.</a:t>
            </a:r>
            <a:endParaRPr lang="en-US" sz="1600" dirty="0">
              <a:solidFill>
                <a:srgbClr val="333333"/>
              </a:solidFill>
              <a:latin typeface="Helvetica" panose="020B0604020202020204" pitchFamily="34" charset="0"/>
            </a:endParaRPr>
          </a:p>
          <a:p>
            <a:pPr marL="342900" lvl="0" indent="-342900">
              <a:buFontTx/>
              <a:buChar char="-"/>
            </a:pPr>
            <a:r>
              <a:rPr lang="en-US" sz="1600" dirty="0">
                <a:solidFill>
                  <a:srgbClr val="333333"/>
                </a:solidFill>
                <a:latin typeface="Helvetica" panose="020B0604020202020204" pitchFamily="34" charset="0"/>
              </a:rPr>
              <a:t>Do </a:t>
            </a:r>
            <a:r>
              <a:rPr lang="vi-VN" sz="1600" dirty="0">
                <a:solidFill>
                  <a:srgbClr val="333333"/>
                </a:solidFill>
                <a:latin typeface="Helvetica" panose="020B0604020202020204" pitchFamily="34" charset="0"/>
              </a:rPr>
              <a:t>trẻ sơ sinh không được bú mẹ hoàn toàn trong 6 tháng đầu tiên, không bú đủ sữa mẹ và cho ăn dặm quá sớm. Nhiều nghiên cứu đã chứng minh rằng không được bú sữa mẹ trong 6 tháng đầu đời có thể dẫn tới suy dinh dưỡng ở trẻ sơ sinh và trẻ nhỏ. Quan niệm cho trẻ bú sữa công thức tốt hơn sữa mẹ là không đúng đắn. Những người mẹ suy dinh dưỡng hoặc không biết cách cho con bú cũng là những nguyên nhân gián tiếp gây suy dinh dưỡng ở trẻ sơ sinh.</a:t>
            </a:r>
            <a:endParaRPr lang="vi-VN" sz="1600" dirty="0">
              <a:solidFill>
                <a:srgbClr val="020DEE"/>
              </a:solidFill>
              <a:latin typeface="Times New Roman" pitchFamily="18" charset="0"/>
              <a:cs typeface="Times New Roman" pitchFamily="18" charset="0"/>
            </a:endParaRPr>
          </a:p>
        </p:txBody>
      </p:sp>
    </p:spTree>
    <p:extLst>
      <p:ext uri="{BB962C8B-B14F-4D97-AF65-F5344CB8AC3E}">
        <p14:creationId xmlns:p14="http://schemas.microsoft.com/office/powerpoint/2010/main" val="1360771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800350"/>
            <a:ext cx="1752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2190750"/>
            <a:ext cx="12954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2190750"/>
            <a:ext cx="19812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86200" y="1123950"/>
            <a:ext cx="1981200" cy="358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33350"/>
            <a:ext cx="8610600" cy="4724400"/>
          </a:xfrm>
        </p:spPr>
        <p:txBody>
          <a:bodyPr>
            <a:noAutofit/>
          </a:bodyPr>
          <a:lstStyle/>
          <a:p>
            <a:pPr marL="285750" lvl="0" indent="-285750">
              <a:spcBef>
                <a:spcPts val="0"/>
              </a:spcBef>
              <a:buFontTx/>
              <a:buChar char="-"/>
            </a:pPr>
            <a:endParaRPr lang="en-US" sz="1400" b="1" dirty="0" smtClean="0">
              <a:latin typeface="Times New Roman" pitchFamily="18" charset="0"/>
              <a:cs typeface="Times New Roman" pitchFamily="18" charset="0"/>
            </a:endParaRPr>
          </a:p>
          <a:p>
            <a:pPr marL="285750" lvl="0" indent="-285750">
              <a:spcBef>
                <a:spcPts val="0"/>
              </a:spcBef>
              <a:buFontTx/>
              <a:buChar char="-"/>
            </a:pPr>
            <a:endParaRPr lang="en-US" sz="1400" b="1" dirty="0">
              <a:solidFill>
                <a:srgbClr val="333333"/>
              </a:solidFill>
              <a:latin typeface="Times New Roman" pitchFamily="18" charset="0"/>
              <a:cs typeface="Times New Roman" pitchFamily="18" charset="0"/>
            </a:endParaRPr>
          </a:p>
          <a:p>
            <a:pPr marL="0" lvl="0" indent="0">
              <a:spcBef>
                <a:spcPts val="0"/>
              </a:spcBef>
              <a:buNone/>
            </a:pPr>
            <a:endParaRPr lang="en-US" sz="1400" b="1" dirty="0" smtClean="0">
              <a:solidFill>
                <a:srgbClr val="333333"/>
              </a:solidFill>
              <a:latin typeface="Times New Roman" pitchFamily="18" charset="0"/>
              <a:cs typeface="Times New Roman" pitchFamily="18" charset="0"/>
            </a:endParaRPr>
          </a:p>
          <a:p>
            <a:pPr marL="285750" lvl="0" indent="-285750">
              <a:spcBef>
                <a:spcPts val="0"/>
              </a:spcBef>
              <a:buFontTx/>
              <a:buChar char="-"/>
            </a:pPr>
            <a:endParaRPr lang="en-US" sz="1400" b="1" dirty="0">
              <a:solidFill>
                <a:srgbClr val="333333"/>
              </a:solidFill>
              <a:latin typeface="Times New Roman" pitchFamily="18" charset="0"/>
              <a:cs typeface="Times New Roman" pitchFamily="18" charset="0"/>
            </a:endParaRPr>
          </a:p>
        </p:txBody>
      </p:sp>
      <p:sp>
        <p:nvSpPr>
          <p:cNvPr id="5" name="Rectangle 4"/>
          <p:cNvSpPr/>
          <p:nvPr/>
        </p:nvSpPr>
        <p:spPr>
          <a:xfrm>
            <a:off x="1877140" y="322703"/>
            <a:ext cx="3990260" cy="369332"/>
          </a:xfrm>
          <a:prstGeom prst="rect">
            <a:avLst/>
          </a:prstGeom>
        </p:spPr>
        <p:txBody>
          <a:bodyPr wrap="none">
            <a:spAutoFit/>
          </a:bodyPr>
          <a:lstStyle/>
          <a:p>
            <a:pPr lvl="0"/>
            <a:r>
              <a:rPr lang="vi-VN" b="1" dirty="0">
                <a:solidFill>
                  <a:srgbClr val="021EEE"/>
                </a:solidFill>
                <a:latin typeface="Helvetica" panose="020B0604020202020204" pitchFamily="34" charset="0"/>
              </a:rPr>
              <a:t>Triệu chứng bệnh Suy dinh dưỡng</a:t>
            </a:r>
          </a:p>
        </p:txBody>
      </p:sp>
      <p:sp>
        <p:nvSpPr>
          <p:cNvPr id="6" name="Rectangle 5"/>
          <p:cNvSpPr/>
          <p:nvPr/>
        </p:nvSpPr>
        <p:spPr>
          <a:xfrm>
            <a:off x="762000" y="925889"/>
            <a:ext cx="7186970" cy="3139321"/>
          </a:xfrm>
          <a:prstGeom prst="rect">
            <a:avLst/>
          </a:prstGeom>
        </p:spPr>
        <p:txBody>
          <a:bodyPr wrap="square">
            <a:spAutoFit/>
          </a:bodyPr>
          <a:lstStyle/>
          <a:p>
            <a:pPr lvl="0" algn="just"/>
            <a:r>
              <a:rPr lang="vi-VN" dirty="0">
                <a:solidFill>
                  <a:srgbClr val="333333"/>
                </a:solidFill>
                <a:latin typeface="Helvetica" panose="020B0604020202020204" pitchFamily="34" charset="0"/>
              </a:rPr>
              <a:t>Để đánh giá một trẻ </a:t>
            </a:r>
            <a:r>
              <a:rPr lang="vi-VN" b="1" dirty="0">
                <a:solidFill>
                  <a:srgbClr val="333333"/>
                </a:solidFill>
                <a:latin typeface="Helvetica" panose="020B0604020202020204" pitchFamily="34" charset="0"/>
              </a:rPr>
              <a:t>suy dinh dưỡng</a:t>
            </a:r>
            <a:r>
              <a:rPr lang="vi-VN" dirty="0">
                <a:solidFill>
                  <a:srgbClr val="333333"/>
                </a:solidFill>
                <a:latin typeface="Helvetica" panose="020B0604020202020204" pitchFamily="34" charset="0"/>
              </a:rPr>
              <a:t> một cách toàn diện, cần theo dõi các chỉ số sau:</a:t>
            </a:r>
          </a:p>
          <a:p>
            <a:pPr lvl="0" algn="just">
              <a:buFont typeface="Arial" panose="020B0604020202020204" pitchFamily="34" charset="0"/>
              <a:buChar char="•"/>
            </a:pPr>
            <a:r>
              <a:rPr lang="vi-VN" dirty="0">
                <a:solidFill>
                  <a:srgbClr val="333333"/>
                </a:solidFill>
                <a:latin typeface="Helvetica" panose="020B0604020202020204" pitchFamily="34" charset="0"/>
              </a:rPr>
              <a:t>Cân nặng theo tuổi.</a:t>
            </a:r>
          </a:p>
          <a:p>
            <a:pPr lvl="0" algn="just">
              <a:buFont typeface="Arial" panose="020B0604020202020204" pitchFamily="34" charset="0"/>
              <a:buChar char="•"/>
            </a:pPr>
            <a:r>
              <a:rPr lang="vi-VN" dirty="0">
                <a:solidFill>
                  <a:srgbClr val="333333"/>
                </a:solidFill>
                <a:latin typeface="Helvetica" panose="020B0604020202020204" pitchFamily="34" charset="0"/>
              </a:rPr>
              <a:t>Chiều cao theo tuổi.</a:t>
            </a:r>
          </a:p>
          <a:p>
            <a:pPr lvl="0" algn="just">
              <a:buFont typeface="Arial" panose="020B0604020202020204" pitchFamily="34" charset="0"/>
              <a:buChar char="•"/>
            </a:pPr>
            <a:r>
              <a:rPr lang="vi-VN" dirty="0">
                <a:solidFill>
                  <a:srgbClr val="333333"/>
                </a:solidFill>
                <a:latin typeface="Helvetica" panose="020B0604020202020204" pitchFamily="34" charset="0"/>
              </a:rPr>
              <a:t>Cân nặng theo chiều cao.</a:t>
            </a:r>
          </a:p>
          <a:p>
            <a:pPr lvl="0" algn="just"/>
            <a:r>
              <a:rPr lang="vi-VN" dirty="0">
                <a:solidFill>
                  <a:srgbClr val="333333"/>
                </a:solidFill>
                <a:latin typeface="Helvetica" panose="020B0604020202020204" pitchFamily="34" charset="0"/>
              </a:rPr>
              <a:t>Các dấu hiệu </a:t>
            </a:r>
            <a:r>
              <a:rPr lang="vi-VN" b="1" dirty="0">
                <a:solidFill>
                  <a:srgbClr val="333333"/>
                </a:solidFill>
                <a:latin typeface="Helvetica" panose="020B0604020202020204" pitchFamily="34" charset="0"/>
              </a:rPr>
              <a:t>suy dinh dưỡng ở trẻ em</a:t>
            </a:r>
            <a:r>
              <a:rPr lang="vi-VN" dirty="0">
                <a:solidFill>
                  <a:srgbClr val="333333"/>
                </a:solidFill>
                <a:latin typeface="Helvetica" panose="020B0604020202020204" pitchFamily="34" charset="0"/>
              </a:rPr>
              <a:t> khác nhau theo từng mức độ và từng thể </a:t>
            </a:r>
            <a:r>
              <a:rPr lang="vi-VN" b="1" dirty="0">
                <a:solidFill>
                  <a:srgbClr val="333333"/>
                </a:solidFill>
                <a:latin typeface="Helvetica" panose="020B0604020202020204" pitchFamily="34" charset="0"/>
              </a:rPr>
              <a:t>suy dinh dưỡng</a:t>
            </a:r>
            <a:r>
              <a:rPr lang="vi-VN" dirty="0">
                <a:solidFill>
                  <a:srgbClr val="333333"/>
                </a:solidFill>
                <a:latin typeface="Helvetica" panose="020B0604020202020204" pitchFamily="34" charset="0"/>
              </a:rPr>
              <a:t>. Có nhiều cách phân loại </a:t>
            </a:r>
            <a:r>
              <a:rPr lang="vi-VN" b="1" dirty="0">
                <a:solidFill>
                  <a:srgbClr val="333333"/>
                </a:solidFill>
                <a:latin typeface="Helvetica" panose="020B0604020202020204" pitchFamily="34" charset="0"/>
              </a:rPr>
              <a:t>suy dinh dưỡng ở trẻ em</a:t>
            </a:r>
            <a:r>
              <a:rPr lang="vi-VN" dirty="0">
                <a:solidFill>
                  <a:srgbClr val="333333"/>
                </a:solidFill>
                <a:latin typeface="Helvetica" panose="020B0604020202020204" pitchFamily="34" charset="0"/>
              </a:rPr>
              <a:t>.</a:t>
            </a:r>
          </a:p>
          <a:p>
            <a:pPr lvl="0" algn="just"/>
            <a:r>
              <a:rPr lang="vi-VN" dirty="0">
                <a:solidFill>
                  <a:srgbClr val="333333"/>
                </a:solidFill>
                <a:latin typeface="Helvetica" panose="020B0604020202020204" pitchFamily="34" charset="0"/>
              </a:rPr>
              <a:t>Thông thường, suy dinh dưỡng ở trẻ được chia làm 3 loại: </a:t>
            </a:r>
            <a:r>
              <a:rPr lang="vi-VN" b="1" dirty="0">
                <a:solidFill>
                  <a:srgbClr val="333333"/>
                </a:solidFill>
                <a:latin typeface="Helvetica" panose="020B0604020202020204" pitchFamily="34" charset="0"/>
              </a:rPr>
              <a:t>suy dinh dưỡng thể nhẹ cân, suy dinh dưỡng thể thấp còi</a:t>
            </a:r>
            <a:r>
              <a:rPr lang="vi-VN" dirty="0">
                <a:solidFill>
                  <a:srgbClr val="333333"/>
                </a:solidFill>
                <a:latin typeface="Helvetica" panose="020B0604020202020204" pitchFamily="34" charset="0"/>
              </a:rPr>
              <a:t> và suy dinh dưỡng thể gầy còm.</a:t>
            </a:r>
          </a:p>
        </p:txBody>
      </p:sp>
    </p:spTree>
    <p:extLst>
      <p:ext uri="{BB962C8B-B14F-4D97-AF65-F5344CB8AC3E}">
        <p14:creationId xmlns:p14="http://schemas.microsoft.com/office/powerpoint/2010/main" val="1104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514350"/>
            <a:ext cx="3352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5181600" y="133350"/>
            <a:ext cx="3429000" cy="3505200"/>
          </a:xfrm>
          <a:prstGeom prst="rect">
            <a:avLst/>
          </a:prstGeom>
        </p:spPr>
      </p:pic>
    </p:spTree>
    <p:extLst>
      <p:ext uri="{BB962C8B-B14F-4D97-AF65-F5344CB8AC3E}">
        <p14:creationId xmlns:p14="http://schemas.microsoft.com/office/powerpoint/2010/main" val="190097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382000" cy="4575572"/>
          </a:xfrm>
        </p:spPr>
        <p:txBody>
          <a:bodyPr>
            <a:noAutofit/>
          </a:bodyPr>
          <a:lstStyle/>
          <a:p>
            <a:pPr indent="457200" algn="l">
              <a:spcBef>
                <a:spcPts val="600"/>
              </a:spcBef>
              <a:spcAft>
                <a:spcPts val="600"/>
              </a:spcAft>
            </a:pPr>
            <a:r>
              <a:rPr lang="en-US" sz="2000" dirty="0" smtClean="0"/>
              <a:t/>
            </a:r>
            <a:br>
              <a:rPr lang="en-US" sz="2000" dirty="0" smtClean="0"/>
            </a:br>
            <a:r>
              <a:rPr lang="vi-VN" sz="2000" dirty="0" smtClean="0">
                <a:latin typeface="Times New Roman" pitchFamily="18" charset="0"/>
                <a:cs typeface="Times New Roman" pitchFamily="18" charset="0"/>
              </a:rPr>
              <a:t> </a:t>
            </a:r>
            <a:endParaRPr lang="en-US" sz="2000" dirty="0">
              <a:solidFill>
                <a:srgbClr val="020DEE"/>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150"/>
            <a:ext cx="472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552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38150"/>
            <a:ext cx="8229600" cy="3394472"/>
          </a:xfrm>
        </p:spPr>
        <p:txBody>
          <a:bodyPr>
            <a:normAutofit fontScale="85000" lnSpcReduction="10000"/>
          </a:bodyPr>
          <a:lstStyle/>
          <a:p>
            <a:r>
              <a:rPr lang="en-US" dirty="0" err="1" smtClean="0"/>
              <a:t>Câu</a:t>
            </a:r>
            <a:r>
              <a:rPr lang="en-US" dirty="0" smtClean="0"/>
              <a:t> </a:t>
            </a:r>
            <a:r>
              <a:rPr lang="en-US" dirty="0" err="1" smtClean="0"/>
              <a:t>hỏi</a:t>
            </a:r>
            <a:r>
              <a:rPr lang="en-US" dirty="0" smtClean="0"/>
              <a:t> </a:t>
            </a:r>
            <a:r>
              <a:rPr lang="en-US" dirty="0" err="1" smtClean="0"/>
              <a:t>trắc</a:t>
            </a:r>
            <a:r>
              <a:rPr lang="en-US" dirty="0" smtClean="0"/>
              <a:t> </a:t>
            </a:r>
            <a:r>
              <a:rPr lang="en-US" dirty="0" err="1" smtClean="0"/>
              <a:t>nghiệm</a:t>
            </a:r>
            <a:r>
              <a:rPr lang="en-US" dirty="0" smtClean="0"/>
              <a:t> </a:t>
            </a:r>
          </a:p>
          <a:p>
            <a:pPr indent="457200" algn="just">
              <a:lnSpc>
                <a:spcPct val="115000"/>
              </a:lnSpc>
              <a:spcBef>
                <a:spcPts val="600"/>
              </a:spcBef>
              <a:spcAft>
                <a:spcPts val="600"/>
              </a:spcAft>
              <a:tabLst>
                <a:tab pos="6572250" algn="r"/>
              </a:tabLst>
            </a:pP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Câu</a:t>
            </a:r>
            <a:r>
              <a:rPr lang="en-US" b="1" dirty="0">
                <a:solidFill>
                  <a:srgbClr val="FF0000"/>
                </a:solidFill>
                <a:latin typeface="Times New Roman" panose="02020603050405020304" pitchFamily="18" charset="0"/>
                <a:ea typeface="Times New Roman" panose="02020603050405020304" pitchFamily="18" charset="0"/>
              </a:rPr>
              <a:t> </a:t>
            </a:r>
            <a:r>
              <a:rPr lang="en-US" b="1" dirty="0" smtClean="0">
                <a:solidFill>
                  <a:srgbClr val="FF0000"/>
                </a:solidFill>
                <a:latin typeface="Times New Roman" panose="02020603050405020304" pitchFamily="18" charset="0"/>
                <a:ea typeface="Times New Roman" panose="02020603050405020304" pitchFamily="18" charset="0"/>
              </a:rPr>
              <a:t>1:</a:t>
            </a:r>
            <a:r>
              <a:rPr lang="en-US" b="1" dirty="0" smtClean="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Thực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phẩm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nào</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dưới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đây</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vừa</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giàu</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chất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đạm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vừa</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cung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cấp</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nhiều</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canxi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cho</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cơ</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trẻ</a:t>
            </a:r>
            <a:r>
              <a:rPr lang="en-US"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indent="457200" algn="just">
              <a:lnSpc>
                <a:spcPct val="115000"/>
              </a:lnSpc>
              <a:spcBef>
                <a:spcPts val="600"/>
              </a:spcBef>
              <a:spcAft>
                <a:spcPts val="600"/>
              </a:spcAft>
              <a:tabLst>
                <a:tab pos="6572250" algn="r"/>
              </a:tabLst>
            </a:pPr>
            <a:r>
              <a:rPr lang="en-US" dirty="0">
                <a:latin typeface="Times New Roman" panose="02020603050405020304" pitchFamily="18" charset="0"/>
                <a:ea typeface="Times New Roman" panose="02020603050405020304" pitchFamily="18" charset="0"/>
              </a:rPr>
              <a:t>a. </a:t>
            </a:r>
            <a:r>
              <a:rPr lang="en-US" dirty="0" err="1">
                <a:latin typeface="Times New Roman" panose="02020603050405020304" pitchFamily="18" charset="0"/>
                <a:ea typeface="Times New Roman" panose="02020603050405020304" pitchFamily="18" charset="0"/>
              </a:rPr>
              <a:t>Thịt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loại</a:t>
            </a:r>
            <a:endParaRPr lang="en-US" sz="2800" dirty="0">
              <a:latin typeface="Times New Roman" panose="02020603050405020304" pitchFamily="18" charset="0"/>
              <a:ea typeface="Times New Roman" panose="02020603050405020304" pitchFamily="18" charset="0"/>
            </a:endParaRPr>
          </a:p>
          <a:p>
            <a:pPr indent="457200" algn="just">
              <a:lnSpc>
                <a:spcPct val="115000"/>
              </a:lnSpc>
              <a:spcBef>
                <a:spcPts val="600"/>
              </a:spcBef>
              <a:spcAft>
                <a:spcPts val="600"/>
              </a:spcAft>
              <a:tabLst>
                <a:tab pos="6572250" algn="r"/>
              </a:tabLst>
            </a:pPr>
            <a:r>
              <a:rPr lang="en-US" dirty="0" smtClean="0">
                <a:latin typeface="Times New Roman" panose="02020603050405020304" pitchFamily="18" charset="0"/>
                <a:ea typeface="Times New Roman" panose="02020603050405020304" pitchFamily="18" charset="0"/>
              </a:rPr>
              <a:t>B. </a:t>
            </a:r>
            <a:r>
              <a:rPr lang="en-US" dirty="0" err="1">
                <a:latin typeface="Times New Roman" panose="02020603050405020304" pitchFamily="18" charset="0"/>
                <a:ea typeface="Times New Roman" panose="02020603050405020304" pitchFamily="18" charset="0"/>
              </a:rPr>
              <a:t>Sữa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phẩm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sữa</a:t>
            </a:r>
            <a:endParaRPr lang="en-US" sz="2800" dirty="0">
              <a:latin typeface="Times New Roman" panose="02020603050405020304" pitchFamily="18" charset="0"/>
              <a:ea typeface="Times New Roman" panose="02020603050405020304" pitchFamily="18" charset="0"/>
            </a:endParaRPr>
          </a:p>
          <a:p>
            <a:pPr indent="457200" algn="just">
              <a:lnSpc>
                <a:spcPct val="115000"/>
              </a:lnSpc>
              <a:spcBef>
                <a:spcPts val="600"/>
              </a:spcBef>
              <a:spcAft>
                <a:spcPts val="600"/>
              </a:spcAft>
              <a:tabLst>
                <a:tab pos="6572250" algn="r"/>
              </a:tabLst>
            </a:pPr>
            <a:r>
              <a:rPr lang="en-US" dirty="0">
                <a:latin typeface="Times New Roman" panose="02020603050405020304" pitchFamily="18" charset="0"/>
                <a:ea typeface="Times New Roman" panose="02020603050405020304" pitchFamily="18" charset="0"/>
              </a:rPr>
              <a:t>c. Rau </a:t>
            </a:r>
            <a:r>
              <a:rPr lang="en-US" dirty="0" err="1">
                <a:latin typeface="Times New Roman" panose="02020603050405020304" pitchFamily="18" charset="0"/>
                <a:ea typeface="Times New Roman" panose="02020603050405020304" pitchFamily="18" charset="0"/>
              </a:rPr>
              <a:t>xanh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chín</a:t>
            </a:r>
            <a:endParaRPr lang="en-US" sz="2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6276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994172"/>
          </a:xfrm>
        </p:spPr>
        <p:txBody>
          <a:bodyPr>
            <a:normAutofit fontScale="90000"/>
          </a:bodyPr>
          <a:lstStyle/>
          <a:p>
            <a:pPr marL="342900" lvl="0" indent="457200" algn="l">
              <a:lnSpc>
                <a:spcPct val="115000"/>
              </a:lnSpc>
              <a:spcBef>
                <a:spcPts val="600"/>
              </a:spcBef>
              <a:spcAft>
                <a:spcPts val="600"/>
              </a:spcAft>
              <a:tabLst>
                <a:tab pos="6572250" algn="r"/>
              </a:tabLst>
            </a:pPr>
            <a:r>
              <a:rPr lang="en-US" sz="3200" dirty="0" smtClean="0">
                <a:solidFill>
                  <a:srgbClr val="00B0F0"/>
                </a:solidFill>
                <a:latin typeface="Times New Roman" panose="02020603050405020304" pitchFamily="18" charset="0"/>
                <a:ea typeface="Times New Roman" panose="02020603050405020304" pitchFamily="18" charset="0"/>
              </a:rPr>
              <a:t/>
            </a:r>
            <a:br>
              <a:rPr lang="en-US" sz="3200" dirty="0" smtClean="0">
                <a:solidFill>
                  <a:srgbClr val="00B0F0"/>
                </a:solidFill>
                <a:latin typeface="Times New Roman" panose="02020603050405020304" pitchFamily="18" charset="0"/>
                <a:ea typeface="Times New Roman" panose="02020603050405020304" pitchFamily="18" charset="0"/>
              </a:rPr>
            </a:br>
            <a:r>
              <a:rPr lang="en-US" sz="3200" dirty="0" smtClean="0">
                <a:solidFill>
                  <a:srgbClr val="00B0F0"/>
                </a:solidFill>
                <a:latin typeface="Times New Roman" panose="02020603050405020304" pitchFamily="18" charset="0"/>
                <a:ea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rPr>
              <a:t>Câu</a:t>
            </a:r>
            <a:r>
              <a:rPr lang="en-US" sz="2200" dirty="0">
                <a:solidFill>
                  <a:srgbClr val="FF0000"/>
                </a:solidFill>
                <a:latin typeface="Times New Roman" panose="02020603050405020304" pitchFamily="18" charset="0"/>
                <a:ea typeface="Times New Roman" panose="02020603050405020304" pitchFamily="18" charset="0"/>
              </a:rPr>
              <a:t> 2:</a:t>
            </a:r>
            <a:r>
              <a:rPr lang="en-US" sz="2200" b="0" dirty="0">
                <a:solidFill>
                  <a:srgbClr val="00B0F0"/>
                </a:solidFill>
                <a:latin typeface="Times New Roman" panose="02020603050405020304" pitchFamily="18" charset="0"/>
                <a:ea typeface="Times New Roman" panose="02020603050405020304" pitchFamily="18" charset="0"/>
              </a:rPr>
              <a:t> </a:t>
            </a:r>
            <a:r>
              <a:rPr lang="en-US" sz="2200" dirty="0" err="1">
                <a:solidFill>
                  <a:srgbClr val="333333"/>
                </a:solidFill>
                <a:latin typeface="Times New Roman" panose="02020603050405020304" pitchFamily="18" charset="0"/>
                <a:ea typeface="Times New Roman" panose="02020603050405020304" pitchFamily="18" charset="0"/>
              </a:rPr>
              <a:t>Bữa</a:t>
            </a:r>
            <a:r>
              <a:rPr lang="en-US" sz="2200" dirty="0">
                <a:solidFill>
                  <a:srgbClr val="333333"/>
                </a:solidFill>
                <a:latin typeface="Times New Roman" panose="02020603050405020304" pitchFamily="18" charset="0"/>
                <a:ea typeface="Times New Roman" panose="02020603050405020304" pitchFamily="18" charset="0"/>
              </a:rPr>
              <a:t> </a:t>
            </a:r>
            <a:r>
              <a:rPr lang="en-US" sz="2200" dirty="0" err="1">
                <a:solidFill>
                  <a:srgbClr val="333333"/>
                </a:solidFill>
                <a:latin typeface="Times New Roman" panose="02020603050405020304" pitchFamily="18" charset="0"/>
                <a:ea typeface="Times New Roman" panose="02020603050405020304" pitchFamily="18" charset="0"/>
              </a:rPr>
              <a:t>ăn</a:t>
            </a:r>
            <a:r>
              <a:rPr lang="en-US" sz="2200" dirty="0">
                <a:solidFill>
                  <a:srgbClr val="333333"/>
                </a:solidFill>
                <a:latin typeface="Times New Roman" panose="02020603050405020304" pitchFamily="18" charset="0"/>
                <a:ea typeface="Times New Roman" panose="02020603050405020304" pitchFamily="18" charset="0"/>
              </a:rPr>
              <a:t> </a:t>
            </a:r>
            <a:r>
              <a:rPr lang="en-US" sz="2200" dirty="0" err="1">
                <a:solidFill>
                  <a:srgbClr val="333333"/>
                </a:solidFill>
                <a:latin typeface="Times New Roman" panose="02020603050405020304" pitchFamily="18" charset="0"/>
                <a:ea typeface="Times New Roman" panose="02020603050405020304" pitchFamily="18" charset="0"/>
              </a:rPr>
              <a:t>như</a:t>
            </a:r>
            <a:r>
              <a:rPr lang="en-US" sz="2200" dirty="0">
                <a:solidFill>
                  <a:srgbClr val="333333"/>
                </a:solidFill>
                <a:latin typeface="Times New Roman" panose="02020603050405020304" pitchFamily="18" charset="0"/>
                <a:ea typeface="Times New Roman" panose="02020603050405020304" pitchFamily="18" charset="0"/>
              </a:rPr>
              <a:t> </a:t>
            </a:r>
            <a:r>
              <a:rPr lang="en-US" sz="2200" dirty="0" err="1">
                <a:solidFill>
                  <a:srgbClr val="333333"/>
                </a:solidFill>
                <a:latin typeface="Times New Roman" panose="02020603050405020304" pitchFamily="18" charset="0"/>
                <a:ea typeface="Times New Roman" panose="02020603050405020304" pitchFamily="18" charset="0"/>
              </a:rPr>
              <a:t>thế</a:t>
            </a:r>
            <a:r>
              <a:rPr lang="en-US" sz="2200" dirty="0">
                <a:solidFill>
                  <a:srgbClr val="333333"/>
                </a:solidFill>
                <a:latin typeface="Times New Roman" panose="02020603050405020304" pitchFamily="18" charset="0"/>
                <a:ea typeface="Times New Roman" panose="02020603050405020304" pitchFamily="18" charset="0"/>
              </a:rPr>
              <a:t> </a:t>
            </a:r>
            <a:r>
              <a:rPr lang="en-US" sz="2200" dirty="0" err="1">
                <a:solidFill>
                  <a:srgbClr val="333333"/>
                </a:solidFill>
                <a:latin typeface="Times New Roman" panose="02020603050405020304" pitchFamily="18" charset="0"/>
                <a:ea typeface="Times New Roman" panose="02020603050405020304" pitchFamily="18" charset="0"/>
              </a:rPr>
              <a:t>nào</a:t>
            </a:r>
            <a:r>
              <a:rPr lang="en-US" sz="2200" dirty="0">
                <a:solidFill>
                  <a:srgbClr val="333333"/>
                </a:solidFill>
                <a:latin typeface="Times New Roman" panose="02020603050405020304" pitchFamily="18" charset="0"/>
                <a:ea typeface="Times New Roman" panose="02020603050405020304" pitchFamily="18" charset="0"/>
              </a:rPr>
              <a:t> </a:t>
            </a:r>
            <a:r>
              <a:rPr lang="en-US" sz="2200" dirty="0" err="1">
                <a:solidFill>
                  <a:srgbClr val="333333"/>
                </a:solidFill>
                <a:latin typeface="Times New Roman" panose="02020603050405020304" pitchFamily="18" charset="0"/>
                <a:ea typeface="Times New Roman" panose="02020603050405020304" pitchFamily="18" charset="0"/>
              </a:rPr>
              <a:t>được</a:t>
            </a:r>
            <a:r>
              <a:rPr lang="en-US" sz="2200" dirty="0">
                <a:solidFill>
                  <a:srgbClr val="333333"/>
                </a:solidFill>
                <a:latin typeface="Times New Roman" panose="02020603050405020304" pitchFamily="18" charset="0"/>
                <a:ea typeface="Times New Roman" panose="02020603050405020304" pitchFamily="18" charset="0"/>
              </a:rPr>
              <a:t> </a:t>
            </a:r>
            <a:r>
              <a:rPr lang="en-US" sz="2200" dirty="0" err="1">
                <a:solidFill>
                  <a:srgbClr val="333333"/>
                </a:solidFill>
                <a:latin typeface="Times New Roman" panose="02020603050405020304" pitchFamily="18" charset="0"/>
                <a:ea typeface="Times New Roman" panose="02020603050405020304" pitchFamily="18" charset="0"/>
              </a:rPr>
              <a:t>gọi</a:t>
            </a:r>
            <a:r>
              <a:rPr lang="en-US" sz="2200" dirty="0">
                <a:solidFill>
                  <a:srgbClr val="333333"/>
                </a:solidFill>
                <a:latin typeface="Times New Roman" panose="02020603050405020304" pitchFamily="18" charset="0"/>
                <a:ea typeface="Times New Roman" panose="02020603050405020304" pitchFamily="18" charset="0"/>
              </a:rPr>
              <a:t> </a:t>
            </a:r>
            <a:r>
              <a:rPr lang="en-US" sz="2200" dirty="0" err="1">
                <a:solidFill>
                  <a:srgbClr val="00B0F0"/>
                </a:solidFill>
                <a:latin typeface="Times New Roman" panose="02020603050405020304" pitchFamily="18" charset="0"/>
                <a:ea typeface="Times New Roman" panose="02020603050405020304" pitchFamily="18" charset="0"/>
              </a:rPr>
              <a:t>đủ</a:t>
            </a:r>
            <a:r>
              <a:rPr lang="en-US" sz="2200" dirty="0">
                <a:solidFill>
                  <a:srgbClr val="00B0F0"/>
                </a:solidFill>
                <a:latin typeface="Times New Roman" panose="02020603050405020304" pitchFamily="18" charset="0"/>
                <a:ea typeface="Times New Roman" panose="02020603050405020304" pitchFamily="18" charset="0"/>
              </a:rPr>
              <a:t> </a:t>
            </a:r>
            <a:r>
              <a:rPr lang="en-US" sz="2200" dirty="0" err="1">
                <a:solidFill>
                  <a:srgbClr val="00B0F0"/>
                </a:solidFill>
                <a:latin typeface="Times New Roman" panose="02020603050405020304" pitchFamily="18" charset="0"/>
                <a:ea typeface="Times New Roman" panose="02020603050405020304" pitchFamily="18" charset="0"/>
              </a:rPr>
              <a:t>chất</a:t>
            </a:r>
            <a:r>
              <a:rPr lang="en-US" sz="2200" dirty="0">
                <a:solidFill>
                  <a:srgbClr val="00B0F0"/>
                </a:solidFill>
                <a:latin typeface="Times New Roman" panose="02020603050405020304" pitchFamily="18" charset="0"/>
                <a:ea typeface="Times New Roman" panose="02020603050405020304" pitchFamily="18" charset="0"/>
              </a:rPr>
              <a:t> </a:t>
            </a:r>
            <a:r>
              <a:rPr lang="en-US" sz="2200" dirty="0" err="1">
                <a:solidFill>
                  <a:srgbClr val="00B0F0"/>
                </a:solidFill>
                <a:latin typeface="Times New Roman" panose="02020603050405020304" pitchFamily="18" charset="0"/>
                <a:ea typeface="Times New Roman" panose="02020603050405020304" pitchFamily="18" charset="0"/>
              </a:rPr>
              <a:t>và</a:t>
            </a:r>
            <a:r>
              <a:rPr lang="en-US" sz="2200" dirty="0">
                <a:solidFill>
                  <a:srgbClr val="00B0F0"/>
                </a:solidFill>
                <a:latin typeface="Times New Roman" panose="02020603050405020304" pitchFamily="18" charset="0"/>
                <a:ea typeface="Times New Roman" panose="02020603050405020304" pitchFamily="18" charset="0"/>
              </a:rPr>
              <a:t> </a:t>
            </a:r>
            <a:r>
              <a:rPr lang="en-US" sz="2200" dirty="0" err="1">
                <a:solidFill>
                  <a:srgbClr val="00B0F0"/>
                </a:solidFill>
                <a:latin typeface="Times New Roman" panose="02020603050405020304" pitchFamily="18" charset="0"/>
                <a:ea typeface="Times New Roman" panose="02020603050405020304" pitchFamily="18" charset="0"/>
              </a:rPr>
              <a:t>hợp</a:t>
            </a:r>
            <a:r>
              <a:rPr lang="en-US" sz="2200" dirty="0">
                <a:solidFill>
                  <a:srgbClr val="00B0F0"/>
                </a:solidFill>
                <a:latin typeface="Times New Roman" panose="02020603050405020304" pitchFamily="18" charset="0"/>
                <a:ea typeface="Times New Roman" panose="02020603050405020304" pitchFamily="18" charset="0"/>
              </a:rPr>
              <a:t> </a:t>
            </a:r>
            <a:r>
              <a:rPr lang="en-US" sz="2200" dirty="0" err="1">
                <a:solidFill>
                  <a:srgbClr val="00B0F0"/>
                </a:solidFill>
                <a:latin typeface="Times New Roman" panose="02020603050405020304" pitchFamily="18" charset="0"/>
                <a:ea typeface="Times New Roman" panose="02020603050405020304" pitchFamily="18" charset="0"/>
              </a:rPr>
              <a:t>lý</a:t>
            </a:r>
            <a:r>
              <a:rPr lang="en-US" sz="2200" dirty="0">
                <a:solidFill>
                  <a:srgbClr val="00B0F0"/>
                </a:solidFill>
                <a:latin typeface="Times New Roman" panose="02020603050405020304" pitchFamily="18" charset="0"/>
                <a:ea typeface="Times New Roman" panose="02020603050405020304" pitchFamily="18" charset="0"/>
              </a:rPr>
              <a:t> </a:t>
            </a:r>
            <a:r>
              <a:rPr lang="en-US" sz="2200" dirty="0" smtClean="0">
                <a:solidFill>
                  <a:srgbClr val="00B0F0"/>
                </a:solidFill>
                <a:latin typeface="Times New Roman" panose="02020603050405020304" pitchFamily="18" charset="0"/>
                <a:ea typeface="Times New Roman" panose="02020603050405020304" pitchFamily="18" charset="0"/>
              </a:rPr>
              <a:t/>
            </a:r>
            <a:br>
              <a:rPr lang="en-US" sz="2200" dirty="0" smtClean="0">
                <a:solidFill>
                  <a:srgbClr val="00B0F0"/>
                </a:solidFill>
                <a:latin typeface="Times New Roman" panose="02020603050405020304" pitchFamily="18" charset="0"/>
                <a:ea typeface="Times New Roman" panose="02020603050405020304" pitchFamily="18" charset="0"/>
              </a:rPr>
            </a:br>
            <a:r>
              <a:rPr lang="en-US" sz="2200" dirty="0" err="1" smtClean="0">
                <a:solidFill>
                  <a:srgbClr val="00B0F0"/>
                </a:solidFill>
                <a:latin typeface="Times New Roman" panose="02020603050405020304" pitchFamily="18" charset="0"/>
                <a:ea typeface="Times New Roman" panose="02020603050405020304" pitchFamily="18" charset="0"/>
              </a:rPr>
              <a:t>cho</a:t>
            </a:r>
            <a:r>
              <a:rPr lang="en-US" sz="2200" dirty="0" smtClean="0">
                <a:solidFill>
                  <a:srgbClr val="00B0F0"/>
                </a:solidFill>
                <a:latin typeface="Times New Roman" panose="02020603050405020304" pitchFamily="18" charset="0"/>
                <a:ea typeface="Times New Roman" panose="02020603050405020304" pitchFamily="18" charset="0"/>
              </a:rPr>
              <a:t> </a:t>
            </a:r>
            <a:r>
              <a:rPr lang="en-US" sz="2200" dirty="0" err="1">
                <a:solidFill>
                  <a:srgbClr val="00B0F0"/>
                </a:solidFill>
                <a:latin typeface="Times New Roman" panose="02020603050405020304" pitchFamily="18" charset="0"/>
                <a:ea typeface="Times New Roman" panose="02020603050405020304" pitchFamily="18" charset="0"/>
              </a:rPr>
              <a:t>trẻ</a:t>
            </a:r>
            <a:r>
              <a:rPr lang="en-US" sz="2200" dirty="0">
                <a:solidFill>
                  <a:srgbClr val="00B0F0"/>
                </a:solidFill>
                <a:latin typeface="Times New Roman" panose="02020603050405020304" pitchFamily="18" charset="0"/>
                <a:ea typeface="Times New Roman" panose="02020603050405020304" pitchFamily="18" charset="0"/>
              </a:rPr>
              <a:t> </a:t>
            </a:r>
            <a:r>
              <a:rPr lang="en-US" sz="2200" dirty="0" err="1">
                <a:solidFill>
                  <a:srgbClr val="00B0F0"/>
                </a:solidFill>
                <a:latin typeface="Times New Roman" panose="02020603050405020304" pitchFamily="18" charset="0"/>
                <a:ea typeface="Times New Roman" panose="02020603050405020304" pitchFamily="18" charset="0"/>
              </a:rPr>
              <a:t>mầm</a:t>
            </a:r>
            <a:r>
              <a:rPr lang="en-US" sz="2200" dirty="0">
                <a:solidFill>
                  <a:srgbClr val="00B0F0"/>
                </a:solidFill>
                <a:latin typeface="Times New Roman" panose="02020603050405020304" pitchFamily="18" charset="0"/>
                <a:ea typeface="Times New Roman" panose="02020603050405020304" pitchFamily="18" charset="0"/>
              </a:rPr>
              <a:t> non?</a:t>
            </a:r>
            <a:r>
              <a:rPr lang="en-US" sz="2200" b="0" dirty="0">
                <a:solidFill>
                  <a:srgbClr val="00B0F0"/>
                </a:solidFill>
                <a:latin typeface="Times New Roman" panose="02020603050405020304" pitchFamily="18" charset="0"/>
                <a:ea typeface="Times New Roman" panose="02020603050405020304" pitchFamily="18" charset="0"/>
              </a:rPr>
              <a:t/>
            </a:r>
            <a:br>
              <a:rPr lang="en-US" sz="2200" b="0" dirty="0">
                <a:solidFill>
                  <a:srgbClr val="00B0F0"/>
                </a:solidFill>
                <a:latin typeface="Times New Roman" panose="02020603050405020304" pitchFamily="18" charset="0"/>
                <a:ea typeface="Times New Roman" panose="02020603050405020304" pitchFamily="18" charset="0"/>
              </a:rPr>
            </a:br>
            <a:endParaRPr lang="en-US" sz="2200" dirty="0"/>
          </a:p>
        </p:txBody>
      </p:sp>
      <p:sp>
        <p:nvSpPr>
          <p:cNvPr id="3" name="Content Placeholder 2"/>
          <p:cNvSpPr>
            <a:spLocks noGrp="1"/>
          </p:cNvSpPr>
          <p:nvPr>
            <p:ph idx="1"/>
          </p:nvPr>
        </p:nvSpPr>
        <p:spPr/>
        <p:txBody>
          <a:bodyPr>
            <a:normAutofit/>
          </a:bodyPr>
          <a:lstStyle/>
          <a:p>
            <a:pPr indent="457200">
              <a:lnSpc>
                <a:spcPct val="115000"/>
              </a:lnSpc>
              <a:spcBef>
                <a:spcPts val="600"/>
              </a:spcBef>
              <a:spcAft>
                <a:spcPts val="600"/>
              </a:spcAft>
              <a:tabLst>
                <a:tab pos="6572250" algn="r"/>
              </a:tabLst>
            </a:pPr>
            <a:r>
              <a:rPr lang="en-US" sz="2400" dirty="0" smtClean="0">
                <a:latin typeface="Times New Roman" panose="02020603050405020304" pitchFamily="18" charset="0"/>
                <a:ea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thịt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p>
          <a:p>
            <a:pPr indent="457200">
              <a:lnSpc>
                <a:spcPct val="115000"/>
              </a:lnSpc>
              <a:spcBef>
                <a:spcPts val="600"/>
              </a:spcBef>
              <a:spcAft>
                <a:spcPts val="600"/>
              </a:spcAft>
              <a:tabLst>
                <a:tab pos="6572250" algn="r"/>
              </a:tabLst>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Bữa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p>
          <a:p>
            <a:pPr indent="457200">
              <a:lnSpc>
                <a:spcPct val="115000"/>
              </a:lnSpc>
              <a:spcBef>
                <a:spcPts val="600"/>
              </a:spcBef>
              <a:spcAft>
                <a:spcPts val="600"/>
              </a:spcAft>
              <a:tabLst>
                <a:tab pos="6572250" algn="r"/>
              </a:tabLst>
            </a:pPr>
            <a:r>
              <a:rPr lang="en-US" sz="2400" dirty="0" smtClean="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Bữa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phẩm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béo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vitamin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khoáng</a:t>
            </a:r>
            <a:r>
              <a:rPr lang="en-US" sz="2400" dirty="0">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373402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984772"/>
          </a:xfrm>
        </p:spPr>
        <p:txBody>
          <a:bodyPr>
            <a:normAutofit fontScale="90000"/>
          </a:bodyPr>
          <a:lstStyle/>
          <a:p>
            <a:pPr marL="342900" lvl="0" indent="457200" algn="l">
              <a:lnSpc>
                <a:spcPct val="115000"/>
              </a:lnSpc>
              <a:spcBef>
                <a:spcPts val="600"/>
              </a:spcBef>
              <a:spcAft>
                <a:spcPts val="600"/>
              </a:spcAft>
              <a:tabLst>
                <a:tab pos="6572250" algn="r"/>
              </a:tabLst>
            </a:pPr>
            <a:r>
              <a:rPr lang="en-US" sz="3200" dirty="0" smtClean="0">
                <a:solidFill>
                  <a:srgbClr val="FF0000"/>
                </a:solidFill>
                <a:latin typeface="Times New Roman" panose="02020603050405020304" pitchFamily="18" charset="0"/>
                <a:ea typeface="Times New Roman" panose="02020603050405020304" pitchFamily="18" charset="0"/>
              </a:rPr>
              <a:t/>
            </a:r>
            <a:br>
              <a:rPr lang="en-US" sz="3200" dirty="0" smtClean="0">
                <a:solidFill>
                  <a:srgbClr val="FF0000"/>
                </a:solidFill>
                <a:latin typeface="Times New Roman" panose="02020603050405020304" pitchFamily="18" charset="0"/>
                <a:ea typeface="Times New Roman" panose="02020603050405020304" pitchFamily="18" charset="0"/>
              </a:rPr>
            </a:br>
            <a:r>
              <a:rPr lang="en-US" sz="3200" dirty="0">
                <a:solidFill>
                  <a:srgbClr val="FF0000"/>
                </a:solidFill>
                <a:latin typeface="Times New Roman" panose="02020603050405020304" pitchFamily="18" charset="0"/>
                <a:ea typeface="Times New Roman" panose="02020603050405020304" pitchFamily="18" charset="0"/>
              </a:rPr>
              <a:t/>
            </a:r>
            <a:br>
              <a:rPr lang="en-US" sz="3200" dirty="0">
                <a:solidFill>
                  <a:srgbClr val="FF0000"/>
                </a:solidFill>
                <a:latin typeface="Times New Roman" panose="02020603050405020304" pitchFamily="18" charset="0"/>
                <a:ea typeface="Times New Roman" panose="02020603050405020304" pitchFamily="18" charset="0"/>
              </a:rPr>
            </a:br>
            <a:r>
              <a:rPr lang="en-US" sz="3200" dirty="0" smtClean="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Câu</a:t>
            </a:r>
            <a:r>
              <a:rPr lang="en-US" sz="3200" dirty="0">
                <a:solidFill>
                  <a:srgbClr val="FF0000"/>
                </a:solidFill>
                <a:latin typeface="Times New Roman" panose="02020603050405020304" pitchFamily="18" charset="0"/>
                <a:ea typeface="Times New Roman" panose="02020603050405020304" pitchFamily="18" charset="0"/>
              </a:rPr>
              <a:t> 3:</a:t>
            </a:r>
            <a:r>
              <a:rPr lang="en-US" sz="320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Đi</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đứng</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ngồi</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không</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đúng</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tư</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thế</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có</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tác</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động</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đến</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quá</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trình</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phát</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triển</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thể</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chất</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của</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trẻ</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là</a:t>
            </a:r>
            <a:r>
              <a:rPr lang="en-US" sz="3200" b="0" dirty="0">
                <a:solidFill>
                  <a:srgbClr val="00B0F0"/>
                </a:solidFill>
                <a:latin typeface="Times New Roman" panose="02020603050405020304" pitchFamily="18" charset="0"/>
                <a:ea typeface="Times New Roman" panose="02020603050405020304" pitchFamily="18" charset="0"/>
              </a:rPr>
              <a:t> </a:t>
            </a:r>
            <a:r>
              <a:rPr lang="en-US" sz="3200" b="0" dirty="0" err="1">
                <a:solidFill>
                  <a:srgbClr val="00B0F0"/>
                </a:solidFill>
                <a:latin typeface="Times New Roman" panose="02020603050405020304" pitchFamily="18" charset="0"/>
                <a:ea typeface="Times New Roman" panose="02020603050405020304" pitchFamily="18" charset="0"/>
              </a:rPr>
              <a:t>đúng</a:t>
            </a:r>
            <a:r>
              <a:rPr lang="en-US" sz="3200" b="0" dirty="0">
                <a:solidFill>
                  <a:srgbClr val="00B0F0"/>
                </a:solidFill>
                <a:latin typeface="Times New Roman" panose="02020603050405020304" pitchFamily="18" charset="0"/>
                <a:ea typeface="Times New Roman" panose="02020603050405020304" pitchFamily="18" charset="0"/>
              </a:rPr>
              <a:t> hay </a:t>
            </a:r>
            <a:r>
              <a:rPr lang="en-US" sz="3200" b="0" dirty="0" err="1">
                <a:solidFill>
                  <a:srgbClr val="00B0F0"/>
                </a:solidFill>
                <a:latin typeface="Times New Roman" panose="02020603050405020304" pitchFamily="18" charset="0"/>
                <a:ea typeface="Times New Roman" panose="02020603050405020304" pitchFamily="18" charset="0"/>
              </a:rPr>
              <a:t>sai</a:t>
            </a:r>
            <a:r>
              <a:rPr lang="en-US" sz="3200" dirty="0">
                <a:solidFill>
                  <a:srgbClr val="000000"/>
                </a:solidFill>
                <a:latin typeface="Times New Roman" panose="02020603050405020304" pitchFamily="18" charset="0"/>
                <a:ea typeface="Times New Roman" panose="02020603050405020304" pitchFamily="18" charset="0"/>
              </a:rPr>
              <a:t>?</a:t>
            </a:r>
            <a:r>
              <a:rPr lang="en-US" sz="2800" b="0" dirty="0">
                <a:solidFill>
                  <a:srgbClr val="00B0F0"/>
                </a:solidFill>
                <a:latin typeface="Times New Roman" panose="02020603050405020304" pitchFamily="18" charset="0"/>
                <a:ea typeface="Times New Roman" panose="02020603050405020304" pitchFamily="18" charset="0"/>
              </a:rPr>
              <a:t/>
            </a:r>
            <a:br>
              <a:rPr lang="en-US" sz="2800" b="0" dirty="0">
                <a:solidFill>
                  <a:srgbClr val="00B0F0"/>
                </a:solidFill>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457200" y="2343149"/>
            <a:ext cx="8229600" cy="1371601"/>
          </a:xfrm>
        </p:spPr>
        <p:txBody>
          <a:bodyPr/>
          <a:lstStyle/>
          <a:p>
            <a:pPr marL="0" indent="0">
              <a:buNone/>
            </a:pPr>
            <a:r>
              <a:rPr lang="en-US" dirty="0" smtClean="0"/>
              <a:t>A - </a:t>
            </a:r>
            <a:r>
              <a:rPr lang="en-US" dirty="0" err="1" smtClean="0"/>
              <a:t>Đúng</a:t>
            </a:r>
            <a:r>
              <a:rPr lang="en-US" dirty="0" smtClean="0"/>
              <a:t> </a:t>
            </a:r>
          </a:p>
          <a:p>
            <a:pPr marL="0" indent="0">
              <a:buNone/>
            </a:pPr>
            <a:r>
              <a:rPr lang="en-US" dirty="0" smtClean="0"/>
              <a:t>b - </a:t>
            </a:r>
            <a:r>
              <a:rPr lang="en-US" dirty="0" err="1" smtClean="0"/>
              <a:t>Sai</a:t>
            </a:r>
            <a:endParaRPr lang="en-US" dirty="0"/>
          </a:p>
        </p:txBody>
      </p:sp>
    </p:spTree>
    <p:extLst>
      <p:ext uri="{BB962C8B-B14F-4D97-AF65-F5344CB8AC3E}">
        <p14:creationId xmlns:p14="http://schemas.microsoft.com/office/powerpoint/2010/main" val="2339678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425</Words>
  <Application>Microsoft Office PowerPoint</Application>
  <PresentationFormat>On-screen Show (16:9)</PresentationFormat>
  <Paragraphs>39</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Times New Roman</vt:lpstr>
      <vt:lpstr>Office Theme</vt:lpstr>
      <vt:lpstr>        ỦY BAN NHÂN DÂN QUẬN 7 TRƯỜNG MẦM NON TÂN QUY  TRUYỀN THÔNG GDSK  Phòng chống suy dinh dưỡng, dư cân-béo phì                                       Ngày 03 tháng 03 năm 2025 </vt:lpstr>
      <vt:lpstr>PowerPoint Presentation</vt:lpstr>
      <vt:lpstr>PowerPoint Presentation</vt:lpstr>
      <vt:lpstr>PowerPoint Presentation</vt:lpstr>
      <vt:lpstr>PowerPoint Presentation</vt:lpstr>
      <vt:lpstr>  </vt:lpstr>
      <vt:lpstr>PowerPoint Presentation</vt:lpstr>
      <vt:lpstr> * Câu 2: Bữa ăn như thế nào được gọi đủ chất và hợp lý  cho trẻ mầm non? </vt:lpstr>
      <vt:lpstr>  * Câu 3: Đi, đứng, ngồi không đúng tư thế có tác động đến quá trình phát triển thể chất của trẻ” là đúng hay sai?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Hong Nga</dc:creator>
  <cp:lastModifiedBy>c thanh</cp:lastModifiedBy>
  <cp:revision>110</cp:revision>
  <cp:lastPrinted>2019-05-16T02:59:42Z</cp:lastPrinted>
  <dcterms:created xsi:type="dcterms:W3CDTF">2018-07-07T02:20:33Z</dcterms:created>
  <dcterms:modified xsi:type="dcterms:W3CDTF">2025-03-07T09:10:07Z</dcterms:modified>
</cp:coreProperties>
</file>