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showGuides="1">
      <p:cViewPr varScale="1">
        <p:scale>
          <a:sx n="53" d="100"/>
          <a:sy n="53" d="100"/>
        </p:scale>
        <p:origin x="180"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1524000" y="3253740"/>
            <a:ext cx="9144000" cy="3446780"/>
          </a:xfrm>
        </p:spPr>
        <p:txBody>
          <a:bodyPr>
            <a:normAutofit fontScale="90000"/>
          </a:bodyPr>
          <a:p>
            <a:pPr algn="ctr"/>
            <a:r>
              <a:rPr lang="en-US" altLang="en-US" sz="3555">
                <a:latin typeface="Times New Roman" panose="02020603050405020304" charset="0"/>
                <a:cs typeface="Times New Roman" panose="02020603050405020304" charset="0"/>
              </a:rPr>
              <a:t>Bé xếp chồng khối gỗ lên nhau</a:t>
            </a:r>
            <a:br>
              <a:rPr lang="en-US" altLang="en-US" sz="3555">
                <a:latin typeface="Times New Roman" panose="02020603050405020304" charset="0"/>
                <a:cs typeface="Times New Roman" panose="02020603050405020304" charset="0"/>
              </a:rPr>
            </a:br>
            <a:br>
              <a:rPr lang="en-US" altLang="en-US" sz="3555">
                <a:latin typeface="Times New Roman" panose="02020603050405020304" charset="0"/>
                <a:cs typeface="Times New Roman" panose="02020603050405020304" charset="0"/>
              </a:rPr>
            </a:br>
            <a:r>
              <a:rPr lang="en-US" altLang="en-US" sz="3555">
                <a:latin typeface="Times New Roman" panose="02020603050405020304" charset="0"/>
                <a:cs typeface="Times New Roman" panose="02020603050405020304" charset="0"/>
              </a:rPr>
              <a:t>Mục </a:t>
            </a: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ích</a:t>
            </a:r>
            <a:br>
              <a:rPr lang="en-US" altLang="en-US" sz="3555">
                <a:latin typeface="Times New Roman" panose="02020603050405020304" charset="0"/>
                <a:cs typeface="Times New Roman" panose="02020603050405020304" charset="0"/>
              </a:rPr>
            </a:br>
            <a:r>
              <a:rPr lang="en-US" altLang="en-US" sz="3555">
                <a:latin typeface="Times New Roman" panose="02020603050405020304" charset="0"/>
                <a:cs typeface="Times New Roman" panose="02020603050405020304" charset="0"/>
              </a:rPr>
              <a:t>R</a:t>
            </a:r>
            <a:r>
              <a:rPr lang="" altLang="en-US" sz="3555">
                <a:latin typeface="Times New Roman" panose="02020603050405020304" charset="0"/>
                <a:cs typeface="Times New Roman" panose="02020603050405020304" charset="0"/>
              </a:rPr>
              <a:t>è</a:t>
            </a:r>
            <a:r>
              <a:rPr lang="en-US" altLang="en-US" sz="3555">
                <a:latin typeface="Times New Roman" panose="02020603050405020304" charset="0"/>
                <a:cs typeface="Times New Roman" panose="02020603050405020304" charset="0"/>
              </a:rPr>
              <a:t>n sự khéo léo của ngón tay. Trẻ biết cầm các khối gỗ bằng bàn tay và xếp chồng 2 khối gỗ lên nhau.</a:t>
            </a:r>
            <a:br>
              <a:rPr lang="en-US" altLang="en-US" sz="3555">
                <a:latin typeface="Times New Roman" panose="02020603050405020304" charset="0"/>
                <a:cs typeface="Times New Roman" panose="02020603050405020304" charset="0"/>
              </a:rPr>
            </a:br>
            <a:r>
              <a:rPr lang="en-US" altLang="en-US" sz="3555">
                <a:latin typeface="Times New Roman" panose="02020603050405020304" charset="0"/>
                <a:cs typeface="Times New Roman" panose="02020603050405020304" charset="0"/>
              </a:rPr>
              <a:t>Chuẩn bị</a:t>
            </a:r>
            <a:br>
              <a:rPr lang="en-US" altLang="en-US" sz="3555">
                <a:latin typeface="Times New Roman" panose="02020603050405020304" charset="0"/>
                <a:cs typeface="Times New Roman" panose="02020603050405020304" charset="0"/>
              </a:rPr>
            </a:br>
            <a:r>
              <a:rPr lang="en-US" altLang="en-US" sz="3555">
                <a:latin typeface="Times New Roman" panose="02020603050405020304" charset="0"/>
                <a:cs typeface="Times New Roman" panose="02020603050405020304" charset="0"/>
              </a:rPr>
              <a:t>Hai khối gỗ hoặc nhựa vuông, kích th</a:t>
            </a:r>
            <a:r>
              <a:rPr lang="" altLang="en-US" sz="3555">
                <a:latin typeface="Times New Roman" panose="02020603050405020304" charset="0"/>
                <a:cs typeface="Times New Roman" panose="02020603050405020304" charset="0"/>
              </a:rPr>
              <a:t>ư</a:t>
            </a:r>
            <a:r>
              <a:rPr lang="en-US" altLang="en-US" sz="3555">
                <a:latin typeface="Times New Roman" panose="02020603050405020304" charset="0"/>
                <a:cs typeface="Times New Roman" panose="02020603050405020304" charset="0"/>
              </a:rPr>
              <a:t>ớc 2 x 2 x 2cm.</a:t>
            </a:r>
            <a:br>
              <a:rPr lang="en-US" altLang="en-US" sz="3555">
                <a:latin typeface="Times New Roman" panose="02020603050405020304" charset="0"/>
                <a:cs typeface="Times New Roman" panose="02020603050405020304" charset="0"/>
              </a:rPr>
            </a:br>
            <a:r>
              <a:rPr lang="en-US" altLang="en-US" sz="3555">
                <a:latin typeface="Times New Roman" panose="02020603050405020304" charset="0"/>
                <a:cs typeface="Times New Roman" panose="02020603050405020304" charset="0"/>
              </a:rPr>
              <a:t>Cách chơi</a:t>
            </a:r>
            <a:br>
              <a:rPr lang="en-US" altLang="en-US" sz="3555">
                <a:latin typeface="Times New Roman" panose="02020603050405020304" charset="0"/>
                <a:cs typeface="Times New Roman" panose="02020603050405020304" charset="0"/>
              </a:rPr>
            </a:br>
            <a:r>
              <a:rPr lang="en-US" altLang="en-US" sz="3555">
                <a:latin typeface="Times New Roman" panose="02020603050405020304" charset="0"/>
                <a:cs typeface="Times New Roman" panose="02020603050405020304" charset="0"/>
              </a:rPr>
              <a:t>Cô cầm hai khối gỗ </a:t>
            </a: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ập vào nhau cho phát ra âm thanh </a:t>
            </a: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ể lôi cuốn sự chú </a:t>
            </a:r>
            <a:r>
              <a:rPr lang="" altLang="en-US" sz="3555">
                <a:latin typeface="Times New Roman" panose="02020603050405020304" charset="0"/>
                <a:cs typeface="Times New Roman" panose="02020603050405020304" charset="0"/>
              </a:rPr>
              <a:t>ý</a:t>
            </a:r>
            <a:r>
              <a:rPr lang="en-US" altLang="en-US" sz="3555">
                <a:latin typeface="Times New Roman" panose="02020603050405020304" charset="0"/>
                <a:cs typeface="Times New Roman" panose="02020603050405020304" charset="0"/>
              </a:rPr>
              <a:t> của trẻ. Cô vừa làm </a:t>
            </a: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ộng tác xếp chồng lên hai khối gỗ lên nhau vừa nói: “Cô xếp chồng hai khối gỗ này lên nhau”. Sau </a:t>
            </a: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ó, cô </a:t>
            </a:r>
            <a:r>
              <a:rPr lang="" altLang="en-US" sz="3555">
                <a:latin typeface="Times New Roman" panose="02020603050405020304" charset="0"/>
                <a:cs typeface="Times New Roman" panose="02020603050405020304" charset="0"/>
              </a:rPr>
              <a:t>đư</a:t>
            </a:r>
            <a:r>
              <a:rPr lang="en-US" altLang="en-US" sz="3555">
                <a:latin typeface="Times New Roman" panose="02020603050405020304" charset="0"/>
                <a:cs typeface="Times New Roman" panose="02020603050405020304" charset="0"/>
              </a:rPr>
              <a:t>a cho trẻ hai khối gỗ </a:t>
            </a: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ể trẻ tự xếp. Nếu trẻ nào ch</a:t>
            </a:r>
            <a:r>
              <a:rPr lang="" altLang="en-US" sz="3555">
                <a:latin typeface="Times New Roman" panose="02020603050405020304" charset="0"/>
                <a:cs typeface="Times New Roman" panose="02020603050405020304" charset="0"/>
              </a:rPr>
              <a:t>ư</a:t>
            </a:r>
            <a:r>
              <a:rPr lang="en-US" altLang="en-US" sz="3555">
                <a:latin typeface="Times New Roman" panose="02020603050405020304" charset="0"/>
                <a:cs typeface="Times New Roman" panose="02020603050405020304" charset="0"/>
              </a:rPr>
              <a:t>a làm </a:t>
            </a:r>
            <a:r>
              <a:rPr lang="" altLang="en-US" sz="3555">
                <a:latin typeface="Times New Roman" panose="02020603050405020304" charset="0"/>
                <a:cs typeface="Times New Roman" panose="02020603050405020304" charset="0"/>
              </a:rPr>
              <a:t>đư</a:t>
            </a:r>
            <a:r>
              <a:rPr lang="en-US" altLang="en-US" sz="3555">
                <a:latin typeface="Times New Roman" panose="02020603050405020304" charset="0"/>
                <a:cs typeface="Times New Roman" panose="02020603050405020304" charset="0"/>
              </a:rPr>
              <a:t>ợc, cô cầm tay giúp trẻ thực hiện </a:t>
            </a:r>
            <a:r>
              <a:rPr lang="" altLang="en-US" sz="3555">
                <a:latin typeface="Times New Roman" panose="02020603050405020304" charset="0"/>
                <a:cs typeface="Times New Roman" panose="02020603050405020304" charset="0"/>
              </a:rPr>
              <a:t>đ</a:t>
            </a:r>
            <a:r>
              <a:rPr lang="en-US" altLang="en-US" sz="3555">
                <a:latin typeface="Times New Roman" panose="02020603050405020304" charset="0"/>
                <a:cs typeface="Times New Roman" panose="02020603050405020304" charset="0"/>
              </a:rPr>
              <a:t>ộng tác này.</a:t>
            </a:r>
            <a:endParaRPr lang="en-US" altLang="en-US" sz="3555">
              <a:latin typeface="Times New Roman" panose="02020603050405020304" charset="0"/>
              <a:cs typeface="Times New Roman" panose="0202060305040502030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521</Words>
  <Application>WPS Presentation</Application>
  <PresentationFormat>Widescreen</PresentationFormat>
  <Paragraphs>2</Paragraphs>
  <Slides>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vt:lpstr>
      <vt:lpstr>SimSun</vt:lpstr>
      <vt:lpstr>Wingdings</vt:lpstr>
      <vt:lpstr>Times New Roman</vt:lpstr>
      <vt:lpstr>Microsoft YaHei</vt:lpstr>
      <vt:lpstr>Arial Unicode MS</vt:lpstr>
      <vt:lpstr>Calibri Light</vt:lpstr>
      <vt:lpstr>Calibri</vt:lpstr>
      <vt:lpstr>Office Theme</vt:lpstr>
      <vt:lpstr>Thỏ con không vâng lời  Một hôm thỏ mẹ dặn thỏ con : “Thỏ con của mẹ ! Con ở nhà chớ đi chơi xa, con nhé” Vâng ạ! Con ở nhà không đi chơi xa. Nhưng bươm bướm bay đến , bươm bướm gọi : Thỏ con ơi ! Ra vườn chơi đi! Ở đây có cỏ, ở đây có hoa  thích lắm. Thế là thỏ con đi chơi mãi … chơi mãi, xa thật xa… Thế rồi thỏ con quên cả lối về nhà, thỏ con khóc hu hu “Mẹ ơi, mẹ ơi”  Bác gấu đi ngang qua thấy thỏ con khóc. Bác dắt thỏ về nhà. Thỏ mẹ chạy ra ôm thỏ con, thỏ con nói với mẹ : “Mẹ, mẹ dặn con ở nhà, con lại đi chơi xa, con xin lỗi mẹ”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thơ: Đèn Xanh, Đèn Đỏ  Đèn xanh, ta bước nhanh, Đèn đỏ, ta dừng ngay. Đèn vàng, chờ chút nhé, Bé ngoan đi đúng ngay.</dc:title>
  <dc:creator>ASUS</dc:creator>
  <cp:lastModifiedBy>thu lê</cp:lastModifiedBy>
  <cp:revision>4</cp:revision>
  <dcterms:created xsi:type="dcterms:W3CDTF">2024-12-17T16:38:00Z</dcterms:created>
  <dcterms:modified xsi:type="dcterms:W3CDTF">2024-12-18T17:12:42Z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6A7F559523304EFAAA2BC71EEF3C97B8_11</vt:lpwstr>
  </property>
  <property fmtid="{D5CDD505-2E9C-101B-9397-08002B2CF9AE}" pid="3" name="KSOProductBuildVer">
    <vt:lpwstr>1033-12.2.0.19307</vt:lpwstr>
  </property>
</Properties>
</file>