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wav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7" r:id="rId2"/>
    <p:sldId id="306" r:id="rId3"/>
    <p:sldId id="316" r:id="rId4"/>
    <p:sldId id="294" r:id="rId5"/>
    <p:sldId id="301" r:id="rId6"/>
    <p:sldId id="323" r:id="rId7"/>
    <p:sldId id="256" r:id="rId8"/>
    <p:sldId id="257" r:id="rId9"/>
    <p:sldId id="303" r:id="rId10"/>
    <p:sldId id="259" r:id="rId11"/>
    <p:sldId id="261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FF6600"/>
    <a:srgbClr val="00FFFF"/>
    <a:srgbClr val="B40C40"/>
    <a:srgbClr val="D60093"/>
    <a:srgbClr val="FFCC00"/>
    <a:srgbClr val="000066"/>
    <a:srgbClr val="FF6699"/>
    <a:srgbClr val="66FF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4291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3FAD6-1C9B-4EF6-90E7-3E1A9153F55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E6F6A-19A0-49F6-A6EE-EECACDEA7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37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AC121-536E-4758-92F2-DE0562C39B4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132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B9E4-8755-4CFB-833A-3F6FF690784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05CC-3F8B-40CB-9E07-99A8D12EC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3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B9E4-8755-4CFB-833A-3F6FF690784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05CC-3F8B-40CB-9E07-99A8D12EC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31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B9E4-8755-4CFB-833A-3F6FF690784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05CC-3F8B-40CB-9E07-99A8D12EC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07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B9E4-8755-4CFB-833A-3F6FF690784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05CC-3F8B-40CB-9E07-99A8D12EC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74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B9E4-8755-4CFB-833A-3F6FF690784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05CC-3F8B-40CB-9E07-99A8D12EC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70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B9E4-8755-4CFB-833A-3F6FF690784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05CC-3F8B-40CB-9E07-99A8D12EC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42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B9E4-8755-4CFB-833A-3F6FF690784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05CC-3F8B-40CB-9E07-99A8D12EC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62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B9E4-8755-4CFB-833A-3F6FF690784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05CC-3F8B-40CB-9E07-99A8D12EC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96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B9E4-8755-4CFB-833A-3F6FF690784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05CC-3F8B-40CB-9E07-99A8D12EC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1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B9E4-8755-4CFB-833A-3F6FF690784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05CC-3F8B-40CB-9E07-99A8D12EC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99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B9E4-8755-4CFB-833A-3F6FF690784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05CC-3F8B-40CB-9E07-99A8D12EC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68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4B9E4-8755-4CFB-833A-3F6FF690784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F05CC-3F8B-40CB-9E07-99A8D12EC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6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microsoft.com/office/2007/relationships/hdphoto" Target="../media/hdphoto9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8.wdp"/><Relationship Id="rId10" Type="http://schemas.microsoft.com/office/2007/relationships/hdphoto" Target="../media/hdphoto10.wdp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microsoft.com/office/2007/relationships/hdphoto" Target="../media/hdphoto1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microsoft.com/office/2007/relationships/hdphoto" Target="../media/hdphoto13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E1FE681-A285-4324-A84C-8C98C9264B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52550" y="1605746"/>
            <a:ext cx="9486900" cy="24301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b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vi-VN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tài: TRÒ </a:t>
            </a:r>
            <a:r>
              <a:rPr lang="vi-VN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CHỮ CÁI A, Ă, Â</a:t>
            </a:r>
            <a:br>
              <a:rPr lang="vi-VN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MG 5 – 6 tuổi</a:t>
            </a:r>
          </a:p>
        </p:txBody>
      </p:sp>
    </p:spTree>
    <p:extLst>
      <p:ext uri="{BB962C8B-B14F-4D97-AF65-F5344CB8AC3E}">
        <p14:creationId xmlns:p14="http://schemas.microsoft.com/office/powerpoint/2010/main" val="100301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710384" y="2102609"/>
            <a:ext cx="6847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VNI-Avo" pitchFamily="2" charset="0"/>
              </a:rPr>
              <a:t>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48" b="92516" l="2727" r="100000">
                        <a14:foregroundMark x1="83636" y1="68312" x2="83636" y2="68312"/>
                        <a14:foregroundMark x1="72364" y1="67834" x2="72364" y2="678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185810" y="615027"/>
            <a:ext cx="2511836" cy="191031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208291" y="2103761"/>
            <a:ext cx="66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VNI-Avo" pitchFamily="2" charset="0"/>
              </a:rPr>
              <a:t>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60919" y="2105561"/>
            <a:ext cx="971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VNI-Avo" pitchFamily="2" charset="0"/>
              </a:rPr>
              <a:t>ñ</a:t>
            </a:r>
          </a:p>
        </p:txBody>
      </p:sp>
      <p:sp>
        <p:nvSpPr>
          <p:cNvPr id="26" name="CHU A - XE DAP"/>
          <p:cNvSpPr txBox="1"/>
          <p:nvPr/>
        </p:nvSpPr>
        <p:spPr>
          <a:xfrm>
            <a:off x="3611631" y="2082495"/>
            <a:ext cx="971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FF0000"/>
                </a:solidFill>
                <a:latin typeface="VNI-Avo" pitchFamily="2" charset="0"/>
              </a:rPr>
              <a:t>aï</a:t>
            </a:r>
            <a:endParaRPr lang="en-US" sz="8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74140" y="2082494"/>
            <a:ext cx="7562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VNI-Avo" pitchFamily="2" charset="0"/>
              </a:rPr>
              <a:t>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2" b="98336" l="3983" r="98293">
                        <a14:foregroundMark x1="15505" y1="18469" x2="15505" y2="18469"/>
                        <a14:foregroundMark x1="19772" y1="63894" x2="19772" y2="63894"/>
                        <a14:foregroundMark x1="18492" y1="80865" x2="18492" y2="80865"/>
                        <a14:foregroundMark x1="9388" y1="7488" x2="9388" y2="7488"/>
                        <a14:foregroundMark x1="12802" y1="8153" x2="12802" y2="8153"/>
                        <a14:foregroundMark x1="86060" y1="41265" x2="86060" y2="41265"/>
                        <a14:foregroundMark x1="78663" y1="27953" x2="78663" y2="27953"/>
                        <a14:foregroundMark x1="77809" y1="11814" x2="77809" y2="11814"/>
                        <a14:foregroundMark x1="75960" y1="5324" x2="75960" y2="5324"/>
                        <a14:foregroundMark x1="79943" y1="9651" x2="79943" y2="9651"/>
                        <a14:foregroundMark x1="52489" y1="72047" x2="52489" y2="72047"/>
                        <a14:foregroundMark x1="49360" y1="41265" x2="49360" y2="41265"/>
                        <a14:foregroundMark x1="41110" y1="15474" x2="41110" y2="15474"/>
                        <a14:foregroundMark x1="14936" y1="30948" x2="14936" y2="30948"/>
                        <a14:foregroundMark x1="13229" y1="21464" x2="13229" y2="21464"/>
                        <a14:foregroundMark x1="12802" y1="14143" x2="12802" y2="14143"/>
                        <a14:foregroundMark x1="42390" y1="10483" x2="42390" y2="10483"/>
                        <a14:foregroundMark x1="45092" y1="8985" x2="45092" y2="8985"/>
                        <a14:foregroundMark x1="45092" y1="4493" x2="45092" y2="4493"/>
                        <a14:foregroundMark x1="41536" y1="4493" x2="41536" y2="4493"/>
                        <a14:foregroundMark x1="48080" y1="36106" x2="48080" y2="36106"/>
                        <a14:foregroundMark x1="56330" y1="66223" x2="56330" y2="66223"/>
                        <a14:foregroundMark x1="55050" y1="88852" x2="55050" y2="88852"/>
                        <a14:foregroundMark x1="55050" y1="73544" x2="55050" y2="73544"/>
                        <a14:foregroundMark x1="49929" y1="53744" x2="49929" y2="53744"/>
                        <a14:foregroundMark x1="52916" y1="58902" x2="52916" y2="58902"/>
                        <a14:foregroundMark x1="48933" y1="32446" x2="48933" y2="32446"/>
                        <a14:foregroundMark x1="44666" y1="19301" x2="44666" y2="19301"/>
                        <a14:foregroundMark x1="46799" y1="58902" x2="46799" y2="58902"/>
                        <a14:foregroundMark x1="57752" y1="82363" x2="57752" y2="88852"/>
                        <a14:foregroundMark x1="54623" y1="76373" x2="54623" y2="76373"/>
                        <a14:foregroundMark x1="49360" y1="65391" x2="49360" y2="65391"/>
                        <a14:foregroundMark x1="49929" y1="52912" x2="49929" y2="52912"/>
                        <a14:foregroundMark x1="49929" y1="47088" x2="49929" y2="47088"/>
                        <a14:foregroundMark x1="48080" y1="37604" x2="48080" y2="37604"/>
                        <a14:foregroundMark x1="50782" y1="76373" x2="50782" y2="78702"/>
                        <a14:foregroundMark x1="51209" y1="83028" x2="52063" y2="85191"/>
                        <a14:foregroundMark x1="53770" y1="91015" x2="53770" y2="91015"/>
                        <a14:foregroundMark x1="58179" y1="92512" x2="58179" y2="92512"/>
                        <a14:foregroundMark x1="49929" y1="51414" x2="49929" y2="51414"/>
                        <a14:foregroundMark x1="44239" y1="41265" x2="44239" y2="41265"/>
                        <a14:foregroundMark x1="47226" y1="43428" x2="47226" y2="43428"/>
                        <a14:foregroundMark x1="48933" y1="50749" x2="48933" y2="507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55664" y="957559"/>
            <a:ext cx="2469668" cy="138713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886182" y="2001226"/>
            <a:ext cx="867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VNI-Avo" pitchFamily="2" charset="0"/>
              </a:rPr>
              <a:t>b</a:t>
            </a:r>
          </a:p>
        </p:txBody>
      </p:sp>
      <p:sp>
        <p:nvSpPr>
          <p:cNvPr id="29" name="A BAN CHI 1"/>
          <p:cNvSpPr txBox="1"/>
          <p:nvPr/>
        </p:nvSpPr>
        <p:spPr>
          <a:xfrm>
            <a:off x="7533918" y="1971327"/>
            <a:ext cx="971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FF0000"/>
                </a:solidFill>
                <a:latin typeface="VNI-Avo" pitchFamily="2" charset="0"/>
              </a:rPr>
              <a:t>aø</a:t>
            </a:r>
            <a:endParaRPr lang="en-US" sz="8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38616" y="1971327"/>
            <a:ext cx="971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VNI-Avo" pitchFamily="2" charset="0"/>
              </a:rPr>
              <a:t>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227701" y="2020082"/>
            <a:ext cx="495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VNI-Avo" pitchFamily="2" charset="0"/>
              </a:rPr>
              <a:t>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852015" y="2020081"/>
            <a:ext cx="6692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VNI-Avo" pitchFamily="2" charset="0"/>
              </a:rPr>
              <a:t>h</a:t>
            </a:r>
          </a:p>
        </p:txBody>
      </p:sp>
      <p:sp>
        <p:nvSpPr>
          <p:cNvPr id="33" name="A BAN CHIA 2"/>
          <p:cNvSpPr txBox="1"/>
          <p:nvPr/>
        </p:nvSpPr>
        <p:spPr>
          <a:xfrm>
            <a:off x="10521264" y="2020081"/>
            <a:ext cx="9716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FF0000"/>
                </a:solidFill>
                <a:latin typeface="VNI-Avo" pitchFamily="2" charset="0"/>
              </a:rPr>
              <a:t>aû</a:t>
            </a:r>
            <a:endParaRPr lang="en-US" sz="8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266975" y="2049163"/>
            <a:ext cx="3823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VNI-Avo" pitchFamily="2" charset="0"/>
              </a:rPr>
              <a:t>i</a:t>
            </a:r>
          </a:p>
        </p:txBody>
      </p:sp>
      <p:sp>
        <p:nvSpPr>
          <p:cNvPr id="36" name="Oval 35"/>
          <p:cNvSpPr/>
          <p:nvPr/>
        </p:nvSpPr>
        <p:spPr>
          <a:xfrm flipV="1">
            <a:off x="3681131" y="2428789"/>
            <a:ext cx="769079" cy="859537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908" b="98196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1496" y="3454660"/>
            <a:ext cx="2720946" cy="164369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011205" y="4893515"/>
            <a:ext cx="7156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VNI-Avo" pitchFamily="2" charset="0"/>
              </a:rPr>
              <a:t>c</a:t>
            </a:r>
          </a:p>
        </p:txBody>
      </p:sp>
      <p:sp>
        <p:nvSpPr>
          <p:cNvPr id="43" name="CHU A CAI LY"/>
          <p:cNvSpPr txBox="1"/>
          <p:nvPr/>
        </p:nvSpPr>
        <p:spPr>
          <a:xfrm>
            <a:off x="2678397" y="4915775"/>
            <a:ext cx="9318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FF0000"/>
                </a:solidFill>
                <a:latin typeface="VNI-Avo" pitchFamily="2" charset="0"/>
              </a:rPr>
              <a:t>aù</a:t>
            </a:r>
            <a:endParaRPr lang="en-US" sz="8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63610" y="4944387"/>
            <a:ext cx="4350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VNI-Avo" pitchFamily="2" charset="0"/>
              </a:rPr>
              <a:t>i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038994" y="4921146"/>
            <a:ext cx="684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VNI-Avo" pitchFamily="2" charset="0"/>
              </a:rPr>
              <a:t>l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231518" y="4893515"/>
            <a:ext cx="582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VNI-Avo" pitchFamily="2" charset="0"/>
              </a:rPr>
              <a:t>y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106625" y="4905351"/>
            <a:ext cx="971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VNI-Avo" pitchFamily="2" charset="0"/>
              </a:rPr>
              <a:t>ñ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754106" y="4893515"/>
            <a:ext cx="971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VNI-Avo" pitchFamily="2" charset="0"/>
              </a:rPr>
              <a:t>eø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386486" y="4905351"/>
            <a:ext cx="752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VNI-Avo" pitchFamily="2" charset="0"/>
              </a:rPr>
              <a:t>n</a:t>
            </a:r>
          </a:p>
        </p:txBody>
      </p:sp>
      <p:sp>
        <p:nvSpPr>
          <p:cNvPr id="56" name="A CAI LY"/>
          <p:cNvSpPr/>
          <p:nvPr/>
        </p:nvSpPr>
        <p:spPr>
          <a:xfrm flipV="1">
            <a:off x="2717417" y="5309906"/>
            <a:ext cx="809451" cy="746367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 flipV="1">
            <a:off x="10547329" y="2449128"/>
            <a:ext cx="794932" cy="70626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473" b="95048" l="21885" r="837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25366" y="3298897"/>
            <a:ext cx="2199966" cy="179945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9165494" y="4920138"/>
            <a:ext cx="971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>
                <a:solidFill>
                  <a:srgbClr val="FF0000"/>
                </a:solidFill>
                <a:latin typeface="VNI-Avo" pitchFamily="2" charset="0"/>
              </a:rPr>
              <a:t>n</a:t>
            </a:r>
            <a:endParaRPr lang="en-US" sz="80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771506" y="4905351"/>
            <a:ext cx="971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>
                <a:solidFill>
                  <a:srgbClr val="FF0000"/>
                </a:solidFill>
                <a:latin typeface="VNI-Avo" pitchFamily="2" charset="0"/>
              </a:rPr>
              <a:t>g</a:t>
            </a:r>
            <a:endParaRPr lang="en-US" sz="80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380977" y="4920137"/>
            <a:ext cx="10832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>
                <a:solidFill>
                  <a:srgbClr val="FF0000"/>
                </a:solidFill>
                <a:latin typeface="VNI-Avo" pitchFamily="2" charset="0"/>
              </a:rPr>
              <a:t>uû</a:t>
            </a:r>
            <a:endParaRPr lang="en-US" sz="80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3861" y="10799"/>
            <a:ext cx="8578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70C0"/>
                </a:solidFill>
                <a:latin typeface="VNI-Avo" pitchFamily="2" charset="0"/>
              </a:rPr>
              <a:t>Tìm</a:t>
            </a:r>
            <a:r>
              <a:rPr lang="en-US" sz="4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VNI-Avo" pitchFamily="2" charset="0"/>
              </a:rPr>
              <a:t>chöõ</a:t>
            </a:r>
            <a:r>
              <a:rPr lang="en-US" sz="4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VNI-Avo" pitchFamily="2" charset="0"/>
              </a:rPr>
              <a:t>caùi</a:t>
            </a:r>
            <a:r>
              <a:rPr lang="en-US" sz="4800" dirty="0">
                <a:solidFill>
                  <a:srgbClr val="0070C0"/>
                </a:solidFill>
                <a:latin typeface="VNI-Avo" pitchFamily="2" charset="0"/>
              </a:rPr>
              <a:t> “a” </a:t>
            </a:r>
            <a:r>
              <a:rPr lang="en-US" sz="4800" dirty="0" err="1">
                <a:solidFill>
                  <a:srgbClr val="0070C0"/>
                </a:solidFill>
                <a:latin typeface="VNI-Avo" pitchFamily="2" charset="0"/>
              </a:rPr>
              <a:t>coù</a:t>
            </a:r>
            <a:r>
              <a:rPr lang="en-US" sz="4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VNI-Avo" pitchFamily="2" charset="0"/>
              </a:rPr>
              <a:t>trong</a:t>
            </a:r>
            <a:r>
              <a:rPr lang="en-US" sz="4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VNI-Avo" pitchFamily="2" charset="0"/>
              </a:rPr>
              <a:t>töø</a:t>
            </a:r>
            <a:r>
              <a:rPr lang="en-US" sz="4800" dirty="0">
                <a:solidFill>
                  <a:srgbClr val="0070C0"/>
                </a:solidFill>
                <a:latin typeface="VNI-Avo" pitchFamily="2" charset="0"/>
              </a:rPr>
              <a:t>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CD8AD8E-C02F-AC72-180A-BEE2F7ABD155}"/>
              </a:ext>
            </a:extLst>
          </p:cNvPr>
          <p:cNvSpPr/>
          <p:nvPr/>
        </p:nvSpPr>
        <p:spPr>
          <a:xfrm flipV="1">
            <a:off x="7583085" y="2374596"/>
            <a:ext cx="769079" cy="859537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6" grpId="0" animBg="1"/>
      <p:bldP spid="54" grpId="0"/>
      <p:bldP spid="56" grpId="0" animBg="1"/>
      <p:bldP spid="60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23160" y="2385187"/>
            <a:ext cx="830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VNI-Avo" pitchFamily="2" charset="0"/>
              </a:rPr>
              <a:t>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64240" y="2423021"/>
            <a:ext cx="411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VNI-Avo" pitchFamily="2" charset="0"/>
              </a:rPr>
              <a:t>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57211" y="2289624"/>
            <a:ext cx="6956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VNI-Avo" pitchFamily="2" charset="0"/>
              </a:rPr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926870" y="2289623"/>
            <a:ext cx="9639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VNI-Avo" pitchFamily="2" charset="0"/>
              </a:rPr>
              <a:t>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927444" y="2311797"/>
            <a:ext cx="4365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VNI-Avo" pitchFamily="2" charset="0"/>
              </a:rPr>
              <a:t>r</a:t>
            </a:r>
          </a:p>
        </p:txBody>
      </p:sp>
      <p:sp>
        <p:nvSpPr>
          <p:cNvPr id="32" name="A CON RAN"/>
          <p:cNvSpPr txBox="1"/>
          <p:nvPr/>
        </p:nvSpPr>
        <p:spPr>
          <a:xfrm>
            <a:off x="10267888" y="2311797"/>
            <a:ext cx="10519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FF0000"/>
                </a:solidFill>
                <a:latin typeface="VNI-Avo" pitchFamily="2" charset="0"/>
              </a:rPr>
              <a:t>aé</a:t>
            </a:r>
            <a:endParaRPr lang="en-US" sz="8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021869" y="2289622"/>
            <a:ext cx="8369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VNI-Avo" pitchFamily="2" charset="0"/>
              </a:rPr>
              <a:t>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178911" y="4990094"/>
            <a:ext cx="7747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VNI-Avo" pitchFamily="2" charset="0"/>
              </a:rPr>
              <a:t>c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312874" y="4811357"/>
            <a:ext cx="7890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dirty="0">
                <a:solidFill>
                  <a:srgbClr val="FF0000"/>
                </a:solidFill>
                <a:latin typeface="VNI-Avo" pitchFamily="2" charset="0"/>
              </a:rPr>
              <a:t>x</a:t>
            </a:r>
            <a:endParaRPr lang="en-US" sz="8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789949" y="4820529"/>
            <a:ext cx="8967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dirty="0">
                <a:solidFill>
                  <a:srgbClr val="FF0000"/>
                </a:solidFill>
                <a:latin typeface="VNI-Avo" pitchFamily="2" charset="0"/>
              </a:rPr>
              <a:t>e</a:t>
            </a:r>
            <a:endParaRPr lang="en-US" sz="8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648794" y="4811357"/>
            <a:ext cx="5149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>
                <a:solidFill>
                  <a:srgbClr val="FF0000"/>
                </a:solidFill>
                <a:latin typeface="VNI-Avo" pitchFamily="2" charset="0"/>
              </a:rPr>
              <a:t>l</a:t>
            </a:r>
            <a:endParaRPr lang="en-US" sz="80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4" name="XA LAC"/>
          <p:cNvSpPr txBox="1"/>
          <p:nvPr/>
        </p:nvSpPr>
        <p:spPr>
          <a:xfrm>
            <a:off x="9886823" y="4890300"/>
            <a:ext cx="9460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dirty="0">
                <a:solidFill>
                  <a:srgbClr val="FF0000"/>
                </a:solidFill>
                <a:latin typeface="VNI-Avo" pitchFamily="2" charset="0"/>
              </a:rPr>
              <a:t>aé</a:t>
            </a:r>
            <a:endParaRPr lang="en-US" sz="8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701090" y="4781594"/>
            <a:ext cx="7992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VNI-Avo" pitchFamily="2" charset="0"/>
              </a:rPr>
              <a:t>c</a:t>
            </a:r>
          </a:p>
        </p:txBody>
      </p:sp>
      <p:sp>
        <p:nvSpPr>
          <p:cNvPr id="59" name="Oval 58"/>
          <p:cNvSpPr/>
          <p:nvPr/>
        </p:nvSpPr>
        <p:spPr>
          <a:xfrm flipV="1">
            <a:off x="9926659" y="5115414"/>
            <a:ext cx="827730" cy="93537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515" l="0" r="9723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3423" y="813831"/>
            <a:ext cx="2720323" cy="17222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16" b="91429" l="2077" r="100000">
                        <a14:foregroundMark x1="59265" y1="25238" x2="59265" y2="25238"/>
                        <a14:foregroundMark x1="60703" y1="20000" x2="60703" y2="20000"/>
                        <a14:foregroundMark x1="59744" y1="28571" x2="59744" y2="285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4832" y="785243"/>
            <a:ext cx="2559482" cy="19389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l="-1385" t="-14538" r="1385" b="14538"/>
          <a:stretch/>
        </p:blipFill>
        <p:spPr>
          <a:xfrm>
            <a:off x="1844526" y="3216289"/>
            <a:ext cx="3066565" cy="237092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727101" y="2423936"/>
            <a:ext cx="5821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VNI-Avo" pitchFamily="2" charset="0"/>
              </a:rPr>
              <a:t>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665714" y="2423020"/>
            <a:ext cx="3748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VNI-Avo" pitchFamily="2" charset="0"/>
              </a:rPr>
              <a:t>r</a:t>
            </a:r>
          </a:p>
        </p:txBody>
      </p:sp>
      <p:sp>
        <p:nvSpPr>
          <p:cNvPr id="45" name="CHU A 2 MAT TRANG"/>
          <p:cNvSpPr txBox="1"/>
          <p:nvPr/>
        </p:nvSpPr>
        <p:spPr>
          <a:xfrm>
            <a:off x="3929806" y="2423937"/>
            <a:ext cx="9783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FF0000"/>
                </a:solidFill>
                <a:latin typeface="VNI-Avo" pitchFamily="2" charset="0"/>
              </a:rPr>
              <a:t>aê</a:t>
            </a:r>
            <a:endParaRPr lang="en-US" sz="8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29117" y="2440996"/>
            <a:ext cx="582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VNI-Avo" pitchFamily="2" charset="0"/>
              </a:rPr>
              <a:t>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228757" y="2431228"/>
            <a:ext cx="6956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VNI-Avo" pitchFamily="2" charset="0"/>
              </a:rPr>
              <a:t>g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325873" y="2298796"/>
            <a:ext cx="8285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VNI-Avo" pitchFamily="2" charset="0"/>
              </a:rPr>
              <a:t>o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780276" y="4990093"/>
            <a:ext cx="1002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VNI-Avo" pitchFamily="2" charset="0"/>
              </a:rPr>
              <a:t>aà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481495" y="5045246"/>
            <a:ext cx="1002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VNI-Avo" pitchFamily="2" charset="0"/>
              </a:rPr>
              <a:t>u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314079" y="5045246"/>
            <a:ext cx="971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VNI-Avo" pitchFamily="2" charset="0"/>
              </a:rPr>
              <a:t>v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887848" y="5045245"/>
            <a:ext cx="971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VNI-Avo" pitchFamily="2" charset="0"/>
              </a:rPr>
              <a:t>oø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500749" y="5025708"/>
            <a:ext cx="1002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VNI-Avo" pitchFamily="2" charset="0"/>
              </a:rPr>
              <a:t>n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180156" y="5025708"/>
            <a:ext cx="971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VNI-Avo" pitchFamily="2" charset="0"/>
              </a:rPr>
              <a:t>g</a:t>
            </a:r>
          </a:p>
        </p:txBody>
      </p:sp>
      <p:sp>
        <p:nvSpPr>
          <p:cNvPr id="37" name="Oval 36"/>
          <p:cNvSpPr/>
          <p:nvPr/>
        </p:nvSpPr>
        <p:spPr>
          <a:xfrm flipV="1">
            <a:off x="3925303" y="2597795"/>
            <a:ext cx="810785" cy="99572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 flipV="1">
            <a:off x="10288458" y="2610052"/>
            <a:ext cx="896547" cy="94112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00" b="85200" l="1200" r="9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4832" y="3437934"/>
            <a:ext cx="3212337" cy="1739606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1953448" y="70516"/>
            <a:ext cx="8726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70C0"/>
                </a:solidFill>
                <a:latin typeface="VNI-Avo" pitchFamily="2" charset="0"/>
              </a:rPr>
              <a:t>Tìm</a:t>
            </a:r>
            <a:r>
              <a:rPr lang="en-US" sz="4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VNI-Avo" pitchFamily="2" charset="0"/>
              </a:rPr>
              <a:t>chöõ</a:t>
            </a:r>
            <a:r>
              <a:rPr lang="en-US" sz="4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VNI-Avo" pitchFamily="2" charset="0"/>
              </a:rPr>
              <a:t>caùi</a:t>
            </a:r>
            <a:r>
              <a:rPr lang="en-US" sz="4800" dirty="0">
                <a:solidFill>
                  <a:srgbClr val="0070C0"/>
                </a:solidFill>
                <a:latin typeface="VNI-Avo" pitchFamily="2" charset="0"/>
              </a:rPr>
              <a:t> “</a:t>
            </a:r>
            <a:r>
              <a:rPr lang="en-US" sz="4800" dirty="0" err="1">
                <a:solidFill>
                  <a:srgbClr val="0070C0"/>
                </a:solidFill>
                <a:latin typeface="VNI-Avo" pitchFamily="2" charset="0"/>
              </a:rPr>
              <a:t>aê</a:t>
            </a:r>
            <a:r>
              <a:rPr lang="en-US" sz="4800" dirty="0">
                <a:solidFill>
                  <a:srgbClr val="0070C0"/>
                </a:solidFill>
                <a:latin typeface="VNI-Avo" pitchFamily="2" charset="0"/>
              </a:rPr>
              <a:t>” </a:t>
            </a:r>
            <a:r>
              <a:rPr lang="en-US" sz="4800" dirty="0" err="1">
                <a:solidFill>
                  <a:srgbClr val="0070C0"/>
                </a:solidFill>
                <a:latin typeface="VNI-Avo" pitchFamily="2" charset="0"/>
              </a:rPr>
              <a:t>coù</a:t>
            </a:r>
            <a:r>
              <a:rPr lang="en-US" sz="4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VNI-Avo" pitchFamily="2" charset="0"/>
              </a:rPr>
              <a:t>trong</a:t>
            </a:r>
            <a:r>
              <a:rPr lang="en-US" sz="4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VNI-Avo" pitchFamily="2" charset="0"/>
              </a:rPr>
              <a:t>töø</a:t>
            </a:r>
            <a:r>
              <a:rPr lang="en-US" sz="4800" dirty="0">
                <a:solidFill>
                  <a:srgbClr val="0070C0"/>
                </a:solidFill>
                <a:latin typeface="VNI-Avo" pitchFamily="2" charset="0"/>
              </a:rPr>
              <a:t> </a:t>
            </a:r>
          </a:p>
        </p:txBody>
      </p:sp>
      <p:sp>
        <p:nvSpPr>
          <p:cNvPr id="51" name="a 2"/>
          <p:cNvSpPr txBox="1"/>
          <p:nvPr/>
        </p:nvSpPr>
        <p:spPr>
          <a:xfrm>
            <a:off x="2030367" y="2434820"/>
            <a:ext cx="10230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>
                <a:solidFill>
                  <a:srgbClr val="FF0000"/>
                </a:solidFill>
                <a:latin typeface="VNI-Avo" pitchFamily="2" charset="0"/>
              </a:rPr>
              <a:t>aë</a:t>
            </a:r>
            <a:endParaRPr lang="en-US" sz="8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3" name="Oval 52"/>
          <p:cNvSpPr/>
          <p:nvPr/>
        </p:nvSpPr>
        <p:spPr>
          <a:xfrm flipV="1">
            <a:off x="2047845" y="2637328"/>
            <a:ext cx="810785" cy="99572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59" grpId="0" animBg="1"/>
      <p:bldP spid="61" grpId="0"/>
      <p:bldP spid="37" grpId="0" animBg="1"/>
      <p:bldP spid="40" grpId="0" animBg="1"/>
      <p:bldP spid="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667082" y="1827711"/>
            <a:ext cx="6386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VNI-Avo" pitchFamily="2" charset="0"/>
              </a:rPr>
              <a:t>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74990" y="1836889"/>
            <a:ext cx="971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VNI-Avo" pitchFamily="2" charset="0"/>
              </a:rPr>
              <a:t>aù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54125" y="1878511"/>
            <a:ext cx="6846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VNI-Avo" pitchFamily="2" charset="0"/>
              </a:rPr>
              <a:t>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71170" y="1984015"/>
            <a:ext cx="738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VNI-Avo" pitchFamily="2" charset="0"/>
              </a:rPr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498185" y="1950405"/>
            <a:ext cx="3796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VNI-Avo" pitchFamily="2" charset="0"/>
              </a:rPr>
              <a:t>i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469169" y="4679593"/>
            <a:ext cx="8134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VNI-Avo" pitchFamily="2" charset="0"/>
              </a:rPr>
              <a:t>ñ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39036" y="4679592"/>
            <a:ext cx="971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VNI-Avo" pitchFamily="2" charset="0"/>
              </a:rPr>
              <a:t>aù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773179" y="4688764"/>
            <a:ext cx="971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VNI-Avo" pitchFamily="2" charset="0"/>
              </a:rPr>
              <a:t>m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306381" y="5378135"/>
            <a:ext cx="971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0">
              <a:latin typeface="VNI-Avo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958005" y="4679591"/>
            <a:ext cx="971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VNI-Avo" pitchFamily="2" charset="0"/>
              </a:rPr>
              <a:t>m</a:t>
            </a:r>
          </a:p>
        </p:txBody>
      </p:sp>
      <p:sp>
        <p:nvSpPr>
          <p:cNvPr id="54" name="DAM MAY"/>
          <p:cNvSpPr txBox="1"/>
          <p:nvPr/>
        </p:nvSpPr>
        <p:spPr>
          <a:xfrm>
            <a:off x="9904718" y="4679590"/>
            <a:ext cx="971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FF0000"/>
                </a:solidFill>
                <a:latin typeface="VNI-Avo" pitchFamily="2" charset="0"/>
              </a:rPr>
              <a:t>aâ</a:t>
            </a:r>
            <a:endParaRPr lang="en-US" sz="8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601224" y="4688763"/>
            <a:ext cx="971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>
                <a:solidFill>
                  <a:srgbClr val="FF0000"/>
                </a:solidFill>
                <a:latin typeface="VNI-Avo" pitchFamily="2" charset="0"/>
              </a:rPr>
              <a:t>y</a:t>
            </a:r>
            <a:endParaRPr lang="en-US" sz="80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5" name="CA SAU"/>
          <p:cNvSpPr txBox="1"/>
          <p:nvPr/>
        </p:nvSpPr>
        <p:spPr>
          <a:xfrm>
            <a:off x="3885431" y="1911284"/>
            <a:ext cx="9930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FF0000"/>
                </a:solidFill>
                <a:latin typeface="VNI-Avo" pitchFamily="2" charset="0"/>
              </a:rPr>
              <a:t>aá</a:t>
            </a:r>
            <a:endParaRPr lang="en-US" sz="8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584615" y="1920563"/>
            <a:ext cx="767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VNI-Avo" pitchFamily="2" charset="0"/>
              </a:rPr>
              <a:t>u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844320" y="1954115"/>
            <a:ext cx="5563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VNI-Avo" pitchFamily="2" charset="0"/>
              </a:rPr>
              <a:t>h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449910" y="4716415"/>
            <a:ext cx="9040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VNI-Avo" pitchFamily="2" charset="0"/>
              </a:rPr>
              <a:t>oâ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084054" y="4771568"/>
            <a:ext cx="4663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VNI-Avo" pitchFamily="2" charset="0"/>
              </a:rPr>
              <a:t>i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884872" y="4771568"/>
            <a:ext cx="4598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VNI-Avo" pitchFamily="2" charset="0"/>
              </a:rPr>
              <a:t>t</a:t>
            </a:r>
          </a:p>
        </p:txBody>
      </p:sp>
      <p:sp>
        <p:nvSpPr>
          <p:cNvPr id="64" name="DOI TAT"/>
          <p:cNvSpPr txBox="1"/>
          <p:nvPr/>
        </p:nvSpPr>
        <p:spPr>
          <a:xfrm>
            <a:off x="4264846" y="4742751"/>
            <a:ext cx="971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FF0000"/>
                </a:solidFill>
                <a:latin typeface="VNI-Avo" pitchFamily="2" charset="0"/>
              </a:rPr>
              <a:t>aá</a:t>
            </a:r>
            <a:endParaRPr lang="en-US" sz="8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003214" y="4771567"/>
            <a:ext cx="465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VNI-Avo" pitchFamily="2" charset="0"/>
              </a:rPr>
              <a:t>t</a:t>
            </a:r>
          </a:p>
        </p:txBody>
      </p:sp>
      <p:pic>
        <p:nvPicPr>
          <p:cNvPr id="35" name="Picture 34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30" b="89789" l="2667" r="975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7082" y="675560"/>
            <a:ext cx="3894179" cy="1738630"/>
          </a:xfrm>
          <a:prstGeom prst="rect">
            <a:avLst/>
          </a:prstGeom>
        </p:spPr>
      </p:pic>
      <p:pic>
        <p:nvPicPr>
          <p:cNvPr id="36" name="Picture 35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36" b="94179" l="0" r="9895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42787" y="804294"/>
            <a:ext cx="2785039" cy="1526328"/>
          </a:xfrm>
          <a:prstGeom prst="rect">
            <a:avLst/>
          </a:prstGeom>
        </p:spPr>
      </p:pic>
      <p:pic>
        <p:nvPicPr>
          <p:cNvPr id="37" name="Picture 36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14" b="96020" l="9783" r="9415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59503" y="3148007"/>
            <a:ext cx="2420551" cy="19157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375" b="90000" l="5674" r="89362">
                        <a14:foregroundMark x1="74113" y1="35000" x2="74113" y2="3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31743" y="3201215"/>
            <a:ext cx="2956031" cy="195088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773616" y="4752030"/>
            <a:ext cx="971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VNI-Avo" pitchFamily="2" charset="0"/>
              </a:rPr>
              <a:t>ñ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96759" y="1990706"/>
            <a:ext cx="9312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VNI-Avo" pitchFamily="2" charset="0"/>
              </a:rPr>
              <a:t>eá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335854" y="1920562"/>
            <a:ext cx="7932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VNI-Avo" pitchFamily="2" charset="0"/>
              </a:rPr>
              <a:t>c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121454" y="1990706"/>
            <a:ext cx="502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VNI-Avo" pitchFamily="2" charset="0"/>
              </a:rPr>
              <a:t>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387907" y="2033744"/>
            <a:ext cx="971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VNI-Avo" pitchFamily="2" charset="0"/>
              </a:rPr>
              <a:t>aù</a:t>
            </a:r>
          </a:p>
        </p:txBody>
      </p:sp>
      <p:sp>
        <p:nvSpPr>
          <p:cNvPr id="42" name="Oval 41"/>
          <p:cNvSpPr/>
          <p:nvPr/>
        </p:nvSpPr>
        <p:spPr>
          <a:xfrm flipV="1">
            <a:off x="3932377" y="2157482"/>
            <a:ext cx="804076" cy="935372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 flipV="1">
            <a:off x="9967081" y="4910449"/>
            <a:ext cx="716603" cy="93537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 flipV="1">
            <a:off x="4222523" y="5035870"/>
            <a:ext cx="942787" cy="93537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1696459" y="80632"/>
            <a:ext cx="8927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70C0"/>
                </a:solidFill>
                <a:latin typeface="VNI-Avo" pitchFamily="2" charset="0"/>
              </a:rPr>
              <a:t>Tìm</a:t>
            </a:r>
            <a:r>
              <a:rPr lang="en-US" sz="4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VNI-Avo" pitchFamily="2" charset="0"/>
              </a:rPr>
              <a:t>chöõ</a:t>
            </a:r>
            <a:r>
              <a:rPr lang="en-US" sz="4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VNI-Avo" pitchFamily="2" charset="0"/>
              </a:rPr>
              <a:t>caùi</a:t>
            </a:r>
            <a:r>
              <a:rPr lang="en-US" sz="4800" dirty="0">
                <a:solidFill>
                  <a:srgbClr val="0070C0"/>
                </a:solidFill>
                <a:latin typeface="VNI-Avo" pitchFamily="2" charset="0"/>
              </a:rPr>
              <a:t> “</a:t>
            </a:r>
            <a:r>
              <a:rPr lang="en-US" sz="4800" dirty="0" err="1">
                <a:solidFill>
                  <a:srgbClr val="0070C0"/>
                </a:solidFill>
                <a:latin typeface="VNI-Avo" pitchFamily="2" charset="0"/>
              </a:rPr>
              <a:t>aâ</a:t>
            </a:r>
            <a:r>
              <a:rPr lang="en-US" sz="4800" dirty="0">
                <a:solidFill>
                  <a:srgbClr val="0070C0"/>
                </a:solidFill>
                <a:latin typeface="VNI-Avo" pitchFamily="2" charset="0"/>
              </a:rPr>
              <a:t>” </a:t>
            </a:r>
            <a:r>
              <a:rPr lang="en-US" sz="4800" dirty="0" err="1">
                <a:solidFill>
                  <a:srgbClr val="0070C0"/>
                </a:solidFill>
                <a:latin typeface="VNI-Avo" pitchFamily="2" charset="0"/>
              </a:rPr>
              <a:t>coù</a:t>
            </a:r>
            <a:r>
              <a:rPr lang="en-US" sz="4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VNI-Avo" pitchFamily="2" charset="0"/>
              </a:rPr>
              <a:t>trong</a:t>
            </a:r>
            <a:r>
              <a:rPr lang="en-US" sz="4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VNI-Avo" pitchFamily="2" charset="0"/>
              </a:rPr>
              <a:t>töø</a:t>
            </a:r>
            <a:r>
              <a:rPr lang="en-US" sz="4800" dirty="0">
                <a:solidFill>
                  <a:srgbClr val="0070C0"/>
                </a:solidFill>
                <a:latin typeface="VNI-Avo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981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21" grpId="0"/>
      <p:bldP spid="49" grpId="0"/>
      <p:bldP spid="41" grpId="0"/>
      <p:bldP spid="42" grpId="0" animBg="1"/>
      <p:bldP spid="46" grpId="0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7846" y="2326342"/>
            <a:ext cx="10865223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vi-VN" sz="4800" b="1">
                <a:solidFill>
                  <a:srgbClr val="FF0000"/>
                </a:solidFill>
                <a:latin typeface="VNI-Avo" pitchFamily="2" charset="0"/>
              </a:rPr>
              <a:t>	</a:t>
            </a:r>
            <a:r>
              <a:rPr lang="vi-VN" sz="4800">
                <a:latin typeface="VNI-Avo" pitchFamily="2" charset="0"/>
              </a:rPr>
              <a:t>Treû oân nhaän bieát chöõ caùi a, aê, aâ thoâng qua caùc troø chôi</a:t>
            </a:r>
            <a:endParaRPr lang="en-US" sz="4800"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3541" y="403410"/>
            <a:ext cx="7153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>
                <a:solidFill>
                  <a:srgbClr val="FF0000"/>
                </a:solidFill>
                <a:latin typeface="VNI-Avo" pitchFamily="2" charset="0"/>
              </a:rPr>
              <a:t>Muïc ñích yeâu caàu</a:t>
            </a:r>
          </a:p>
        </p:txBody>
      </p:sp>
    </p:spTree>
    <p:extLst>
      <p:ext uri="{BB962C8B-B14F-4D97-AF65-F5344CB8AC3E}">
        <p14:creationId xmlns:p14="http://schemas.microsoft.com/office/powerpoint/2010/main" val="4047843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539" y="130455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>
                <a:solidFill>
                  <a:srgbClr val="3366FF"/>
                </a:solidFill>
                <a:latin typeface="VNI-Avo" pitchFamily="2" charset="0"/>
              </a:rPr>
              <a:t>Troø chôi </a:t>
            </a:r>
            <a:r>
              <a:rPr lang="vi-VN" sz="4800" b="1">
                <a:solidFill>
                  <a:srgbClr val="3366FF"/>
                </a:solidFill>
                <a:latin typeface="VNI-Avo" pitchFamily="2" charset="0"/>
              </a:rPr>
              <a:t>1</a:t>
            </a:r>
            <a:endParaRPr lang="en-US" sz="4800" b="1">
              <a:solidFill>
                <a:srgbClr val="3366FF"/>
              </a:solidFill>
              <a:latin typeface="VNI-Avo" pitchFamily="2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vi-VN" sz="4800">
                <a:latin typeface="VNI-Avo" pitchFamily="2" charset="0"/>
              </a:rPr>
              <a:t>	</a:t>
            </a:r>
            <a:r>
              <a:rPr lang="vi-VN" sz="4400">
                <a:latin typeface="VNI-Avo" pitchFamily="2" charset="0"/>
              </a:rPr>
              <a:t>Troø chôi</a:t>
            </a:r>
            <a:r>
              <a:rPr lang="en-US" sz="4400">
                <a:latin typeface="VNI-Avo" pitchFamily="2" charset="0"/>
              </a:rPr>
              <a:t> “</a:t>
            </a:r>
            <a:r>
              <a:rPr lang="vi-VN" sz="4400">
                <a:latin typeface="VNI-Avo" pitchFamily="2" charset="0"/>
              </a:rPr>
              <a:t>Chieác voøng kyø dieäu</a:t>
            </a:r>
            <a:r>
              <a:rPr lang="en-US" sz="4400">
                <a:latin typeface="VNI-Avo" pitchFamily="2" charset="0"/>
              </a:rPr>
              <a:t>”</a:t>
            </a:r>
            <a:endParaRPr lang="vi-VN" sz="4400">
              <a:latin typeface="VNI-Avo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7BC63EA-C322-5355-8C52-5AB56F4D7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4809" y="321756"/>
            <a:ext cx="4943061" cy="982802"/>
          </a:xfrm>
        </p:spPr>
        <p:txBody>
          <a:bodyPr>
            <a:normAutofit/>
          </a:bodyPr>
          <a:lstStyle/>
          <a:p>
            <a:pPr algn="ctr"/>
            <a:r>
              <a:rPr lang="vi-VN" sz="4800" b="1">
                <a:solidFill>
                  <a:srgbClr val="FF0000"/>
                </a:solidFill>
                <a:latin typeface="VNI-Avo" pitchFamily="2" charset="0"/>
              </a:rPr>
              <a:t>Tieán haønh</a:t>
            </a:r>
            <a:r>
              <a:rPr lang="en-US" sz="4800" b="1">
                <a:solidFill>
                  <a:srgbClr val="FF0000"/>
                </a:solidFill>
                <a:latin typeface="VNI-Avo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297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VONG QUAY">
            <a:extLst>
              <a:ext uri="{FF2B5EF4-FFF2-40B4-BE49-F238E27FC236}">
                <a16:creationId xmlns:a16="http://schemas.microsoft.com/office/drawing/2014/main" id="{D574489A-3C31-259A-9F63-33ECEC1EB47F}"/>
              </a:ext>
            </a:extLst>
          </p:cNvPr>
          <p:cNvGrpSpPr/>
          <p:nvPr/>
        </p:nvGrpSpPr>
        <p:grpSpPr>
          <a:xfrm>
            <a:off x="1720881" y="1417115"/>
            <a:ext cx="5038669" cy="5040000"/>
            <a:chOff x="3177789" y="742959"/>
            <a:chExt cx="5038669" cy="50400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562C545-F7BD-37AA-8F02-39CB480C67A8}"/>
                </a:ext>
              </a:extLst>
            </p:cNvPr>
            <p:cNvSpPr/>
            <p:nvPr/>
          </p:nvSpPr>
          <p:spPr>
            <a:xfrm>
              <a:off x="3177789" y="742959"/>
              <a:ext cx="5038669" cy="504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VONG QUAY">
              <a:extLst>
                <a:ext uri="{FF2B5EF4-FFF2-40B4-BE49-F238E27FC236}">
                  <a16:creationId xmlns:a16="http://schemas.microsoft.com/office/drawing/2014/main" id="{1E92D04D-1F38-F0F9-B9AC-3C74D1EA1339}"/>
                </a:ext>
              </a:extLst>
            </p:cNvPr>
            <p:cNvGrpSpPr/>
            <p:nvPr/>
          </p:nvGrpSpPr>
          <p:grpSpPr>
            <a:xfrm>
              <a:off x="3545252" y="1082235"/>
              <a:ext cx="4363336" cy="4361448"/>
              <a:chOff x="3813559" y="260950"/>
              <a:chExt cx="4363336" cy="4361448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55DA29BB-1653-CFA7-E06C-B3BCE74306E7}"/>
                  </a:ext>
                </a:extLst>
              </p:cNvPr>
              <p:cNvGrpSpPr/>
              <p:nvPr/>
            </p:nvGrpSpPr>
            <p:grpSpPr>
              <a:xfrm>
                <a:off x="3813559" y="260950"/>
                <a:ext cx="4363336" cy="4361448"/>
                <a:chOff x="4164556" y="528366"/>
                <a:chExt cx="4363336" cy="4361448"/>
              </a:xfrm>
            </p:grpSpPr>
            <p:sp>
              <p:nvSpPr>
                <p:cNvPr id="8" name="Partial Circle 7">
                  <a:extLst>
                    <a:ext uri="{FF2B5EF4-FFF2-40B4-BE49-F238E27FC236}">
                      <a16:creationId xmlns:a16="http://schemas.microsoft.com/office/drawing/2014/main" id="{8FB00B44-EA09-2CF1-C9A1-8A33BFB05283}"/>
                    </a:ext>
                  </a:extLst>
                </p:cNvPr>
                <p:cNvSpPr/>
                <p:nvPr/>
              </p:nvSpPr>
              <p:spPr>
                <a:xfrm rot="10973864">
                  <a:off x="4174522" y="528367"/>
                  <a:ext cx="4320000" cy="4320000"/>
                </a:xfrm>
                <a:prstGeom prst="pie">
                  <a:avLst>
                    <a:gd name="adj1" fmla="val 21421720"/>
                    <a:gd name="adj2" fmla="val 2794548"/>
                  </a:avLst>
                </a:prstGeom>
                <a:solidFill>
                  <a:srgbClr val="66FF33"/>
                </a:solidFill>
                <a:ln w="571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Partial Circle 8">
                  <a:extLst>
                    <a:ext uri="{FF2B5EF4-FFF2-40B4-BE49-F238E27FC236}">
                      <a16:creationId xmlns:a16="http://schemas.microsoft.com/office/drawing/2014/main" id="{FFBC3480-0745-B9E5-B839-68ED14E5B9C9}"/>
                    </a:ext>
                  </a:extLst>
                </p:cNvPr>
                <p:cNvSpPr/>
                <p:nvPr/>
              </p:nvSpPr>
              <p:spPr>
                <a:xfrm rot="13498759">
                  <a:off x="4178063" y="529757"/>
                  <a:ext cx="4320000" cy="4320000"/>
                </a:xfrm>
                <a:prstGeom prst="pie">
                  <a:avLst>
                    <a:gd name="adj1" fmla="val 250175"/>
                    <a:gd name="adj2" fmla="val 2761561"/>
                  </a:avLst>
                </a:prstGeom>
                <a:solidFill>
                  <a:srgbClr val="FFFF99"/>
                </a:solidFill>
                <a:ln w="571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Partial Circle 9">
                  <a:extLst>
                    <a:ext uri="{FF2B5EF4-FFF2-40B4-BE49-F238E27FC236}">
                      <a16:creationId xmlns:a16="http://schemas.microsoft.com/office/drawing/2014/main" id="{410F88B3-D82D-1C93-A405-BE4DCD69FC33}"/>
                    </a:ext>
                  </a:extLst>
                </p:cNvPr>
                <p:cNvSpPr/>
                <p:nvPr/>
              </p:nvSpPr>
              <p:spPr>
                <a:xfrm rot="16487422">
                  <a:off x="4186382" y="528366"/>
                  <a:ext cx="4320000" cy="4320000"/>
                </a:xfrm>
                <a:prstGeom prst="pie">
                  <a:avLst>
                    <a:gd name="adj1" fmla="val 21347559"/>
                    <a:gd name="adj2" fmla="val 2640340"/>
                  </a:avLst>
                </a:prstGeom>
                <a:solidFill>
                  <a:srgbClr val="66FF99"/>
                </a:solidFill>
                <a:ln w="571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" name="Partial Circle 5">
                  <a:extLst>
                    <a:ext uri="{FF2B5EF4-FFF2-40B4-BE49-F238E27FC236}">
                      <a16:creationId xmlns:a16="http://schemas.microsoft.com/office/drawing/2014/main" id="{DE567AB9-18D7-6990-C77F-4A0BC0436803}"/>
                    </a:ext>
                  </a:extLst>
                </p:cNvPr>
                <p:cNvSpPr/>
                <p:nvPr/>
              </p:nvSpPr>
              <p:spPr>
                <a:xfrm rot="19065552">
                  <a:off x="4164556" y="628567"/>
                  <a:ext cx="4356277" cy="4233201"/>
                </a:xfrm>
                <a:prstGeom prst="pie">
                  <a:avLst>
                    <a:gd name="adj1" fmla="val 21589228"/>
                    <a:gd name="adj2" fmla="val 2509910"/>
                  </a:avLst>
                </a:prstGeom>
                <a:solidFill>
                  <a:srgbClr val="FF0000"/>
                </a:solidFill>
                <a:ln w="571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" name="Partial Circle 6">
                  <a:extLst>
                    <a:ext uri="{FF2B5EF4-FFF2-40B4-BE49-F238E27FC236}">
                      <a16:creationId xmlns:a16="http://schemas.microsoft.com/office/drawing/2014/main" id="{04ECC10B-BEC3-9030-D5E7-6FBDA5063CFC}"/>
                    </a:ext>
                  </a:extLst>
                </p:cNvPr>
                <p:cNvSpPr/>
                <p:nvPr/>
              </p:nvSpPr>
              <p:spPr>
                <a:xfrm rot="2803691">
                  <a:off x="4207892" y="541698"/>
                  <a:ext cx="4320000" cy="4320000"/>
                </a:xfrm>
                <a:prstGeom prst="pie">
                  <a:avLst>
                    <a:gd name="adj1" fmla="val 21502231"/>
                    <a:gd name="adj2" fmla="val 2591712"/>
                  </a:avLst>
                </a:prstGeom>
                <a:solidFill>
                  <a:srgbClr val="00FFFF"/>
                </a:solidFill>
                <a:ln w="571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Partial Circle 10">
                  <a:extLst>
                    <a:ext uri="{FF2B5EF4-FFF2-40B4-BE49-F238E27FC236}">
                      <a16:creationId xmlns:a16="http://schemas.microsoft.com/office/drawing/2014/main" id="{B5FB33E1-5711-2436-5BC7-91369E61DF05}"/>
                    </a:ext>
                  </a:extLst>
                </p:cNvPr>
                <p:cNvSpPr/>
                <p:nvPr/>
              </p:nvSpPr>
              <p:spPr>
                <a:xfrm rot="5710758">
                  <a:off x="4207892" y="541697"/>
                  <a:ext cx="4320000" cy="4320000"/>
                </a:xfrm>
                <a:prstGeom prst="pie">
                  <a:avLst>
                    <a:gd name="adj1" fmla="val 21208484"/>
                    <a:gd name="adj2" fmla="val 2739546"/>
                  </a:avLst>
                </a:prstGeom>
                <a:ln w="571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Partial Circle 11">
                  <a:extLst>
                    <a:ext uri="{FF2B5EF4-FFF2-40B4-BE49-F238E27FC236}">
                      <a16:creationId xmlns:a16="http://schemas.microsoft.com/office/drawing/2014/main" id="{551ADB77-7AA4-C9AE-A81C-B57E3BCC9E9F}"/>
                    </a:ext>
                  </a:extLst>
                </p:cNvPr>
                <p:cNvSpPr/>
                <p:nvPr/>
              </p:nvSpPr>
              <p:spPr>
                <a:xfrm rot="8626501">
                  <a:off x="4186971" y="528366"/>
                  <a:ext cx="4318819" cy="4320000"/>
                </a:xfrm>
                <a:prstGeom prst="pie">
                  <a:avLst>
                    <a:gd name="adj1" fmla="val 21241992"/>
                    <a:gd name="adj2" fmla="val 2103314"/>
                  </a:avLst>
                </a:prstGeom>
                <a:solidFill>
                  <a:srgbClr val="FF6699"/>
                </a:solidFill>
                <a:ln w="571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Partial Circle 12">
                  <a:extLst>
                    <a:ext uri="{FF2B5EF4-FFF2-40B4-BE49-F238E27FC236}">
                      <a16:creationId xmlns:a16="http://schemas.microsoft.com/office/drawing/2014/main" id="{77DECC4A-995E-DF00-9D9B-9EC4493943E8}"/>
                    </a:ext>
                  </a:extLst>
                </p:cNvPr>
                <p:cNvSpPr/>
                <p:nvPr/>
              </p:nvSpPr>
              <p:spPr>
                <a:xfrm>
                  <a:off x="4179217" y="569814"/>
                  <a:ext cx="4320000" cy="4320000"/>
                </a:xfrm>
                <a:prstGeom prst="pie">
                  <a:avLst>
                    <a:gd name="adj1" fmla="val 21578325"/>
                    <a:gd name="adj2" fmla="val 2737706"/>
                  </a:avLst>
                </a:prstGeom>
                <a:solidFill>
                  <a:srgbClr val="FFC000"/>
                </a:solidFill>
                <a:ln w="571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36FD80-16F0-24EE-F31E-BB255CF14FEF}"/>
                  </a:ext>
                </a:extLst>
              </p:cNvPr>
              <p:cNvSpPr txBox="1"/>
              <p:nvPr/>
            </p:nvSpPr>
            <p:spPr>
              <a:xfrm rot="18382490">
                <a:off x="4161355" y="1089029"/>
                <a:ext cx="106454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0" b="1">
                    <a:solidFill>
                      <a:srgbClr val="FF0000"/>
                    </a:solidFill>
                    <a:latin typeface="VNI-Avo" pitchFamily="2" charset="0"/>
                  </a:rPr>
                  <a:t>a</a:t>
                </a:r>
                <a:endParaRPr lang="en-US" sz="8000" b="1" dirty="0">
                  <a:solidFill>
                    <a:srgbClr val="FF0000"/>
                  </a:solidFill>
                  <a:latin typeface="VNI-Avo" pitchFamily="2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D610A40-9763-8625-5C48-670D803E61F5}"/>
                  </a:ext>
                </a:extLst>
              </p:cNvPr>
              <p:cNvSpPr txBox="1"/>
              <p:nvPr/>
            </p:nvSpPr>
            <p:spPr>
              <a:xfrm>
                <a:off x="6855182" y="1120609"/>
                <a:ext cx="84606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0" b="1" dirty="0">
                    <a:solidFill>
                      <a:schemeClr val="bg1"/>
                    </a:solidFill>
                    <a:latin typeface="VNI-Avo" pitchFamily="2" charset="0"/>
                  </a:rPr>
                  <a:t>a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3EBC5A0-1F7A-7770-F07C-4039C15E26D8}"/>
                  </a:ext>
                </a:extLst>
              </p:cNvPr>
              <p:cNvSpPr txBox="1"/>
              <p:nvPr/>
            </p:nvSpPr>
            <p:spPr>
              <a:xfrm rot="14097023">
                <a:off x="4052322" y="2328175"/>
                <a:ext cx="100004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0" b="1">
                    <a:latin typeface="VNI-Avo" pitchFamily="2" charset="0"/>
                  </a:rPr>
                  <a:t>aâ</a:t>
                </a:r>
                <a:endParaRPr lang="en-US" sz="8000" b="1" dirty="0">
                  <a:latin typeface="VNI-Avo" pitchFamily="2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B64733D-1FDB-CC59-5B98-79F510D5FA31}"/>
                  </a:ext>
                </a:extLst>
              </p:cNvPr>
              <p:cNvSpPr txBox="1"/>
              <p:nvPr/>
            </p:nvSpPr>
            <p:spPr>
              <a:xfrm rot="2158394">
                <a:off x="6048835" y="357566"/>
                <a:ext cx="106454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0" b="1" dirty="0" err="1">
                    <a:solidFill>
                      <a:srgbClr val="C00000"/>
                    </a:solidFill>
                    <a:latin typeface="VNI-Avo" pitchFamily="2" charset="0"/>
                  </a:rPr>
                  <a:t>aâ</a:t>
                </a:r>
                <a:endParaRPr lang="en-US" sz="8000" b="1" dirty="0">
                  <a:solidFill>
                    <a:srgbClr val="C00000"/>
                  </a:solidFill>
                  <a:latin typeface="VNI-Avo" pitchFamily="2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EE4AF8E-8836-DEBC-C670-B216D52C1858}"/>
                  </a:ext>
                </a:extLst>
              </p:cNvPr>
              <p:cNvSpPr txBox="1"/>
              <p:nvPr/>
            </p:nvSpPr>
            <p:spPr>
              <a:xfrm rot="20246132">
                <a:off x="4953681" y="414576"/>
                <a:ext cx="112646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0" b="1" dirty="0" err="1">
                    <a:solidFill>
                      <a:srgbClr val="FF0000"/>
                    </a:solidFill>
                    <a:latin typeface="VNI-Avo" pitchFamily="2" charset="0"/>
                  </a:rPr>
                  <a:t>aê</a:t>
                </a:r>
                <a:endParaRPr lang="en-US" sz="8000" b="1" dirty="0">
                  <a:solidFill>
                    <a:srgbClr val="FF0000"/>
                  </a:solidFill>
                  <a:latin typeface="VNI-Avo" pitchFamily="2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FE0EE69-57F5-7CE1-CD87-3AD060CE6F40}"/>
                  </a:ext>
                </a:extLst>
              </p:cNvPr>
              <p:cNvSpPr txBox="1"/>
              <p:nvPr/>
            </p:nvSpPr>
            <p:spPr>
              <a:xfrm rot="7715981">
                <a:off x="6862481" y="2277253"/>
                <a:ext cx="84606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0" b="1" dirty="0">
                    <a:solidFill>
                      <a:srgbClr val="3366FF"/>
                    </a:solidFill>
                    <a:latin typeface="VNI-Avo" pitchFamily="2" charset="0"/>
                  </a:rPr>
                  <a:t>a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5640281-2C2B-3F92-43CE-5450E2D8F5BC}"/>
                  </a:ext>
                </a:extLst>
              </p:cNvPr>
              <p:cNvSpPr txBox="1"/>
              <p:nvPr/>
            </p:nvSpPr>
            <p:spPr>
              <a:xfrm rot="9601844">
                <a:off x="5976612" y="3059612"/>
                <a:ext cx="106454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0" b="1">
                    <a:solidFill>
                      <a:srgbClr val="FF0000"/>
                    </a:solidFill>
                    <a:latin typeface="VNI-Avo" pitchFamily="2" charset="0"/>
                  </a:rPr>
                  <a:t>aê</a:t>
                </a:r>
                <a:endParaRPr lang="en-US" sz="8000" b="1" dirty="0">
                  <a:solidFill>
                    <a:srgbClr val="FF0000"/>
                  </a:solidFill>
                  <a:latin typeface="VNI-Avo" pitchFamily="2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7874F57-37C7-EFBC-F8FC-D23692CE92CD}"/>
                  </a:ext>
                </a:extLst>
              </p:cNvPr>
              <p:cNvSpPr txBox="1"/>
              <p:nvPr/>
            </p:nvSpPr>
            <p:spPr>
              <a:xfrm rot="12644464">
                <a:off x="4955982" y="2862907"/>
                <a:ext cx="117220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0" b="1">
                    <a:solidFill>
                      <a:srgbClr val="66FF66"/>
                    </a:solidFill>
                    <a:latin typeface="VNI-Avo" pitchFamily="2" charset="0"/>
                  </a:rPr>
                  <a:t>aâ</a:t>
                </a:r>
                <a:endParaRPr lang="en-US" sz="8000" b="1" dirty="0">
                  <a:solidFill>
                    <a:srgbClr val="66FF66"/>
                  </a:solidFill>
                  <a:latin typeface="VNI-Avo" pitchFamily="2" charset="0"/>
                </a:endParaRPr>
              </a:p>
            </p:txBody>
          </p:sp>
        </p:grp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B71E5BF-CAE7-C0F9-BB48-8B8C2B9710E9}"/>
                </a:ext>
              </a:extLst>
            </p:cNvPr>
            <p:cNvSpPr/>
            <p:nvPr/>
          </p:nvSpPr>
          <p:spPr>
            <a:xfrm>
              <a:off x="4042024" y="1374020"/>
              <a:ext cx="180000" cy="180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A4FF580-7FAA-ED73-4E94-F6A1B803257D}"/>
                </a:ext>
              </a:extLst>
            </p:cNvPr>
            <p:cNvSpPr/>
            <p:nvPr/>
          </p:nvSpPr>
          <p:spPr>
            <a:xfrm>
              <a:off x="5654456" y="829110"/>
              <a:ext cx="180000" cy="180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A5274E8-14AB-19B9-EE88-918FAA275186}"/>
                </a:ext>
              </a:extLst>
            </p:cNvPr>
            <p:cNvSpPr/>
            <p:nvPr/>
          </p:nvSpPr>
          <p:spPr>
            <a:xfrm>
              <a:off x="3227132" y="3209036"/>
              <a:ext cx="180000" cy="180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E53E882-F412-4523-858F-3B0F0574F47B}"/>
                </a:ext>
              </a:extLst>
            </p:cNvPr>
            <p:cNvSpPr/>
            <p:nvPr/>
          </p:nvSpPr>
          <p:spPr>
            <a:xfrm>
              <a:off x="3841207" y="4717841"/>
              <a:ext cx="180000" cy="180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9EB1360-160A-64C2-4E6C-D4B0B0DCA1E7}"/>
                </a:ext>
              </a:extLst>
            </p:cNvPr>
            <p:cNvSpPr/>
            <p:nvPr/>
          </p:nvSpPr>
          <p:spPr>
            <a:xfrm>
              <a:off x="7391229" y="1597954"/>
              <a:ext cx="180000" cy="180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0A9ED6B-0BD9-566D-299D-A24F303502FD}"/>
                </a:ext>
              </a:extLst>
            </p:cNvPr>
            <p:cNvSpPr/>
            <p:nvPr/>
          </p:nvSpPr>
          <p:spPr>
            <a:xfrm>
              <a:off x="7974613" y="3152235"/>
              <a:ext cx="180000" cy="180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FE75D07-BDAF-721B-50E9-CF1BEFC80062}"/>
                </a:ext>
              </a:extLst>
            </p:cNvPr>
            <p:cNvSpPr/>
            <p:nvPr/>
          </p:nvSpPr>
          <p:spPr>
            <a:xfrm>
              <a:off x="7242278" y="4899851"/>
              <a:ext cx="180000" cy="180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4FF7F95-3AE5-EF83-72FD-6061E56AFF3B}"/>
                </a:ext>
              </a:extLst>
            </p:cNvPr>
            <p:cNvSpPr/>
            <p:nvPr/>
          </p:nvSpPr>
          <p:spPr>
            <a:xfrm>
              <a:off x="5719044" y="5561511"/>
              <a:ext cx="180000" cy="180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1B01945-0573-E278-6AE2-D93FA8CF716E}"/>
              </a:ext>
            </a:extLst>
          </p:cNvPr>
          <p:cNvGrpSpPr/>
          <p:nvPr/>
        </p:nvGrpSpPr>
        <p:grpSpPr>
          <a:xfrm rot="16200000">
            <a:off x="3401604" y="592421"/>
            <a:ext cx="1729756" cy="620205"/>
            <a:chOff x="11969501" y="917084"/>
            <a:chExt cx="2280663" cy="620205"/>
          </a:xfrm>
        </p:grpSpPr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CE87D13A-6439-69C1-0487-E91BD5D83D1F}"/>
                </a:ext>
              </a:extLst>
            </p:cNvPr>
            <p:cNvSpPr/>
            <p:nvPr/>
          </p:nvSpPr>
          <p:spPr>
            <a:xfrm rot="16200000">
              <a:off x="12472304" y="502991"/>
              <a:ext cx="513902" cy="1519507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rgbClr val="FF66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art 55">
              <a:extLst>
                <a:ext uri="{FF2B5EF4-FFF2-40B4-BE49-F238E27FC236}">
                  <a16:creationId xmlns:a16="http://schemas.microsoft.com/office/drawing/2014/main" id="{6C362FAD-89D7-A10A-079E-9088DB55FC5E}"/>
                </a:ext>
              </a:extLst>
            </p:cNvPr>
            <p:cNvSpPr/>
            <p:nvPr/>
          </p:nvSpPr>
          <p:spPr>
            <a:xfrm rot="5400000">
              <a:off x="13604131" y="891256"/>
              <a:ext cx="620205" cy="671861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QUAY">
            <a:extLst>
              <a:ext uri="{FF2B5EF4-FFF2-40B4-BE49-F238E27FC236}">
                <a16:creationId xmlns:a16="http://schemas.microsoft.com/office/drawing/2014/main" id="{6CCF7A08-5D20-71E4-2023-38FB3EF335F9}"/>
              </a:ext>
            </a:extLst>
          </p:cNvPr>
          <p:cNvSpPr/>
          <p:nvPr/>
        </p:nvSpPr>
        <p:spPr>
          <a:xfrm>
            <a:off x="7675538" y="4189880"/>
            <a:ext cx="1715475" cy="8788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VNI-Avo" pitchFamily="2" charset="0"/>
              </a:rPr>
              <a:t>QUAY</a:t>
            </a:r>
          </a:p>
        </p:txBody>
      </p:sp>
      <p:sp>
        <p:nvSpPr>
          <p:cNvPr id="2" name="DUNG LAI">
            <a:extLst>
              <a:ext uri="{FF2B5EF4-FFF2-40B4-BE49-F238E27FC236}">
                <a16:creationId xmlns:a16="http://schemas.microsoft.com/office/drawing/2014/main" id="{7D0EBD66-7B30-B3C7-C877-72367C6BAEAF}"/>
              </a:ext>
            </a:extLst>
          </p:cNvPr>
          <p:cNvSpPr/>
          <p:nvPr/>
        </p:nvSpPr>
        <p:spPr>
          <a:xfrm>
            <a:off x="7666774" y="5375138"/>
            <a:ext cx="1715475" cy="8788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VNI-Avo" pitchFamily="2" charset="0"/>
              </a:rPr>
              <a:t>STOP</a:t>
            </a:r>
          </a:p>
        </p:txBody>
      </p:sp>
      <p:pic>
        <p:nvPicPr>
          <p:cNvPr id="29" name="Am-thanh-vong-quay-chiec-non-ky-dieu-www_tiengdong_com">
            <a:hlinkClick r:id="" action="ppaction://media"/>
            <a:extLst>
              <a:ext uri="{FF2B5EF4-FFF2-40B4-BE49-F238E27FC236}">
                <a16:creationId xmlns:a16="http://schemas.microsoft.com/office/drawing/2014/main" id="{042665C6-C33D-E51B-57A4-91CAA9DDC9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395201" y="-457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8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2341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3011" y="130455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>
                <a:solidFill>
                  <a:srgbClr val="3366FF"/>
                </a:solidFill>
                <a:latin typeface="VNI-Avo" pitchFamily="2" charset="0"/>
              </a:rPr>
              <a:t>Troø chôi 2</a:t>
            </a:r>
          </a:p>
          <a:p>
            <a:pPr marL="0" indent="0" algn="just">
              <a:buNone/>
            </a:pPr>
            <a:r>
              <a:rPr lang="vi-VN" sz="4800">
                <a:latin typeface="VNI-Avo" pitchFamily="2" charset="0"/>
              </a:rPr>
              <a:t>	</a:t>
            </a:r>
            <a:r>
              <a:rPr lang="en-US" sz="4800">
                <a:latin typeface="VNI-Avo" pitchFamily="2" charset="0"/>
              </a:rPr>
              <a:t>Troø chôi “Chöõ naøo bieán maát”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7BC63EA-C322-5355-8C52-5AB56F4D7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4809" y="321756"/>
            <a:ext cx="4943061" cy="982802"/>
          </a:xfrm>
        </p:spPr>
        <p:txBody>
          <a:bodyPr>
            <a:normAutofit/>
          </a:bodyPr>
          <a:lstStyle/>
          <a:p>
            <a:pPr algn="ctr"/>
            <a:r>
              <a:rPr lang="vi-VN" sz="4800" b="1">
                <a:solidFill>
                  <a:srgbClr val="FF0000"/>
                </a:solidFill>
                <a:latin typeface="VNI-Avo" pitchFamily="2" charset="0"/>
              </a:rPr>
              <a:t>Tieán haønh</a:t>
            </a:r>
            <a:r>
              <a:rPr lang="en-US" sz="4800" b="1">
                <a:solidFill>
                  <a:srgbClr val="FF0000"/>
                </a:solidFill>
                <a:latin typeface="VNI-Avo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067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586368" y="3625761"/>
            <a:ext cx="10455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>
                <a:solidFill>
                  <a:srgbClr val="FF0000"/>
                </a:solidFill>
                <a:latin typeface="VNI-Avo" pitchFamily="2" charset="0"/>
              </a:rPr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22879" y="3977866"/>
            <a:ext cx="10455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000"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16687" y="3977867"/>
            <a:ext cx="10455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000"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08971" y="3921596"/>
            <a:ext cx="10455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000"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39883" y="3625760"/>
            <a:ext cx="169242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>
                <a:solidFill>
                  <a:srgbClr val="FF0000"/>
                </a:solidFill>
                <a:latin typeface="VNI-Avo" pitchFamily="2" charset="0"/>
              </a:rPr>
              <a:t>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82695" y="3977866"/>
            <a:ext cx="10455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000"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91301" y="3682031"/>
            <a:ext cx="169242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>
                <a:solidFill>
                  <a:srgbClr val="FF0000"/>
                </a:solidFill>
                <a:latin typeface="VNI-Avo" pitchFamily="2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36680" y="3693110"/>
            <a:ext cx="169242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>
                <a:solidFill>
                  <a:srgbClr val="FF0000"/>
                </a:solidFill>
                <a:latin typeface="VNI-Avo" pitchFamily="2" charset="0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16188" y="3720944"/>
            <a:ext cx="169242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>
                <a:solidFill>
                  <a:srgbClr val="FF0000"/>
                </a:solidFill>
                <a:latin typeface="VNI-Avo" pitchFamily="2" charset="0"/>
              </a:rPr>
              <a:t>aù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08" b="86923" l="0" r="99900">
                        <a14:foregroundMark x1="13200" y1="43205" x2="13200" y2="43205"/>
                        <a14:foregroundMark x1="15100" y1="51923" x2="15100" y2="51923"/>
                        <a14:foregroundMark x1="18500" y1="46410" x2="18500" y2="46410"/>
                        <a14:foregroundMark x1="17300" y1="45769" x2="17300" y2="45769"/>
                        <a14:foregroundMark x1="16000" y1="51282" x2="16000" y2="51282"/>
                        <a14:foregroundMark x1="16300" y1="50000" x2="16300" y2="50000"/>
                        <a14:foregroundMark x1="16000" y1="45769" x2="16000" y2="45769"/>
                        <a14:foregroundMark x1="12900" y1="44744" x2="12900" y2="44744"/>
                        <a14:foregroundMark x1="12000" y1="50641" x2="12000" y2="50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7018" y="489082"/>
            <a:ext cx="4529324" cy="339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2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561" l="90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81625" y="300583"/>
            <a:ext cx="3761169" cy="347209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10657" y="3716429"/>
            <a:ext cx="10455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>
                <a:solidFill>
                  <a:srgbClr val="FF0000"/>
                </a:solidFill>
                <a:latin typeface="VNI-Avo" pitchFamily="2" charset="0"/>
              </a:rPr>
              <a:t>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46251" y="3762593"/>
            <a:ext cx="10455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000"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16687" y="3977867"/>
            <a:ext cx="10455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000"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6988" y="3931699"/>
            <a:ext cx="10455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000"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70473" y="3739511"/>
            <a:ext cx="169242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>
                <a:solidFill>
                  <a:srgbClr val="FF0000"/>
                </a:solidFill>
                <a:latin typeface="VNI-Avo" pitchFamily="2" charset="0"/>
              </a:rPr>
              <a:t>aë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82695" y="3977866"/>
            <a:ext cx="10455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000"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22140" y="3739511"/>
            <a:ext cx="75506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>
                <a:solidFill>
                  <a:srgbClr val="FF0000"/>
                </a:solidFill>
                <a:latin typeface="VNI-Avo" pitchFamily="2" charset="0"/>
              </a:rPr>
              <a:t>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05932" y="3762594"/>
            <a:ext cx="169242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>
                <a:solidFill>
                  <a:srgbClr val="FF0000"/>
                </a:solidFill>
                <a:latin typeface="VNI-Avo" pitchFamily="2" charset="0"/>
              </a:rPr>
              <a:t>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76340" y="3762593"/>
            <a:ext cx="7689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>
                <a:solidFill>
                  <a:srgbClr val="FF0000"/>
                </a:solidFill>
                <a:latin typeface="VNI-Avo" pitchFamily="2" charset="0"/>
              </a:rPr>
              <a:t>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736684" y="3772100"/>
            <a:ext cx="79401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>
                <a:solidFill>
                  <a:srgbClr val="FF0000"/>
                </a:solidFill>
                <a:latin typeface="VNI-Avo" pitchFamily="2" charset="0"/>
              </a:rPr>
              <a:t>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46959" y="3762592"/>
            <a:ext cx="169578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>
                <a:solidFill>
                  <a:srgbClr val="FF0000"/>
                </a:solidFill>
                <a:latin typeface="VNI-Avo" pitchFamily="2" charset="0"/>
              </a:rPr>
              <a:t>ôø</a:t>
            </a:r>
            <a:endParaRPr lang="en-US" sz="1500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01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3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951368" y="3197936"/>
            <a:ext cx="10455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>
                <a:solidFill>
                  <a:srgbClr val="FF0000"/>
                </a:solidFill>
                <a:latin typeface="VNI-Avo" pitchFamily="2" charset="0"/>
              </a:rPr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22879" y="3977866"/>
            <a:ext cx="10455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000"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16687" y="3977867"/>
            <a:ext cx="10455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000"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08971" y="3921596"/>
            <a:ext cx="10455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000"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04883" y="3197935"/>
            <a:ext cx="169242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>
                <a:solidFill>
                  <a:srgbClr val="FF0000"/>
                </a:solidFill>
                <a:latin typeface="VNI-Avo" pitchFamily="2" charset="0"/>
              </a:rPr>
              <a:t>aà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82695" y="3977866"/>
            <a:ext cx="10455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000"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56301" y="3254206"/>
            <a:ext cx="169242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>
                <a:solidFill>
                  <a:srgbClr val="FF0000"/>
                </a:solidFill>
                <a:latin typeface="VNI-Avo" pitchFamily="2" charset="0"/>
              </a:rPr>
              <a:t>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0313" l="3750" r="9531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59885" y="96898"/>
            <a:ext cx="5204649" cy="381915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01680" y="3265285"/>
            <a:ext cx="169242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>
                <a:solidFill>
                  <a:srgbClr val="FF0000"/>
                </a:solidFill>
                <a:latin typeface="VNI-Avo" pitchFamily="2" charset="0"/>
              </a:rPr>
              <a:t>v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02779" y="3265284"/>
            <a:ext cx="16302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>
                <a:solidFill>
                  <a:srgbClr val="FF0000"/>
                </a:solidFill>
                <a:latin typeface="VNI-Avo" pitchFamily="2" charset="0"/>
              </a:rPr>
              <a:t>oø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81171" y="3271260"/>
            <a:ext cx="169242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>
                <a:solidFill>
                  <a:srgbClr val="FF0000"/>
                </a:solidFill>
                <a:latin typeface="VNI-Avo" pitchFamily="2" charset="0"/>
              </a:rPr>
              <a:t>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59563" y="3265283"/>
            <a:ext cx="169242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>
                <a:solidFill>
                  <a:srgbClr val="FF0000"/>
                </a:solidFill>
                <a:latin typeface="VNI-Avo" pitchFamily="2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69671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3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>
                <a:solidFill>
                  <a:srgbClr val="3366FF"/>
                </a:solidFill>
                <a:latin typeface="VNI-Avo" pitchFamily="2" charset="0"/>
              </a:rPr>
              <a:t>Troø chôi </a:t>
            </a:r>
            <a:r>
              <a:rPr lang="vi-VN" sz="4800" b="1">
                <a:solidFill>
                  <a:srgbClr val="3366FF"/>
                </a:solidFill>
                <a:latin typeface="VNI-Avo" pitchFamily="2" charset="0"/>
              </a:rPr>
              <a:t>4</a:t>
            </a:r>
            <a:r>
              <a:rPr lang="en-US" sz="4800" b="1">
                <a:solidFill>
                  <a:srgbClr val="3366FF"/>
                </a:solidFill>
                <a:latin typeface="VNI-Avo" pitchFamily="2" charset="0"/>
              </a:rPr>
              <a:t> </a:t>
            </a:r>
          </a:p>
          <a:p>
            <a:pPr marL="0" indent="0">
              <a:buNone/>
            </a:pPr>
            <a:r>
              <a:rPr lang="vi-VN" sz="4800" b="1">
                <a:latin typeface="VNI-Avo" pitchFamily="2" charset="0"/>
              </a:rPr>
              <a:t>	</a:t>
            </a:r>
            <a:r>
              <a:rPr lang="en-US" sz="4800" b="1">
                <a:latin typeface="VNI-Avo" pitchFamily="2" charset="0"/>
              </a:rPr>
              <a:t>Troø chôi “Tìm chöõ coù trong töø”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7BC63EA-C322-5355-8C52-5AB56F4D7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4809" y="321756"/>
            <a:ext cx="4943061" cy="982802"/>
          </a:xfrm>
        </p:spPr>
        <p:txBody>
          <a:bodyPr>
            <a:normAutofit/>
          </a:bodyPr>
          <a:lstStyle/>
          <a:p>
            <a:pPr algn="ctr"/>
            <a:r>
              <a:rPr lang="vi-VN" sz="4800" b="1">
                <a:solidFill>
                  <a:srgbClr val="FF0000"/>
                </a:solidFill>
                <a:latin typeface="VNI-Avo" pitchFamily="2" charset="0"/>
              </a:rPr>
              <a:t>Tieán haønh</a:t>
            </a:r>
            <a:r>
              <a:rPr lang="en-US" sz="4800" b="1">
                <a:solidFill>
                  <a:srgbClr val="FF0000"/>
                </a:solidFill>
                <a:latin typeface="VNI-Avo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1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3726</TotalTime>
  <Words>216</Words>
  <Application>Microsoft Office PowerPoint</Application>
  <PresentationFormat>Widescreen</PresentationFormat>
  <Paragraphs>118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VNI-Avo</vt:lpstr>
      <vt:lpstr>Office Theme</vt:lpstr>
      <vt:lpstr> Đề tài: TRÒ CHƠI CHỮ CÁI A, Ă, Â Lứa tuổi: MG 5 – 6 tuổi</vt:lpstr>
      <vt:lpstr>PowerPoint Presentation</vt:lpstr>
      <vt:lpstr>Tieán haønh </vt:lpstr>
      <vt:lpstr>PowerPoint Presentation</vt:lpstr>
      <vt:lpstr>Tieán haønh </vt:lpstr>
      <vt:lpstr>PowerPoint Presentation</vt:lpstr>
      <vt:lpstr>PowerPoint Presentation</vt:lpstr>
      <vt:lpstr>PowerPoint Presentation</vt:lpstr>
      <vt:lpstr>Tieán haønh 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 X407</dc:creator>
  <cp:lastModifiedBy>LYNA</cp:lastModifiedBy>
  <cp:revision>173</cp:revision>
  <dcterms:created xsi:type="dcterms:W3CDTF">2023-10-19T13:58:07Z</dcterms:created>
  <dcterms:modified xsi:type="dcterms:W3CDTF">2025-02-05T09:01:39Z</dcterms:modified>
</cp:coreProperties>
</file>