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69" r:id="rId4"/>
    <p:sldId id="270" r:id="rId5"/>
    <p:sldId id="271" r:id="rId6"/>
    <p:sldId id="272" r:id="rId7"/>
    <p:sldId id="259" r:id="rId8"/>
    <p:sldId id="264" r:id="rId9"/>
    <p:sldId id="266" r:id="rId10"/>
    <p:sldId id="273" r:id="rId11"/>
    <p:sldId id="268"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99" d="100"/>
          <a:sy n="99" d="100"/>
        </p:scale>
        <p:origin x="54"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505EE-663D-4AB5-87B8-4F00B2B6FB23}"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GB"/>
        </a:p>
      </dgm:t>
    </dgm:pt>
    <dgm:pt modelId="{D678D1AE-83AE-4D5C-BDE0-EAC6FC15916E}">
      <dgm:prSet phldrT="[Text]"/>
      <dgm:spPr/>
      <dgm:t>
        <a:bodyPr/>
        <a:lstStyle/>
        <a:p>
          <a:r>
            <a:rPr lang="en-GB" dirty="0" err="1"/>
            <a:t>Khiển</a:t>
          </a:r>
          <a:r>
            <a:rPr lang="en-GB" dirty="0"/>
            <a:t> </a:t>
          </a:r>
          <a:r>
            <a:rPr lang="en-GB" dirty="0" err="1"/>
            <a:t>trách</a:t>
          </a:r>
          <a:endParaRPr lang="en-GB" dirty="0"/>
        </a:p>
      </dgm:t>
    </dgm:pt>
    <dgm:pt modelId="{B471188C-036C-4917-888C-494B4D87FBDB}" type="parTrans" cxnId="{FECA25E9-FCFF-401E-BA72-559C25EF21F4}">
      <dgm:prSet/>
      <dgm:spPr/>
      <dgm:t>
        <a:bodyPr/>
        <a:lstStyle/>
        <a:p>
          <a:endParaRPr lang="en-GB"/>
        </a:p>
      </dgm:t>
    </dgm:pt>
    <dgm:pt modelId="{5B7E1E71-AED0-40A5-A22E-75AC0900350B}" type="sibTrans" cxnId="{FECA25E9-FCFF-401E-BA72-559C25EF21F4}">
      <dgm:prSet/>
      <dgm:spPr/>
      <dgm:t>
        <a:bodyPr/>
        <a:lstStyle/>
        <a:p>
          <a:endParaRPr lang="en-GB"/>
        </a:p>
      </dgm:t>
    </dgm:pt>
    <dgm:pt modelId="{F57E2C70-5E55-487B-A06F-2C27D969043F}">
      <dgm:prSet phldrT="[Text]"/>
      <dgm:spPr/>
      <dgm:t>
        <a:bodyPr/>
        <a:lstStyle/>
        <a:p>
          <a:r>
            <a:rPr lang="en-GB" dirty="0" err="1">
              <a:solidFill>
                <a:srgbClr val="00B050"/>
              </a:solidFill>
            </a:rPr>
            <a:t>Nếu</a:t>
          </a:r>
          <a:r>
            <a:rPr lang="en-GB" dirty="0">
              <a:solidFill>
                <a:srgbClr val="00B050"/>
              </a:solidFill>
            </a:rPr>
            <a:t> </a:t>
          </a:r>
          <a:r>
            <a:rPr lang="en-GB" dirty="0" err="1">
              <a:solidFill>
                <a:srgbClr val="00B050"/>
              </a:solidFill>
            </a:rPr>
            <a:t>bị</a:t>
          </a:r>
          <a:r>
            <a:rPr lang="en-GB" dirty="0">
              <a:solidFill>
                <a:srgbClr val="00B050"/>
              </a:solidFill>
            </a:rPr>
            <a:t> </a:t>
          </a:r>
          <a:r>
            <a:rPr lang="en-GB" dirty="0" err="1">
              <a:solidFill>
                <a:srgbClr val="00B050"/>
              </a:solidFill>
            </a:rPr>
            <a:t>người</a:t>
          </a:r>
          <a:r>
            <a:rPr lang="en-GB" dirty="0">
              <a:solidFill>
                <a:srgbClr val="00B050"/>
              </a:solidFill>
            </a:rPr>
            <a:t> </a:t>
          </a:r>
          <a:r>
            <a:rPr lang="en-GB" dirty="0" err="1">
              <a:solidFill>
                <a:srgbClr val="00B050"/>
              </a:solidFill>
            </a:rPr>
            <a:t>có</a:t>
          </a:r>
          <a:r>
            <a:rPr lang="en-GB" dirty="0">
              <a:solidFill>
                <a:srgbClr val="00B050"/>
              </a:solidFill>
            </a:rPr>
            <a:t> </a:t>
          </a:r>
          <a:r>
            <a:rPr lang="en-GB" dirty="0" err="1">
              <a:solidFill>
                <a:srgbClr val="00B050"/>
              </a:solidFill>
            </a:rPr>
            <a:t>thẩm</a:t>
          </a:r>
          <a:r>
            <a:rPr lang="en-GB" dirty="0">
              <a:solidFill>
                <a:srgbClr val="00B050"/>
              </a:solidFill>
            </a:rPr>
            <a:t> </a:t>
          </a:r>
          <a:r>
            <a:rPr lang="en-GB" dirty="0" err="1">
              <a:solidFill>
                <a:srgbClr val="00B050"/>
              </a:solidFill>
            </a:rPr>
            <a:t>quyền</a:t>
          </a:r>
          <a:r>
            <a:rPr lang="en-GB" dirty="0">
              <a:solidFill>
                <a:srgbClr val="00B050"/>
              </a:solidFill>
            </a:rPr>
            <a:t> </a:t>
          </a:r>
          <a:r>
            <a:rPr lang="en-GB" dirty="0" err="1">
              <a:solidFill>
                <a:srgbClr val="00B050"/>
              </a:solidFill>
            </a:rPr>
            <a:t>nhắc</a:t>
          </a:r>
          <a:r>
            <a:rPr lang="en-GB" dirty="0">
              <a:solidFill>
                <a:srgbClr val="00B050"/>
              </a:solidFill>
            </a:rPr>
            <a:t> </a:t>
          </a:r>
          <a:r>
            <a:rPr lang="en-GB" dirty="0" err="1">
              <a:solidFill>
                <a:srgbClr val="00B050"/>
              </a:solidFill>
            </a:rPr>
            <a:t>nhở</a:t>
          </a:r>
          <a:r>
            <a:rPr lang="en-GB" dirty="0">
              <a:solidFill>
                <a:srgbClr val="00B050"/>
              </a:solidFill>
            </a:rPr>
            <a:t> </a:t>
          </a:r>
          <a:r>
            <a:rPr lang="en-GB" dirty="0" err="1">
              <a:solidFill>
                <a:srgbClr val="00B050"/>
              </a:solidFill>
            </a:rPr>
            <a:t>bằng</a:t>
          </a:r>
          <a:r>
            <a:rPr lang="en-GB" dirty="0">
              <a:solidFill>
                <a:srgbClr val="00B050"/>
              </a:solidFill>
            </a:rPr>
            <a:t> </a:t>
          </a:r>
          <a:r>
            <a:rPr lang="en-GB" dirty="0" err="1">
              <a:solidFill>
                <a:srgbClr val="00B050"/>
              </a:solidFill>
            </a:rPr>
            <a:t>văn</a:t>
          </a:r>
          <a:r>
            <a:rPr lang="en-GB" dirty="0">
              <a:solidFill>
                <a:srgbClr val="00B050"/>
              </a:solidFill>
            </a:rPr>
            <a:t> </a:t>
          </a:r>
          <a:r>
            <a:rPr lang="en-GB" dirty="0" err="1">
              <a:solidFill>
                <a:srgbClr val="00B050"/>
              </a:solidFill>
            </a:rPr>
            <a:t>bản</a:t>
          </a:r>
          <a:endParaRPr lang="en-GB" dirty="0">
            <a:solidFill>
              <a:srgbClr val="00B050"/>
            </a:solidFill>
          </a:endParaRPr>
        </a:p>
      </dgm:t>
    </dgm:pt>
    <dgm:pt modelId="{8F020FDF-4D0F-47D5-8CA8-55FB44CF3925}" type="parTrans" cxnId="{8CCFF0E5-A62F-4055-AE5C-AD370101083F}">
      <dgm:prSet/>
      <dgm:spPr/>
      <dgm:t>
        <a:bodyPr/>
        <a:lstStyle/>
        <a:p>
          <a:endParaRPr lang="en-GB"/>
        </a:p>
      </dgm:t>
    </dgm:pt>
    <dgm:pt modelId="{58F5E939-1C93-42B4-AB6B-98B6EED8449C}" type="sibTrans" cxnId="{8CCFF0E5-A62F-4055-AE5C-AD370101083F}">
      <dgm:prSet/>
      <dgm:spPr/>
      <dgm:t>
        <a:bodyPr/>
        <a:lstStyle/>
        <a:p>
          <a:endParaRPr lang="en-GB"/>
        </a:p>
      </dgm:t>
    </dgm:pt>
    <dgm:pt modelId="{2FB29D38-1C65-444D-AF50-E14954395361}">
      <dgm:prSet phldrT="[Text]"/>
      <dgm:spPr/>
      <dgm:t>
        <a:bodyPr/>
        <a:lstStyle/>
        <a:p>
          <a:r>
            <a:rPr lang="en-GB" dirty="0" err="1"/>
            <a:t>Cảnh</a:t>
          </a:r>
          <a:r>
            <a:rPr lang="en-GB" dirty="0"/>
            <a:t> </a:t>
          </a:r>
          <a:r>
            <a:rPr lang="en-GB" dirty="0" err="1"/>
            <a:t>cáo</a:t>
          </a:r>
          <a:endParaRPr lang="en-GB" dirty="0"/>
        </a:p>
      </dgm:t>
    </dgm:pt>
    <dgm:pt modelId="{00D1E7F3-6B47-45E2-B199-B87E60D1FC68}" type="parTrans" cxnId="{9138965A-952A-4954-9E59-C327073AA769}">
      <dgm:prSet/>
      <dgm:spPr/>
      <dgm:t>
        <a:bodyPr/>
        <a:lstStyle/>
        <a:p>
          <a:endParaRPr lang="en-GB"/>
        </a:p>
      </dgm:t>
    </dgm:pt>
    <dgm:pt modelId="{B0BE3FE7-2C37-4BF9-9CC6-B5B62C4AE0BB}" type="sibTrans" cxnId="{9138965A-952A-4954-9E59-C327073AA769}">
      <dgm:prSet/>
      <dgm:spPr/>
      <dgm:t>
        <a:bodyPr/>
        <a:lstStyle/>
        <a:p>
          <a:endParaRPr lang="en-GB"/>
        </a:p>
      </dgm:t>
    </dgm:pt>
    <dgm:pt modelId="{C31243A3-9931-4D2F-BB2E-ED84C25BD3A7}">
      <dgm:prSet phldrT="[Text]"/>
      <dgm:spPr/>
      <dgm:t>
        <a:bodyPr/>
        <a:lstStyle/>
        <a:p>
          <a:r>
            <a:rPr lang="en-GB" dirty="0" err="1">
              <a:solidFill>
                <a:srgbClr val="0070C0"/>
              </a:solidFill>
            </a:rPr>
            <a:t>Nếu</a:t>
          </a:r>
          <a:r>
            <a:rPr lang="en-GB" dirty="0">
              <a:solidFill>
                <a:srgbClr val="0070C0"/>
              </a:solidFill>
            </a:rPr>
            <a:t> </a:t>
          </a:r>
          <a:r>
            <a:rPr lang="en-GB" dirty="0" err="1">
              <a:solidFill>
                <a:srgbClr val="0070C0"/>
              </a:solidFill>
            </a:rPr>
            <a:t>gây</a:t>
          </a:r>
          <a:r>
            <a:rPr lang="en-GB" dirty="0">
              <a:solidFill>
                <a:srgbClr val="0070C0"/>
              </a:solidFill>
            </a:rPr>
            <a:t> </a:t>
          </a:r>
          <a:r>
            <a:rPr lang="en-GB" dirty="0" err="1">
              <a:solidFill>
                <a:srgbClr val="0070C0"/>
              </a:solidFill>
            </a:rPr>
            <a:t>ra</a:t>
          </a:r>
          <a:r>
            <a:rPr lang="en-GB" dirty="0">
              <a:solidFill>
                <a:srgbClr val="0070C0"/>
              </a:solidFill>
            </a:rPr>
            <a:t> </a:t>
          </a:r>
          <a:r>
            <a:rPr lang="en-GB" dirty="0" err="1">
              <a:solidFill>
                <a:srgbClr val="0070C0"/>
              </a:solidFill>
            </a:rPr>
            <a:t>hậu</a:t>
          </a:r>
          <a:r>
            <a:rPr lang="en-GB" dirty="0">
              <a:solidFill>
                <a:srgbClr val="0070C0"/>
              </a:solidFill>
            </a:rPr>
            <a:t> </a:t>
          </a:r>
          <a:r>
            <a:rPr lang="en-GB" dirty="0" err="1">
              <a:solidFill>
                <a:srgbClr val="0070C0"/>
              </a:solidFill>
            </a:rPr>
            <a:t>quả</a:t>
          </a:r>
          <a:r>
            <a:rPr lang="en-GB" dirty="0">
              <a:solidFill>
                <a:srgbClr val="0070C0"/>
              </a:solidFill>
            </a:rPr>
            <a:t> </a:t>
          </a:r>
          <a:r>
            <a:rPr lang="en-GB" dirty="0" err="1">
              <a:solidFill>
                <a:srgbClr val="0070C0"/>
              </a:solidFill>
            </a:rPr>
            <a:t>nghiêm</a:t>
          </a:r>
          <a:r>
            <a:rPr lang="en-GB" dirty="0">
              <a:solidFill>
                <a:srgbClr val="0070C0"/>
              </a:solidFill>
            </a:rPr>
            <a:t> </a:t>
          </a:r>
          <a:r>
            <a:rPr lang="en-GB" dirty="0" err="1">
              <a:solidFill>
                <a:srgbClr val="0070C0"/>
              </a:solidFill>
            </a:rPr>
            <a:t>trọng</a:t>
          </a:r>
          <a:endParaRPr lang="en-GB" dirty="0">
            <a:solidFill>
              <a:srgbClr val="0070C0"/>
            </a:solidFill>
          </a:endParaRPr>
        </a:p>
      </dgm:t>
    </dgm:pt>
    <dgm:pt modelId="{2340BDED-240C-48E6-A46A-9E3DB6B5169A}" type="parTrans" cxnId="{6B9E982A-E277-412E-8F25-226B0B19E402}">
      <dgm:prSet/>
      <dgm:spPr/>
      <dgm:t>
        <a:bodyPr/>
        <a:lstStyle/>
        <a:p>
          <a:endParaRPr lang="en-GB"/>
        </a:p>
      </dgm:t>
    </dgm:pt>
    <dgm:pt modelId="{709282A1-DF28-4115-82CF-A5363F087222}" type="sibTrans" cxnId="{6B9E982A-E277-412E-8F25-226B0B19E402}">
      <dgm:prSet/>
      <dgm:spPr/>
      <dgm:t>
        <a:bodyPr/>
        <a:lstStyle/>
        <a:p>
          <a:endParaRPr lang="en-GB"/>
        </a:p>
      </dgm:t>
    </dgm:pt>
    <dgm:pt modelId="{9B06A653-4C7F-4F3D-9B15-1FF35723AAA0}">
      <dgm:prSet phldrT="[Text]"/>
      <dgm:spPr/>
      <dgm:t>
        <a:bodyPr/>
        <a:lstStyle/>
        <a:p>
          <a:r>
            <a:rPr lang="en-GB" dirty="0" err="1"/>
            <a:t>Buộc</a:t>
          </a:r>
          <a:r>
            <a:rPr lang="en-GB" dirty="0"/>
            <a:t> </a:t>
          </a:r>
          <a:r>
            <a:rPr lang="en-GB" dirty="0" err="1"/>
            <a:t>thôi</a:t>
          </a:r>
          <a:r>
            <a:rPr lang="en-GB" dirty="0"/>
            <a:t> </a:t>
          </a:r>
          <a:r>
            <a:rPr lang="en-GB" dirty="0" err="1"/>
            <a:t>việc</a:t>
          </a:r>
          <a:endParaRPr lang="en-GB" dirty="0"/>
        </a:p>
      </dgm:t>
    </dgm:pt>
    <dgm:pt modelId="{F49F58AC-F545-4C48-855F-540D25D7CBFC}" type="parTrans" cxnId="{E19FC539-763B-4A29-AB6C-A3D72075369B}">
      <dgm:prSet/>
      <dgm:spPr/>
      <dgm:t>
        <a:bodyPr/>
        <a:lstStyle/>
        <a:p>
          <a:endParaRPr lang="en-GB"/>
        </a:p>
      </dgm:t>
    </dgm:pt>
    <dgm:pt modelId="{59156448-C7C6-492F-8487-7BFFD9F515DC}" type="sibTrans" cxnId="{E19FC539-763B-4A29-AB6C-A3D72075369B}">
      <dgm:prSet/>
      <dgm:spPr/>
      <dgm:t>
        <a:bodyPr/>
        <a:lstStyle/>
        <a:p>
          <a:endParaRPr lang="en-GB"/>
        </a:p>
      </dgm:t>
    </dgm:pt>
    <dgm:pt modelId="{48B0EB6D-1D40-4E3A-8DB6-3E362E85618B}">
      <dgm:prSet phldrT="[Text]"/>
      <dgm:spPr/>
      <dgm:t>
        <a:bodyPr/>
        <a:lstStyle/>
        <a:p>
          <a:r>
            <a:rPr lang="en-GB" dirty="0" err="1"/>
            <a:t>Nếu</a:t>
          </a:r>
          <a:r>
            <a:rPr lang="en-GB" dirty="0"/>
            <a:t> </a:t>
          </a:r>
          <a:r>
            <a:rPr lang="en-GB" dirty="0" err="1"/>
            <a:t>gây</a:t>
          </a:r>
          <a:r>
            <a:rPr lang="en-GB" dirty="0"/>
            <a:t> </a:t>
          </a:r>
          <a:r>
            <a:rPr lang="en-GB" dirty="0" err="1"/>
            <a:t>ra</a:t>
          </a:r>
          <a:r>
            <a:rPr lang="en-GB" dirty="0"/>
            <a:t> </a:t>
          </a:r>
          <a:r>
            <a:rPr lang="en-GB" dirty="0" err="1"/>
            <a:t>hậu</a:t>
          </a:r>
          <a:r>
            <a:rPr lang="en-GB" dirty="0"/>
            <a:t> </a:t>
          </a:r>
          <a:r>
            <a:rPr lang="en-GB" dirty="0" err="1"/>
            <a:t>quả</a:t>
          </a:r>
          <a:r>
            <a:rPr lang="en-GB" dirty="0"/>
            <a:t> </a:t>
          </a:r>
          <a:r>
            <a:rPr lang="en-GB" dirty="0" err="1"/>
            <a:t>đặc</a:t>
          </a:r>
          <a:r>
            <a:rPr lang="en-GB" dirty="0"/>
            <a:t> </a:t>
          </a:r>
          <a:r>
            <a:rPr lang="en-GB" dirty="0" err="1"/>
            <a:t>biệt</a:t>
          </a:r>
          <a:r>
            <a:rPr lang="en-GB" dirty="0"/>
            <a:t> </a:t>
          </a:r>
          <a:r>
            <a:rPr lang="en-GB" dirty="0" err="1"/>
            <a:t>nghiêm</a:t>
          </a:r>
          <a:r>
            <a:rPr lang="en-GB" dirty="0"/>
            <a:t> </a:t>
          </a:r>
          <a:r>
            <a:rPr lang="en-GB" dirty="0" err="1"/>
            <a:t>trọng</a:t>
          </a:r>
          <a:endParaRPr lang="en-GB" dirty="0"/>
        </a:p>
      </dgm:t>
    </dgm:pt>
    <dgm:pt modelId="{33B5340F-6436-41D4-BC42-C06911373190}" type="parTrans" cxnId="{8A7E10FA-A210-4502-B6FB-914B8B7468BE}">
      <dgm:prSet/>
      <dgm:spPr/>
      <dgm:t>
        <a:bodyPr/>
        <a:lstStyle/>
        <a:p>
          <a:endParaRPr lang="en-GB"/>
        </a:p>
      </dgm:t>
    </dgm:pt>
    <dgm:pt modelId="{F88A665B-0D29-4117-83BE-B0849BD3CCB6}" type="sibTrans" cxnId="{8A7E10FA-A210-4502-B6FB-914B8B7468BE}">
      <dgm:prSet/>
      <dgm:spPr/>
      <dgm:t>
        <a:bodyPr/>
        <a:lstStyle/>
        <a:p>
          <a:endParaRPr lang="en-GB"/>
        </a:p>
      </dgm:t>
    </dgm:pt>
    <dgm:pt modelId="{5BFFCDD2-DFB7-4453-AC9D-124F3EEDCFE7}" type="pres">
      <dgm:prSet presAssocID="{CCD505EE-663D-4AB5-87B8-4F00B2B6FB23}" presName="Name0" presStyleCnt="0">
        <dgm:presLayoutVars>
          <dgm:chMax/>
          <dgm:chPref val="3"/>
          <dgm:dir/>
          <dgm:animOne val="branch"/>
          <dgm:animLvl val="lvl"/>
        </dgm:presLayoutVars>
      </dgm:prSet>
      <dgm:spPr/>
    </dgm:pt>
    <dgm:pt modelId="{583999DB-447E-47F8-B23A-ECE2DB0DBD04}" type="pres">
      <dgm:prSet presAssocID="{D678D1AE-83AE-4D5C-BDE0-EAC6FC15916E}" presName="composite" presStyleCnt="0"/>
      <dgm:spPr/>
    </dgm:pt>
    <dgm:pt modelId="{4343879D-7D6F-43BD-8C35-962D483C6E5B}" type="pres">
      <dgm:prSet presAssocID="{D678D1AE-83AE-4D5C-BDE0-EAC6FC15916E}" presName="FirstChild" presStyleLbl="revTx" presStyleIdx="0" presStyleCnt="3">
        <dgm:presLayoutVars>
          <dgm:chMax val="0"/>
          <dgm:chPref val="0"/>
          <dgm:bulletEnabled val="1"/>
        </dgm:presLayoutVars>
      </dgm:prSet>
      <dgm:spPr/>
    </dgm:pt>
    <dgm:pt modelId="{C7743094-7034-40ED-88E0-D57BBE6DE41B}" type="pres">
      <dgm:prSet presAssocID="{D678D1AE-83AE-4D5C-BDE0-EAC6FC15916E}" presName="Parent" presStyleLbl="alignNode1" presStyleIdx="0" presStyleCnt="3">
        <dgm:presLayoutVars>
          <dgm:chMax val="3"/>
          <dgm:chPref val="3"/>
          <dgm:bulletEnabled val="1"/>
        </dgm:presLayoutVars>
      </dgm:prSet>
      <dgm:spPr/>
    </dgm:pt>
    <dgm:pt modelId="{495CA4E5-C3F5-408C-B3E7-7473604A9D4B}" type="pres">
      <dgm:prSet presAssocID="{D678D1AE-83AE-4D5C-BDE0-EAC6FC15916E}" presName="Accent" presStyleLbl="parChTrans1D1" presStyleIdx="0" presStyleCnt="3"/>
      <dgm:spPr/>
    </dgm:pt>
    <dgm:pt modelId="{25E0F2F8-0D45-4EA2-A6FC-DE5C55E5709F}" type="pres">
      <dgm:prSet presAssocID="{5B7E1E71-AED0-40A5-A22E-75AC0900350B}" presName="sibTrans" presStyleCnt="0"/>
      <dgm:spPr/>
    </dgm:pt>
    <dgm:pt modelId="{6DF4014E-FD92-4DF5-BF0F-C8A83FD79B68}" type="pres">
      <dgm:prSet presAssocID="{2FB29D38-1C65-444D-AF50-E14954395361}" presName="composite" presStyleCnt="0"/>
      <dgm:spPr/>
    </dgm:pt>
    <dgm:pt modelId="{60F7400C-890A-4E97-94A6-B40094FA377F}" type="pres">
      <dgm:prSet presAssocID="{2FB29D38-1C65-444D-AF50-E14954395361}" presName="FirstChild" presStyleLbl="revTx" presStyleIdx="1" presStyleCnt="3">
        <dgm:presLayoutVars>
          <dgm:chMax val="0"/>
          <dgm:chPref val="0"/>
          <dgm:bulletEnabled val="1"/>
        </dgm:presLayoutVars>
      </dgm:prSet>
      <dgm:spPr/>
    </dgm:pt>
    <dgm:pt modelId="{976E5CF2-5834-4745-BFA0-FE8B78850874}" type="pres">
      <dgm:prSet presAssocID="{2FB29D38-1C65-444D-AF50-E14954395361}" presName="Parent" presStyleLbl="alignNode1" presStyleIdx="1" presStyleCnt="3">
        <dgm:presLayoutVars>
          <dgm:chMax val="3"/>
          <dgm:chPref val="3"/>
          <dgm:bulletEnabled val="1"/>
        </dgm:presLayoutVars>
      </dgm:prSet>
      <dgm:spPr/>
    </dgm:pt>
    <dgm:pt modelId="{5D95F2F3-0760-4461-8CEE-98EF782DB7BB}" type="pres">
      <dgm:prSet presAssocID="{2FB29D38-1C65-444D-AF50-E14954395361}" presName="Accent" presStyleLbl="parChTrans1D1" presStyleIdx="1" presStyleCnt="3"/>
      <dgm:spPr/>
    </dgm:pt>
    <dgm:pt modelId="{CA24E804-1857-413D-A229-031557808BCD}" type="pres">
      <dgm:prSet presAssocID="{B0BE3FE7-2C37-4BF9-9CC6-B5B62C4AE0BB}" presName="sibTrans" presStyleCnt="0"/>
      <dgm:spPr/>
    </dgm:pt>
    <dgm:pt modelId="{B96FBDB9-9B59-423E-B666-78C5DACE894F}" type="pres">
      <dgm:prSet presAssocID="{9B06A653-4C7F-4F3D-9B15-1FF35723AAA0}" presName="composite" presStyleCnt="0"/>
      <dgm:spPr/>
    </dgm:pt>
    <dgm:pt modelId="{52E34144-3E87-4CE1-8BF0-C4CEFD02C174}" type="pres">
      <dgm:prSet presAssocID="{9B06A653-4C7F-4F3D-9B15-1FF35723AAA0}" presName="FirstChild" presStyleLbl="revTx" presStyleIdx="2" presStyleCnt="3">
        <dgm:presLayoutVars>
          <dgm:chMax val="0"/>
          <dgm:chPref val="0"/>
          <dgm:bulletEnabled val="1"/>
        </dgm:presLayoutVars>
      </dgm:prSet>
      <dgm:spPr/>
    </dgm:pt>
    <dgm:pt modelId="{380AE9FC-86A1-4D51-94FC-B8C1BB48B025}" type="pres">
      <dgm:prSet presAssocID="{9B06A653-4C7F-4F3D-9B15-1FF35723AAA0}" presName="Parent" presStyleLbl="alignNode1" presStyleIdx="2" presStyleCnt="3">
        <dgm:presLayoutVars>
          <dgm:chMax val="3"/>
          <dgm:chPref val="3"/>
          <dgm:bulletEnabled val="1"/>
        </dgm:presLayoutVars>
      </dgm:prSet>
      <dgm:spPr/>
    </dgm:pt>
    <dgm:pt modelId="{CAAECDDC-C5B3-415B-9B0E-A4C3E9EA11A0}" type="pres">
      <dgm:prSet presAssocID="{9B06A653-4C7F-4F3D-9B15-1FF35723AAA0}" presName="Accent" presStyleLbl="parChTrans1D1" presStyleIdx="2" presStyleCnt="3"/>
      <dgm:spPr/>
    </dgm:pt>
  </dgm:ptLst>
  <dgm:cxnLst>
    <dgm:cxn modelId="{0AD4A206-25D8-40FE-A915-98AC14A004C3}" type="presOf" srcId="{F57E2C70-5E55-487B-A06F-2C27D969043F}" destId="{4343879D-7D6F-43BD-8C35-962D483C6E5B}" srcOrd="0" destOrd="0" presId="urn:microsoft.com/office/officeart/2011/layout/TabList"/>
    <dgm:cxn modelId="{1D644D0A-EA14-4A03-896D-DCE165B062B1}" type="presOf" srcId="{2FB29D38-1C65-444D-AF50-E14954395361}" destId="{976E5CF2-5834-4745-BFA0-FE8B78850874}" srcOrd="0" destOrd="0" presId="urn:microsoft.com/office/officeart/2011/layout/TabList"/>
    <dgm:cxn modelId="{6B9E982A-E277-412E-8F25-226B0B19E402}" srcId="{2FB29D38-1C65-444D-AF50-E14954395361}" destId="{C31243A3-9931-4D2F-BB2E-ED84C25BD3A7}" srcOrd="0" destOrd="0" parTransId="{2340BDED-240C-48E6-A46A-9E3DB6B5169A}" sibTransId="{709282A1-DF28-4115-82CF-A5363F087222}"/>
    <dgm:cxn modelId="{C1561A2B-ADD7-4C55-96A2-2CC50106618C}" type="presOf" srcId="{CCD505EE-663D-4AB5-87B8-4F00B2B6FB23}" destId="{5BFFCDD2-DFB7-4453-AC9D-124F3EEDCFE7}" srcOrd="0" destOrd="0" presId="urn:microsoft.com/office/officeart/2011/layout/TabList"/>
    <dgm:cxn modelId="{E19FC539-763B-4A29-AB6C-A3D72075369B}" srcId="{CCD505EE-663D-4AB5-87B8-4F00B2B6FB23}" destId="{9B06A653-4C7F-4F3D-9B15-1FF35723AAA0}" srcOrd="2" destOrd="0" parTransId="{F49F58AC-F545-4C48-855F-540D25D7CBFC}" sibTransId="{59156448-C7C6-492F-8487-7BFFD9F515DC}"/>
    <dgm:cxn modelId="{9138965A-952A-4954-9E59-C327073AA769}" srcId="{CCD505EE-663D-4AB5-87B8-4F00B2B6FB23}" destId="{2FB29D38-1C65-444D-AF50-E14954395361}" srcOrd="1" destOrd="0" parTransId="{00D1E7F3-6B47-45E2-B199-B87E60D1FC68}" sibTransId="{B0BE3FE7-2C37-4BF9-9CC6-B5B62C4AE0BB}"/>
    <dgm:cxn modelId="{73DBD39D-1D14-42B7-82F4-FF954E959A40}" type="presOf" srcId="{48B0EB6D-1D40-4E3A-8DB6-3E362E85618B}" destId="{52E34144-3E87-4CE1-8BF0-C4CEFD02C174}" srcOrd="0" destOrd="0" presId="urn:microsoft.com/office/officeart/2011/layout/TabList"/>
    <dgm:cxn modelId="{D714F89F-1117-4E60-B0B9-CA6902413DDE}" type="presOf" srcId="{C31243A3-9931-4D2F-BB2E-ED84C25BD3A7}" destId="{60F7400C-890A-4E97-94A6-B40094FA377F}" srcOrd="0" destOrd="0" presId="urn:microsoft.com/office/officeart/2011/layout/TabList"/>
    <dgm:cxn modelId="{616940AD-9524-4875-80F6-05092B01D066}" type="presOf" srcId="{D678D1AE-83AE-4D5C-BDE0-EAC6FC15916E}" destId="{C7743094-7034-40ED-88E0-D57BBE6DE41B}" srcOrd="0" destOrd="0" presId="urn:microsoft.com/office/officeart/2011/layout/TabList"/>
    <dgm:cxn modelId="{4DFD0ECC-CBA4-491A-B57A-C59D35E37DC8}" type="presOf" srcId="{9B06A653-4C7F-4F3D-9B15-1FF35723AAA0}" destId="{380AE9FC-86A1-4D51-94FC-B8C1BB48B025}" srcOrd="0" destOrd="0" presId="urn:microsoft.com/office/officeart/2011/layout/TabList"/>
    <dgm:cxn modelId="{8CCFF0E5-A62F-4055-AE5C-AD370101083F}" srcId="{D678D1AE-83AE-4D5C-BDE0-EAC6FC15916E}" destId="{F57E2C70-5E55-487B-A06F-2C27D969043F}" srcOrd="0" destOrd="0" parTransId="{8F020FDF-4D0F-47D5-8CA8-55FB44CF3925}" sibTransId="{58F5E939-1C93-42B4-AB6B-98B6EED8449C}"/>
    <dgm:cxn modelId="{FECA25E9-FCFF-401E-BA72-559C25EF21F4}" srcId="{CCD505EE-663D-4AB5-87B8-4F00B2B6FB23}" destId="{D678D1AE-83AE-4D5C-BDE0-EAC6FC15916E}" srcOrd="0" destOrd="0" parTransId="{B471188C-036C-4917-888C-494B4D87FBDB}" sibTransId="{5B7E1E71-AED0-40A5-A22E-75AC0900350B}"/>
    <dgm:cxn modelId="{8A7E10FA-A210-4502-B6FB-914B8B7468BE}" srcId="{9B06A653-4C7F-4F3D-9B15-1FF35723AAA0}" destId="{48B0EB6D-1D40-4E3A-8DB6-3E362E85618B}" srcOrd="0" destOrd="0" parTransId="{33B5340F-6436-41D4-BC42-C06911373190}" sibTransId="{F88A665B-0D29-4117-83BE-B0849BD3CCB6}"/>
    <dgm:cxn modelId="{B052AEDC-9AD8-4D5D-87A3-93EB50AD8DEC}" type="presParOf" srcId="{5BFFCDD2-DFB7-4453-AC9D-124F3EEDCFE7}" destId="{583999DB-447E-47F8-B23A-ECE2DB0DBD04}" srcOrd="0" destOrd="0" presId="urn:microsoft.com/office/officeart/2011/layout/TabList"/>
    <dgm:cxn modelId="{2B483BE8-6109-4A7A-A31F-199B2BE3EF14}" type="presParOf" srcId="{583999DB-447E-47F8-B23A-ECE2DB0DBD04}" destId="{4343879D-7D6F-43BD-8C35-962D483C6E5B}" srcOrd="0" destOrd="0" presId="urn:microsoft.com/office/officeart/2011/layout/TabList"/>
    <dgm:cxn modelId="{EF71B6A5-CE98-4BAF-827A-28304A98CE8A}" type="presParOf" srcId="{583999DB-447E-47F8-B23A-ECE2DB0DBD04}" destId="{C7743094-7034-40ED-88E0-D57BBE6DE41B}" srcOrd="1" destOrd="0" presId="urn:microsoft.com/office/officeart/2011/layout/TabList"/>
    <dgm:cxn modelId="{51803A71-A52A-4DED-91FC-C640B0DAA961}" type="presParOf" srcId="{583999DB-447E-47F8-B23A-ECE2DB0DBD04}" destId="{495CA4E5-C3F5-408C-B3E7-7473604A9D4B}" srcOrd="2" destOrd="0" presId="urn:microsoft.com/office/officeart/2011/layout/TabList"/>
    <dgm:cxn modelId="{DA2300D5-B251-459A-8575-77D8339420D7}" type="presParOf" srcId="{5BFFCDD2-DFB7-4453-AC9D-124F3EEDCFE7}" destId="{25E0F2F8-0D45-4EA2-A6FC-DE5C55E5709F}" srcOrd="1" destOrd="0" presId="urn:microsoft.com/office/officeart/2011/layout/TabList"/>
    <dgm:cxn modelId="{C25DD829-3A84-49B1-99B4-DE230A1C7570}" type="presParOf" srcId="{5BFFCDD2-DFB7-4453-AC9D-124F3EEDCFE7}" destId="{6DF4014E-FD92-4DF5-BF0F-C8A83FD79B68}" srcOrd="2" destOrd="0" presId="urn:microsoft.com/office/officeart/2011/layout/TabList"/>
    <dgm:cxn modelId="{566A1233-8061-4F25-BCAB-0EA5FEA85955}" type="presParOf" srcId="{6DF4014E-FD92-4DF5-BF0F-C8A83FD79B68}" destId="{60F7400C-890A-4E97-94A6-B40094FA377F}" srcOrd="0" destOrd="0" presId="urn:microsoft.com/office/officeart/2011/layout/TabList"/>
    <dgm:cxn modelId="{0576E2DC-649C-450F-964A-F6097502DE23}" type="presParOf" srcId="{6DF4014E-FD92-4DF5-BF0F-C8A83FD79B68}" destId="{976E5CF2-5834-4745-BFA0-FE8B78850874}" srcOrd="1" destOrd="0" presId="urn:microsoft.com/office/officeart/2011/layout/TabList"/>
    <dgm:cxn modelId="{2C479D7D-B0A0-4161-BDE5-9DDE412DFCF1}" type="presParOf" srcId="{6DF4014E-FD92-4DF5-BF0F-C8A83FD79B68}" destId="{5D95F2F3-0760-4461-8CEE-98EF782DB7BB}" srcOrd="2" destOrd="0" presId="urn:microsoft.com/office/officeart/2011/layout/TabList"/>
    <dgm:cxn modelId="{7C0C3F75-9A75-4D76-9E4E-452D39B2BEF1}" type="presParOf" srcId="{5BFFCDD2-DFB7-4453-AC9D-124F3EEDCFE7}" destId="{CA24E804-1857-413D-A229-031557808BCD}" srcOrd="3" destOrd="0" presId="urn:microsoft.com/office/officeart/2011/layout/TabList"/>
    <dgm:cxn modelId="{2D6AA17B-30D2-43FD-9A29-63D51171D6B8}" type="presParOf" srcId="{5BFFCDD2-DFB7-4453-AC9D-124F3EEDCFE7}" destId="{B96FBDB9-9B59-423E-B666-78C5DACE894F}" srcOrd="4" destOrd="0" presId="urn:microsoft.com/office/officeart/2011/layout/TabList"/>
    <dgm:cxn modelId="{A5380E62-F22C-4A01-95BB-6F7F05A5EA45}" type="presParOf" srcId="{B96FBDB9-9B59-423E-B666-78C5DACE894F}" destId="{52E34144-3E87-4CE1-8BF0-C4CEFD02C174}" srcOrd="0" destOrd="0" presId="urn:microsoft.com/office/officeart/2011/layout/TabList"/>
    <dgm:cxn modelId="{C8EDB659-9705-477F-BAFC-6EA71FB713CD}" type="presParOf" srcId="{B96FBDB9-9B59-423E-B666-78C5DACE894F}" destId="{380AE9FC-86A1-4D51-94FC-B8C1BB48B025}" srcOrd="1" destOrd="0" presId="urn:microsoft.com/office/officeart/2011/layout/TabList"/>
    <dgm:cxn modelId="{0FC9F309-F71B-4CD6-9ADA-9BE50F02F9D4}" type="presParOf" srcId="{B96FBDB9-9B59-423E-B666-78C5DACE894F}" destId="{CAAECDDC-C5B3-415B-9B0E-A4C3E9EA11A0}"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ECDDC-C5B3-415B-9B0E-A4C3E9EA11A0}">
      <dsp:nvSpPr>
        <dsp:cNvPr id="0" name=""/>
        <dsp:cNvSpPr/>
      </dsp:nvSpPr>
      <dsp:spPr>
        <a:xfrm>
          <a:off x="0" y="2422001"/>
          <a:ext cx="8569325"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95F2F3-0760-4461-8CEE-98EF782DB7BB}">
      <dsp:nvSpPr>
        <dsp:cNvPr id="0" name=""/>
        <dsp:cNvSpPr/>
      </dsp:nvSpPr>
      <dsp:spPr>
        <a:xfrm>
          <a:off x="0" y="1601673"/>
          <a:ext cx="8569325"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CA4E5-C3F5-408C-B3E7-7473604A9D4B}">
      <dsp:nvSpPr>
        <dsp:cNvPr id="0" name=""/>
        <dsp:cNvSpPr/>
      </dsp:nvSpPr>
      <dsp:spPr>
        <a:xfrm>
          <a:off x="0" y="781346"/>
          <a:ext cx="8569325"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43879D-7D6F-43BD-8C35-962D483C6E5B}">
      <dsp:nvSpPr>
        <dsp:cNvPr id="0" name=""/>
        <dsp:cNvSpPr/>
      </dsp:nvSpPr>
      <dsp:spPr>
        <a:xfrm>
          <a:off x="2228024" y="81"/>
          <a:ext cx="6341300" cy="78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err="1">
              <a:solidFill>
                <a:srgbClr val="00B050"/>
              </a:solidFill>
            </a:rPr>
            <a:t>Nếu</a:t>
          </a:r>
          <a:r>
            <a:rPr lang="en-GB" sz="2400" kern="1200" dirty="0">
              <a:solidFill>
                <a:srgbClr val="00B050"/>
              </a:solidFill>
            </a:rPr>
            <a:t> </a:t>
          </a:r>
          <a:r>
            <a:rPr lang="en-GB" sz="2400" kern="1200" dirty="0" err="1">
              <a:solidFill>
                <a:srgbClr val="00B050"/>
              </a:solidFill>
            </a:rPr>
            <a:t>bị</a:t>
          </a:r>
          <a:r>
            <a:rPr lang="en-GB" sz="2400" kern="1200" dirty="0">
              <a:solidFill>
                <a:srgbClr val="00B050"/>
              </a:solidFill>
            </a:rPr>
            <a:t> </a:t>
          </a:r>
          <a:r>
            <a:rPr lang="en-GB" sz="2400" kern="1200" dirty="0" err="1">
              <a:solidFill>
                <a:srgbClr val="00B050"/>
              </a:solidFill>
            </a:rPr>
            <a:t>người</a:t>
          </a:r>
          <a:r>
            <a:rPr lang="en-GB" sz="2400" kern="1200" dirty="0">
              <a:solidFill>
                <a:srgbClr val="00B050"/>
              </a:solidFill>
            </a:rPr>
            <a:t> </a:t>
          </a:r>
          <a:r>
            <a:rPr lang="en-GB" sz="2400" kern="1200" dirty="0" err="1">
              <a:solidFill>
                <a:srgbClr val="00B050"/>
              </a:solidFill>
            </a:rPr>
            <a:t>có</a:t>
          </a:r>
          <a:r>
            <a:rPr lang="en-GB" sz="2400" kern="1200" dirty="0">
              <a:solidFill>
                <a:srgbClr val="00B050"/>
              </a:solidFill>
            </a:rPr>
            <a:t> </a:t>
          </a:r>
          <a:r>
            <a:rPr lang="en-GB" sz="2400" kern="1200" dirty="0" err="1">
              <a:solidFill>
                <a:srgbClr val="00B050"/>
              </a:solidFill>
            </a:rPr>
            <a:t>thẩm</a:t>
          </a:r>
          <a:r>
            <a:rPr lang="en-GB" sz="2400" kern="1200" dirty="0">
              <a:solidFill>
                <a:srgbClr val="00B050"/>
              </a:solidFill>
            </a:rPr>
            <a:t> </a:t>
          </a:r>
          <a:r>
            <a:rPr lang="en-GB" sz="2400" kern="1200" dirty="0" err="1">
              <a:solidFill>
                <a:srgbClr val="00B050"/>
              </a:solidFill>
            </a:rPr>
            <a:t>quyền</a:t>
          </a:r>
          <a:r>
            <a:rPr lang="en-GB" sz="2400" kern="1200" dirty="0">
              <a:solidFill>
                <a:srgbClr val="00B050"/>
              </a:solidFill>
            </a:rPr>
            <a:t> </a:t>
          </a:r>
          <a:r>
            <a:rPr lang="en-GB" sz="2400" kern="1200" dirty="0" err="1">
              <a:solidFill>
                <a:srgbClr val="00B050"/>
              </a:solidFill>
            </a:rPr>
            <a:t>nhắc</a:t>
          </a:r>
          <a:r>
            <a:rPr lang="en-GB" sz="2400" kern="1200" dirty="0">
              <a:solidFill>
                <a:srgbClr val="00B050"/>
              </a:solidFill>
            </a:rPr>
            <a:t> </a:t>
          </a:r>
          <a:r>
            <a:rPr lang="en-GB" sz="2400" kern="1200" dirty="0" err="1">
              <a:solidFill>
                <a:srgbClr val="00B050"/>
              </a:solidFill>
            </a:rPr>
            <a:t>nhở</a:t>
          </a:r>
          <a:r>
            <a:rPr lang="en-GB" sz="2400" kern="1200" dirty="0">
              <a:solidFill>
                <a:srgbClr val="00B050"/>
              </a:solidFill>
            </a:rPr>
            <a:t> </a:t>
          </a:r>
          <a:r>
            <a:rPr lang="en-GB" sz="2400" kern="1200" dirty="0" err="1">
              <a:solidFill>
                <a:srgbClr val="00B050"/>
              </a:solidFill>
            </a:rPr>
            <a:t>bằng</a:t>
          </a:r>
          <a:r>
            <a:rPr lang="en-GB" sz="2400" kern="1200" dirty="0">
              <a:solidFill>
                <a:srgbClr val="00B050"/>
              </a:solidFill>
            </a:rPr>
            <a:t> </a:t>
          </a:r>
          <a:r>
            <a:rPr lang="en-GB" sz="2400" kern="1200" dirty="0" err="1">
              <a:solidFill>
                <a:srgbClr val="00B050"/>
              </a:solidFill>
            </a:rPr>
            <a:t>văn</a:t>
          </a:r>
          <a:r>
            <a:rPr lang="en-GB" sz="2400" kern="1200" dirty="0">
              <a:solidFill>
                <a:srgbClr val="00B050"/>
              </a:solidFill>
            </a:rPr>
            <a:t> </a:t>
          </a:r>
          <a:r>
            <a:rPr lang="en-GB" sz="2400" kern="1200" dirty="0" err="1">
              <a:solidFill>
                <a:srgbClr val="00B050"/>
              </a:solidFill>
            </a:rPr>
            <a:t>bản</a:t>
          </a:r>
          <a:endParaRPr lang="en-GB" sz="2400" kern="1200" dirty="0">
            <a:solidFill>
              <a:srgbClr val="00B050"/>
            </a:solidFill>
          </a:endParaRPr>
        </a:p>
      </dsp:txBody>
      <dsp:txXfrm>
        <a:off x="2228024" y="81"/>
        <a:ext cx="6341300" cy="781264"/>
      </dsp:txXfrm>
    </dsp:sp>
    <dsp:sp modelId="{C7743094-7034-40ED-88E0-D57BBE6DE41B}">
      <dsp:nvSpPr>
        <dsp:cNvPr id="0" name=""/>
        <dsp:cNvSpPr/>
      </dsp:nvSpPr>
      <dsp:spPr>
        <a:xfrm>
          <a:off x="0" y="81"/>
          <a:ext cx="2228024" cy="781264"/>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err="1"/>
            <a:t>Khiển</a:t>
          </a:r>
          <a:r>
            <a:rPr lang="en-GB" sz="2800" kern="1200" dirty="0"/>
            <a:t> </a:t>
          </a:r>
          <a:r>
            <a:rPr lang="en-GB" sz="2800" kern="1200" dirty="0" err="1"/>
            <a:t>trách</a:t>
          </a:r>
          <a:endParaRPr lang="en-GB" sz="2800" kern="1200" dirty="0"/>
        </a:p>
      </dsp:txBody>
      <dsp:txXfrm>
        <a:off x="38145" y="38226"/>
        <a:ext cx="2151734" cy="743119"/>
      </dsp:txXfrm>
    </dsp:sp>
    <dsp:sp modelId="{60F7400C-890A-4E97-94A6-B40094FA377F}">
      <dsp:nvSpPr>
        <dsp:cNvPr id="0" name=""/>
        <dsp:cNvSpPr/>
      </dsp:nvSpPr>
      <dsp:spPr>
        <a:xfrm>
          <a:off x="2228024" y="820409"/>
          <a:ext cx="6341300" cy="78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err="1">
              <a:solidFill>
                <a:srgbClr val="0070C0"/>
              </a:solidFill>
            </a:rPr>
            <a:t>Nếu</a:t>
          </a:r>
          <a:r>
            <a:rPr lang="en-GB" sz="2400" kern="1200" dirty="0">
              <a:solidFill>
                <a:srgbClr val="0070C0"/>
              </a:solidFill>
            </a:rPr>
            <a:t> </a:t>
          </a:r>
          <a:r>
            <a:rPr lang="en-GB" sz="2400" kern="1200" dirty="0" err="1">
              <a:solidFill>
                <a:srgbClr val="0070C0"/>
              </a:solidFill>
            </a:rPr>
            <a:t>gây</a:t>
          </a:r>
          <a:r>
            <a:rPr lang="en-GB" sz="2400" kern="1200" dirty="0">
              <a:solidFill>
                <a:srgbClr val="0070C0"/>
              </a:solidFill>
            </a:rPr>
            <a:t> </a:t>
          </a:r>
          <a:r>
            <a:rPr lang="en-GB" sz="2400" kern="1200" dirty="0" err="1">
              <a:solidFill>
                <a:srgbClr val="0070C0"/>
              </a:solidFill>
            </a:rPr>
            <a:t>ra</a:t>
          </a:r>
          <a:r>
            <a:rPr lang="en-GB" sz="2400" kern="1200" dirty="0">
              <a:solidFill>
                <a:srgbClr val="0070C0"/>
              </a:solidFill>
            </a:rPr>
            <a:t> </a:t>
          </a:r>
          <a:r>
            <a:rPr lang="en-GB" sz="2400" kern="1200" dirty="0" err="1">
              <a:solidFill>
                <a:srgbClr val="0070C0"/>
              </a:solidFill>
            </a:rPr>
            <a:t>hậu</a:t>
          </a:r>
          <a:r>
            <a:rPr lang="en-GB" sz="2400" kern="1200" dirty="0">
              <a:solidFill>
                <a:srgbClr val="0070C0"/>
              </a:solidFill>
            </a:rPr>
            <a:t> </a:t>
          </a:r>
          <a:r>
            <a:rPr lang="en-GB" sz="2400" kern="1200" dirty="0" err="1">
              <a:solidFill>
                <a:srgbClr val="0070C0"/>
              </a:solidFill>
            </a:rPr>
            <a:t>quả</a:t>
          </a:r>
          <a:r>
            <a:rPr lang="en-GB" sz="2400" kern="1200" dirty="0">
              <a:solidFill>
                <a:srgbClr val="0070C0"/>
              </a:solidFill>
            </a:rPr>
            <a:t> </a:t>
          </a:r>
          <a:r>
            <a:rPr lang="en-GB" sz="2400" kern="1200" dirty="0" err="1">
              <a:solidFill>
                <a:srgbClr val="0070C0"/>
              </a:solidFill>
            </a:rPr>
            <a:t>nghiêm</a:t>
          </a:r>
          <a:r>
            <a:rPr lang="en-GB" sz="2400" kern="1200" dirty="0">
              <a:solidFill>
                <a:srgbClr val="0070C0"/>
              </a:solidFill>
            </a:rPr>
            <a:t> </a:t>
          </a:r>
          <a:r>
            <a:rPr lang="en-GB" sz="2400" kern="1200" dirty="0" err="1">
              <a:solidFill>
                <a:srgbClr val="0070C0"/>
              </a:solidFill>
            </a:rPr>
            <a:t>trọng</a:t>
          </a:r>
          <a:endParaRPr lang="en-GB" sz="2400" kern="1200" dirty="0">
            <a:solidFill>
              <a:srgbClr val="0070C0"/>
            </a:solidFill>
          </a:endParaRPr>
        </a:p>
      </dsp:txBody>
      <dsp:txXfrm>
        <a:off x="2228024" y="820409"/>
        <a:ext cx="6341300" cy="781264"/>
      </dsp:txXfrm>
    </dsp:sp>
    <dsp:sp modelId="{976E5CF2-5834-4745-BFA0-FE8B78850874}">
      <dsp:nvSpPr>
        <dsp:cNvPr id="0" name=""/>
        <dsp:cNvSpPr/>
      </dsp:nvSpPr>
      <dsp:spPr>
        <a:xfrm>
          <a:off x="0" y="820409"/>
          <a:ext cx="2228024" cy="781264"/>
        </a:xfrm>
        <a:prstGeom prst="round2SameRect">
          <a:avLst>
            <a:gd name="adj1" fmla="val 16670"/>
            <a:gd name="adj2" fmla="val 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err="1"/>
            <a:t>Cảnh</a:t>
          </a:r>
          <a:r>
            <a:rPr lang="en-GB" sz="2800" kern="1200" dirty="0"/>
            <a:t> </a:t>
          </a:r>
          <a:r>
            <a:rPr lang="en-GB" sz="2800" kern="1200" dirty="0" err="1"/>
            <a:t>cáo</a:t>
          </a:r>
          <a:endParaRPr lang="en-GB" sz="2800" kern="1200" dirty="0"/>
        </a:p>
      </dsp:txBody>
      <dsp:txXfrm>
        <a:off x="38145" y="858554"/>
        <a:ext cx="2151734" cy="743119"/>
      </dsp:txXfrm>
    </dsp:sp>
    <dsp:sp modelId="{52E34144-3E87-4CE1-8BF0-C4CEFD02C174}">
      <dsp:nvSpPr>
        <dsp:cNvPr id="0" name=""/>
        <dsp:cNvSpPr/>
      </dsp:nvSpPr>
      <dsp:spPr>
        <a:xfrm>
          <a:off x="2228024" y="1640736"/>
          <a:ext cx="6341300" cy="78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err="1"/>
            <a:t>Nếu</a:t>
          </a:r>
          <a:r>
            <a:rPr lang="en-GB" sz="2400" kern="1200" dirty="0"/>
            <a:t> </a:t>
          </a:r>
          <a:r>
            <a:rPr lang="en-GB" sz="2400" kern="1200" dirty="0" err="1"/>
            <a:t>gây</a:t>
          </a:r>
          <a:r>
            <a:rPr lang="en-GB" sz="2400" kern="1200" dirty="0"/>
            <a:t> </a:t>
          </a:r>
          <a:r>
            <a:rPr lang="en-GB" sz="2400" kern="1200" dirty="0" err="1"/>
            <a:t>ra</a:t>
          </a:r>
          <a:r>
            <a:rPr lang="en-GB" sz="2400" kern="1200" dirty="0"/>
            <a:t> </a:t>
          </a:r>
          <a:r>
            <a:rPr lang="en-GB" sz="2400" kern="1200" dirty="0" err="1"/>
            <a:t>hậu</a:t>
          </a:r>
          <a:r>
            <a:rPr lang="en-GB" sz="2400" kern="1200" dirty="0"/>
            <a:t> </a:t>
          </a:r>
          <a:r>
            <a:rPr lang="en-GB" sz="2400" kern="1200" dirty="0" err="1"/>
            <a:t>quả</a:t>
          </a:r>
          <a:r>
            <a:rPr lang="en-GB" sz="2400" kern="1200" dirty="0"/>
            <a:t> </a:t>
          </a:r>
          <a:r>
            <a:rPr lang="en-GB" sz="2400" kern="1200" dirty="0" err="1"/>
            <a:t>đặc</a:t>
          </a:r>
          <a:r>
            <a:rPr lang="en-GB" sz="2400" kern="1200" dirty="0"/>
            <a:t> </a:t>
          </a:r>
          <a:r>
            <a:rPr lang="en-GB" sz="2400" kern="1200" dirty="0" err="1"/>
            <a:t>biệt</a:t>
          </a:r>
          <a:r>
            <a:rPr lang="en-GB" sz="2400" kern="1200" dirty="0"/>
            <a:t> </a:t>
          </a:r>
          <a:r>
            <a:rPr lang="en-GB" sz="2400" kern="1200" dirty="0" err="1"/>
            <a:t>nghiêm</a:t>
          </a:r>
          <a:r>
            <a:rPr lang="en-GB" sz="2400" kern="1200" dirty="0"/>
            <a:t> </a:t>
          </a:r>
          <a:r>
            <a:rPr lang="en-GB" sz="2400" kern="1200" dirty="0" err="1"/>
            <a:t>trọng</a:t>
          </a:r>
          <a:endParaRPr lang="en-GB" sz="2400" kern="1200" dirty="0"/>
        </a:p>
      </dsp:txBody>
      <dsp:txXfrm>
        <a:off x="2228024" y="1640736"/>
        <a:ext cx="6341300" cy="781264"/>
      </dsp:txXfrm>
    </dsp:sp>
    <dsp:sp modelId="{380AE9FC-86A1-4D51-94FC-B8C1BB48B025}">
      <dsp:nvSpPr>
        <dsp:cNvPr id="0" name=""/>
        <dsp:cNvSpPr/>
      </dsp:nvSpPr>
      <dsp:spPr>
        <a:xfrm>
          <a:off x="0" y="1640736"/>
          <a:ext cx="2228024" cy="781264"/>
        </a:xfrm>
        <a:prstGeom prst="round2SameRect">
          <a:avLst>
            <a:gd name="adj1" fmla="val 16670"/>
            <a:gd name="adj2" fmla="val 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err="1"/>
            <a:t>Buộc</a:t>
          </a:r>
          <a:r>
            <a:rPr lang="en-GB" sz="2800" kern="1200" dirty="0"/>
            <a:t> </a:t>
          </a:r>
          <a:r>
            <a:rPr lang="en-GB" sz="2800" kern="1200" dirty="0" err="1"/>
            <a:t>thôi</a:t>
          </a:r>
          <a:r>
            <a:rPr lang="en-GB" sz="2800" kern="1200" dirty="0"/>
            <a:t> </a:t>
          </a:r>
          <a:r>
            <a:rPr lang="en-GB" sz="2800" kern="1200" dirty="0" err="1"/>
            <a:t>việc</a:t>
          </a:r>
          <a:endParaRPr lang="en-GB" sz="2800" kern="1200" dirty="0"/>
        </a:p>
      </dsp:txBody>
      <dsp:txXfrm>
        <a:off x="38145" y="1678881"/>
        <a:ext cx="2151734" cy="743119"/>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F41991-CE28-43EC-918C-0A0BB94057F4}"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41991-CE28-43EC-918C-0A0BB94057F4}"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41991-CE28-43EC-918C-0A0BB94057F4}"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41991-CE28-43EC-918C-0A0BB94057F4}"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F41991-CE28-43EC-918C-0A0BB94057F4}"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F41991-CE28-43EC-918C-0A0BB94057F4}"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F41991-CE28-43EC-918C-0A0BB94057F4}" type="datetimeFigureOut">
              <a:rPr lang="en-US" smtClean="0"/>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F41991-CE28-43EC-918C-0A0BB94057F4}" type="datetimeFigureOut">
              <a:rPr lang="en-US" smtClean="0"/>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41991-CE28-43EC-918C-0A0BB94057F4}" type="datetimeFigureOut">
              <a:rPr lang="en-US" smtClean="0"/>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F41991-CE28-43EC-918C-0A0BB94057F4}"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F41991-CE28-43EC-918C-0A0BB94057F4}"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A1C36-5F22-4DC8-82B2-48BDFD7982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41991-CE28-43EC-918C-0A0BB94057F4}" type="datetimeFigureOut">
              <a:rPr lang="en-US" smtClean="0"/>
              <a:t>12/17/2019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A1C36-5F22-4DC8-82B2-48BDFD7982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uatvietnam.vn/hanh-chinh/chi-thi-26-ct-ttg-thu-tuong-chinh-phu-108029-d1.html#noidu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luatvietnam.vn/giao-duc/quyet-dinh-16-2008-qd-bgddt-bo-giao-duc-va-dao-tao-35362-d1.html#noidung"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luatvietnam.vn/can-bo/nghi-dinh-27-2012-nd-cp-chinh-phu-69506-d1.html#noidung" TargetMode="External"/><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luatvietnam.vn/chinh-sach/luat-58-2010-qh12-quoc-hoi-57541-d1.html"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có liên quan">
            <a:extLst>
              <a:ext uri="{FF2B5EF4-FFF2-40B4-BE49-F238E27FC236}">
                <a16:creationId xmlns:a16="http://schemas.microsoft.com/office/drawing/2014/main" id="{5E902B29-CC90-418B-BA80-4E236C1F1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158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A25D755-4A36-48D3-ACB0-70CE4B02DD50}"/>
              </a:ext>
            </a:extLst>
          </p:cNvPr>
          <p:cNvSpPr/>
          <p:nvPr/>
        </p:nvSpPr>
        <p:spPr>
          <a:xfrm>
            <a:off x="236764" y="391210"/>
            <a:ext cx="11923940" cy="1323439"/>
          </a:xfrm>
          <a:prstGeom prst="rect">
            <a:avLst/>
          </a:prstGeom>
        </p:spPr>
        <p:txBody>
          <a:bodyPr wrap="square">
            <a:sp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TUYÊN TRUYỀN PHÁP LUẬT THÁNG 12/2019</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solidFill>
                  <a:srgbClr val="FF0000"/>
                </a:solidFill>
                <a:latin typeface="Times New Roman" panose="02020603050405020304" pitchFamily="18" charset="0"/>
                <a:cs typeface="Times New Roman" panose="02020603050405020304" pitchFamily="18" charset="0"/>
              </a:rPr>
              <a:t> NĂM HỌC 2019-2020</a:t>
            </a:r>
          </a:p>
        </p:txBody>
      </p:sp>
      <p:sp>
        <p:nvSpPr>
          <p:cNvPr id="3" name="Rectangle 2">
            <a:extLst>
              <a:ext uri="{FF2B5EF4-FFF2-40B4-BE49-F238E27FC236}">
                <a16:creationId xmlns:a16="http://schemas.microsoft.com/office/drawing/2014/main" id="{30A34283-7443-44F3-8256-FD1EE32AB6B8}"/>
              </a:ext>
            </a:extLst>
          </p:cNvPr>
          <p:cNvSpPr/>
          <p:nvPr/>
        </p:nvSpPr>
        <p:spPr>
          <a:xfrm>
            <a:off x="2060120" y="5054651"/>
            <a:ext cx="7443107" cy="1015663"/>
          </a:xfrm>
          <a:prstGeom prst="rect">
            <a:avLst/>
          </a:prstGeom>
        </p:spPr>
        <p:txBody>
          <a:bodyPr wrap="square">
            <a:spAutoFit/>
          </a:bodyPr>
          <a:lstStyle/>
          <a:p>
            <a:pPr algn="ctr"/>
            <a:r>
              <a:rPr lang="en-GB" sz="6000" b="1" dirty="0">
                <a:solidFill>
                  <a:srgbClr val="002060"/>
                </a:solidFill>
                <a:latin typeface="Times New Roman" panose="02020603050405020304" pitchFamily="18" charset="0"/>
                <a:cs typeface="Times New Roman" panose="02020603050405020304" pitchFamily="18" charset="0"/>
              </a:rPr>
              <a:t>QUYỀN TRẺ EM</a:t>
            </a:r>
            <a:endParaRPr lang="en-US" sz="6000" b="1" dirty="0">
              <a:solidFill>
                <a:srgbClr val="002060"/>
              </a:solidFill>
              <a:latin typeface="Times New Roman" panose="02020603050405020304" pitchFamily="18" charset="0"/>
              <a:cs typeface="Times New Roman" panose="02020603050405020304" pitchFamily="18" charset="0"/>
            </a:endParaRPr>
          </a:p>
        </p:txBody>
      </p:sp>
      <p:pic>
        <p:nvPicPr>
          <p:cNvPr id="1028" name="Picture 4" descr="Hình ảnh có liên quan">
            <a:extLst>
              <a:ext uri="{FF2B5EF4-FFF2-40B4-BE49-F238E27FC236}">
                <a16:creationId xmlns:a16="http://schemas.microsoft.com/office/drawing/2014/main" id="{D6DFC1CB-A134-423D-974A-E39DC09BF2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9301" y="1847593"/>
            <a:ext cx="1934936" cy="2928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3F578-2A4C-4948-83E4-9211E253B482}"/>
              </a:ext>
            </a:extLst>
          </p:cNvPr>
          <p:cNvPicPr>
            <a:picLocks noChangeAspect="1"/>
          </p:cNvPicPr>
          <p:nvPr/>
        </p:nvPicPr>
        <p:blipFill>
          <a:blip r:embed="rId2"/>
          <a:stretch>
            <a:fillRect/>
          </a:stretch>
        </p:blipFill>
        <p:spPr>
          <a:xfrm>
            <a:off x="77560" y="-73479"/>
            <a:ext cx="12192000" cy="6857999"/>
          </a:xfrm>
          <a:prstGeom prst="rect">
            <a:avLst/>
          </a:prstGeom>
        </p:spPr>
      </p:pic>
      <p:sp>
        <p:nvSpPr>
          <p:cNvPr id="5" name="Rectangle 4">
            <a:extLst>
              <a:ext uri="{FF2B5EF4-FFF2-40B4-BE49-F238E27FC236}">
                <a16:creationId xmlns:a16="http://schemas.microsoft.com/office/drawing/2014/main" id="{E3DEA00F-7A6D-4195-B0BD-AE39E41D6C15}"/>
              </a:ext>
            </a:extLst>
          </p:cNvPr>
          <p:cNvSpPr/>
          <p:nvPr/>
        </p:nvSpPr>
        <p:spPr>
          <a:xfrm>
            <a:off x="259896" y="269038"/>
            <a:ext cx="11402785" cy="1246495"/>
          </a:xfrm>
          <a:prstGeom prst="rect">
            <a:avLst/>
          </a:prstGeom>
        </p:spPr>
        <p:txBody>
          <a:bodyPr wrap="square">
            <a:spAutoFit/>
          </a:bodyPr>
          <a:lstStyle/>
          <a:p>
            <a:r>
              <a:rPr lang="vi-VN" sz="2500" dirty="0">
                <a:solidFill>
                  <a:srgbClr val="222222"/>
                </a:solidFill>
                <a:latin typeface="arial" panose="020B0604020202020204" pitchFamily="34" charset="0"/>
              </a:rPr>
              <a:t>Tuy nhiên, cần phải lưu ý, tại</a:t>
            </a:r>
            <a:r>
              <a:rPr lang="vi-VN" sz="2500" dirty="0">
                <a:solidFill>
                  <a:srgbClr val="FF0000"/>
                </a:solidFill>
                <a:latin typeface="arial" panose="020B0604020202020204" pitchFamily="34" charset="0"/>
              </a:rPr>
              <a:t> </a:t>
            </a:r>
            <a:r>
              <a:rPr lang="vi-VN" sz="2500" u="sng" dirty="0">
                <a:solidFill>
                  <a:srgbClr val="FF0000"/>
                </a:solidFill>
                <a:latin typeface="arial" panose="020B0604020202020204" pitchFamily="34" charset="0"/>
                <a:hlinkClick r:id="rId3">
                  <a:extLst>
                    <a:ext uri="{A12FA001-AC4F-418D-AE19-62706E023703}">
                      <ahyp:hlinkClr xmlns:ahyp="http://schemas.microsoft.com/office/drawing/2018/hyperlinkcolor" val="tx"/>
                    </a:ext>
                  </a:extLst>
                </a:hlinkClick>
              </a:rPr>
              <a:t>Chỉ thị 26</a:t>
            </a:r>
            <a:r>
              <a:rPr lang="vi-VN" sz="2500" dirty="0">
                <a:solidFill>
                  <a:srgbClr val="FF0000"/>
                </a:solidFill>
                <a:latin typeface="arial" panose="020B0604020202020204" pitchFamily="34" charset="0"/>
              </a:rPr>
              <a:t> ngày 05/9/2016, </a:t>
            </a:r>
            <a:r>
              <a:rPr lang="vi-VN" sz="2500" dirty="0">
                <a:solidFill>
                  <a:srgbClr val="222222"/>
                </a:solidFill>
                <a:latin typeface="arial" panose="020B0604020202020204" pitchFamily="34" charset="0"/>
              </a:rPr>
              <a:t>Thủ tướng Chính phủ đã đưa ra chỉ thị, viên chức không được sử dụng thời giờ làm việc để làm việc riêng.</a:t>
            </a:r>
            <a:endParaRPr lang="en-GB" sz="2500" dirty="0"/>
          </a:p>
        </p:txBody>
      </p:sp>
      <p:sp>
        <p:nvSpPr>
          <p:cNvPr id="6" name="Rectangle 5">
            <a:extLst>
              <a:ext uri="{FF2B5EF4-FFF2-40B4-BE49-F238E27FC236}">
                <a16:creationId xmlns:a16="http://schemas.microsoft.com/office/drawing/2014/main" id="{8C41F47E-52F2-4B7A-AA8B-A681C9531C51}"/>
              </a:ext>
            </a:extLst>
          </p:cNvPr>
          <p:cNvSpPr/>
          <p:nvPr/>
        </p:nvSpPr>
        <p:spPr>
          <a:xfrm>
            <a:off x="259895" y="1515533"/>
            <a:ext cx="10904765" cy="861774"/>
          </a:xfrm>
          <a:prstGeom prst="rect">
            <a:avLst/>
          </a:prstGeom>
        </p:spPr>
        <p:txBody>
          <a:bodyPr wrap="square">
            <a:spAutoFit/>
          </a:bodyPr>
          <a:lstStyle/>
          <a:p>
            <a:r>
              <a:rPr lang="en-GB" sz="2500" dirty="0" err="1">
                <a:solidFill>
                  <a:srgbClr val="222222"/>
                </a:solidFill>
                <a:latin typeface="arial" panose="020B0604020202020204" pitchFamily="34" charset="0"/>
              </a:rPr>
              <a:t>Bên</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cạnh</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đó</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tại</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Quyết</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định</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số</a:t>
            </a:r>
            <a:r>
              <a:rPr lang="en-GB" sz="2500" dirty="0">
                <a:solidFill>
                  <a:srgbClr val="222222"/>
                </a:solidFill>
                <a:latin typeface="arial" panose="020B0604020202020204" pitchFamily="34" charset="0"/>
              </a:rPr>
              <a:t> </a:t>
            </a:r>
            <a:r>
              <a:rPr lang="en-GB" sz="2500" u="sng" dirty="0">
                <a:solidFill>
                  <a:srgbClr val="A67942"/>
                </a:solidFill>
                <a:latin typeface="arial" panose="020B0604020202020204" pitchFamily="34" charset="0"/>
                <a:hlinkClick r:id="rId4"/>
              </a:rPr>
              <a:t>16/2008/QĐ-BGDĐT</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Bộ</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Giáo</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dục</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và</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Đào</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tạo</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cũng</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yêu</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cầu</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giáo</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viên</a:t>
            </a:r>
            <a:r>
              <a:rPr lang="en-GB" sz="2500" dirty="0">
                <a:solidFill>
                  <a:srgbClr val="222222"/>
                </a:solidFill>
                <a:latin typeface="arial" panose="020B0604020202020204" pitchFamily="34" charset="0"/>
              </a:rPr>
              <a:t>:</a:t>
            </a:r>
            <a:endParaRPr lang="en-GB" sz="2500" dirty="0"/>
          </a:p>
        </p:txBody>
      </p:sp>
      <p:sp>
        <p:nvSpPr>
          <p:cNvPr id="7" name="Rectangle 6">
            <a:extLst>
              <a:ext uri="{FF2B5EF4-FFF2-40B4-BE49-F238E27FC236}">
                <a16:creationId xmlns:a16="http://schemas.microsoft.com/office/drawing/2014/main" id="{EFC26399-5C02-4113-95F9-AD8507421298}"/>
              </a:ext>
            </a:extLst>
          </p:cNvPr>
          <p:cNvSpPr/>
          <p:nvPr/>
        </p:nvSpPr>
        <p:spPr>
          <a:xfrm>
            <a:off x="2843893" y="2542499"/>
            <a:ext cx="6096000" cy="1246495"/>
          </a:xfrm>
          <a:prstGeom prst="rect">
            <a:avLst/>
          </a:prstGeom>
        </p:spPr>
        <p:txBody>
          <a:bodyPr>
            <a:spAutoFit/>
          </a:bodyPr>
          <a:lstStyle/>
          <a:p>
            <a:r>
              <a:rPr lang="en-GB" sz="2500" i="1" dirty="0" err="1">
                <a:solidFill>
                  <a:srgbClr val="FF0000"/>
                </a:solidFill>
                <a:latin typeface="arial" panose="020B0604020202020204" pitchFamily="34" charset="0"/>
              </a:rPr>
              <a:t>Không</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sử</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dụng</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điện</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thoại</a:t>
            </a:r>
            <a:r>
              <a:rPr lang="en-GB" sz="2500" i="1" dirty="0">
                <a:solidFill>
                  <a:srgbClr val="FF0000"/>
                </a:solidFill>
                <a:latin typeface="arial" panose="020B0604020202020204" pitchFamily="34" charset="0"/>
              </a:rPr>
              <a:t> di </a:t>
            </a:r>
            <a:r>
              <a:rPr lang="en-GB" sz="2500" i="1" dirty="0" err="1">
                <a:solidFill>
                  <a:srgbClr val="FF0000"/>
                </a:solidFill>
                <a:latin typeface="arial" panose="020B0604020202020204" pitchFamily="34" charset="0"/>
              </a:rPr>
              <a:t>động</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và</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làm</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việc</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riêng</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trong</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các</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cuộc</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họp</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trong</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khi</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lên</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lớp</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học</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tập</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coi</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thi</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chấm</a:t>
            </a:r>
            <a:r>
              <a:rPr lang="en-GB" sz="2500" i="1" dirty="0">
                <a:solidFill>
                  <a:srgbClr val="FF0000"/>
                </a:solidFill>
                <a:latin typeface="arial" panose="020B0604020202020204" pitchFamily="34" charset="0"/>
              </a:rPr>
              <a:t> </a:t>
            </a:r>
            <a:r>
              <a:rPr lang="en-GB" sz="2500" i="1" dirty="0" err="1">
                <a:solidFill>
                  <a:srgbClr val="FF0000"/>
                </a:solidFill>
                <a:latin typeface="arial" panose="020B0604020202020204" pitchFamily="34" charset="0"/>
              </a:rPr>
              <a:t>thi</a:t>
            </a:r>
            <a:r>
              <a:rPr lang="en-GB" sz="2500" i="1" dirty="0">
                <a:solidFill>
                  <a:srgbClr val="FF0000"/>
                </a:solidFill>
                <a:latin typeface="arial" panose="020B0604020202020204" pitchFamily="34" charset="0"/>
              </a:rPr>
              <a:t>.</a:t>
            </a:r>
            <a:endParaRPr lang="en-GB" sz="2500" dirty="0">
              <a:solidFill>
                <a:srgbClr val="FF0000"/>
              </a:solidFill>
            </a:endParaRPr>
          </a:p>
        </p:txBody>
      </p:sp>
      <p:sp>
        <p:nvSpPr>
          <p:cNvPr id="8" name="Rectangle 7">
            <a:extLst>
              <a:ext uri="{FF2B5EF4-FFF2-40B4-BE49-F238E27FC236}">
                <a16:creationId xmlns:a16="http://schemas.microsoft.com/office/drawing/2014/main" id="{9976D645-9F5A-402F-8F48-50602D312E0F}"/>
              </a:ext>
            </a:extLst>
          </p:cNvPr>
          <p:cNvSpPr/>
          <p:nvPr/>
        </p:nvSpPr>
        <p:spPr>
          <a:xfrm>
            <a:off x="2575831" y="2377307"/>
            <a:ext cx="51027" cy="158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Notched Right 8">
            <a:extLst>
              <a:ext uri="{FF2B5EF4-FFF2-40B4-BE49-F238E27FC236}">
                <a16:creationId xmlns:a16="http://schemas.microsoft.com/office/drawing/2014/main" id="{32AA58D6-07A4-4481-8252-8235DDAD78E6}"/>
              </a:ext>
            </a:extLst>
          </p:cNvPr>
          <p:cNvSpPr/>
          <p:nvPr/>
        </p:nvSpPr>
        <p:spPr>
          <a:xfrm>
            <a:off x="742950" y="4853668"/>
            <a:ext cx="2714625" cy="112667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9">
            <a:extLst>
              <a:ext uri="{FF2B5EF4-FFF2-40B4-BE49-F238E27FC236}">
                <a16:creationId xmlns:a16="http://schemas.microsoft.com/office/drawing/2014/main" id="{F99ABDD9-9BA7-4049-885B-912DF57D7069}"/>
              </a:ext>
            </a:extLst>
          </p:cNvPr>
          <p:cNvSpPr/>
          <p:nvPr/>
        </p:nvSpPr>
        <p:spPr>
          <a:xfrm>
            <a:off x="4053568" y="4065429"/>
            <a:ext cx="7204982" cy="216761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FAE6E78-577E-4107-871C-8C2B477286FC}"/>
              </a:ext>
            </a:extLst>
          </p:cNvPr>
          <p:cNvSpPr/>
          <p:nvPr/>
        </p:nvSpPr>
        <p:spPr>
          <a:xfrm>
            <a:off x="4871094" y="4487594"/>
            <a:ext cx="6096000" cy="1246495"/>
          </a:xfrm>
          <a:prstGeom prst="rect">
            <a:avLst/>
          </a:prstGeom>
        </p:spPr>
        <p:txBody>
          <a:bodyPr>
            <a:spAutoFit/>
          </a:bodyPr>
          <a:lstStyle/>
          <a:p>
            <a:r>
              <a:rPr lang="vi-VN" dirty="0">
                <a:solidFill>
                  <a:srgbClr val="00B050"/>
                </a:solidFill>
                <a:latin typeface="arial" panose="020B0604020202020204" pitchFamily="34" charset="0"/>
              </a:rPr>
              <a:t> </a:t>
            </a:r>
            <a:r>
              <a:rPr lang="vi-VN" sz="2500" b="1" dirty="0">
                <a:solidFill>
                  <a:srgbClr val="00B050"/>
                </a:solidFill>
                <a:latin typeface="arial" panose="020B0604020202020204" pitchFamily="34" charset="0"/>
              </a:rPr>
              <a:t>giáo viên </a:t>
            </a:r>
            <a:r>
              <a:rPr lang="vi-VN" sz="2500" b="1" i="1" dirty="0">
                <a:solidFill>
                  <a:srgbClr val="00B050"/>
                </a:solidFill>
                <a:latin typeface="arial" panose="020B0604020202020204" pitchFamily="34" charset="0"/>
              </a:rPr>
              <a:t>được phép bán hàng online nhưng tuyệt đối không được bán hàng trong thời gian làm việc.</a:t>
            </a:r>
            <a:endParaRPr lang="en-GB" sz="2500" dirty="0">
              <a:solidFill>
                <a:srgbClr val="00B050"/>
              </a:solidFill>
            </a:endParaRPr>
          </a:p>
        </p:txBody>
      </p:sp>
    </p:spTree>
    <p:extLst>
      <p:ext uri="{BB962C8B-B14F-4D97-AF65-F5344CB8AC3E}">
        <p14:creationId xmlns:p14="http://schemas.microsoft.com/office/powerpoint/2010/main" val="201249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B2F4A-2D13-4913-A251-3CE1D6E64400}"/>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2CBB8FE1-D9CC-4A86-817F-94930D441E0E}"/>
              </a:ext>
            </a:extLst>
          </p:cNvPr>
          <p:cNvSpPr/>
          <p:nvPr/>
        </p:nvSpPr>
        <p:spPr>
          <a:xfrm>
            <a:off x="326571" y="256500"/>
            <a:ext cx="11421836" cy="707886"/>
          </a:xfrm>
          <a:prstGeom prst="rect">
            <a:avLst/>
          </a:prstGeom>
        </p:spPr>
        <p:txBody>
          <a:bodyPr wrap="square">
            <a:spAutoFit/>
          </a:bodyPr>
          <a:lstStyle/>
          <a:p>
            <a:pPr algn="ctr"/>
            <a:r>
              <a:rPr lang="en-GB" sz="4000" b="1" dirty="0" err="1">
                <a:solidFill>
                  <a:srgbClr val="FF0000"/>
                </a:solidFill>
                <a:latin typeface="Times New Roman" panose="02020603050405020304" pitchFamily="18" charset="0"/>
                <a:cs typeface="Times New Roman" panose="02020603050405020304" pitchFamily="18" charset="0"/>
              </a:rPr>
              <a:t>Giáo</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viên</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bán</a:t>
            </a:r>
            <a:r>
              <a:rPr lang="en-GB" sz="4000" b="1" dirty="0">
                <a:solidFill>
                  <a:srgbClr val="FF0000"/>
                </a:solidFill>
                <a:latin typeface="Times New Roman" panose="02020603050405020304" pitchFamily="18" charset="0"/>
                <a:cs typeface="Times New Roman" panose="02020603050405020304" pitchFamily="18" charset="0"/>
              </a:rPr>
              <a:t> hang online co </a:t>
            </a:r>
            <a:r>
              <a:rPr lang="en-GB" sz="4000" b="1" dirty="0" err="1">
                <a:solidFill>
                  <a:srgbClr val="FF0000"/>
                </a:solidFill>
                <a:latin typeface="Times New Roman" panose="02020603050405020304" pitchFamily="18" charset="0"/>
                <a:cs typeface="Times New Roman" panose="02020603050405020304" pitchFamily="18" charset="0"/>
              </a:rPr>
              <a:t>bị</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kỉ</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luật</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không</a:t>
            </a:r>
            <a:r>
              <a:rPr lang="en-GB"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D31963-B8C5-43BF-906F-9940206B92F2}"/>
              </a:ext>
            </a:extLst>
          </p:cNvPr>
          <p:cNvSpPr/>
          <p:nvPr/>
        </p:nvSpPr>
        <p:spPr>
          <a:xfrm>
            <a:off x="112940" y="1069432"/>
            <a:ext cx="11606892" cy="1246495"/>
          </a:xfrm>
          <a:prstGeom prst="rect">
            <a:avLst/>
          </a:prstGeom>
        </p:spPr>
        <p:txBody>
          <a:bodyPr wrap="square">
            <a:spAutoFit/>
          </a:bodyPr>
          <a:lstStyle/>
          <a:p>
            <a:pPr algn="just"/>
            <a:r>
              <a:rPr lang="vi-VN" sz="2500" dirty="0">
                <a:solidFill>
                  <a:srgbClr val="222222"/>
                </a:solidFill>
                <a:latin typeface="arial" panose="020B0604020202020204" pitchFamily="34" charset="0"/>
              </a:rPr>
              <a:t>Như đã phân tích ở trên, việc bán hàng online không thuộc trường hợp bị cấm đối với giáo viên. Tuy nhiên, nếu việc bán hàng online được thực hiện trong giờ dạy, coi thi, chấm thi… thì lại là hành vi vi phạm.</a:t>
            </a:r>
            <a:endParaRPr lang="en-GB" sz="2500" dirty="0"/>
          </a:p>
        </p:txBody>
      </p:sp>
      <p:sp>
        <p:nvSpPr>
          <p:cNvPr id="8" name="Rectangle 7">
            <a:extLst>
              <a:ext uri="{FF2B5EF4-FFF2-40B4-BE49-F238E27FC236}">
                <a16:creationId xmlns:a16="http://schemas.microsoft.com/office/drawing/2014/main" id="{0204FE3D-E372-4734-AE74-36EB56FB312A}"/>
              </a:ext>
            </a:extLst>
          </p:cNvPr>
          <p:cNvSpPr/>
          <p:nvPr/>
        </p:nvSpPr>
        <p:spPr>
          <a:xfrm>
            <a:off x="112940" y="2279977"/>
            <a:ext cx="11386456" cy="861774"/>
          </a:xfrm>
          <a:prstGeom prst="rect">
            <a:avLst/>
          </a:prstGeom>
        </p:spPr>
        <p:txBody>
          <a:bodyPr wrap="square">
            <a:spAutoFit/>
          </a:bodyPr>
          <a:lstStyle/>
          <a:p>
            <a:pPr algn="just"/>
            <a:r>
              <a:rPr lang="vi-VN" sz="2500" dirty="0">
                <a:solidFill>
                  <a:srgbClr val="222222"/>
                </a:solidFill>
                <a:latin typeface="arial" panose="020B0604020202020204" pitchFamily="34" charset="0"/>
              </a:rPr>
              <a:t>Theo đó, Chỉ thị 26 nêu rõ, viên chức nếu vi phạm kỷ luật, kỷ cương hành chính sẽ phải bị xem xét xử lý kỷ luật theo quy định của pháp luật.</a:t>
            </a:r>
            <a:endParaRPr lang="en-GB" sz="2500" dirty="0"/>
          </a:p>
        </p:txBody>
      </p:sp>
      <p:sp>
        <p:nvSpPr>
          <p:cNvPr id="9" name="Rectangle 8">
            <a:extLst>
              <a:ext uri="{FF2B5EF4-FFF2-40B4-BE49-F238E27FC236}">
                <a16:creationId xmlns:a16="http://schemas.microsoft.com/office/drawing/2014/main" id="{127DFE38-0F96-486F-85B2-459B06A2DB2F}"/>
              </a:ext>
            </a:extLst>
          </p:cNvPr>
          <p:cNvSpPr/>
          <p:nvPr/>
        </p:nvSpPr>
        <p:spPr>
          <a:xfrm>
            <a:off x="112940" y="3095585"/>
            <a:ext cx="11537496" cy="861774"/>
          </a:xfrm>
          <a:prstGeom prst="rect">
            <a:avLst/>
          </a:prstGeom>
        </p:spPr>
        <p:txBody>
          <a:bodyPr wrap="square">
            <a:spAutoFit/>
          </a:bodyPr>
          <a:lstStyle/>
          <a:p>
            <a:pPr algn="just"/>
            <a:r>
              <a:rPr lang="en-GB" sz="2500" dirty="0" err="1">
                <a:solidFill>
                  <a:srgbClr val="222222"/>
                </a:solidFill>
                <a:latin typeface="arial" panose="020B0604020202020204" pitchFamily="34" charset="0"/>
              </a:rPr>
              <a:t>Khi</a:t>
            </a:r>
            <a:r>
              <a:rPr lang="en-GB" sz="2500" dirty="0">
                <a:solidFill>
                  <a:srgbClr val="222222"/>
                </a:solidFill>
                <a:latin typeface="arial" panose="020B0604020202020204" pitchFamily="34" charset="0"/>
              </a:rPr>
              <a:t> vi </a:t>
            </a:r>
            <a:r>
              <a:rPr lang="en-GB" sz="2500" dirty="0" err="1">
                <a:solidFill>
                  <a:srgbClr val="222222"/>
                </a:solidFill>
                <a:latin typeface="arial" panose="020B0604020202020204" pitchFamily="34" charset="0"/>
              </a:rPr>
              <a:t>phạm</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tùy</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vào</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mức</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độ</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và</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hậu</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quả</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mà</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giáo</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viên</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có</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thể</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bị</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xử</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lý</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kỷ</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luật</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bằng</a:t>
            </a:r>
            <a:r>
              <a:rPr lang="en-GB" sz="2500" dirty="0">
                <a:solidFill>
                  <a:srgbClr val="222222"/>
                </a:solidFill>
                <a:latin typeface="arial" panose="020B0604020202020204" pitchFamily="34" charset="0"/>
              </a:rPr>
              <a:t> 01 </a:t>
            </a:r>
            <a:r>
              <a:rPr lang="en-GB" sz="2500" dirty="0" err="1">
                <a:solidFill>
                  <a:srgbClr val="222222"/>
                </a:solidFill>
                <a:latin typeface="arial" panose="020B0604020202020204" pitchFamily="34" charset="0"/>
              </a:rPr>
              <a:t>trong</a:t>
            </a:r>
            <a:r>
              <a:rPr lang="en-GB" sz="2500" dirty="0">
                <a:solidFill>
                  <a:srgbClr val="222222"/>
                </a:solidFill>
                <a:latin typeface="arial" panose="020B0604020202020204" pitchFamily="34" charset="0"/>
              </a:rPr>
              <a:t> 03 </a:t>
            </a:r>
            <a:r>
              <a:rPr lang="en-GB" sz="2500" dirty="0" err="1">
                <a:solidFill>
                  <a:srgbClr val="222222"/>
                </a:solidFill>
                <a:latin typeface="arial" panose="020B0604020202020204" pitchFamily="34" charset="0"/>
              </a:rPr>
              <a:t>hình</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thức</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nêu</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tại</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Nghị</a:t>
            </a:r>
            <a:r>
              <a:rPr lang="en-GB" sz="2500" dirty="0">
                <a:solidFill>
                  <a:srgbClr val="222222"/>
                </a:solidFill>
                <a:latin typeface="arial" panose="020B0604020202020204" pitchFamily="34" charset="0"/>
              </a:rPr>
              <a:t> </a:t>
            </a:r>
            <a:r>
              <a:rPr lang="en-GB" sz="2500" dirty="0" err="1">
                <a:solidFill>
                  <a:srgbClr val="222222"/>
                </a:solidFill>
                <a:latin typeface="arial" panose="020B0604020202020204" pitchFamily="34" charset="0"/>
              </a:rPr>
              <a:t>định</a:t>
            </a:r>
            <a:r>
              <a:rPr lang="en-GB" sz="2500" dirty="0">
                <a:solidFill>
                  <a:srgbClr val="222222"/>
                </a:solidFill>
                <a:latin typeface="arial" panose="020B0604020202020204" pitchFamily="34" charset="0"/>
              </a:rPr>
              <a:t> </a:t>
            </a:r>
            <a:r>
              <a:rPr lang="en-GB" sz="2500" u="sng" dirty="0">
                <a:solidFill>
                  <a:srgbClr val="A67942"/>
                </a:solidFill>
                <a:latin typeface="arial" panose="020B0604020202020204" pitchFamily="34" charset="0"/>
                <a:hlinkClick r:id="rId3"/>
              </a:rPr>
              <a:t>27/2012/NĐ-CP</a:t>
            </a:r>
            <a:r>
              <a:rPr lang="en-GB" sz="2500" dirty="0">
                <a:solidFill>
                  <a:srgbClr val="222222"/>
                </a:solidFill>
                <a:latin typeface="arial" panose="020B0604020202020204" pitchFamily="34" charset="0"/>
              </a:rPr>
              <a:t>:</a:t>
            </a:r>
            <a:endParaRPr lang="en-GB" sz="2500" dirty="0"/>
          </a:p>
        </p:txBody>
      </p:sp>
      <p:graphicFrame>
        <p:nvGraphicFramePr>
          <p:cNvPr id="10" name="Diagram 9">
            <a:extLst>
              <a:ext uri="{FF2B5EF4-FFF2-40B4-BE49-F238E27FC236}">
                <a16:creationId xmlns:a16="http://schemas.microsoft.com/office/drawing/2014/main" id="{9203244E-10C2-4425-8080-F1AB05B52716}"/>
              </a:ext>
            </a:extLst>
          </p:cNvPr>
          <p:cNvGraphicFramePr/>
          <p:nvPr>
            <p:extLst>
              <p:ext uri="{D42A27DB-BD31-4B8C-83A1-F6EECF244321}">
                <p14:modId xmlns:p14="http://schemas.microsoft.com/office/powerpoint/2010/main" val="3687800712"/>
              </p:ext>
            </p:extLst>
          </p:nvPr>
        </p:nvGraphicFramePr>
        <p:xfrm>
          <a:off x="1644195" y="4087725"/>
          <a:ext cx="8569325" cy="2422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745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61161A-7D9F-47ED-BD0C-4ABB7CADEBE3}"/>
              </a:ext>
            </a:extLst>
          </p:cNvPr>
          <p:cNvSpPr/>
          <p:nvPr/>
        </p:nvSpPr>
        <p:spPr>
          <a:xfrm>
            <a:off x="1406977" y="1796054"/>
            <a:ext cx="9790339" cy="1938992"/>
          </a:xfrm>
          <a:prstGeom prst="rect">
            <a:avLst/>
          </a:prstGeom>
        </p:spPr>
        <p:txBody>
          <a:bodyPr wrap="square">
            <a:spAutoFit/>
          </a:bodyPr>
          <a:lstStyle/>
          <a:p>
            <a:pPr algn="just"/>
            <a:r>
              <a:rPr lang="en-GB" sz="3000" dirty="0">
                <a:solidFill>
                  <a:srgbClr val="C00000"/>
                </a:solidFill>
                <a:latin typeface="arial" panose="020B0604020202020204" pitchFamily="34" charset="0"/>
              </a:rPr>
              <a:t>T</a:t>
            </a:r>
            <a:r>
              <a:rPr lang="vi-VN" sz="3000" dirty="0">
                <a:solidFill>
                  <a:srgbClr val="C00000"/>
                </a:solidFill>
                <a:latin typeface="arial" panose="020B0604020202020204" pitchFamily="34" charset="0"/>
              </a:rPr>
              <a:t>óm lại</a:t>
            </a:r>
            <a:r>
              <a:rPr lang="en-GB" sz="3000" dirty="0">
                <a:solidFill>
                  <a:srgbClr val="C00000"/>
                </a:solidFill>
                <a:latin typeface="arial" panose="020B0604020202020204" pitchFamily="34" charset="0"/>
              </a:rPr>
              <a:t>:</a:t>
            </a:r>
            <a:r>
              <a:rPr lang="vi-VN" sz="3000" dirty="0">
                <a:solidFill>
                  <a:srgbClr val="C00000"/>
                </a:solidFill>
                <a:latin typeface="arial" panose="020B0604020202020204" pitchFamily="34" charset="0"/>
              </a:rPr>
              <a:t> việc giáo viên bán hàng online không bị cấm nhưng tuyệt đối không được bán hàng trong giờ làm việc. Nếu không tùy mức độ và hậu quả mà giáo viên có thể phải chịu hình thức kỷ luật cao nhất là buộc thôi việc.</a:t>
            </a:r>
            <a:endParaRPr lang="en-GB" sz="3000" dirty="0">
              <a:solidFill>
                <a:srgbClr val="C00000"/>
              </a:solidFill>
            </a:endParaRPr>
          </a:p>
        </p:txBody>
      </p:sp>
      <p:sp>
        <p:nvSpPr>
          <p:cNvPr id="8" name="Wave 7">
            <a:extLst>
              <a:ext uri="{FF2B5EF4-FFF2-40B4-BE49-F238E27FC236}">
                <a16:creationId xmlns:a16="http://schemas.microsoft.com/office/drawing/2014/main" id="{1E69E439-F3CA-497C-9E57-0964C9B462E1}"/>
              </a:ext>
            </a:extLst>
          </p:cNvPr>
          <p:cNvSpPr/>
          <p:nvPr/>
        </p:nvSpPr>
        <p:spPr>
          <a:xfrm>
            <a:off x="1354588" y="1000023"/>
            <a:ext cx="9895115" cy="3531054"/>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38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có liên quan">
            <a:extLst>
              <a:ext uri="{FF2B5EF4-FFF2-40B4-BE49-F238E27FC236}">
                <a16:creationId xmlns:a16="http://schemas.microsoft.com/office/drawing/2014/main" id="{78EC7DDC-9C45-4350-92AF-7F9746E31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D24D2F-C8F0-4EEB-A0C5-8326078D5E23}"/>
              </a:ext>
            </a:extLst>
          </p:cNvPr>
          <p:cNvSpPr/>
          <p:nvPr/>
        </p:nvSpPr>
        <p:spPr>
          <a:xfrm>
            <a:off x="1498146" y="1321939"/>
            <a:ext cx="8678635" cy="707886"/>
          </a:xfrm>
          <a:prstGeom prst="rect">
            <a:avLst/>
          </a:prstGeom>
        </p:spPr>
        <p:txBody>
          <a:bodyPr wrap="square">
            <a:spAutoFit/>
          </a:bodyPr>
          <a:lstStyle/>
          <a:p>
            <a:pPr algn="ctr"/>
            <a:r>
              <a:rPr lang="en-GB" sz="4000" b="1" dirty="0" err="1">
                <a:solidFill>
                  <a:srgbClr val="FF0000"/>
                </a:solidFill>
                <a:latin typeface="Times New Roman" panose="02020603050405020304" pitchFamily="18" charset="0"/>
                <a:cs typeface="Times New Roman" panose="02020603050405020304" pitchFamily="18" charset="0"/>
              </a:rPr>
              <a:t>Những</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điều</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cần</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biết</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về</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quyền</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trẻ</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em</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372FB68-2855-4146-AA1B-1145A33384ED}"/>
              </a:ext>
            </a:extLst>
          </p:cNvPr>
          <p:cNvSpPr/>
          <p:nvPr/>
        </p:nvSpPr>
        <p:spPr>
          <a:xfrm>
            <a:off x="561976" y="2489990"/>
            <a:ext cx="11484428" cy="861774"/>
          </a:xfrm>
          <a:prstGeom prst="rect">
            <a:avLst/>
          </a:prstGeom>
        </p:spPr>
        <p:txBody>
          <a:bodyPr wrap="square">
            <a:spAutoFit/>
          </a:bodyPr>
          <a:lstStyle/>
          <a:p>
            <a:r>
              <a:rPr lang="vi-VN" sz="2500" dirty="0">
                <a:solidFill>
                  <a:srgbClr val="000000"/>
                </a:solidFill>
              </a:rPr>
              <a:t>Quyền trẻ em là tất cả những gì trẻ em cần có để được sống và lớn lên một cách lành mạnh và an toàn. </a:t>
            </a:r>
            <a:endParaRPr lang="en-GB" sz="2500" dirty="0">
              <a:solidFill>
                <a:srgbClr val="000000"/>
              </a:solidFill>
            </a:endParaRPr>
          </a:p>
        </p:txBody>
      </p:sp>
      <p:sp>
        <p:nvSpPr>
          <p:cNvPr id="7" name="Rectangle 6">
            <a:extLst>
              <a:ext uri="{FF2B5EF4-FFF2-40B4-BE49-F238E27FC236}">
                <a16:creationId xmlns:a16="http://schemas.microsoft.com/office/drawing/2014/main" id="{61CDAD1A-DF93-4FB9-92AF-D6E24B1B32BA}"/>
              </a:ext>
            </a:extLst>
          </p:cNvPr>
          <p:cNvSpPr/>
          <p:nvPr/>
        </p:nvSpPr>
        <p:spPr>
          <a:xfrm>
            <a:off x="561975" y="3429000"/>
            <a:ext cx="10904763" cy="1246495"/>
          </a:xfrm>
          <a:prstGeom prst="rect">
            <a:avLst/>
          </a:prstGeom>
        </p:spPr>
        <p:txBody>
          <a:bodyPr wrap="square">
            <a:spAutoFit/>
          </a:bodyPr>
          <a:lstStyle/>
          <a:p>
            <a:r>
              <a:rPr lang="vi-VN" sz="2500" dirty="0">
                <a:solidFill>
                  <a:srgbClr val="000000"/>
                </a:solidFill>
              </a:rPr>
              <a:t>Quyền trẻ em nhằm đảm bảo cho trẻ em không chỉ là người tiếp nhận thụ động lòng nhân từ của người lớn, mà các em là những thành viên tham gia tích cực vào quá trình phát triển.</a:t>
            </a:r>
            <a:endParaRPr lang="en-GB" sz="2500" dirty="0"/>
          </a:p>
        </p:txBody>
      </p:sp>
    </p:spTree>
    <p:extLst>
      <p:ext uri="{BB962C8B-B14F-4D97-AF65-F5344CB8AC3E}">
        <p14:creationId xmlns:p14="http://schemas.microsoft.com/office/powerpoint/2010/main" val="33150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80C96-CC66-44AA-8B6B-4BCB0AD0A903}"/>
              </a:ext>
            </a:extLst>
          </p:cNvPr>
          <p:cNvPicPr>
            <a:picLocks noChangeAspect="1"/>
          </p:cNvPicPr>
          <p:nvPr/>
        </p:nvPicPr>
        <p:blipFill>
          <a:blip r:embed="rId2"/>
          <a:stretch>
            <a:fillRect/>
          </a:stretch>
        </p:blipFill>
        <p:spPr>
          <a:xfrm>
            <a:off x="6804" y="-36739"/>
            <a:ext cx="12192000" cy="6858000"/>
          </a:xfrm>
          <a:prstGeom prst="rect">
            <a:avLst/>
          </a:prstGeom>
        </p:spPr>
      </p:pic>
      <p:sp>
        <p:nvSpPr>
          <p:cNvPr id="5" name="Rectangle 4">
            <a:extLst>
              <a:ext uri="{FF2B5EF4-FFF2-40B4-BE49-F238E27FC236}">
                <a16:creationId xmlns:a16="http://schemas.microsoft.com/office/drawing/2014/main" id="{F11A51BF-EF6E-4056-9BE0-43BFF615FB4D}"/>
              </a:ext>
            </a:extLst>
          </p:cNvPr>
          <p:cNvSpPr/>
          <p:nvPr/>
        </p:nvSpPr>
        <p:spPr>
          <a:xfrm>
            <a:off x="363312" y="820127"/>
            <a:ext cx="11478984" cy="861774"/>
          </a:xfrm>
          <a:prstGeom prst="rect">
            <a:avLst/>
          </a:prstGeom>
        </p:spPr>
        <p:txBody>
          <a:bodyPr wrap="square">
            <a:spAutoFit/>
          </a:bodyPr>
          <a:lstStyle/>
          <a:p>
            <a:pPr algn="ctr"/>
            <a:r>
              <a:rPr lang="vi-VN" sz="2500" dirty="0">
                <a:solidFill>
                  <a:srgbClr val="FF0000"/>
                </a:solidFill>
              </a:rPr>
              <a:t>- Công ước về Quyền trẻ em là Luật quốc tế để </a:t>
            </a:r>
            <a:r>
              <a:rPr lang="vi-VN" sz="2500" b="1" dirty="0">
                <a:solidFill>
                  <a:srgbClr val="FF0000"/>
                </a:solidFill>
              </a:rPr>
              <a:t>bảo vệ</a:t>
            </a:r>
            <a:r>
              <a:rPr lang="vi-VN" sz="2500" dirty="0">
                <a:solidFill>
                  <a:srgbClr val="FF0000"/>
                </a:solidFill>
              </a:rPr>
              <a:t> trẻ em, bao gồm 54 điều khoản.</a:t>
            </a:r>
            <a:endParaRPr lang="en-GB" sz="2500" dirty="0">
              <a:solidFill>
                <a:srgbClr val="FF0000"/>
              </a:solidFill>
            </a:endParaRPr>
          </a:p>
        </p:txBody>
      </p:sp>
      <p:sp>
        <p:nvSpPr>
          <p:cNvPr id="6" name="Rectangle 5">
            <a:extLst>
              <a:ext uri="{FF2B5EF4-FFF2-40B4-BE49-F238E27FC236}">
                <a16:creationId xmlns:a16="http://schemas.microsoft.com/office/drawing/2014/main" id="{4A1B2A21-7F79-48CF-B248-1ADEC950F838}"/>
              </a:ext>
            </a:extLst>
          </p:cNvPr>
          <p:cNvSpPr/>
          <p:nvPr/>
        </p:nvSpPr>
        <p:spPr>
          <a:xfrm>
            <a:off x="1447799" y="1832793"/>
            <a:ext cx="8537121" cy="1631216"/>
          </a:xfrm>
          <a:prstGeom prst="rect">
            <a:avLst/>
          </a:prstGeom>
        </p:spPr>
        <p:txBody>
          <a:bodyPr wrap="square">
            <a:spAutoFit/>
          </a:bodyPr>
          <a:lstStyle/>
          <a:p>
            <a:r>
              <a:rPr lang="vi-VN" sz="2500" dirty="0">
                <a:solidFill>
                  <a:srgbClr val="000000"/>
                </a:solidFill>
              </a:rPr>
              <a:t>+ Công ước đề ra các quyền cơ bản của con người mà trẻ em trên toàn thế giới đều được hưởng, và được Liên hiệp quốc thông qua năm 1989.</a:t>
            </a:r>
            <a:br>
              <a:rPr lang="vi-VN" sz="2500" dirty="0"/>
            </a:br>
            <a:endParaRPr lang="en-GB" sz="2500" dirty="0"/>
          </a:p>
        </p:txBody>
      </p:sp>
      <p:sp>
        <p:nvSpPr>
          <p:cNvPr id="9" name="Rectangle 8">
            <a:extLst>
              <a:ext uri="{FF2B5EF4-FFF2-40B4-BE49-F238E27FC236}">
                <a16:creationId xmlns:a16="http://schemas.microsoft.com/office/drawing/2014/main" id="{6420C2BB-F30B-4D35-9D94-9F979711A26C}"/>
              </a:ext>
            </a:extLst>
          </p:cNvPr>
          <p:cNvSpPr/>
          <p:nvPr/>
        </p:nvSpPr>
        <p:spPr>
          <a:xfrm>
            <a:off x="1447799" y="3355432"/>
            <a:ext cx="8422822" cy="1246495"/>
          </a:xfrm>
          <a:prstGeom prst="rect">
            <a:avLst/>
          </a:prstGeom>
        </p:spPr>
        <p:txBody>
          <a:bodyPr wrap="square">
            <a:spAutoFit/>
          </a:bodyPr>
          <a:lstStyle/>
          <a:p>
            <a:r>
              <a:rPr lang="vi-VN" sz="2500" dirty="0">
                <a:solidFill>
                  <a:srgbClr val="000000"/>
                </a:solidFill>
              </a:rPr>
              <a:t>+ Công ước xác định trẻ em là người dưới 18 tuổi, trừ khi luật pháp ở từng nước cụ thể quy định tuổi thành niên. Luật pháp Việt Nam quy định trẻ em là người dưới 16 tuổi.</a:t>
            </a:r>
            <a:endParaRPr lang="en-GB" sz="2500" dirty="0"/>
          </a:p>
        </p:txBody>
      </p:sp>
    </p:spTree>
    <p:extLst>
      <p:ext uri="{BB962C8B-B14F-4D97-AF65-F5344CB8AC3E}">
        <p14:creationId xmlns:p14="http://schemas.microsoft.com/office/powerpoint/2010/main" val="217811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BA5966-9D70-4A38-ACA0-42322EB0B45B}"/>
              </a:ext>
            </a:extLst>
          </p:cNvPr>
          <p:cNvPicPr>
            <a:picLocks noChangeAspect="1"/>
          </p:cNvPicPr>
          <p:nvPr/>
        </p:nvPicPr>
        <p:blipFill>
          <a:blip r:embed="rId2"/>
          <a:stretch>
            <a:fillRect/>
          </a:stretch>
        </p:blipFill>
        <p:spPr>
          <a:xfrm>
            <a:off x="-85725" y="0"/>
            <a:ext cx="12191999" cy="6858000"/>
          </a:xfrm>
          <a:prstGeom prst="rect">
            <a:avLst/>
          </a:prstGeom>
        </p:spPr>
      </p:pic>
      <p:sp>
        <p:nvSpPr>
          <p:cNvPr id="5" name="Rectangle 4">
            <a:extLst>
              <a:ext uri="{FF2B5EF4-FFF2-40B4-BE49-F238E27FC236}">
                <a16:creationId xmlns:a16="http://schemas.microsoft.com/office/drawing/2014/main" id="{C278623D-61F2-4D90-9282-E758A6AECDF6}"/>
              </a:ext>
            </a:extLst>
          </p:cNvPr>
          <p:cNvSpPr/>
          <p:nvPr/>
        </p:nvSpPr>
        <p:spPr>
          <a:xfrm>
            <a:off x="326571" y="256500"/>
            <a:ext cx="8678635" cy="707886"/>
          </a:xfrm>
          <a:prstGeom prst="rect">
            <a:avLst/>
          </a:prstGeom>
        </p:spPr>
        <p:txBody>
          <a:bodyPr wrap="square">
            <a:spAutoFit/>
          </a:bodyPr>
          <a:lstStyle/>
          <a:p>
            <a:pPr algn="ctr"/>
            <a:r>
              <a:rPr lang="en-GB" sz="4000" b="1" dirty="0" err="1">
                <a:solidFill>
                  <a:srgbClr val="FF0000"/>
                </a:solidFill>
                <a:latin typeface="Times New Roman" panose="02020603050405020304" pitchFamily="18" charset="0"/>
                <a:cs typeface="Times New Roman" panose="02020603050405020304" pitchFamily="18" charset="0"/>
              </a:rPr>
              <a:t>Các</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nhóm</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quyền</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trẻ</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em</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3B4E44F-1891-4F09-B011-465748950E07}"/>
              </a:ext>
            </a:extLst>
          </p:cNvPr>
          <p:cNvSpPr/>
          <p:nvPr/>
        </p:nvSpPr>
        <p:spPr>
          <a:xfrm>
            <a:off x="496660" y="1156038"/>
            <a:ext cx="10639426" cy="2400657"/>
          </a:xfrm>
          <a:prstGeom prst="rect">
            <a:avLst/>
          </a:prstGeom>
        </p:spPr>
        <p:txBody>
          <a:bodyPr wrap="square">
            <a:spAutoFit/>
          </a:bodyPr>
          <a:lstStyle/>
          <a:p>
            <a:r>
              <a:rPr lang="vi-VN" sz="2500" dirty="0">
                <a:solidFill>
                  <a:srgbClr val="000000"/>
                </a:solidFill>
              </a:rPr>
              <a:t>+ Quyền được sống còn: bao gồm quyền của trẻ em được sống cuộc sống bình thường và được đáp ứng những nhu cầu cơ bản nhất để tồn tại và phát triển thể chất. Đó là mức sống đủ, có nơi ở, ăn uống đủ chất, được chăm sóc sức khoẻ. Trẻ em phải được khai sinh ngay sau khi ra đời.</a:t>
            </a:r>
            <a:br>
              <a:rPr lang="vi-VN" sz="2500" dirty="0"/>
            </a:br>
            <a:endParaRPr lang="en-GB" sz="2500" dirty="0"/>
          </a:p>
        </p:txBody>
      </p:sp>
      <p:sp>
        <p:nvSpPr>
          <p:cNvPr id="7" name="Rectangle 6">
            <a:extLst>
              <a:ext uri="{FF2B5EF4-FFF2-40B4-BE49-F238E27FC236}">
                <a16:creationId xmlns:a16="http://schemas.microsoft.com/office/drawing/2014/main" id="{C79C9F36-0C21-408C-AD44-8EDAC88D927B}"/>
              </a:ext>
            </a:extLst>
          </p:cNvPr>
          <p:cNvSpPr/>
          <p:nvPr/>
        </p:nvSpPr>
        <p:spPr>
          <a:xfrm>
            <a:off x="529317" y="3205860"/>
            <a:ext cx="10398579" cy="2785378"/>
          </a:xfrm>
          <a:prstGeom prst="rect">
            <a:avLst/>
          </a:prstGeom>
        </p:spPr>
        <p:txBody>
          <a:bodyPr wrap="square">
            <a:spAutoFit/>
          </a:bodyPr>
          <a:lstStyle/>
          <a:p>
            <a:r>
              <a:rPr lang="vi-VN" sz="2500" dirty="0">
                <a:solidFill>
                  <a:srgbClr val="000000"/>
                </a:solidFill>
              </a:rPr>
              <a:t>+ Quyền được bảo vệ: bao gồm những quy định như trẻ em phải được bảo vệ chống tất cả các hình thức bóc lột lao động, bóc lột và xâm hại tình dục, lạm dụng matuý, sao nhãng và bị bỏ rơi, bị bắt cóc và buôn bán. Trẻ em còn được bảo vệ khỏi sự can thiệp vô cớ vào thư tín và sự riêng tư.</a:t>
            </a:r>
            <a:br>
              <a:rPr lang="vi-VN" sz="2500" dirty="0"/>
            </a:br>
            <a:r>
              <a:rPr lang="vi-VN" sz="2500" dirty="0">
                <a:solidFill>
                  <a:srgbClr val="000000"/>
                </a:solidFill>
              </a:rPr>
              <a:t>Quyền được bảo vệ bao gồm cả không bị tra tấn, đánh đập và lạm dụng trong trường hợp trẻ em làm trái pháp luật hay bị giam giữ.</a:t>
            </a:r>
            <a:endParaRPr lang="en-GB" sz="2500" dirty="0"/>
          </a:p>
        </p:txBody>
      </p:sp>
    </p:spTree>
    <p:extLst>
      <p:ext uri="{BB962C8B-B14F-4D97-AF65-F5344CB8AC3E}">
        <p14:creationId xmlns:p14="http://schemas.microsoft.com/office/powerpoint/2010/main" val="79712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8FAC57-B3C5-4DF0-BE6E-4A3284350F4D}"/>
              </a:ext>
            </a:extLst>
          </p:cNvPr>
          <p:cNvPicPr>
            <a:picLocks noChangeAspect="1"/>
          </p:cNvPicPr>
          <p:nvPr/>
        </p:nvPicPr>
        <p:blipFill>
          <a:blip r:embed="rId2"/>
          <a:stretch>
            <a:fillRect/>
          </a:stretch>
        </p:blipFill>
        <p:spPr>
          <a:xfrm>
            <a:off x="0" y="1149"/>
            <a:ext cx="12299496" cy="6858000"/>
          </a:xfrm>
          <a:prstGeom prst="rect">
            <a:avLst/>
          </a:prstGeom>
        </p:spPr>
      </p:pic>
      <p:sp>
        <p:nvSpPr>
          <p:cNvPr id="5" name="Rectangle 4">
            <a:extLst>
              <a:ext uri="{FF2B5EF4-FFF2-40B4-BE49-F238E27FC236}">
                <a16:creationId xmlns:a16="http://schemas.microsoft.com/office/drawing/2014/main" id="{80FE18AF-63D2-4A24-8CC1-CDFA761B69A1}"/>
              </a:ext>
            </a:extLst>
          </p:cNvPr>
          <p:cNvSpPr/>
          <p:nvPr/>
        </p:nvSpPr>
        <p:spPr>
          <a:xfrm>
            <a:off x="766081" y="792728"/>
            <a:ext cx="10570029" cy="2400657"/>
          </a:xfrm>
          <a:prstGeom prst="rect">
            <a:avLst/>
          </a:prstGeom>
        </p:spPr>
        <p:txBody>
          <a:bodyPr wrap="square">
            <a:spAutoFit/>
          </a:bodyPr>
          <a:lstStyle/>
          <a:p>
            <a:r>
              <a:rPr lang="vi-VN" sz="2500" dirty="0">
                <a:solidFill>
                  <a:srgbClr val="000000"/>
                </a:solidFill>
              </a:rPr>
              <a:t>+ Quyền được phát triển: gồm những điều kiện để trẻ em có thể phát triển đầy đủ nhất về cả tinh thần và đạo đức, bao gồm việc học tập, vui chơi, tham gia các hoạt động văn hoá, tiếp nhận thông tin, tự do tư tưởng, tự do tín ngưỡng và tôn giáo. Trẻ em cần có sự yêu thương và cảm thông của cha mẹ để có thể phát triển hài hoà.</a:t>
            </a:r>
            <a:br>
              <a:rPr lang="vi-VN" sz="2500" dirty="0"/>
            </a:br>
            <a:endParaRPr lang="en-GB" sz="2500" dirty="0"/>
          </a:p>
        </p:txBody>
      </p:sp>
      <p:sp>
        <p:nvSpPr>
          <p:cNvPr id="6" name="Rectangle 5">
            <a:extLst>
              <a:ext uri="{FF2B5EF4-FFF2-40B4-BE49-F238E27FC236}">
                <a16:creationId xmlns:a16="http://schemas.microsoft.com/office/drawing/2014/main" id="{1980A339-A4DB-4792-93D8-17E47C517586}"/>
              </a:ext>
            </a:extLst>
          </p:cNvPr>
          <p:cNvSpPr/>
          <p:nvPr/>
        </p:nvSpPr>
        <p:spPr>
          <a:xfrm>
            <a:off x="801461" y="3010331"/>
            <a:ext cx="10025742" cy="2015936"/>
          </a:xfrm>
          <a:prstGeom prst="rect">
            <a:avLst/>
          </a:prstGeom>
        </p:spPr>
        <p:txBody>
          <a:bodyPr wrap="square">
            <a:spAutoFit/>
          </a:bodyPr>
          <a:lstStyle/>
          <a:p>
            <a:r>
              <a:rPr lang="vi-VN" sz="2500" dirty="0">
                <a:solidFill>
                  <a:srgbClr val="000000"/>
                </a:solidFill>
              </a:rPr>
              <a:t>+ Quyền được tham gia: tạo mọi điều kiện cho trẻ em được tự do bày tỏ quan điểm và ý kiến về những vấn đề có liên quan đến cuộc sống của mình. Trẻ em còn có quyền kết bạn, giao lưu và hội họp hoà bình, được tạo điều kiện tiếp cận các nguồn thông tin và chọn lựa thông tin phù hợp.</a:t>
            </a:r>
            <a:endParaRPr lang="en-GB" sz="2500" dirty="0"/>
          </a:p>
        </p:txBody>
      </p:sp>
    </p:spTree>
    <p:extLst>
      <p:ext uri="{BB962C8B-B14F-4D97-AF65-F5344CB8AC3E}">
        <p14:creationId xmlns:p14="http://schemas.microsoft.com/office/powerpoint/2010/main" val="74827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901DA6-767B-4700-8DD3-DAC536B3D604}"/>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0DB28C9-BB8A-48AD-A960-935664ABD1DB}"/>
              </a:ext>
            </a:extLst>
          </p:cNvPr>
          <p:cNvPicPr>
            <a:picLocks noChangeAspect="1"/>
          </p:cNvPicPr>
          <p:nvPr/>
        </p:nvPicPr>
        <p:blipFill>
          <a:blip r:embed="rId3"/>
          <a:stretch>
            <a:fillRect/>
          </a:stretch>
        </p:blipFill>
        <p:spPr>
          <a:xfrm>
            <a:off x="3743256" y="0"/>
            <a:ext cx="6339637" cy="6858000"/>
          </a:xfrm>
          <a:prstGeom prst="rect">
            <a:avLst/>
          </a:prstGeom>
        </p:spPr>
      </p:pic>
    </p:spTree>
    <p:extLst>
      <p:ext uri="{BB962C8B-B14F-4D97-AF65-F5344CB8AC3E}">
        <p14:creationId xmlns:p14="http://schemas.microsoft.com/office/powerpoint/2010/main" val="387547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6627" y="105878"/>
            <a:ext cx="12192000" cy="6858000"/>
          </a:xfrm>
          <a:prstGeom prst="rect">
            <a:avLst/>
          </a:prstGeom>
        </p:spPr>
      </p:pic>
      <p:sp>
        <p:nvSpPr>
          <p:cNvPr id="10" name="TextBox 9"/>
          <p:cNvSpPr txBox="1"/>
          <p:nvPr/>
        </p:nvSpPr>
        <p:spPr>
          <a:xfrm>
            <a:off x="278483" y="380696"/>
            <a:ext cx="11356622" cy="1323439"/>
          </a:xfrm>
          <a:prstGeom prst="rect">
            <a:avLst/>
          </a:prstGeom>
          <a:noFill/>
        </p:spPr>
        <p:txBody>
          <a:bodyPr wrap="square" rtlCol="0">
            <a:spAutoFit/>
          </a:bodyPr>
          <a:lstStyle/>
          <a:p>
            <a:pPr algn="ctr"/>
            <a:r>
              <a:rPr lang="en-GB" sz="4000" b="1" dirty="0">
                <a:solidFill>
                  <a:srgbClr val="FF0000"/>
                </a:solidFill>
                <a:latin typeface="Times New Roman" panose="02020603050405020304" pitchFamily="18" charset="0"/>
                <a:cs typeface="Times New Roman" panose="02020603050405020304" pitchFamily="18" charset="0"/>
              </a:rPr>
              <a:t>TUYÊN TRUYỀN PHÁP LUẬT THÁNG 12/2019</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solidFill>
                  <a:srgbClr val="FF0000"/>
                </a:solidFill>
                <a:latin typeface="Times New Roman" panose="02020603050405020304" pitchFamily="18" charset="0"/>
                <a:cs typeface="Times New Roman" panose="02020603050405020304" pitchFamily="18" charset="0"/>
              </a:rPr>
              <a:t> NĂM HỌC 2019-2020</a:t>
            </a:r>
          </a:p>
        </p:txBody>
      </p:sp>
      <p:sp>
        <p:nvSpPr>
          <p:cNvPr id="7" name="TextBox 6">
            <a:extLst>
              <a:ext uri="{FF2B5EF4-FFF2-40B4-BE49-F238E27FC236}">
                <a16:creationId xmlns:a16="http://schemas.microsoft.com/office/drawing/2014/main" id="{B4AAF24A-5285-4EFE-BE3B-1A76484C44CD}"/>
              </a:ext>
            </a:extLst>
          </p:cNvPr>
          <p:cNvSpPr txBox="1"/>
          <p:nvPr/>
        </p:nvSpPr>
        <p:spPr>
          <a:xfrm>
            <a:off x="336244" y="4121598"/>
            <a:ext cx="11356622" cy="2169825"/>
          </a:xfrm>
          <a:prstGeom prst="rect">
            <a:avLst/>
          </a:prstGeom>
          <a:noFill/>
        </p:spPr>
        <p:txBody>
          <a:bodyPr wrap="square" rtlCol="0">
            <a:spAutoFit/>
          </a:bodyPr>
          <a:lstStyle/>
          <a:p>
            <a:pPr algn="ctr"/>
            <a:r>
              <a:rPr lang="en-GB" sz="4500" b="1" dirty="0">
                <a:solidFill>
                  <a:srgbClr val="0070C0"/>
                </a:solidFill>
                <a:latin typeface="Times New Roman" panose="02020603050405020304" pitchFamily="18" charset="0"/>
                <a:cs typeface="Times New Roman" panose="02020603050405020304" pitchFamily="18" charset="0"/>
              </a:rPr>
              <a:t>GIÁO VIÊN BÁN HÀNG ONLINE CO VI PHẠM PHÁP LUẬT VÀ CÓ BI KỶ LUẬT KHÔNG???</a:t>
            </a:r>
            <a:endParaRPr lang="en-US" sz="4500" b="1" dirty="0">
              <a:solidFill>
                <a:srgbClr val="0070C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091E5C0-C6F5-4E9A-9849-68286C59AB52}"/>
              </a:ext>
            </a:extLst>
          </p:cNvPr>
          <p:cNvPicPr>
            <a:picLocks noChangeAspect="1"/>
          </p:cNvPicPr>
          <p:nvPr/>
        </p:nvPicPr>
        <p:blipFill>
          <a:blip r:embed="rId3"/>
          <a:stretch>
            <a:fillRect/>
          </a:stretch>
        </p:blipFill>
        <p:spPr>
          <a:xfrm>
            <a:off x="3288745" y="1978953"/>
            <a:ext cx="5336097" cy="1633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par>
                                <p:cTn id="11" presetID="2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9FB5A-EF13-471B-8EF3-F7B623F4F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0" y="-62090"/>
            <a:ext cx="12192000" cy="6982179"/>
          </a:xfrm>
          <a:prstGeom prst="rect">
            <a:avLst/>
          </a:prstGeom>
        </p:spPr>
      </p:pic>
      <p:sp>
        <p:nvSpPr>
          <p:cNvPr id="2" name="Rectangle 1">
            <a:extLst>
              <a:ext uri="{FF2B5EF4-FFF2-40B4-BE49-F238E27FC236}">
                <a16:creationId xmlns:a16="http://schemas.microsoft.com/office/drawing/2014/main" id="{E9692B5B-19F2-4CB5-96A0-6A3DACD3DC3E}"/>
              </a:ext>
            </a:extLst>
          </p:cNvPr>
          <p:cNvSpPr/>
          <p:nvPr/>
        </p:nvSpPr>
        <p:spPr>
          <a:xfrm>
            <a:off x="-27917" y="0"/>
            <a:ext cx="10468162" cy="707886"/>
          </a:xfrm>
          <a:prstGeom prst="rect">
            <a:avLst/>
          </a:prstGeom>
        </p:spPr>
        <p:txBody>
          <a:bodyPr wrap="square">
            <a:spAutoFit/>
          </a:bodyPr>
          <a:lstStyle/>
          <a:p>
            <a:pPr algn="ctr"/>
            <a:r>
              <a:rPr lang="en-GB" sz="4000" b="1" dirty="0" err="1">
                <a:solidFill>
                  <a:srgbClr val="FF0000"/>
                </a:solidFill>
                <a:latin typeface="Times New Roman" panose="02020603050405020304" pitchFamily="18" charset="0"/>
                <a:cs typeface="Times New Roman" panose="02020603050405020304" pitchFamily="18" charset="0"/>
              </a:rPr>
              <a:t>Giáo</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viên</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có</a:t>
            </a:r>
            <a:r>
              <a:rPr lang="en-GB" sz="4000" b="1" dirty="0">
                <a:solidFill>
                  <a:srgbClr val="FF0000"/>
                </a:solidFill>
                <a:latin typeface="Times New Roman" panose="02020603050405020304" pitchFamily="18" charset="0"/>
                <a:cs typeface="Times New Roman" panose="02020603050405020304" pitchFamily="18" charset="0"/>
              </a:rPr>
              <a:t> đ</a:t>
            </a:r>
            <a:r>
              <a:rPr lang="vi-VN" sz="4000" b="1" dirty="0">
                <a:solidFill>
                  <a:srgbClr val="FF0000"/>
                </a:solidFill>
                <a:latin typeface="Times New Roman" panose="02020603050405020304" pitchFamily="18" charset="0"/>
                <a:cs typeface="Times New Roman" panose="02020603050405020304" pitchFamily="18" charset="0"/>
              </a:rPr>
              <a:t>ư</a:t>
            </a:r>
            <a:r>
              <a:rPr lang="en-GB" sz="4000" b="1" dirty="0" err="1">
                <a:solidFill>
                  <a:srgbClr val="FF0000"/>
                </a:solidFill>
                <a:latin typeface="Times New Roman" panose="02020603050405020304" pitchFamily="18" charset="0"/>
                <a:cs typeface="Times New Roman" panose="02020603050405020304" pitchFamily="18" charset="0"/>
              </a:rPr>
              <a:t>ợc</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bán</a:t>
            </a:r>
            <a:r>
              <a:rPr lang="en-GB" sz="4000" b="1" dirty="0">
                <a:solidFill>
                  <a:srgbClr val="FF0000"/>
                </a:solidFill>
                <a:latin typeface="Times New Roman" panose="02020603050405020304" pitchFamily="18" charset="0"/>
                <a:cs typeface="Times New Roman" panose="02020603050405020304" pitchFamily="18" charset="0"/>
              </a:rPr>
              <a:t> </a:t>
            </a:r>
            <a:r>
              <a:rPr lang="en-GB" sz="4000" b="1" dirty="0" err="1">
                <a:solidFill>
                  <a:srgbClr val="FF0000"/>
                </a:solidFill>
                <a:latin typeface="Times New Roman" panose="02020603050405020304" pitchFamily="18" charset="0"/>
                <a:cs typeface="Times New Roman" panose="02020603050405020304" pitchFamily="18" charset="0"/>
              </a:rPr>
              <a:t>hàng</a:t>
            </a:r>
            <a:r>
              <a:rPr lang="en-GB" sz="4000" b="1" dirty="0">
                <a:solidFill>
                  <a:srgbClr val="FF0000"/>
                </a:solidFill>
                <a:latin typeface="Times New Roman" panose="02020603050405020304" pitchFamily="18" charset="0"/>
                <a:cs typeface="Times New Roman" panose="02020603050405020304" pitchFamily="18" charset="0"/>
              </a:rPr>
              <a:t> online </a:t>
            </a:r>
            <a:r>
              <a:rPr lang="en-GB" sz="4000" b="1" dirty="0" err="1">
                <a:solidFill>
                  <a:srgbClr val="FF0000"/>
                </a:solidFill>
                <a:latin typeface="Times New Roman" panose="02020603050405020304" pitchFamily="18" charset="0"/>
                <a:cs typeface="Times New Roman" panose="02020603050405020304" pitchFamily="18" charset="0"/>
              </a:rPr>
              <a:t>không</a:t>
            </a:r>
            <a:r>
              <a:rPr lang="en-GB"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C1B50DE-0C52-4B8B-8F3A-D4867E5EA221}"/>
              </a:ext>
            </a:extLst>
          </p:cNvPr>
          <p:cNvSpPr/>
          <p:nvPr/>
        </p:nvSpPr>
        <p:spPr>
          <a:xfrm>
            <a:off x="69054" y="780753"/>
            <a:ext cx="11954577" cy="1631216"/>
          </a:xfrm>
          <a:prstGeom prst="rect">
            <a:avLst/>
          </a:prstGeom>
        </p:spPr>
        <p:txBody>
          <a:bodyPr wrap="square">
            <a:spAutoFit/>
          </a:bodyPr>
          <a:lstStyle/>
          <a:p>
            <a:pPr algn="just"/>
            <a:r>
              <a:rPr lang="vi-VN" sz="2500" dirty="0">
                <a:solidFill>
                  <a:srgbClr val="222222"/>
                </a:solidFill>
                <a:latin typeface="arial" panose="020B0604020202020204" pitchFamily="34" charset="0"/>
              </a:rPr>
              <a:t>Theo quy định tại </a:t>
            </a:r>
            <a:r>
              <a:rPr lang="vi-VN" sz="2500" u="sng" dirty="0">
                <a:solidFill>
                  <a:srgbClr val="A67942"/>
                </a:solidFill>
                <a:latin typeface="arial" panose="020B0604020202020204" pitchFamily="34" charset="0"/>
                <a:hlinkClick r:id="rId3"/>
              </a:rPr>
              <a:t>Điều 19 Luật Viên chức</a:t>
            </a:r>
            <a:r>
              <a:rPr lang="vi-VN" sz="2500" dirty="0">
                <a:solidFill>
                  <a:srgbClr val="222222"/>
                </a:solidFill>
                <a:latin typeface="arial" panose="020B0604020202020204" pitchFamily="34" charset="0"/>
              </a:rPr>
              <a:t>, 06 việc viên chức không được làm gồm:</a:t>
            </a:r>
            <a:endParaRPr lang="en-GB" sz="2500" dirty="0">
              <a:solidFill>
                <a:srgbClr val="222222"/>
              </a:solidFill>
              <a:latin typeface="arial" panose="020B0604020202020204" pitchFamily="34" charset="0"/>
            </a:endParaRPr>
          </a:p>
          <a:p>
            <a:pPr algn="just"/>
            <a:r>
              <a:rPr lang="en-GB" sz="2500" dirty="0">
                <a:solidFill>
                  <a:srgbClr val="222222"/>
                </a:solidFill>
                <a:latin typeface="arial" panose="020B0604020202020204" pitchFamily="34" charset="0"/>
              </a:rPr>
              <a:t>  </a:t>
            </a:r>
            <a:r>
              <a:rPr lang="vi-VN" sz="2500" dirty="0">
                <a:solidFill>
                  <a:srgbClr val="222222"/>
                </a:solidFill>
                <a:latin typeface="arial" panose="020B0604020202020204" pitchFamily="34" charset="0"/>
              </a:rPr>
              <a:t>- Trốn tránh trách nhiệm, thoái thác công việc hoặc nhiệm vụ được giao, gây bè phái, mất đoàn kết, tự ý bỏ việc, tham gia đình công</a:t>
            </a:r>
            <a:endParaRPr lang="en-GB" sz="2500" dirty="0"/>
          </a:p>
          <a:p>
            <a:pPr algn="just"/>
            <a:endParaRPr lang="en-GB" sz="2500" dirty="0"/>
          </a:p>
        </p:txBody>
      </p:sp>
      <p:sp>
        <p:nvSpPr>
          <p:cNvPr id="7" name="Rectangle 6">
            <a:extLst>
              <a:ext uri="{FF2B5EF4-FFF2-40B4-BE49-F238E27FC236}">
                <a16:creationId xmlns:a16="http://schemas.microsoft.com/office/drawing/2014/main" id="{BDEA3215-4E53-4A5A-9971-3DA7B74C085E}"/>
              </a:ext>
            </a:extLst>
          </p:cNvPr>
          <p:cNvSpPr/>
          <p:nvPr/>
        </p:nvSpPr>
        <p:spPr>
          <a:xfrm>
            <a:off x="200683" y="1086349"/>
            <a:ext cx="11070113" cy="477054"/>
          </a:xfrm>
          <a:prstGeom prst="rect">
            <a:avLst/>
          </a:prstGeom>
        </p:spPr>
        <p:txBody>
          <a:bodyPr wrap="square">
            <a:spAutoFit/>
          </a:bodyPr>
          <a:lstStyle/>
          <a:p>
            <a:pPr algn="just"/>
            <a:endParaRPr lang="en-GB" sz="2500" dirty="0"/>
          </a:p>
        </p:txBody>
      </p:sp>
      <p:sp>
        <p:nvSpPr>
          <p:cNvPr id="8" name="Rectangle 7">
            <a:extLst>
              <a:ext uri="{FF2B5EF4-FFF2-40B4-BE49-F238E27FC236}">
                <a16:creationId xmlns:a16="http://schemas.microsoft.com/office/drawing/2014/main" id="{9C6659E4-C60D-4E94-B47B-0A80FAEAF906}"/>
              </a:ext>
            </a:extLst>
          </p:cNvPr>
          <p:cNvSpPr/>
          <p:nvPr/>
        </p:nvSpPr>
        <p:spPr>
          <a:xfrm>
            <a:off x="168026" y="3068513"/>
            <a:ext cx="11282384" cy="1246495"/>
          </a:xfrm>
          <a:prstGeom prst="rect">
            <a:avLst/>
          </a:prstGeom>
        </p:spPr>
        <p:txBody>
          <a:bodyPr wrap="square">
            <a:spAutoFit/>
          </a:bodyPr>
          <a:lstStyle/>
          <a:p>
            <a:pPr algn="just"/>
            <a:r>
              <a:rPr lang="vi-VN" sz="2500" dirty="0">
                <a:solidFill>
                  <a:srgbClr val="222222"/>
                </a:solidFill>
                <a:latin typeface="arial" panose="020B0604020202020204" pitchFamily="34" charset="0"/>
              </a:rPr>
              <a:t>- Lợi dụng nghề nghiệp để tuyên truyền chống lại chủ trương đường lối, chính sách của Đảng, pháp luật của Nhà nước hoặc gây phương hại đối với thuần phong, mỹ tục, đời sống văn hóa, tinh thần của nhân dân và xã hội</a:t>
            </a:r>
            <a:r>
              <a:rPr lang="en-GB" sz="2500" dirty="0">
                <a:solidFill>
                  <a:srgbClr val="222222"/>
                </a:solidFill>
                <a:latin typeface="arial" panose="020B0604020202020204" pitchFamily="34" charset="0"/>
              </a:rPr>
              <a:t>.</a:t>
            </a:r>
            <a:endParaRPr lang="vi-VN" sz="2500" dirty="0">
              <a:solidFill>
                <a:srgbClr val="222222"/>
              </a:solidFill>
              <a:latin typeface="arial" panose="020B0604020202020204" pitchFamily="34" charset="0"/>
            </a:endParaRPr>
          </a:p>
        </p:txBody>
      </p:sp>
      <p:sp>
        <p:nvSpPr>
          <p:cNvPr id="9" name="Rectangle 8">
            <a:extLst>
              <a:ext uri="{FF2B5EF4-FFF2-40B4-BE49-F238E27FC236}">
                <a16:creationId xmlns:a16="http://schemas.microsoft.com/office/drawing/2014/main" id="{4D075F21-5C14-470A-B0E7-7E2026C8800D}"/>
              </a:ext>
            </a:extLst>
          </p:cNvPr>
          <p:cNvSpPr/>
          <p:nvPr/>
        </p:nvSpPr>
        <p:spPr>
          <a:xfrm>
            <a:off x="200683" y="1863793"/>
            <a:ext cx="11478327" cy="477054"/>
          </a:xfrm>
          <a:prstGeom prst="rect">
            <a:avLst/>
          </a:prstGeom>
        </p:spPr>
        <p:txBody>
          <a:bodyPr wrap="square">
            <a:spAutoFit/>
          </a:bodyPr>
          <a:lstStyle/>
          <a:p>
            <a:pPr algn="just"/>
            <a:r>
              <a:rPr lang="vi-VN" sz="2500" dirty="0">
                <a:solidFill>
                  <a:srgbClr val="222222"/>
                </a:solidFill>
                <a:latin typeface="arial" panose="020B0604020202020204" pitchFamily="34" charset="0"/>
              </a:rPr>
              <a:t>- Sử dụng tài sản của cơ quan, tổ chức, đơn vị và của nhân dân trái quy định</a:t>
            </a:r>
            <a:r>
              <a:rPr lang="en-GB" sz="2500" dirty="0">
                <a:solidFill>
                  <a:srgbClr val="222222"/>
                </a:solidFill>
                <a:latin typeface="arial" panose="020B0604020202020204" pitchFamily="34" charset="0"/>
              </a:rPr>
              <a:t>.</a:t>
            </a:r>
            <a:endParaRPr lang="vi-VN" sz="2500" dirty="0">
              <a:solidFill>
                <a:srgbClr val="222222"/>
              </a:solidFill>
              <a:latin typeface="arial" panose="020B0604020202020204" pitchFamily="34" charset="0"/>
            </a:endParaRPr>
          </a:p>
        </p:txBody>
      </p:sp>
      <p:sp>
        <p:nvSpPr>
          <p:cNvPr id="10" name="Rectangle 9">
            <a:extLst>
              <a:ext uri="{FF2B5EF4-FFF2-40B4-BE49-F238E27FC236}">
                <a16:creationId xmlns:a16="http://schemas.microsoft.com/office/drawing/2014/main" id="{67184ABC-D3F2-4D48-BA77-B66B0A7CAF52}"/>
              </a:ext>
            </a:extLst>
          </p:cNvPr>
          <p:cNvSpPr/>
          <p:nvPr/>
        </p:nvSpPr>
        <p:spPr>
          <a:xfrm>
            <a:off x="200683" y="2303794"/>
            <a:ext cx="10578192" cy="861774"/>
          </a:xfrm>
          <a:prstGeom prst="rect">
            <a:avLst/>
          </a:prstGeom>
        </p:spPr>
        <p:txBody>
          <a:bodyPr wrap="square">
            <a:spAutoFit/>
          </a:bodyPr>
          <a:lstStyle/>
          <a:p>
            <a:pPr algn="just"/>
            <a:r>
              <a:rPr lang="vi-VN" sz="2500" dirty="0">
                <a:solidFill>
                  <a:srgbClr val="222222"/>
                </a:solidFill>
                <a:latin typeface="arial" panose="020B0604020202020204" pitchFamily="34" charset="0"/>
              </a:rPr>
              <a:t>- Phân biệt đối xử dân tộc, nam nữ, thành phần xã hội, tín ngưỡng, tôn giáo dưới mọi hình thức</a:t>
            </a:r>
            <a:r>
              <a:rPr lang="en-GB" sz="2500" dirty="0">
                <a:solidFill>
                  <a:srgbClr val="222222"/>
                </a:solidFill>
                <a:latin typeface="arial" panose="020B0604020202020204" pitchFamily="34" charset="0"/>
              </a:rPr>
              <a:t>.</a:t>
            </a:r>
            <a:endParaRPr lang="vi-VN" sz="2500" dirty="0">
              <a:solidFill>
                <a:srgbClr val="222222"/>
              </a:solidFill>
              <a:latin typeface="arial" panose="020B0604020202020204" pitchFamily="34" charset="0"/>
            </a:endParaRPr>
          </a:p>
        </p:txBody>
      </p:sp>
      <p:sp>
        <p:nvSpPr>
          <p:cNvPr id="11" name="Arrow: Right 10">
            <a:extLst>
              <a:ext uri="{FF2B5EF4-FFF2-40B4-BE49-F238E27FC236}">
                <a16:creationId xmlns:a16="http://schemas.microsoft.com/office/drawing/2014/main" id="{86B9D6CE-9C29-43E9-90E4-E0DA6698DC7C}"/>
              </a:ext>
            </a:extLst>
          </p:cNvPr>
          <p:cNvSpPr/>
          <p:nvPr/>
        </p:nvSpPr>
        <p:spPr>
          <a:xfrm>
            <a:off x="526596" y="6339568"/>
            <a:ext cx="1040947" cy="322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348060A-F983-4D2D-8033-1B08DA1D039A}"/>
              </a:ext>
            </a:extLst>
          </p:cNvPr>
          <p:cNvSpPr/>
          <p:nvPr/>
        </p:nvSpPr>
        <p:spPr>
          <a:xfrm>
            <a:off x="1877785" y="6061164"/>
            <a:ext cx="8997043" cy="861774"/>
          </a:xfrm>
          <a:prstGeom prst="rect">
            <a:avLst/>
          </a:prstGeom>
        </p:spPr>
        <p:txBody>
          <a:bodyPr wrap="square">
            <a:spAutoFit/>
          </a:bodyPr>
          <a:lstStyle/>
          <a:p>
            <a:pPr algn="ctr"/>
            <a:r>
              <a:rPr lang="vi-VN" sz="2500" b="1" i="1" dirty="0">
                <a:solidFill>
                  <a:srgbClr val="0070C0"/>
                </a:solidFill>
                <a:latin typeface="-apple-system"/>
              </a:rPr>
              <a:t>Như vậy, việ</a:t>
            </a:r>
            <a:r>
              <a:rPr lang="en-GB" sz="2500" b="1" i="1" dirty="0">
                <a:solidFill>
                  <a:srgbClr val="0070C0"/>
                </a:solidFill>
                <a:latin typeface="-apple-system"/>
              </a:rPr>
              <a:t>c </a:t>
            </a:r>
            <a:r>
              <a:rPr lang="en-GB" sz="2500" b="1" i="1" dirty="0" err="1">
                <a:solidFill>
                  <a:srgbClr val="0070C0"/>
                </a:solidFill>
                <a:latin typeface="-apple-system"/>
              </a:rPr>
              <a:t>bán</a:t>
            </a:r>
            <a:r>
              <a:rPr lang="en-GB" sz="2500" b="1" i="1" dirty="0">
                <a:solidFill>
                  <a:srgbClr val="0070C0"/>
                </a:solidFill>
                <a:latin typeface="-apple-system"/>
              </a:rPr>
              <a:t> hang </a:t>
            </a:r>
            <a:r>
              <a:rPr lang="vi-VN" sz="2500" b="1" i="1" dirty="0">
                <a:solidFill>
                  <a:srgbClr val="0070C0"/>
                </a:solidFill>
                <a:latin typeface="-apple-system"/>
              </a:rPr>
              <a:t>online không thuộc những việc viên chức không được làm.</a:t>
            </a:r>
            <a:endParaRPr lang="en-GB" sz="2500" dirty="0">
              <a:solidFill>
                <a:srgbClr val="0070C0"/>
              </a:solidFill>
            </a:endParaRPr>
          </a:p>
        </p:txBody>
      </p:sp>
      <p:sp>
        <p:nvSpPr>
          <p:cNvPr id="13" name="Rectangle 12">
            <a:extLst>
              <a:ext uri="{FF2B5EF4-FFF2-40B4-BE49-F238E27FC236}">
                <a16:creationId xmlns:a16="http://schemas.microsoft.com/office/drawing/2014/main" id="{BEFCE3AE-F49A-44FC-A64E-822D63E19CF8}"/>
              </a:ext>
            </a:extLst>
          </p:cNvPr>
          <p:cNvSpPr/>
          <p:nvPr/>
        </p:nvSpPr>
        <p:spPr>
          <a:xfrm>
            <a:off x="168026" y="4224420"/>
            <a:ext cx="10835368" cy="861774"/>
          </a:xfrm>
          <a:prstGeom prst="rect">
            <a:avLst/>
          </a:prstGeom>
        </p:spPr>
        <p:txBody>
          <a:bodyPr wrap="square">
            <a:spAutoFit/>
          </a:bodyPr>
          <a:lstStyle/>
          <a:p>
            <a:pPr algn="just"/>
            <a:r>
              <a:rPr lang="vi-VN" sz="2500" dirty="0">
                <a:solidFill>
                  <a:srgbClr val="222222"/>
                </a:solidFill>
                <a:latin typeface="arial" panose="020B0604020202020204" pitchFamily="34" charset="0"/>
              </a:rPr>
              <a:t>-  Xúc phạm danh dự, nhân phẩm, uy tín của người khác trong khi thực hiện hoạt động nghề nghiệp.</a:t>
            </a:r>
          </a:p>
        </p:txBody>
      </p:sp>
      <p:sp>
        <p:nvSpPr>
          <p:cNvPr id="14" name="Rectangle 13">
            <a:extLst>
              <a:ext uri="{FF2B5EF4-FFF2-40B4-BE49-F238E27FC236}">
                <a16:creationId xmlns:a16="http://schemas.microsoft.com/office/drawing/2014/main" id="{7D513B1B-44E5-467C-862D-0766528DAE05}"/>
              </a:ext>
            </a:extLst>
          </p:cNvPr>
          <p:cNvSpPr/>
          <p:nvPr/>
        </p:nvSpPr>
        <p:spPr>
          <a:xfrm>
            <a:off x="168026" y="4937797"/>
            <a:ext cx="11646355" cy="1246495"/>
          </a:xfrm>
          <a:prstGeom prst="rect">
            <a:avLst/>
          </a:prstGeom>
        </p:spPr>
        <p:txBody>
          <a:bodyPr wrap="square">
            <a:spAutoFit/>
          </a:bodyPr>
          <a:lstStyle/>
          <a:p>
            <a:pPr algn="just"/>
            <a:r>
              <a:rPr lang="vi-VN" sz="2500" dirty="0">
                <a:solidFill>
                  <a:srgbClr val="222222"/>
                </a:solidFill>
                <a:latin typeface="arial" panose="020B0604020202020204" pitchFamily="34" charset="0"/>
              </a:rPr>
              <a:t>- Những việc khác viên chức không được làm theo quy định của Luật phòng, chống tham nhũng, Luật thực hành tiết kiệm, chống lãng phí và các quy định khác của pháp luật có liên quan…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animBg="1"/>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5F338F-7C67-4BF3-95CC-34EEEF68BD29}"/>
              </a:ext>
            </a:extLst>
          </p:cNvPr>
          <p:cNvPicPr>
            <a:picLocks noChangeAspect="1"/>
          </p:cNvPicPr>
          <p:nvPr/>
        </p:nvPicPr>
        <p:blipFill>
          <a:blip r:embed="rId2"/>
          <a:stretch>
            <a:fillRect/>
          </a:stretch>
        </p:blipFill>
        <p:spPr>
          <a:xfrm>
            <a:off x="69397" y="13882"/>
            <a:ext cx="12192000" cy="6858000"/>
          </a:xfrm>
          <a:prstGeom prst="rect">
            <a:avLst/>
          </a:prstGeom>
        </p:spPr>
      </p:pic>
      <p:sp>
        <p:nvSpPr>
          <p:cNvPr id="7" name="Rectangle 6">
            <a:extLst>
              <a:ext uri="{FF2B5EF4-FFF2-40B4-BE49-F238E27FC236}">
                <a16:creationId xmlns:a16="http://schemas.microsoft.com/office/drawing/2014/main" id="{99873F75-091B-4A7B-B48E-FA99A24195B2}"/>
              </a:ext>
            </a:extLst>
          </p:cNvPr>
          <p:cNvSpPr/>
          <p:nvPr/>
        </p:nvSpPr>
        <p:spPr>
          <a:xfrm>
            <a:off x="631745" y="3246150"/>
            <a:ext cx="10826830" cy="1631216"/>
          </a:xfrm>
          <a:prstGeom prst="rect">
            <a:avLst/>
          </a:prstGeom>
        </p:spPr>
        <p:txBody>
          <a:bodyPr wrap="square">
            <a:spAutoFit/>
          </a:bodyPr>
          <a:lstStyle/>
          <a:p>
            <a:pPr algn="just"/>
            <a:r>
              <a:rPr lang="vi-VN" sz="2500" b="1" i="1" dirty="0">
                <a:solidFill>
                  <a:srgbClr val="00B0F0"/>
                </a:solidFill>
                <a:latin typeface="-apple-system"/>
              </a:rPr>
              <a:t>Căn cứ theo quy định nêu trên thì viên chức không có quyền quản lý và thành lập doanh nghiệp nhưng </a:t>
            </a:r>
            <a:r>
              <a:rPr lang="en-GB" sz="2500" b="1" i="1" dirty="0" err="1">
                <a:solidFill>
                  <a:srgbClr val="00B0F0"/>
                </a:solidFill>
                <a:latin typeface="-apple-system"/>
              </a:rPr>
              <a:t>bán</a:t>
            </a:r>
            <a:r>
              <a:rPr lang="en-GB" sz="2500" b="1" i="1" dirty="0">
                <a:solidFill>
                  <a:srgbClr val="00B0F0"/>
                </a:solidFill>
                <a:latin typeface="-apple-system"/>
              </a:rPr>
              <a:t> hang online </a:t>
            </a:r>
            <a:r>
              <a:rPr lang="vi-VN" sz="2500" b="1" i="1" dirty="0">
                <a:solidFill>
                  <a:srgbClr val="00B0F0"/>
                </a:solidFill>
                <a:latin typeface="-apple-system"/>
              </a:rPr>
              <a:t>không được xem là doanh nghiệp theo Luật doanh nghiệp 2014, </a:t>
            </a:r>
            <a:r>
              <a:rPr lang="en-GB" sz="2500" b="1" i="1" dirty="0" err="1">
                <a:solidFill>
                  <a:srgbClr val="00B0F0"/>
                </a:solidFill>
                <a:latin typeface="-apple-system"/>
              </a:rPr>
              <a:t>bán</a:t>
            </a:r>
            <a:r>
              <a:rPr lang="en-GB" sz="2500" b="1" i="1" dirty="0">
                <a:solidFill>
                  <a:srgbClr val="00B0F0"/>
                </a:solidFill>
                <a:latin typeface="-apple-system"/>
              </a:rPr>
              <a:t> hang online </a:t>
            </a:r>
            <a:r>
              <a:rPr lang="vi-VN" sz="2500" b="1" i="1" dirty="0">
                <a:solidFill>
                  <a:srgbClr val="00B0F0"/>
                </a:solidFill>
                <a:latin typeface="-apple-system"/>
              </a:rPr>
              <a:t>không thuộc trường hợp bị cấm đối với viên chức.</a:t>
            </a:r>
            <a:endParaRPr lang="vi-VN" sz="2500" dirty="0">
              <a:solidFill>
                <a:srgbClr val="00B0F0"/>
              </a:solidFill>
              <a:latin typeface="-apple-system"/>
            </a:endParaRPr>
          </a:p>
        </p:txBody>
      </p:sp>
      <p:sp>
        <p:nvSpPr>
          <p:cNvPr id="8" name="Rectangle 7">
            <a:extLst>
              <a:ext uri="{FF2B5EF4-FFF2-40B4-BE49-F238E27FC236}">
                <a16:creationId xmlns:a16="http://schemas.microsoft.com/office/drawing/2014/main" id="{15B8270F-0BB1-4A97-B11F-AEF7CE5059DC}"/>
              </a:ext>
            </a:extLst>
          </p:cNvPr>
          <p:cNvSpPr/>
          <p:nvPr/>
        </p:nvSpPr>
        <p:spPr>
          <a:xfrm>
            <a:off x="341538" y="243513"/>
            <a:ext cx="10917011" cy="861774"/>
          </a:xfrm>
          <a:prstGeom prst="rect">
            <a:avLst/>
          </a:prstGeom>
        </p:spPr>
        <p:txBody>
          <a:bodyPr wrap="square">
            <a:spAutoFit/>
          </a:bodyPr>
          <a:lstStyle/>
          <a:p>
            <a:pPr algn="just"/>
            <a:r>
              <a:rPr lang="vi-VN" sz="2500" dirty="0">
                <a:solidFill>
                  <a:srgbClr val="000000"/>
                </a:solidFill>
                <a:latin typeface="-apple-system"/>
              </a:rPr>
              <a:t>Ngoài ra, </a:t>
            </a:r>
            <a:r>
              <a:rPr lang="vi-VN" sz="2500" dirty="0">
                <a:solidFill>
                  <a:srgbClr val="FF0000"/>
                </a:solidFill>
                <a:latin typeface="-apple-system"/>
              </a:rPr>
              <a:t>Khoản 2 Điều 18 Luật doanh nghiệp 2014 </a:t>
            </a:r>
            <a:r>
              <a:rPr lang="vi-VN" sz="2500" dirty="0">
                <a:solidFill>
                  <a:srgbClr val="000000"/>
                </a:solidFill>
                <a:latin typeface="-apple-system"/>
              </a:rPr>
              <a:t>quy định về các tổ chức, cá nhân không có quyền quản lý và thành lập doanh nghiệp tại Việt Nam bao gồm:</a:t>
            </a:r>
          </a:p>
        </p:txBody>
      </p:sp>
      <p:sp>
        <p:nvSpPr>
          <p:cNvPr id="9" name="Rectangle 8">
            <a:extLst>
              <a:ext uri="{FF2B5EF4-FFF2-40B4-BE49-F238E27FC236}">
                <a16:creationId xmlns:a16="http://schemas.microsoft.com/office/drawing/2014/main" id="{616E8D21-BF01-452A-A80E-6A44DE0C8A26}"/>
              </a:ext>
            </a:extLst>
          </p:cNvPr>
          <p:cNvSpPr/>
          <p:nvPr/>
        </p:nvSpPr>
        <p:spPr>
          <a:xfrm>
            <a:off x="514973" y="1335915"/>
            <a:ext cx="10499771" cy="861774"/>
          </a:xfrm>
          <a:prstGeom prst="rect">
            <a:avLst/>
          </a:prstGeom>
        </p:spPr>
        <p:txBody>
          <a:bodyPr wrap="square">
            <a:spAutoFit/>
          </a:bodyPr>
          <a:lstStyle/>
          <a:p>
            <a:pPr algn="just"/>
            <a:r>
              <a:rPr lang="vi-VN" sz="2500" dirty="0">
                <a:solidFill>
                  <a:srgbClr val="000000"/>
                </a:solidFill>
                <a:latin typeface="-apple-system"/>
              </a:rPr>
              <a:t>a) Cơ quan nhà nước, đơn vị vũ trang nhân dân sử dụng tài sản nhà nước để thành lập doanh nghiệp kinh doanh thu lợi riêng cho cơ quan, đơn vị mình</a:t>
            </a:r>
            <a:r>
              <a:rPr lang="en-GB" sz="2500" dirty="0">
                <a:solidFill>
                  <a:srgbClr val="000000"/>
                </a:solidFill>
                <a:latin typeface="-apple-system"/>
              </a:rPr>
              <a:t>.</a:t>
            </a:r>
            <a:endParaRPr lang="vi-VN" sz="2500" dirty="0">
              <a:solidFill>
                <a:srgbClr val="000000"/>
              </a:solidFill>
              <a:latin typeface="-apple-system"/>
            </a:endParaRPr>
          </a:p>
        </p:txBody>
      </p:sp>
      <p:sp>
        <p:nvSpPr>
          <p:cNvPr id="10" name="Rectangle 9">
            <a:extLst>
              <a:ext uri="{FF2B5EF4-FFF2-40B4-BE49-F238E27FC236}">
                <a16:creationId xmlns:a16="http://schemas.microsoft.com/office/drawing/2014/main" id="{8D03380B-56A9-4FB1-86CE-E0BA91D0B2B6}"/>
              </a:ext>
            </a:extLst>
          </p:cNvPr>
          <p:cNvSpPr/>
          <p:nvPr/>
        </p:nvSpPr>
        <p:spPr>
          <a:xfrm>
            <a:off x="514973" y="2281178"/>
            <a:ext cx="10596245" cy="861774"/>
          </a:xfrm>
          <a:prstGeom prst="rect">
            <a:avLst/>
          </a:prstGeom>
        </p:spPr>
        <p:txBody>
          <a:bodyPr wrap="square">
            <a:spAutoFit/>
          </a:bodyPr>
          <a:lstStyle/>
          <a:p>
            <a:pPr algn="just"/>
            <a:r>
              <a:rPr lang="vi-VN" sz="2500" dirty="0">
                <a:solidFill>
                  <a:srgbClr val="000000"/>
                </a:solidFill>
                <a:latin typeface="-apple-system"/>
              </a:rPr>
              <a:t>b) Cán bộ, công chức, viên chức theo quy định của pháp luật về cán bộ, công chức, viên chức</a:t>
            </a:r>
            <a:r>
              <a:rPr lang="en-GB" sz="2500" dirty="0">
                <a:solidFill>
                  <a:srgbClr val="000000"/>
                </a:solidFill>
                <a:latin typeface="-apple-system"/>
              </a:rPr>
              <a:t>.</a:t>
            </a:r>
            <a:endParaRPr lang="vi-VN" sz="2500" dirty="0">
              <a:solidFill>
                <a:srgbClr val="000000"/>
              </a:solidFill>
              <a:latin typeface="-apple-system"/>
            </a:endParaRPr>
          </a:p>
        </p:txBody>
      </p:sp>
      <p:sp>
        <p:nvSpPr>
          <p:cNvPr id="11" name="Rectangle 10">
            <a:extLst>
              <a:ext uri="{FF2B5EF4-FFF2-40B4-BE49-F238E27FC236}">
                <a16:creationId xmlns:a16="http://schemas.microsoft.com/office/drawing/2014/main" id="{2497D9D0-D399-4890-BB33-099C8072738E}"/>
              </a:ext>
            </a:extLst>
          </p:cNvPr>
          <p:cNvSpPr/>
          <p:nvPr/>
        </p:nvSpPr>
        <p:spPr>
          <a:xfrm>
            <a:off x="3048000" y="5315955"/>
            <a:ext cx="6096000" cy="861774"/>
          </a:xfrm>
          <a:prstGeom prst="rect">
            <a:avLst/>
          </a:prstGeom>
        </p:spPr>
        <p:txBody>
          <a:bodyPr>
            <a:spAutoFit/>
          </a:bodyPr>
          <a:lstStyle/>
          <a:p>
            <a:pPr algn="ctr"/>
            <a:r>
              <a:rPr lang="vi-VN" sz="2500" b="1" i="1" dirty="0">
                <a:solidFill>
                  <a:srgbClr val="0070C0"/>
                </a:solidFill>
                <a:latin typeface="-apple-system"/>
              </a:rPr>
              <a:t>Do đó, Anh/Chị hiện đang là giáo viên vẫn có </a:t>
            </a:r>
            <a:r>
              <a:rPr lang="en-GB" sz="2500" b="1" i="1" dirty="0" err="1">
                <a:solidFill>
                  <a:srgbClr val="0070C0"/>
                </a:solidFill>
                <a:latin typeface="-apple-system"/>
              </a:rPr>
              <a:t>thể</a:t>
            </a:r>
            <a:r>
              <a:rPr lang="en-GB" sz="2500" b="1" i="1" dirty="0">
                <a:solidFill>
                  <a:srgbClr val="0070C0"/>
                </a:solidFill>
                <a:latin typeface="-apple-system"/>
              </a:rPr>
              <a:t> </a:t>
            </a:r>
            <a:r>
              <a:rPr lang="en-GB" sz="2500" b="1" i="1" dirty="0" err="1">
                <a:solidFill>
                  <a:srgbClr val="0070C0"/>
                </a:solidFill>
                <a:latin typeface="-apple-system"/>
              </a:rPr>
              <a:t>bán</a:t>
            </a:r>
            <a:r>
              <a:rPr lang="en-GB" sz="2500" b="1" i="1" dirty="0">
                <a:solidFill>
                  <a:srgbClr val="0070C0"/>
                </a:solidFill>
                <a:latin typeface="-apple-system"/>
              </a:rPr>
              <a:t> hang online</a:t>
            </a:r>
            <a:endParaRPr lang="vi-VN" sz="2500" dirty="0">
              <a:solidFill>
                <a:srgbClr val="0070C0"/>
              </a:solidFill>
              <a:latin typeface="-apple-system"/>
            </a:endParaRPr>
          </a:p>
        </p:txBody>
      </p:sp>
      <p:sp>
        <p:nvSpPr>
          <p:cNvPr id="12" name="Arrow: Notched Right 11">
            <a:extLst>
              <a:ext uri="{FF2B5EF4-FFF2-40B4-BE49-F238E27FC236}">
                <a16:creationId xmlns:a16="http://schemas.microsoft.com/office/drawing/2014/main" id="{2A3EFABE-A5D5-403A-998D-B7B079E4D9DB}"/>
              </a:ext>
            </a:extLst>
          </p:cNvPr>
          <p:cNvSpPr/>
          <p:nvPr/>
        </p:nvSpPr>
        <p:spPr>
          <a:xfrm>
            <a:off x="1102179" y="5661932"/>
            <a:ext cx="1485900" cy="6327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1297</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-apple-system</vt:lpstr>
      <vt:lpstr>Arial</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truong dinh du</cp:lastModifiedBy>
  <cp:revision>58</cp:revision>
  <dcterms:created xsi:type="dcterms:W3CDTF">2019-10-18T16:45:00Z</dcterms:created>
  <dcterms:modified xsi:type="dcterms:W3CDTF">2019-12-16T22:12:17Z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