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handoutMasterIdLst>
    <p:handoutMasterId r:id="rId12"/>
  </p:handoutMasterIdLst>
  <p:sldIdLst>
    <p:sldId id="256" r:id="rId2"/>
    <p:sldId id="267" r:id="rId3"/>
    <p:sldId id="269" r:id="rId4"/>
    <p:sldId id="275" r:id="rId5"/>
    <p:sldId id="270" r:id="rId6"/>
    <p:sldId id="271" r:id="rId7"/>
    <p:sldId id="272" r:id="rId8"/>
    <p:sldId id="259" r:id="rId9"/>
    <p:sldId id="276" r:id="rId10"/>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DF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92" d="100"/>
          <a:sy n="92" d="100"/>
        </p:scale>
        <p:origin x="-402"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4834104-2822-4E57-8E3D-EF2DDFBE508D}" type="datetimeFigureOut">
              <a:rPr lang="en-US" smtClean="0"/>
              <a:t>4/6/2020</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50DD8CC-99D0-4EE0-A6C7-C2C674E7B6A0}" type="slidenum">
              <a:rPr lang="en-US" smtClean="0"/>
              <a:t>‹#›</a:t>
            </a:fld>
            <a:endParaRPr lang="en-US"/>
          </a:p>
        </p:txBody>
      </p:sp>
    </p:spTree>
    <p:extLst>
      <p:ext uri="{BB962C8B-B14F-4D97-AF65-F5344CB8AC3E}">
        <p14:creationId xmlns:p14="http://schemas.microsoft.com/office/powerpoint/2010/main" val="2540833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F2B6A3B-C303-46AD-9FA4-1C0CFFAFC6CC}" type="datetimeFigureOut">
              <a:rPr lang="en-US" smtClean="0"/>
              <a:t>4/6/2020</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A81BCD40-DA96-48C4-AC78-3C627D55C580}" type="slidenum">
              <a:rPr lang="en-US" smtClean="0"/>
              <a:t>‹#›</a:t>
            </a:fld>
            <a:endParaRPr lang="en-US"/>
          </a:p>
        </p:txBody>
      </p:sp>
    </p:spTree>
    <p:extLst>
      <p:ext uri="{BB962C8B-B14F-4D97-AF65-F5344CB8AC3E}">
        <p14:creationId xmlns:p14="http://schemas.microsoft.com/office/powerpoint/2010/main" val="1390730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1BCD40-DA96-48C4-AC78-3C627D55C580}" type="slidenum">
              <a:rPr lang="en-US" smtClean="0"/>
              <a:t>1</a:t>
            </a:fld>
            <a:endParaRPr lang="en-US"/>
          </a:p>
        </p:txBody>
      </p:sp>
    </p:spTree>
    <p:extLst>
      <p:ext uri="{BB962C8B-B14F-4D97-AF65-F5344CB8AC3E}">
        <p14:creationId xmlns:p14="http://schemas.microsoft.com/office/powerpoint/2010/main" val="2435144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1BCD40-DA96-48C4-AC78-3C627D55C580}" type="slidenum">
              <a:rPr lang="en-US" smtClean="0"/>
              <a:t>2</a:t>
            </a:fld>
            <a:endParaRPr lang="en-US"/>
          </a:p>
        </p:txBody>
      </p:sp>
    </p:spTree>
    <p:extLst>
      <p:ext uri="{BB962C8B-B14F-4D97-AF65-F5344CB8AC3E}">
        <p14:creationId xmlns:p14="http://schemas.microsoft.com/office/powerpoint/2010/main" val="154460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1BCD40-DA96-48C4-AC78-3C627D55C580}" type="slidenum">
              <a:rPr lang="en-US" smtClean="0"/>
              <a:t>3</a:t>
            </a:fld>
            <a:endParaRPr lang="en-US"/>
          </a:p>
        </p:txBody>
      </p:sp>
    </p:spTree>
    <p:extLst>
      <p:ext uri="{BB962C8B-B14F-4D97-AF65-F5344CB8AC3E}">
        <p14:creationId xmlns:p14="http://schemas.microsoft.com/office/powerpoint/2010/main" val="2505018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1BCD40-DA96-48C4-AC78-3C627D55C580}" type="slidenum">
              <a:rPr lang="en-US" smtClean="0"/>
              <a:t>4</a:t>
            </a:fld>
            <a:endParaRPr lang="en-US"/>
          </a:p>
        </p:txBody>
      </p:sp>
    </p:spTree>
    <p:extLst>
      <p:ext uri="{BB962C8B-B14F-4D97-AF65-F5344CB8AC3E}">
        <p14:creationId xmlns:p14="http://schemas.microsoft.com/office/powerpoint/2010/main" val="1055143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1BCD40-DA96-48C4-AC78-3C627D55C580}" type="slidenum">
              <a:rPr lang="en-US" smtClean="0"/>
              <a:t>5</a:t>
            </a:fld>
            <a:endParaRPr lang="en-US"/>
          </a:p>
        </p:txBody>
      </p:sp>
    </p:spTree>
    <p:extLst>
      <p:ext uri="{BB962C8B-B14F-4D97-AF65-F5344CB8AC3E}">
        <p14:creationId xmlns:p14="http://schemas.microsoft.com/office/powerpoint/2010/main" val="811456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1BCD40-DA96-48C4-AC78-3C627D55C580}" type="slidenum">
              <a:rPr lang="en-US" smtClean="0"/>
              <a:t>6</a:t>
            </a:fld>
            <a:endParaRPr lang="en-US"/>
          </a:p>
        </p:txBody>
      </p:sp>
    </p:spTree>
    <p:extLst>
      <p:ext uri="{BB962C8B-B14F-4D97-AF65-F5344CB8AC3E}">
        <p14:creationId xmlns:p14="http://schemas.microsoft.com/office/powerpoint/2010/main" val="3125390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1BCD40-DA96-48C4-AC78-3C627D55C580}" type="slidenum">
              <a:rPr lang="en-US" smtClean="0"/>
              <a:t>7</a:t>
            </a:fld>
            <a:endParaRPr lang="en-US"/>
          </a:p>
        </p:txBody>
      </p:sp>
    </p:spTree>
    <p:extLst>
      <p:ext uri="{BB962C8B-B14F-4D97-AF65-F5344CB8AC3E}">
        <p14:creationId xmlns:p14="http://schemas.microsoft.com/office/powerpoint/2010/main" val="2333598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1BCD40-DA96-48C4-AC78-3C627D55C580}" type="slidenum">
              <a:rPr lang="en-US" smtClean="0"/>
              <a:t>8</a:t>
            </a:fld>
            <a:endParaRPr lang="en-US"/>
          </a:p>
        </p:txBody>
      </p:sp>
    </p:spTree>
    <p:extLst>
      <p:ext uri="{BB962C8B-B14F-4D97-AF65-F5344CB8AC3E}">
        <p14:creationId xmlns:p14="http://schemas.microsoft.com/office/powerpoint/2010/main" val="3765204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1BCD40-DA96-48C4-AC78-3C627D55C580}" type="slidenum">
              <a:rPr lang="en-US" smtClean="0"/>
              <a:t>9</a:t>
            </a:fld>
            <a:endParaRPr lang="en-US"/>
          </a:p>
        </p:txBody>
      </p:sp>
    </p:spTree>
    <p:extLst>
      <p:ext uri="{BB962C8B-B14F-4D97-AF65-F5344CB8AC3E}">
        <p14:creationId xmlns:p14="http://schemas.microsoft.com/office/powerpoint/2010/main" val="3754851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8F41991-CE28-43EC-918C-0A0BB94057F4}"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F41991-CE28-43EC-918C-0A0BB94057F4}"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F41991-CE28-43EC-918C-0A0BB94057F4}"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F41991-CE28-43EC-918C-0A0BB94057F4}"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F41991-CE28-43EC-918C-0A0BB94057F4}"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F41991-CE28-43EC-918C-0A0BB94057F4}"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8F41991-CE28-43EC-918C-0A0BB94057F4}" type="datetimeFigureOut">
              <a:rPr lang="en-US" smtClean="0"/>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8F41991-CE28-43EC-918C-0A0BB94057F4}" type="datetimeFigureOut">
              <a:rPr lang="en-US" smtClean="0"/>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F41991-CE28-43EC-918C-0A0BB94057F4}" type="datetimeFigureOut">
              <a:rPr lang="en-US" smtClean="0"/>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F41991-CE28-43EC-918C-0A0BB94057F4}"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F41991-CE28-43EC-918C-0A0BB94057F4}"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A1C36-5F22-4DC8-82B2-48BDFD7982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F41991-CE28-43EC-918C-0A0BB94057F4}" type="datetimeFigureOut">
              <a:rPr lang="en-US" smtClean="0"/>
              <a:t>4/6/2020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A1C36-5F22-4DC8-82B2-48BDFD7982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hinhsu.luatviet.co/s/hi%E1%BB%87u+l%E1%BB%B1c+h%E1%BB%93i+t%E1%BB%9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hinhsu.luatviet.co/s/tr%C3%A1ch+nhi%E1%BB%87m+h%C3%ACnh+s%E1%BB%B1.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hinhsu.luatviet.co/s/hi%E1%BB%87u+l%E1%BB%B1c+tr%E1%BB%9F+v%E1%BB%81+tr%C6%B0%E1%BB%9Bc.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hinhsu.luatviet.co/s/b%E1%BB%99+lu%E1%BA%ADt+h%C3%ACnh+s%E1%BB%B1.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luatminhkhue.vn/bo-luat-hinh-su-moi-nhat---.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luatminhkhue.vn/luat-sua-doi--bo-sung-mot-so-dieu-cua-luat-hinh-su-so-37-2009-qh12-.asp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ình ảnh có liên quan">
            <a:extLst>
              <a:ext uri="{FF2B5EF4-FFF2-40B4-BE49-F238E27FC236}">
                <a16:creationId xmlns:a16="http://schemas.microsoft.com/office/drawing/2014/main" xmlns="" id="{5E902B29-CC90-418B-BA80-4E236C1F18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315824"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xmlns="" id="{DA25D755-4A36-48D3-ACB0-70CE4B02DD50}"/>
              </a:ext>
            </a:extLst>
          </p:cNvPr>
          <p:cNvSpPr/>
          <p:nvPr/>
        </p:nvSpPr>
        <p:spPr>
          <a:xfrm>
            <a:off x="571500" y="391210"/>
            <a:ext cx="10969008" cy="1261884"/>
          </a:xfrm>
          <a:prstGeom prst="rect">
            <a:avLst/>
          </a:prstGeom>
        </p:spPr>
        <p:txBody>
          <a:bodyPr wrap="square">
            <a:spAutoFit/>
          </a:bodyPr>
          <a:lstStyle/>
          <a:p>
            <a:pPr algn="ctr"/>
            <a:r>
              <a:rPr lang="en-GB" sz="3800" b="1" dirty="0">
                <a:solidFill>
                  <a:srgbClr val="FF0000"/>
                </a:solidFill>
                <a:latin typeface="Times New Roman" panose="02020603050405020304" pitchFamily="18" charset="0"/>
                <a:cs typeface="Times New Roman" panose="02020603050405020304" pitchFamily="18" charset="0"/>
              </a:rPr>
              <a:t>TUYÊN TRUYỀN PHÁP LUẬT THÁNG 3/2020</a:t>
            </a:r>
            <a:endParaRPr lang="vi-VN" sz="3800" b="1" dirty="0">
              <a:solidFill>
                <a:srgbClr val="FF0000"/>
              </a:solidFill>
              <a:latin typeface="Times New Roman" panose="02020603050405020304" pitchFamily="18" charset="0"/>
              <a:cs typeface="Times New Roman" panose="02020603050405020304" pitchFamily="18" charset="0"/>
            </a:endParaRPr>
          </a:p>
          <a:p>
            <a:pPr algn="ctr"/>
            <a:r>
              <a:rPr lang="en-US" sz="3800" b="1" dirty="0">
                <a:solidFill>
                  <a:srgbClr val="FF0000"/>
                </a:solidFill>
                <a:latin typeface="Times New Roman" panose="02020603050405020304" pitchFamily="18" charset="0"/>
                <a:cs typeface="Times New Roman" panose="02020603050405020304" pitchFamily="18" charset="0"/>
              </a:rPr>
              <a:t> NĂM HỌC 2019-2020</a:t>
            </a:r>
          </a:p>
        </p:txBody>
      </p:sp>
      <p:sp>
        <p:nvSpPr>
          <p:cNvPr id="3" name="Rectangle 2">
            <a:extLst>
              <a:ext uri="{FF2B5EF4-FFF2-40B4-BE49-F238E27FC236}">
                <a16:creationId xmlns:a16="http://schemas.microsoft.com/office/drawing/2014/main" xmlns="" id="{30A34283-7443-44F3-8256-FD1EE32AB6B8}"/>
              </a:ext>
            </a:extLst>
          </p:cNvPr>
          <p:cNvSpPr/>
          <p:nvPr/>
        </p:nvSpPr>
        <p:spPr>
          <a:xfrm>
            <a:off x="2140526" y="5054651"/>
            <a:ext cx="9399981" cy="1477328"/>
          </a:xfrm>
          <a:prstGeom prst="rect">
            <a:avLst/>
          </a:prstGeom>
        </p:spPr>
        <p:txBody>
          <a:bodyPr wrap="square">
            <a:spAutoFit/>
          </a:bodyPr>
          <a:lstStyle/>
          <a:p>
            <a:pPr algn="ctr"/>
            <a:r>
              <a:rPr lang="en-GB" sz="4500" b="1" dirty="0">
                <a:solidFill>
                  <a:srgbClr val="002060"/>
                </a:solidFill>
                <a:latin typeface="Times New Roman" panose="02020603050405020304" pitchFamily="18" charset="0"/>
                <a:cs typeface="Times New Roman" panose="02020603050405020304" pitchFamily="18" charset="0"/>
              </a:rPr>
              <a:t>LUẬT </a:t>
            </a:r>
            <a:r>
              <a:rPr lang="en-GB" sz="4500" b="1">
                <a:solidFill>
                  <a:srgbClr val="002060"/>
                </a:solidFill>
                <a:latin typeface="Times New Roman" panose="02020603050405020304" pitchFamily="18" charset="0"/>
                <a:cs typeface="Times New Roman" panose="02020603050405020304" pitchFamily="18" charset="0"/>
              </a:rPr>
              <a:t>HỒI </a:t>
            </a:r>
            <a:r>
              <a:rPr lang="en-GB" sz="4500" b="1" smtClean="0">
                <a:solidFill>
                  <a:srgbClr val="002060"/>
                </a:solidFill>
                <a:latin typeface="Times New Roman" panose="02020603050405020304" pitchFamily="18" charset="0"/>
                <a:cs typeface="Times New Roman" panose="02020603050405020304" pitchFamily="18" charset="0"/>
              </a:rPr>
              <a:t>TỐ </a:t>
            </a:r>
          </a:p>
          <a:p>
            <a:pPr algn="ctr"/>
            <a:r>
              <a:rPr lang="en-GB" sz="4500" b="1" smtClean="0">
                <a:solidFill>
                  <a:srgbClr val="002060"/>
                </a:solidFill>
                <a:latin typeface="Times New Roman" panose="02020603050405020304" pitchFamily="18" charset="0"/>
                <a:cs typeface="Times New Roman" panose="02020603050405020304" pitchFamily="18" charset="0"/>
              </a:rPr>
              <a:t>TỘI </a:t>
            </a:r>
            <a:r>
              <a:rPr lang="en-GB" sz="4500" b="1" dirty="0">
                <a:solidFill>
                  <a:srgbClr val="002060"/>
                </a:solidFill>
                <a:latin typeface="Times New Roman" panose="02020603050405020304" pitchFamily="18" charset="0"/>
                <a:cs typeface="Times New Roman" panose="02020603050405020304" pitchFamily="18" charset="0"/>
              </a:rPr>
              <a:t>PHẠM CHỨC </a:t>
            </a:r>
            <a:r>
              <a:rPr lang="en-GB" sz="4500" b="1">
                <a:solidFill>
                  <a:srgbClr val="002060"/>
                </a:solidFill>
                <a:latin typeface="Times New Roman" panose="02020603050405020304" pitchFamily="18" charset="0"/>
                <a:cs typeface="Times New Roman" panose="02020603050405020304" pitchFamily="18" charset="0"/>
              </a:rPr>
              <a:t>VỤ </a:t>
            </a:r>
            <a:r>
              <a:rPr lang="en-GB" sz="4500" b="1" smtClean="0">
                <a:solidFill>
                  <a:srgbClr val="002060"/>
                </a:solidFill>
                <a:latin typeface="Times New Roman" panose="02020603050405020304" pitchFamily="18" charset="0"/>
                <a:cs typeface="Times New Roman" panose="02020603050405020304" pitchFamily="18" charset="0"/>
              </a:rPr>
              <a:t> </a:t>
            </a:r>
            <a:endParaRPr lang="en-US" sz="4500" b="1" dirty="0">
              <a:solidFill>
                <a:srgbClr val="002060"/>
              </a:solidFill>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xmlns="" id="{46974450-1B65-498F-B1EF-55104D90522A}"/>
              </a:ext>
            </a:extLst>
          </p:cNvPr>
          <p:cNvPicPr>
            <a:picLocks noChangeAspect="1"/>
          </p:cNvPicPr>
          <p:nvPr/>
        </p:nvPicPr>
        <p:blipFill>
          <a:blip r:embed="rId4"/>
          <a:stretch>
            <a:fillRect/>
          </a:stretch>
        </p:blipFill>
        <p:spPr>
          <a:xfrm>
            <a:off x="3999407" y="1874325"/>
            <a:ext cx="4762681" cy="31093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2C2719E-0C60-46F4-9979-27F485C177EB}"/>
              </a:ext>
            </a:extLst>
          </p:cNvPr>
          <p:cNvSpPr/>
          <p:nvPr/>
        </p:nvSpPr>
        <p:spPr>
          <a:xfrm>
            <a:off x="1329395" y="3158313"/>
            <a:ext cx="11705362" cy="707886"/>
          </a:xfrm>
          <a:prstGeom prst="rect">
            <a:avLst/>
          </a:prstGeom>
        </p:spPr>
        <p:txBody>
          <a:bodyPr wrap="square">
            <a:spAutoFit/>
          </a:bodyPr>
          <a:lstStyle/>
          <a:p>
            <a:r>
              <a:rPr lang="en-GB" sz="4000" b="1" dirty="0" err="1">
                <a:solidFill>
                  <a:srgbClr val="0070C0"/>
                </a:solidFill>
                <a:latin typeface="Times New Roman" panose="02020603050405020304" pitchFamily="18" charset="0"/>
                <a:cs typeface="Times New Roman" panose="02020603050405020304" pitchFamily="18" charset="0"/>
              </a:rPr>
              <a:t>Hồi</a:t>
            </a:r>
            <a:r>
              <a:rPr lang="en-GB" sz="4000" b="1" dirty="0">
                <a:solidFill>
                  <a:srgbClr val="0070C0"/>
                </a:solidFill>
                <a:latin typeface="Times New Roman" panose="02020603050405020304" pitchFamily="18" charset="0"/>
                <a:cs typeface="Times New Roman" panose="02020603050405020304" pitchFamily="18" charset="0"/>
              </a:rPr>
              <a:t> </a:t>
            </a:r>
            <a:r>
              <a:rPr lang="en-GB" sz="4000" b="1" dirty="0" err="1">
                <a:solidFill>
                  <a:srgbClr val="0070C0"/>
                </a:solidFill>
                <a:latin typeface="Times New Roman" panose="02020603050405020304" pitchFamily="18" charset="0"/>
                <a:cs typeface="Times New Roman" panose="02020603050405020304" pitchFamily="18" charset="0"/>
              </a:rPr>
              <a:t>tố</a:t>
            </a:r>
            <a:r>
              <a:rPr lang="en-GB" sz="4000" b="1" dirty="0">
                <a:solidFill>
                  <a:srgbClr val="0070C0"/>
                </a:solidFill>
                <a:latin typeface="Times New Roman" panose="02020603050405020304" pitchFamily="18" charset="0"/>
                <a:cs typeface="Times New Roman" panose="02020603050405020304" pitchFamily="18" charset="0"/>
              </a:rPr>
              <a:t> </a:t>
            </a:r>
            <a:r>
              <a:rPr lang="en-GB" sz="4000" b="1" dirty="0" err="1">
                <a:solidFill>
                  <a:srgbClr val="0070C0"/>
                </a:solidFill>
                <a:latin typeface="Times New Roman" panose="02020603050405020304" pitchFamily="18" charset="0"/>
                <a:cs typeface="Times New Roman" panose="02020603050405020304" pitchFamily="18" charset="0"/>
              </a:rPr>
              <a:t>là</a:t>
            </a:r>
            <a:r>
              <a:rPr lang="en-GB" sz="4000" b="1" dirty="0">
                <a:solidFill>
                  <a:srgbClr val="0070C0"/>
                </a:solidFill>
                <a:latin typeface="Times New Roman" panose="02020603050405020304" pitchFamily="18" charset="0"/>
                <a:cs typeface="Times New Roman" panose="02020603050405020304" pitchFamily="18" charset="0"/>
              </a:rPr>
              <a:t> </a:t>
            </a:r>
            <a:r>
              <a:rPr lang="en-GB" sz="4000" b="1" dirty="0" err="1">
                <a:solidFill>
                  <a:srgbClr val="0070C0"/>
                </a:solidFill>
                <a:latin typeface="Times New Roman" panose="02020603050405020304" pitchFamily="18" charset="0"/>
                <a:cs typeface="Times New Roman" panose="02020603050405020304" pitchFamily="18" charset="0"/>
              </a:rPr>
              <a:t>gi</a:t>
            </a:r>
            <a:r>
              <a:rPr lang="en-GB" sz="4000" b="1" dirty="0">
                <a:solidFill>
                  <a:srgbClr val="0070C0"/>
                </a:solidFill>
                <a:latin typeface="Times New Roman" panose="02020603050405020304" pitchFamily="18" charset="0"/>
                <a:cs typeface="Times New Roman" panose="02020603050405020304" pitchFamily="18" charset="0"/>
              </a:rPr>
              <a:t>?</a:t>
            </a:r>
            <a:endParaRPr lang="en-GB" sz="4000" dirty="0">
              <a:solidFill>
                <a:srgbClr val="0070C0"/>
              </a:solidFill>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xmlns="" id="{E8D9FCEF-D019-4B39-92A9-B8C3B5761314}"/>
              </a:ext>
            </a:extLst>
          </p:cNvPr>
          <p:cNvSpPr/>
          <p:nvPr/>
        </p:nvSpPr>
        <p:spPr>
          <a:xfrm>
            <a:off x="1288472" y="1275118"/>
            <a:ext cx="9871365" cy="2015936"/>
          </a:xfrm>
          <a:prstGeom prst="rect">
            <a:avLst/>
          </a:prstGeom>
        </p:spPr>
        <p:txBody>
          <a:bodyPr wrap="square">
            <a:spAutoFit/>
          </a:bodyPr>
          <a:lstStyle/>
          <a:p>
            <a:pPr algn="just"/>
            <a:r>
              <a:rPr lang="vi-VN" sz="2500" b="1" dirty="0">
                <a:latin typeface="+mj-lt"/>
              </a:rPr>
              <a:t>Cụm từ hồi tố thường bắt gặp trong các văn bản quy phạm pháp luật, </a:t>
            </a:r>
            <a:r>
              <a:rPr lang="vi-VN" sz="2500" b="1" dirty="0">
                <a:solidFill>
                  <a:srgbClr val="FF0000"/>
                </a:solidFill>
                <a:latin typeface="+mj-lt"/>
              </a:rPr>
              <a:t>đặc biệt là trong pháp luật hình sự </a:t>
            </a:r>
            <a:r>
              <a:rPr lang="vi-VN" sz="2500" b="1" dirty="0">
                <a:latin typeface="+mj-lt"/>
              </a:rPr>
              <a:t>hồi tố được hiểu là </a:t>
            </a:r>
            <a:r>
              <a:rPr lang="vi-VN" sz="2500" b="1" dirty="0">
                <a:solidFill>
                  <a:srgbClr val="00B050"/>
                </a:solidFill>
                <a:latin typeface="+mj-lt"/>
              </a:rPr>
              <a:t>hiệu lực trở về trước </a:t>
            </a:r>
            <a:r>
              <a:rPr lang="vi-VN" sz="2500" b="1" dirty="0">
                <a:latin typeface="+mj-lt"/>
              </a:rPr>
              <a:t>của một hoặc nhiều quy phạm pháp luật hình sự đối với </a:t>
            </a:r>
            <a:r>
              <a:rPr lang="vi-VN" sz="2500" b="1" dirty="0">
                <a:solidFill>
                  <a:srgbClr val="00B0F0"/>
                </a:solidFill>
                <a:latin typeface="+mj-lt"/>
              </a:rPr>
              <a:t>hành vi được pháp luật hình sự quy định là tội phạm </a:t>
            </a:r>
            <a:r>
              <a:rPr lang="vi-VN" sz="2500" b="1" dirty="0">
                <a:latin typeface="+mj-lt"/>
              </a:rPr>
              <a:t>so với </a:t>
            </a:r>
            <a:r>
              <a:rPr lang="vi-VN" sz="2500" b="1" dirty="0">
                <a:solidFill>
                  <a:srgbClr val="C00000"/>
                </a:solidFill>
                <a:latin typeface="+mj-lt"/>
              </a:rPr>
              <a:t>quy phạm pháp luật hình sự tại thời điểm có hiệu lực thi hành.</a:t>
            </a:r>
          </a:p>
        </p:txBody>
      </p:sp>
      <p:sp>
        <p:nvSpPr>
          <p:cNvPr id="3" name="Arrow: Notched Right 2">
            <a:extLst>
              <a:ext uri="{FF2B5EF4-FFF2-40B4-BE49-F238E27FC236}">
                <a16:creationId xmlns:a16="http://schemas.microsoft.com/office/drawing/2014/main" xmlns="" id="{880600AF-E43E-469C-9F0F-8FA79E255353}"/>
              </a:ext>
            </a:extLst>
          </p:cNvPr>
          <p:cNvSpPr/>
          <p:nvPr/>
        </p:nvSpPr>
        <p:spPr>
          <a:xfrm>
            <a:off x="1490876" y="4424657"/>
            <a:ext cx="1599117" cy="113541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Rectangle: Rounded Corners 4">
            <a:extLst>
              <a:ext uri="{FF2B5EF4-FFF2-40B4-BE49-F238E27FC236}">
                <a16:creationId xmlns:a16="http://schemas.microsoft.com/office/drawing/2014/main" xmlns="" id="{38063FE6-8567-4B39-AED9-0B3406CC5539}"/>
              </a:ext>
            </a:extLst>
          </p:cNvPr>
          <p:cNvSpPr/>
          <p:nvPr/>
        </p:nvSpPr>
        <p:spPr>
          <a:xfrm>
            <a:off x="3254785" y="3866199"/>
            <a:ext cx="7749913" cy="2829873"/>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just"/>
            <a:r>
              <a:rPr lang="vi-VN" sz="3000" dirty="0">
                <a:latin typeface="+mj-lt"/>
              </a:rPr>
              <a:t>Hồi tố là một dạng </a:t>
            </a:r>
            <a:r>
              <a:rPr lang="vi-VN" sz="3000" dirty="0">
                <a:solidFill>
                  <a:srgbClr val="C00000"/>
                </a:solidFill>
                <a:latin typeface="+mj-lt"/>
              </a:rPr>
              <a:t>hiệu lực pháp luật </a:t>
            </a:r>
            <a:r>
              <a:rPr lang="vi-VN" sz="3000" dirty="0">
                <a:latin typeface="+mj-lt"/>
              </a:rPr>
              <a:t>của văn bản quy phạm pháp luật. Trong đó, hiệu lực của văn bản quy phạm pháp luật được coi là </a:t>
            </a:r>
            <a:r>
              <a:rPr lang="vi-VN" sz="3000" dirty="0">
                <a:solidFill>
                  <a:srgbClr val="C00000"/>
                </a:solidFill>
                <a:latin typeface="+mj-lt"/>
              </a:rPr>
              <a:t>tính bắt buộc </a:t>
            </a:r>
            <a:r>
              <a:rPr lang="vi-VN" sz="3000" dirty="0">
                <a:latin typeface="+mj-lt"/>
              </a:rPr>
              <a:t>thi hành của văn bản trong </a:t>
            </a:r>
            <a:r>
              <a:rPr lang="vi-VN" sz="3000" dirty="0">
                <a:solidFill>
                  <a:srgbClr val="C00000"/>
                </a:solidFill>
                <a:latin typeface="+mj-lt"/>
              </a:rPr>
              <a:t>một giai đoạn nhất định, trên một không gian nhất định và với những chủ thể pháp luật nhất định.</a:t>
            </a:r>
          </a:p>
        </p:txBody>
      </p:sp>
      <p:sp>
        <p:nvSpPr>
          <p:cNvPr id="6" name="Rectangle 5">
            <a:extLst>
              <a:ext uri="{FF2B5EF4-FFF2-40B4-BE49-F238E27FC236}">
                <a16:creationId xmlns:a16="http://schemas.microsoft.com/office/drawing/2014/main" xmlns="" id="{719C02B9-FEFF-4790-BB18-8C9B7CC10896}"/>
              </a:ext>
            </a:extLst>
          </p:cNvPr>
          <p:cNvSpPr/>
          <p:nvPr/>
        </p:nvSpPr>
        <p:spPr>
          <a:xfrm>
            <a:off x="1119837" y="214907"/>
            <a:ext cx="10208633" cy="1015663"/>
          </a:xfrm>
          <a:prstGeom prst="rect">
            <a:avLst/>
          </a:prstGeom>
        </p:spPr>
        <p:txBody>
          <a:bodyPr wrap="square">
            <a:spAutoFit/>
          </a:bodyPr>
          <a:lstStyle/>
          <a:p>
            <a:pPr algn="ctr"/>
            <a:r>
              <a:rPr lang="vi-VN" sz="3000" b="1" dirty="0">
                <a:solidFill>
                  <a:schemeClr val="accent6">
                    <a:lumMod val="50000"/>
                  </a:schemeClr>
                </a:solidFill>
                <a:latin typeface="+mj-lt"/>
              </a:rPr>
              <a:t>Việc quy đinh và áp dụng hiệu lực hồi tố là nguyên tắc thể hiện tính nhân đạo của Nhà nước ta.</a:t>
            </a:r>
            <a:endParaRPr lang="vi-VN" sz="3000" dirty="0">
              <a:solidFill>
                <a:schemeClr val="accent6">
                  <a:lumMod val="50000"/>
                </a:schemeClr>
              </a:solidFill>
              <a:latin typeface="+mj-lt"/>
            </a:endParaRPr>
          </a:p>
        </p:txBody>
      </p:sp>
    </p:spTree>
    <p:extLst>
      <p:ext uri="{BB962C8B-B14F-4D97-AF65-F5344CB8AC3E}">
        <p14:creationId xmlns:p14="http://schemas.microsoft.com/office/powerpoint/2010/main" val="3315014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F11A51BF-EF6E-4056-9BE0-43BFF615FB4D}"/>
              </a:ext>
            </a:extLst>
          </p:cNvPr>
          <p:cNvSpPr/>
          <p:nvPr/>
        </p:nvSpPr>
        <p:spPr>
          <a:xfrm>
            <a:off x="363312" y="820127"/>
            <a:ext cx="11478984" cy="477054"/>
          </a:xfrm>
          <a:prstGeom prst="rect">
            <a:avLst/>
          </a:prstGeom>
        </p:spPr>
        <p:txBody>
          <a:bodyPr wrap="square">
            <a:spAutoFit/>
          </a:bodyPr>
          <a:lstStyle/>
          <a:p>
            <a:pPr algn="ctr"/>
            <a:r>
              <a:rPr lang="vi-VN" sz="2500" dirty="0">
                <a:solidFill>
                  <a:srgbClr val="FF0000"/>
                </a:solidFill>
              </a:rPr>
              <a:t>-</a:t>
            </a:r>
            <a:endParaRPr lang="en-GB" sz="2500" dirty="0">
              <a:solidFill>
                <a:srgbClr val="FF0000"/>
              </a:solidFill>
            </a:endParaRPr>
          </a:p>
        </p:txBody>
      </p:sp>
      <p:sp>
        <p:nvSpPr>
          <p:cNvPr id="6" name="Rectangle 5">
            <a:extLst>
              <a:ext uri="{FF2B5EF4-FFF2-40B4-BE49-F238E27FC236}">
                <a16:creationId xmlns:a16="http://schemas.microsoft.com/office/drawing/2014/main" xmlns="" id="{4A1B2A21-7F79-48CF-B248-1ADEC950F838}"/>
              </a:ext>
            </a:extLst>
          </p:cNvPr>
          <p:cNvSpPr/>
          <p:nvPr/>
        </p:nvSpPr>
        <p:spPr>
          <a:xfrm>
            <a:off x="1447799" y="1832793"/>
            <a:ext cx="8537121" cy="861774"/>
          </a:xfrm>
          <a:prstGeom prst="rect">
            <a:avLst/>
          </a:prstGeom>
        </p:spPr>
        <p:txBody>
          <a:bodyPr wrap="square">
            <a:spAutoFit/>
          </a:bodyPr>
          <a:lstStyle/>
          <a:p>
            <a:r>
              <a:rPr lang="vi-VN" sz="2500" dirty="0"/>
              <a:t/>
            </a:r>
            <a:br>
              <a:rPr lang="vi-VN" sz="2500" dirty="0"/>
            </a:br>
            <a:endParaRPr lang="en-GB" sz="2500" dirty="0"/>
          </a:p>
        </p:txBody>
      </p:sp>
      <p:sp>
        <p:nvSpPr>
          <p:cNvPr id="3" name="Rectangle 2">
            <a:extLst>
              <a:ext uri="{FF2B5EF4-FFF2-40B4-BE49-F238E27FC236}">
                <a16:creationId xmlns:a16="http://schemas.microsoft.com/office/drawing/2014/main" xmlns="" id="{A0A656D4-DBB6-4E78-AA17-7F34E3504480}"/>
              </a:ext>
            </a:extLst>
          </p:cNvPr>
          <p:cNvSpPr/>
          <p:nvPr/>
        </p:nvSpPr>
        <p:spPr>
          <a:xfrm>
            <a:off x="1774525" y="266129"/>
            <a:ext cx="6580135" cy="553998"/>
          </a:xfrm>
          <a:prstGeom prst="rect">
            <a:avLst/>
          </a:prstGeom>
        </p:spPr>
        <p:txBody>
          <a:bodyPr wrap="none">
            <a:spAutoFit/>
          </a:bodyPr>
          <a:lstStyle/>
          <a:p>
            <a:pPr algn="ctr"/>
            <a:r>
              <a:rPr lang="vi-VN" sz="3000" b="1" dirty="0">
                <a:solidFill>
                  <a:srgbClr val="FF0000"/>
                </a:solidFill>
                <a:latin typeface="+mj-lt"/>
              </a:rPr>
              <a:t>Hiệu lực hồi tố trong pháp luật hình sự</a:t>
            </a:r>
            <a:endParaRPr lang="vi-VN" sz="3000" b="0" i="0" dirty="0">
              <a:solidFill>
                <a:srgbClr val="FF0000"/>
              </a:solidFill>
              <a:effectLst/>
              <a:latin typeface="+mj-lt"/>
            </a:endParaRPr>
          </a:p>
        </p:txBody>
      </p:sp>
      <p:sp>
        <p:nvSpPr>
          <p:cNvPr id="4" name="Rectangle 3">
            <a:extLst>
              <a:ext uri="{FF2B5EF4-FFF2-40B4-BE49-F238E27FC236}">
                <a16:creationId xmlns:a16="http://schemas.microsoft.com/office/drawing/2014/main" xmlns="" id="{EE01F7EB-FA44-4931-ADE4-81AE15C5C265}"/>
              </a:ext>
            </a:extLst>
          </p:cNvPr>
          <p:cNvSpPr/>
          <p:nvPr/>
        </p:nvSpPr>
        <p:spPr>
          <a:xfrm>
            <a:off x="852055" y="1058654"/>
            <a:ext cx="10131136" cy="6186309"/>
          </a:xfrm>
          <a:prstGeom prst="rect">
            <a:avLst/>
          </a:prstGeom>
        </p:spPr>
        <p:txBody>
          <a:bodyPr wrap="square">
            <a:spAutoFit/>
          </a:bodyPr>
          <a:lstStyle/>
          <a:p>
            <a:pPr algn="just"/>
            <a:r>
              <a:rPr lang="vi-VN" sz="3000" dirty="0">
                <a:solidFill>
                  <a:srgbClr val="333333"/>
                </a:solidFill>
                <a:latin typeface="+mj-lt"/>
              </a:rPr>
              <a:t>Về nguyên tắc, luật Hình sự Việt Nam không có </a:t>
            </a:r>
            <a:r>
              <a:rPr lang="vi-VN" sz="3000" dirty="0">
                <a:solidFill>
                  <a:srgbClr val="000000"/>
                </a:solidFill>
                <a:latin typeface="+mj-lt"/>
                <a:hlinkClick r:id="rId3" tooltip="hiệu lực hồi tố"/>
              </a:rPr>
              <a:t>hiệu lực hồi tố</a:t>
            </a:r>
            <a:r>
              <a:rPr lang="vi-VN" sz="3000" dirty="0">
                <a:solidFill>
                  <a:schemeClr val="accent4">
                    <a:lumMod val="75000"/>
                  </a:schemeClr>
                </a:solidFill>
                <a:latin typeface="+mj-lt"/>
              </a:rPr>
              <a:t>. Xuất phát từ nguyên tắc pháp chế "không có tội nếu không có luật". Theo nguyên tắc này đạo luật hình sự chỉ có hiệu lực thi hành đối với tội phạm xảy ra khi đạo luật đó có hiệu lực thi hành và trước khi khi đạo luật đó mất hiệu lực</a:t>
            </a:r>
            <a:r>
              <a:rPr lang="vi-VN" sz="3000" dirty="0">
                <a:solidFill>
                  <a:srgbClr val="333333"/>
                </a:solidFill>
                <a:latin typeface="+mj-lt"/>
              </a:rPr>
              <a:t>. Nếu hành vi đã được thực hiện trước khi có luật thì không thể áp dụng điều luật đó để buộc họ chịu </a:t>
            </a:r>
            <a:r>
              <a:rPr lang="vi-VN" sz="3000" dirty="0">
                <a:solidFill>
                  <a:srgbClr val="000000"/>
                </a:solidFill>
                <a:latin typeface="+mj-lt"/>
                <a:hlinkClick r:id="rId4" tooltip="trách nhiệm hình sự"/>
              </a:rPr>
              <a:t>trách nhiệm hình sự</a:t>
            </a:r>
            <a:r>
              <a:rPr lang="vi-VN" sz="3000" dirty="0">
                <a:solidFill>
                  <a:srgbClr val="333333"/>
                </a:solidFill>
                <a:latin typeface="+mj-lt"/>
              </a:rPr>
              <a:t>.Tuy nhiên, vì những lý do nhân đạo khi những quy định của luật mới khoan hồng hơn so với luật cũ và sự cần thiết bảo vệ lợi ích Nhà nước của xã hội và lợi ích của công dân thì việc áp dụng hiệu lực hồi tố là cần thiết. Song việc áp dụng hiệu lực hồi tố cũng bó hẹp trong một vài trường hợp.</a:t>
            </a:r>
          </a:p>
          <a:p>
            <a:r>
              <a:rPr lang="vi-VN" dirty="0">
                <a:latin typeface="+mj-lt"/>
              </a:rPr>
              <a:t/>
            </a:r>
            <a:br>
              <a:rPr lang="vi-VN" dirty="0">
                <a:latin typeface="+mj-lt"/>
              </a:rPr>
            </a:br>
            <a:endParaRPr lang="vi-VN" dirty="0">
              <a:latin typeface="+mj-lt"/>
            </a:endParaRPr>
          </a:p>
        </p:txBody>
      </p:sp>
    </p:spTree>
    <p:extLst>
      <p:ext uri="{BB962C8B-B14F-4D97-AF65-F5344CB8AC3E}">
        <p14:creationId xmlns:p14="http://schemas.microsoft.com/office/powerpoint/2010/main" val="217811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A28D6E0-FDA5-4CA4-921A-B3627EB50CAB}"/>
              </a:ext>
            </a:extLst>
          </p:cNvPr>
          <p:cNvSpPr/>
          <p:nvPr/>
        </p:nvSpPr>
        <p:spPr>
          <a:xfrm>
            <a:off x="1039091" y="302359"/>
            <a:ext cx="9829800" cy="7017306"/>
          </a:xfrm>
          <a:prstGeom prst="rect">
            <a:avLst/>
          </a:prstGeom>
        </p:spPr>
        <p:txBody>
          <a:bodyPr wrap="square">
            <a:spAutoFit/>
          </a:bodyPr>
          <a:lstStyle/>
          <a:p>
            <a:pPr algn="just"/>
            <a:r>
              <a:rPr lang="vi-VN" sz="3000" dirty="0">
                <a:solidFill>
                  <a:srgbClr val="FF0000"/>
                </a:solidFill>
                <a:latin typeface="+mj-lt"/>
              </a:rPr>
              <a:t>Khoản 1 </a:t>
            </a:r>
            <a:r>
              <a:rPr lang="vi-VN" sz="3000">
                <a:solidFill>
                  <a:srgbClr val="FF0000"/>
                </a:solidFill>
                <a:latin typeface="+mj-lt"/>
              </a:rPr>
              <a:t>Điều </a:t>
            </a:r>
            <a:r>
              <a:rPr lang="vi-VN" sz="3000" smtClean="0">
                <a:solidFill>
                  <a:srgbClr val="FF0000"/>
                </a:solidFill>
                <a:latin typeface="+mj-lt"/>
              </a:rPr>
              <a:t>152</a:t>
            </a:r>
            <a:r>
              <a:rPr lang="en-US" sz="3000" smtClean="0">
                <a:solidFill>
                  <a:srgbClr val="FF0000"/>
                </a:solidFill>
                <a:latin typeface="+mj-lt"/>
              </a:rPr>
              <a:t> </a:t>
            </a:r>
            <a:r>
              <a:rPr lang="vi-VN" sz="3000" smtClean="0">
                <a:solidFill>
                  <a:srgbClr val="333333"/>
                </a:solidFill>
                <a:latin typeface="+mj-lt"/>
              </a:rPr>
              <a:t>Luật </a:t>
            </a:r>
            <a:r>
              <a:rPr lang="vi-VN" sz="3000" dirty="0">
                <a:solidFill>
                  <a:srgbClr val="333333"/>
                </a:solidFill>
                <a:latin typeface="+mj-lt"/>
              </a:rPr>
              <a:t>Ban hành văn bản quy phạm pháp luật 2015 quy định: "</a:t>
            </a:r>
            <a:r>
              <a:rPr lang="vi-VN" sz="3000" i="1" dirty="0">
                <a:solidFill>
                  <a:srgbClr val="333333"/>
                </a:solidFill>
                <a:latin typeface="+mj-lt"/>
              </a:rPr>
              <a:t>1-Chỉ trong </a:t>
            </a:r>
            <a:r>
              <a:rPr lang="vi-VN" sz="3000" i="1" dirty="0">
                <a:solidFill>
                  <a:srgbClr val="FF0000"/>
                </a:solidFill>
                <a:latin typeface="+mj-lt"/>
              </a:rPr>
              <a:t>trường hợp thật cần thiết để bảo đảm lợi ích chung của xã hội, thực hiện các quyền, lợi ích của tổ chức, cá nhân được quy định trong luật, nghị quyết của Quốc hội, văn bản quy phạm pháp luật của cơ quan trung ương mới được quy định </a:t>
            </a:r>
            <a:r>
              <a:rPr lang="vi-VN" sz="3000" i="1" dirty="0">
                <a:solidFill>
                  <a:srgbClr val="FF0000"/>
                </a:solidFill>
                <a:latin typeface="+mj-lt"/>
                <a:hlinkClick r:id="rId3" tooltip="hiệu lực trở về trước"/>
              </a:rPr>
              <a:t>hiệu lực trở về trước</a:t>
            </a:r>
            <a:r>
              <a:rPr lang="vi-VN" sz="3000" i="1" dirty="0">
                <a:solidFill>
                  <a:srgbClr val="333333"/>
                </a:solidFill>
                <a:latin typeface="+mj-lt"/>
              </a:rPr>
              <a:t>".</a:t>
            </a:r>
            <a:r>
              <a:rPr lang="vi-VN" sz="3000" dirty="0">
                <a:solidFill>
                  <a:srgbClr val="333333"/>
                </a:solidFill>
                <a:latin typeface="+mj-lt"/>
              </a:rPr>
              <a:t>Cũng </a:t>
            </a:r>
            <a:r>
              <a:rPr lang="vi-VN" sz="3000" dirty="0">
                <a:solidFill>
                  <a:srgbClr val="7030A0"/>
                </a:solidFill>
                <a:latin typeface="+mj-lt"/>
              </a:rPr>
              <a:t>tại khoản 2 và khoản 3</a:t>
            </a:r>
            <a:r>
              <a:rPr lang="vi-VN" sz="3000" dirty="0">
                <a:solidFill>
                  <a:srgbClr val="333333"/>
                </a:solidFill>
                <a:latin typeface="+mj-lt"/>
              </a:rPr>
              <a:t> điều này quy định về các trường hợp không được quy định hiệu lực trở về trước bao </a:t>
            </a:r>
            <a:r>
              <a:rPr lang="vi-VN" sz="3000" dirty="0">
                <a:solidFill>
                  <a:srgbClr val="7030A0"/>
                </a:solidFill>
                <a:latin typeface="+mj-lt"/>
              </a:rPr>
              <a:t>gồm:Quy định trách nhiệm pháp lý mới đối với hành vi mà vào thời điểm thực hiện hành vi đó pháp luật không quy định trách nhiệm pháp lý; quy định trách nhiệm pháp lý nặng hơn;văn bản quy phạm pháp luật </a:t>
            </a:r>
            <a:r>
              <a:rPr lang="vi-VN" sz="3000" dirty="0">
                <a:solidFill>
                  <a:srgbClr val="333333"/>
                </a:solidFill>
                <a:latin typeface="+mj-lt"/>
              </a:rPr>
              <a:t>của Hội đồng nhân dân, Ủy ban nhân dân các cấp, chính quyền địa phương ở đơn vị hành chính - kinh tế đặc biệt.</a:t>
            </a:r>
          </a:p>
          <a:p>
            <a:r>
              <a:rPr lang="vi-VN" sz="3000" dirty="0">
                <a:latin typeface="+mj-lt"/>
              </a:rPr>
              <a:t/>
            </a:r>
            <a:br>
              <a:rPr lang="vi-VN" sz="3000" dirty="0">
                <a:latin typeface="+mj-lt"/>
              </a:rPr>
            </a:br>
            <a:endParaRPr lang="vi-VN" sz="3000" dirty="0">
              <a:latin typeface="+mj-lt"/>
            </a:endParaRPr>
          </a:p>
        </p:txBody>
      </p:sp>
    </p:spTree>
    <p:extLst>
      <p:ext uri="{BB962C8B-B14F-4D97-AF65-F5344CB8AC3E}">
        <p14:creationId xmlns:p14="http://schemas.microsoft.com/office/powerpoint/2010/main" val="2625700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912782C4-797F-48BE-A8E1-FCAD44F11FCF}"/>
              </a:ext>
            </a:extLst>
          </p:cNvPr>
          <p:cNvSpPr/>
          <p:nvPr/>
        </p:nvSpPr>
        <p:spPr>
          <a:xfrm>
            <a:off x="914400" y="217884"/>
            <a:ext cx="10318173" cy="6801862"/>
          </a:xfrm>
          <a:prstGeom prst="rect">
            <a:avLst/>
          </a:prstGeom>
        </p:spPr>
        <p:txBody>
          <a:bodyPr wrap="square">
            <a:spAutoFit/>
          </a:bodyPr>
          <a:lstStyle/>
          <a:p>
            <a:pPr algn="just"/>
            <a:r>
              <a:rPr lang="vi-VN" sz="2500" dirty="0">
                <a:solidFill>
                  <a:srgbClr val="333333"/>
                </a:solidFill>
                <a:latin typeface="+mj-lt"/>
              </a:rPr>
              <a:t>Trong pháp luật hình sự hiện hành, không quy định hiệu lực hồi tố đối với điều luật mới không có lợi cho người phạm tội. </a:t>
            </a:r>
            <a:r>
              <a:rPr lang="vi-VN" sz="2500" dirty="0">
                <a:solidFill>
                  <a:srgbClr val="FF0000"/>
                </a:solidFill>
                <a:latin typeface="+mj-lt"/>
              </a:rPr>
              <a:t>Riêng đối với điều luật mới có lợi cho người phạm tội thì áp dụng hiệu lực hồi tố</a:t>
            </a:r>
            <a:r>
              <a:rPr lang="vi-VN" sz="2500" dirty="0">
                <a:solidFill>
                  <a:srgbClr val="333333"/>
                </a:solidFill>
                <a:latin typeface="+mj-lt"/>
              </a:rPr>
              <a:t>. Cụ thể tại </a:t>
            </a:r>
            <a:r>
              <a:rPr lang="vi-VN" sz="2500" u="sng" dirty="0">
                <a:solidFill>
                  <a:srgbClr val="0070C0"/>
                </a:solidFill>
                <a:latin typeface="+mj-lt"/>
              </a:rPr>
              <a:t>Khoản 2 và Khoản 3 Điều 7</a:t>
            </a:r>
            <a:r>
              <a:rPr lang="vi-VN" sz="2500" dirty="0">
                <a:solidFill>
                  <a:srgbClr val="333333"/>
                </a:solidFill>
                <a:latin typeface="+mj-lt"/>
              </a:rPr>
              <a:t> </a:t>
            </a:r>
            <a:r>
              <a:rPr lang="vi-VN" sz="2500" dirty="0">
                <a:solidFill>
                  <a:srgbClr val="000000"/>
                </a:solidFill>
                <a:latin typeface="+mj-lt"/>
                <a:hlinkClick r:id="rId3" tooltip="Bộ luật Hình sự"/>
              </a:rPr>
              <a:t>Bộ luật Hình sự</a:t>
            </a:r>
            <a:r>
              <a:rPr lang="vi-VN" sz="2500" dirty="0">
                <a:solidFill>
                  <a:srgbClr val="333333"/>
                </a:solidFill>
                <a:latin typeface="+mj-lt"/>
              </a:rPr>
              <a:t> năm 2015 sửa đổi, bổ sung năm 2017 quy định như sau: "</a:t>
            </a:r>
            <a:r>
              <a:rPr lang="vi-VN" sz="2500" i="1" dirty="0">
                <a:solidFill>
                  <a:srgbClr val="333333"/>
                </a:solidFill>
                <a:latin typeface="+mj-lt"/>
              </a:rPr>
              <a:t>2- Điều luật quy định một tội phạm mới, một hình phạt nặng hơn, một tình tiết tăng nặng mới hoặc hạn chế phạm vi áp dụng án treo, miễn trách nhiệm hình sự, loại trừ trách nhiệm hình sự, miễn hình phạt, giảm hình phạt, xóa án tích và quy định khác không có lợi cho người phạm tội, thì không được áp dụng đối với hành vi phạm tội đã thực hiện trước khi điều luật đó có hiệu lực thi hành. 3- Điều luật xóa bỏ một tội phạm, một hình phạt, một tình tiết tăng nặng, quy định một hình phạt nhẹ hơn, một tình tiết giảm nhẹ mới hoặc mở rộng phạm vi áp dụng án treo, miễn trách nhiệm hình sự, loại trừ trách nhiệm hình sự, miễn hình phạt, giảm hình phạt, tha tù trước thời hạn có điều kiện, xóa án tích và quy định khác có lợi cho người phạm tội, thì được áp dụng đối với hành vi phạm tội đã thực hiện trước khi điều luật đó có hiệu lực thi hành</a:t>
            </a:r>
            <a:r>
              <a:rPr lang="vi-VN" sz="2500" dirty="0">
                <a:solidFill>
                  <a:srgbClr val="333333"/>
                </a:solidFill>
                <a:latin typeface="+mj-lt"/>
              </a:rPr>
              <a:t>".</a:t>
            </a:r>
          </a:p>
          <a:p>
            <a:r>
              <a:rPr lang="vi-VN" dirty="0">
                <a:latin typeface="+mj-lt"/>
              </a:rPr>
              <a:t/>
            </a:r>
            <a:br>
              <a:rPr lang="vi-VN" dirty="0">
                <a:latin typeface="+mj-lt"/>
              </a:rPr>
            </a:br>
            <a:endParaRPr lang="vi-VN" dirty="0">
              <a:latin typeface="+mj-lt"/>
            </a:endParaRPr>
          </a:p>
        </p:txBody>
      </p:sp>
    </p:spTree>
    <p:extLst>
      <p:ext uri="{BB962C8B-B14F-4D97-AF65-F5344CB8AC3E}">
        <p14:creationId xmlns:p14="http://schemas.microsoft.com/office/powerpoint/2010/main" val="79712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7A44465B-58AB-403A-AAD1-35E5B5415A44}"/>
              </a:ext>
            </a:extLst>
          </p:cNvPr>
          <p:cNvSpPr/>
          <p:nvPr/>
        </p:nvSpPr>
        <p:spPr>
          <a:xfrm>
            <a:off x="1143000" y="50612"/>
            <a:ext cx="10077408" cy="430887"/>
          </a:xfrm>
          <a:prstGeom prst="rect">
            <a:avLst/>
          </a:prstGeom>
        </p:spPr>
        <p:txBody>
          <a:bodyPr wrap="square">
            <a:spAutoFit/>
          </a:bodyPr>
          <a:lstStyle/>
          <a:p>
            <a:r>
              <a:rPr lang="vi-VN" sz="2200" b="1" dirty="0">
                <a:solidFill>
                  <a:srgbClr val="C00000"/>
                </a:solidFill>
                <a:latin typeface="+mj-lt"/>
              </a:rPr>
              <a:t>BỘ LUẬT HÌNH SỰ QUY ĐỊNH NHŨNG TỘI NÀO LA TỘI PHẠM CHỨC VỤ</a:t>
            </a:r>
            <a:endParaRPr lang="en-GB" sz="2200" dirty="0">
              <a:solidFill>
                <a:srgbClr val="C00000"/>
              </a:solidFill>
              <a:latin typeface="+mj-lt"/>
            </a:endParaRPr>
          </a:p>
        </p:txBody>
      </p:sp>
      <p:sp>
        <p:nvSpPr>
          <p:cNvPr id="5" name="Rectangle 4">
            <a:extLst>
              <a:ext uri="{FF2B5EF4-FFF2-40B4-BE49-F238E27FC236}">
                <a16:creationId xmlns:a16="http://schemas.microsoft.com/office/drawing/2014/main" xmlns="" id="{82B6199E-2A75-4A63-AC5E-6D6DA0052A6F}"/>
              </a:ext>
            </a:extLst>
          </p:cNvPr>
          <p:cNvSpPr/>
          <p:nvPr/>
        </p:nvSpPr>
        <p:spPr>
          <a:xfrm>
            <a:off x="1059873" y="481499"/>
            <a:ext cx="10266218" cy="861774"/>
          </a:xfrm>
          <a:prstGeom prst="rect">
            <a:avLst/>
          </a:prstGeom>
        </p:spPr>
        <p:txBody>
          <a:bodyPr wrap="square">
            <a:spAutoFit/>
          </a:bodyPr>
          <a:lstStyle/>
          <a:p>
            <a:r>
              <a:rPr lang="vi-VN" sz="2500" b="1" dirty="0">
                <a:solidFill>
                  <a:srgbClr val="135ECD"/>
                </a:solidFill>
                <a:latin typeface="+mj-lt"/>
                <a:hlinkClick r:id="rId3"/>
              </a:rPr>
              <a:t>Bộ luật Hình sự năm 1999</a:t>
            </a:r>
            <a:r>
              <a:rPr lang="vi-VN" sz="2500" b="1" dirty="0">
                <a:solidFill>
                  <a:srgbClr val="000000"/>
                </a:solidFill>
                <a:latin typeface="+mj-lt"/>
              </a:rPr>
              <a:t> (</a:t>
            </a:r>
            <a:r>
              <a:rPr lang="vi-VN" sz="2500" b="1" dirty="0">
                <a:solidFill>
                  <a:srgbClr val="135ECD"/>
                </a:solidFill>
                <a:latin typeface="+mj-lt"/>
                <a:hlinkClick r:id="rId4"/>
              </a:rPr>
              <a:t>Bộ luật hình sự sửa đổi bổ sung năm 2009</a:t>
            </a:r>
            <a:r>
              <a:rPr lang="vi-VN" sz="2500" b="1" dirty="0">
                <a:solidFill>
                  <a:srgbClr val="000000"/>
                </a:solidFill>
                <a:latin typeface="+mj-lt"/>
              </a:rPr>
              <a:t>)</a:t>
            </a:r>
            <a:r>
              <a:rPr lang="vi-VN" sz="2500" dirty="0">
                <a:solidFill>
                  <a:srgbClr val="000000"/>
                </a:solidFill>
                <a:latin typeface="+mj-lt"/>
              </a:rPr>
              <a:t> </a:t>
            </a:r>
            <a:r>
              <a:rPr lang="vi-VN" sz="2500" b="1" dirty="0">
                <a:solidFill>
                  <a:srgbClr val="000000"/>
                </a:solidFill>
                <a:latin typeface="+mj-lt"/>
              </a:rPr>
              <a:t>quy định những tội là tội phạm về chức vụ:</a:t>
            </a:r>
          </a:p>
        </p:txBody>
      </p:sp>
      <p:sp>
        <p:nvSpPr>
          <p:cNvPr id="6" name="Rectangle 5">
            <a:extLst>
              <a:ext uri="{FF2B5EF4-FFF2-40B4-BE49-F238E27FC236}">
                <a16:creationId xmlns:a16="http://schemas.microsoft.com/office/drawing/2014/main" xmlns="" id="{1B17D48A-38E9-42F2-BD80-B41E79B84A56}"/>
              </a:ext>
            </a:extLst>
          </p:cNvPr>
          <p:cNvSpPr/>
          <p:nvPr/>
        </p:nvSpPr>
        <p:spPr>
          <a:xfrm>
            <a:off x="1143000" y="1277567"/>
            <a:ext cx="9892145" cy="1631216"/>
          </a:xfrm>
          <a:prstGeom prst="rect">
            <a:avLst/>
          </a:prstGeom>
        </p:spPr>
        <p:txBody>
          <a:bodyPr wrap="square">
            <a:spAutoFit/>
          </a:bodyPr>
          <a:lstStyle/>
          <a:p>
            <a:r>
              <a:rPr lang="vi-VN" sz="2500" dirty="0">
                <a:solidFill>
                  <a:srgbClr val="000000"/>
                </a:solidFill>
                <a:latin typeface="+mj-lt"/>
              </a:rPr>
              <a:t>Chương XXI Bộ luật Hình sự của nước ta quy định các tội phạm về chức vụ từ </a:t>
            </a:r>
            <a:r>
              <a:rPr lang="vi-VN" sz="2500" dirty="0">
                <a:solidFill>
                  <a:srgbClr val="00B050"/>
                </a:solidFill>
                <a:latin typeface="+mj-lt"/>
              </a:rPr>
              <a:t>điều 277 đến điều 291.</a:t>
            </a:r>
            <a:r>
              <a:rPr lang="vi-VN" sz="2500" dirty="0">
                <a:solidFill>
                  <a:srgbClr val="000000"/>
                </a:solidFill>
                <a:latin typeface="+mj-lt"/>
              </a:rPr>
              <a:t> Các </a:t>
            </a:r>
            <a:r>
              <a:rPr lang="vi-VN" sz="2500" dirty="0">
                <a:solidFill>
                  <a:srgbClr val="00B050"/>
                </a:solidFill>
                <a:latin typeface="+mj-lt"/>
              </a:rPr>
              <a:t>tội phạm về chức vụ </a:t>
            </a:r>
            <a:r>
              <a:rPr lang="vi-VN" sz="2500" dirty="0">
                <a:solidFill>
                  <a:srgbClr val="000000"/>
                </a:solidFill>
                <a:latin typeface="+mj-lt"/>
              </a:rPr>
              <a:t>gồm khái niệm tội phạm chức vụ và </a:t>
            </a:r>
            <a:r>
              <a:rPr lang="vi-VN" sz="2500" dirty="0">
                <a:solidFill>
                  <a:srgbClr val="00B050"/>
                </a:solidFill>
                <a:latin typeface="+mj-lt"/>
              </a:rPr>
              <a:t>hai nhóm tội</a:t>
            </a:r>
            <a:r>
              <a:rPr lang="vi-VN" sz="2500" dirty="0">
                <a:solidFill>
                  <a:srgbClr val="000000"/>
                </a:solidFill>
                <a:latin typeface="+mj-lt"/>
              </a:rPr>
              <a:t>: các tội phạm về </a:t>
            </a:r>
            <a:r>
              <a:rPr lang="vi-VN" sz="2500" dirty="0">
                <a:solidFill>
                  <a:srgbClr val="C00000"/>
                </a:solidFill>
                <a:latin typeface="+mj-lt"/>
              </a:rPr>
              <a:t>tham nhũng </a:t>
            </a:r>
            <a:r>
              <a:rPr lang="vi-VN" sz="2500" dirty="0">
                <a:solidFill>
                  <a:srgbClr val="000000"/>
                </a:solidFill>
                <a:latin typeface="+mj-lt"/>
              </a:rPr>
              <a:t>và </a:t>
            </a:r>
            <a:r>
              <a:rPr lang="vi-VN" sz="2500" dirty="0">
                <a:solidFill>
                  <a:srgbClr val="C00000"/>
                </a:solidFill>
                <a:latin typeface="+mj-lt"/>
              </a:rPr>
              <a:t>các tội phạm khác về chức vụ.</a:t>
            </a:r>
          </a:p>
        </p:txBody>
      </p:sp>
      <p:sp>
        <p:nvSpPr>
          <p:cNvPr id="8" name="Rectangle 7">
            <a:extLst>
              <a:ext uri="{FF2B5EF4-FFF2-40B4-BE49-F238E27FC236}">
                <a16:creationId xmlns:a16="http://schemas.microsoft.com/office/drawing/2014/main" xmlns="" id="{387C239E-99A2-4606-9FCA-73A793184686}"/>
              </a:ext>
            </a:extLst>
          </p:cNvPr>
          <p:cNvSpPr/>
          <p:nvPr/>
        </p:nvSpPr>
        <p:spPr>
          <a:xfrm>
            <a:off x="1668456" y="2933552"/>
            <a:ext cx="8060587" cy="3170099"/>
          </a:xfrm>
          <a:prstGeom prst="rect">
            <a:avLst/>
          </a:prstGeom>
        </p:spPr>
        <p:txBody>
          <a:bodyPr wrap="square">
            <a:spAutoFit/>
          </a:bodyPr>
          <a:lstStyle/>
          <a:p>
            <a:pPr algn="just" fontAlgn="base"/>
            <a:r>
              <a:rPr lang="vi-VN" sz="2500" dirty="0">
                <a:solidFill>
                  <a:srgbClr val="FF0000"/>
                </a:solidFill>
                <a:latin typeface="+mj-lt"/>
              </a:rPr>
              <a:t>Đặc điểm của tội phạm về chức vụ là:</a:t>
            </a:r>
          </a:p>
          <a:p>
            <a:pPr algn="just" fontAlgn="base"/>
            <a:r>
              <a:rPr lang="vi-VN" sz="2500" dirty="0">
                <a:solidFill>
                  <a:srgbClr val="000000"/>
                </a:solidFill>
                <a:latin typeface="+mj-lt"/>
              </a:rPr>
              <a:t>+ </a:t>
            </a:r>
            <a:r>
              <a:rPr lang="vi-VN" sz="2500" dirty="0">
                <a:solidFill>
                  <a:srgbClr val="00B0F0"/>
                </a:solidFill>
                <a:latin typeface="+mj-lt"/>
              </a:rPr>
              <a:t>Xâm phạm </a:t>
            </a:r>
            <a:r>
              <a:rPr lang="vi-VN" sz="2500" dirty="0">
                <a:solidFill>
                  <a:srgbClr val="000000"/>
                </a:solidFill>
                <a:latin typeface="+mj-lt"/>
              </a:rPr>
              <a:t>hoạt động đúng đắn, </a:t>
            </a:r>
            <a:r>
              <a:rPr lang="vi-VN" sz="2500" dirty="0">
                <a:solidFill>
                  <a:srgbClr val="00B0F0"/>
                </a:solidFill>
                <a:latin typeface="+mj-lt"/>
              </a:rPr>
              <a:t>làm ảnh hưởng </a:t>
            </a:r>
            <a:r>
              <a:rPr lang="vi-VN" sz="2500" dirty="0">
                <a:solidFill>
                  <a:srgbClr val="000000"/>
                </a:solidFill>
                <a:latin typeface="+mj-lt"/>
              </a:rPr>
              <a:t>đến hoạt động bình thường, tính chuẩn mực trong tổ chức và hoạt động của cơ quan, tổ chức.</a:t>
            </a:r>
          </a:p>
          <a:p>
            <a:pPr algn="just" fontAlgn="base"/>
            <a:r>
              <a:rPr lang="vi-VN" sz="2500" dirty="0">
                <a:solidFill>
                  <a:srgbClr val="000000"/>
                </a:solidFill>
                <a:latin typeface="+mj-lt"/>
              </a:rPr>
              <a:t>+ Tội phạm về chức vụ </a:t>
            </a:r>
            <a:r>
              <a:rPr lang="vi-VN" sz="2500" dirty="0">
                <a:solidFill>
                  <a:srgbClr val="00B0F0"/>
                </a:solidFill>
                <a:latin typeface="+mj-lt"/>
              </a:rPr>
              <a:t>do người có chức vụ thực hiện </a:t>
            </a:r>
            <a:r>
              <a:rPr lang="vi-VN" sz="2500" dirty="0">
                <a:solidFill>
                  <a:srgbClr val="000000"/>
                </a:solidFill>
                <a:latin typeface="+mj-lt"/>
              </a:rPr>
              <a:t>trong khi thi hành công vụ, trừ các tội đưa hối lộ, làm môi giới hối lộ, lợi dụng ảnh hưởng đối với người có chức vụ, quyền hạn để trục lợi.</a:t>
            </a:r>
          </a:p>
        </p:txBody>
      </p:sp>
    </p:spTree>
    <p:extLst>
      <p:ext uri="{BB962C8B-B14F-4D97-AF65-F5344CB8AC3E}">
        <p14:creationId xmlns:p14="http://schemas.microsoft.com/office/powerpoint/2010/main" val="748274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D4D5E86-879C-46DC-B9C9-575AB7920A9E}"/>
              </a:ext>
            </a:extLst>
          </p:cNvPr>
          <p:cNvSpPr/>
          <p:nvPr/>
        </p:nvSpPr>
        <p:spPr>
          <a:xfrm>
            <a:off x="779318" y="193622"/>
            <a:ext cx="10587843" cy="1015663"/>
          </a:xfrm>
          <a:prstGeom prst="rect">
            <a:avLst/>
          </a:prstGeom>
        </p:spPr>
        <p:txBody>
          <a:bodyPr wrap="square">
            <a:spAutoFit/>
          </a:bodyPr>
          <a:lstStyle/>
          <a:p>
            <a:pPr algn="ctr"/>
            <a:r>
              <a:rPr lang="vi-VN" sz="3000" smtClean="0">
                <a:solidFill>
                  <a:schemeClr val="accent2">
                    <a:lumMod val="75000"/>
                  </a:schemeClr>
                </a:solidFill>
                <a:latin typeface="+mj-lt"/>
              </a:rPr>
              <a:t>Các tội phạm về chức vụ được chia thành hai nhóm: các tội phạm về tham </a:t>
            </a:r>
            <a:r>
              <a:rPr lang="vi-VN" sz="3000" dirty="0">
                <a:solidFill>
                  <a:schemeClr val="accent2">
                    <a:lumMod val="75000"/>
                  </a:schemeClr>
                </a:solidFill>
                <a:latin typeface="+mj-lt"/>
              </a:rPr>
              <a:t>nhũng và các tội phạm khác về chức vụ.</a:t>
            </a:r>
          </a:p>
        </p:txBody>
      </p:sp>
      <p:sp>
        <p:nvSpPr>
          <p:cNvPr id="5" name="Rectangle 4">
            <a:extLst>
              <a:ext uri="{FF2B5EF4-FFF2-40B4-BE49-F238E27FC236}">
                <a16:creationId xmlns:a16="http://schemas.microsoft.com/office/drawing/2014/main" xmlns="" id="{39B44564-9BBF-4A64-96CA-8C154108831C}"/>
              </a:ext>
            </a:extLst>
          </p:cNvPr>
          <p:cNvSpPr/>
          <p:nvPr/>
        </p:nvSpPr>
        <p:spPr>
          <a:xfrm>
            <a:off x="928845" y="1352303"/>
            <a:ext cx="9190225" cy="5170646"/>
          </a:xfrm>
          <a:prstGeom prst="rect">
            <a:avLst/>
          </a:prstGeom>
        </p:spPr>
        <p:txBody>
          <a:bodyPr wrap="square">
            <a:spAutoFit/>
          </a:bodyPr>
          <a:lstStyle/>
          <a:p>
            <a:pPr algn="just" fontAlgn="base"/>
            <a:r>
              <a:rPr lang="vi-VN" sz="3000" dirty="0">
                <a:solidFill>
                  <a:srgbClr val="FF0000"/>
                </a:solidFill>
                <a:latin typeface="+mj-lt"/>
              </a:rPr>
              <a:t>Các tội phạm về tham nhũng bao gồm:</a:t>
            </a:r>
          </a:p>
          <a:p>
            <a:pPr algn="just" fontAlgn="base">
              <a:buFont typeface="+mj-lt"/>
              <a:buAutoNum type="arabicPeriod"/>
            </a:pPr>
            <a:r>
              <a:rPr lang="vi-VN" sz="3000" dirty="0">
                <a:solidFill>
                  <a:srgbClr val="000000"/>
                </a:solidFill>
                <a:latin typeface="+mj-lt"/>
              </a:rPr>
              <a:t>Tội tham ô tài sản (điều 278);</a:t>
            </a:r>
          </a:p>
          <a:p>
            <a:pPr algn="just" fontAlgn="base">
              <a:buFont typeface="+mj-lt"/>
              <a:buAutoNum type="arabicPeriod"/>
            </a:pPr>
            <a:r>
              <a:rPr lang="vi-VN" sz="3000" dirty="0">
                <a:solidFill>
                  <a:srgbClr val="000000"/>
                </a:solidFill>
                <a:latin typeface="+mj-lt"/>
              </a:rPr>
              <a:t>Tội nhận hối lộ (điều 279);</a:t>
            </a:r>
          </a:p>
          <a:p>
            <a:pPr algn="just" fontAlgn="base">
              <a:buFont typeface="+mj-lt"/>
              <a:buAutoNum type="arabicPeriod"/>
            </a:pPr>
            <a:r>
              <a:rPr lang="vi-VN" sz="3000" dirty="0">
                <a:solidFill>
                  <a:srgbClr val="000000"/>
                </a:solidFill>
                <a:latin typeface="+mj-lt"/>
              </a:rPr>
              <a:t>Tội lạm dụng chức vụ, quyền hạn chiếm đoạt tài sản (điều 280);</a:t>
            </a:r>
          </a:p>
          <a:p>
            <a:pPr algn="just" fontAlgn="base">
              <a:buFont typeface="+mj-lt"/>
              <a:buAutoNum type="arabicPeriod"/>
            </a:pPr>
            <a:r>
              <a:rPr lang="vi-VN" sz="3000" dirty="0">
                <a:solidFill>
                  <a:srgbClr val="000000"/>
                </a:solidFill>
                <a:latin typeface="+mj-lt"/>
              </a:rPr>
              <a:t>Tội lợi dụng chức vụ, quyền hạn trong khi thi hành công vụ (điều 281);</a:t>
            </a:r>
          </a:p>
          <a:p>
            <a:pPr algn="just" fontAlgn="base">
              <a:buFont typeface="+mj-lt"/>
              <a:buAutoNum type="arabicPeriod"/>
            </a:pPr>
            <a:r>
              <a:rPr lang="vi-VN" sz="3000" dirty="0">
                <a:solidFill>
                  <a:srgbClr val="000000"/>
                </a:solidFill>
                <a:latin typeface="+mj-lt"/>
              </a:rPr>
              <a:t>Tội lạm quyền trong khi thi hành công vụ (điều 282);</a:t>
            </a:r>
          </a:p>
          <a:p>
            <a:pPr algn="just" fontAlgn="base">
              <a:buFont typeface="+mj-lt"/>
              <a:buAutoNum type="arabicPeriod"/>
            </a:pPr>
            <a:r>
              <a:rPr lang="vi-VN" sz="3000" dirty="0">
                <a:solidFill>
                  <a:srgbClr val="000000"/>
                </a:solidFill>
                <a:latin typeface="+mj-lt"/>
              </a:rPr>
              <a:t>Tội lợi dụng chức vụ, quyền hạn gây ảnh hưởng đối với người khác để trục lợi (điều 283);</a:t>
            </a:r>
          </a:p>
          <a:p>
            <a:pPr algn="just" fontAlgn="base">
              <a:buFont typeface="+mj-lt"/>
              <a:buAutoNum type="arabicPeriod"/>
            </a:pPr>
            <a:r>
              <a:rPr lang="vi-VN" sz="3000" dirty="0">
                <a:solidFill>
                  <a:srgbClr val="000000"/>
                </a:solidFill>
                <a:latin typeface="+mj-lt"/>
              </a:rPr>
              <a:t>Tội giả mạo trong công tác (điều 284);</a:t>
            </a:r>
          </a:p>
        </p:txBody>
      </p:sp>
    </p:spTree>
    <p:extLst>
      <p:ext uri="{BB962C8B-B14F-4D97-AF65-F5344CB8AC3E}">
        <p14:creationId xmlns:p14="http://schemas.microsoft.com/office/powerpoint/2010/main" val="387547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3723815-3034-43D5-ACD2-BDFB33FA53CB}"/>
              </a:ext>
            </a:extLst>
          </p:cNvPr>
          <p:cNvSpPr/>
          <p:nvPr/>
        </p:nvSpPr>
        <p:spPr>
          <a:xfrm>
            <a:off x="1174419" y="503262"/>
            <a:ext cx="9529695" cy="5632311"/>
          </a:xfrm>
          <a:prstGeom prst="rect">
            <a:avLst/>
          </a:prstGeom>
        </p:spPr>
        <p:txBody>
          <a:bodyPr wrap="square">
            <a:spAutoFit/>
          </a:bodyPr>
          <a:lstStyle/>
          <a:p>
            <a:pPr algn="ctr" fontAlgn="base"/>
            <a:r>
              <a:rPr lang="vi-VN" sz="3000" dirty="0">
                <a:solidFill>
                  <a:srgbClr val="FF0000"/>
                </a:solidFill>
                <a:latin typeface="+mj-lt"/>
              </a:rPr>
              <a:t>Các tội phạm khác về chức vụ bao gồm:</a:t>
            </a:r>
          </a:p>
          <a:p>
            <a:pPr algn="just" fontAlgn="base">
              <a:buFont typeface="+mj-lt"/>
              <a:buAutoNum type="arabicPeriod"/>
            </a:pPr>
            <a:r>
              <a:rPr lang="vi-VN" sz="3000" dirty="0">
                <a:solidFill>
                  <a:srgbClr val="000000"/>
                </a:solidFill>
                <a:latin typeface="+mj-lt"/>
              </a:rPr>
              <a:t>Tội thiếu trách nhiệm gây hậu quả nghiêm trọng (điều 285);</a:t>
            </a:r>
          </a:p>
          <a:p>
            <a:pPr algn="just" fontAlgn="base">
              <a:buFont typeface="+mj-lt"/>
              <a:buAutoNum type="arabicPeriod"/>
            </a:pPr>
            <a:r>
              <a:rPr lang="vi-VN" sz="3000" dirty="0">
                <a:solidFill>
                  <a:srgbClr val="000000"/>
                </a:solidFill>
                <a:latin typeface="+mj-lt"/>
              </a:rPr>
              <a:t>Tội cố ý làm lộ bí mật công tác; tội chiếm đoạt, mua bán hoặc tiêu hủy tài liệu bí mật công tác (điều 286);</a:t>
            </a:r>
          </a:p>
          <a:p>
            <a:pPr algn="just" fontAlgn="base">
              <a:buFont typeface="+mj-lt"/>
              <a:buAutoNum type="arabicPeriod"/>
            </a:pPr>
            <a:r>
              <a:rPr lang="vi-VN" sz="3000" dirty="0">
                <a:solidFill>
                  <a:srgbClr val="000000"/>
                </a:solidFill>
                <a:latin typeface="+mj-lt"/>
              </a:rPr>
              <a:t> Tội vô ý làm lộ bí mật công tác; tội làm mất tài liệu bí mật công tác (điều 287);</a:t>
            </a:r>
          </a:p>
          <a:p>
            <a:pPr algn="just" fontAlgn="base">
              <a:buFont typeface="+mj-lt"/>
              <a:buAutoNum type="arabicPeriod"/>
            </a:pPr>
            <a:r>
              <a:rPr lang="vi-VN" sz="3000" dirty="0">
                <a:solidFill>
                  <a:srgbClr val="000000"/>
                </a:solidFill>
                <a:latin typeface="+mj-lt"/>
              </a:rPr>
              <a:t>Tội đào nhiệm (điều 288);</a:t>
            </a:r>
          </a:p>
          <a:p>
            <a:pPr algn="just" fontAlgn="base">
              <a:buFont typeface="+mj-lt"/>
              <a:buAutoNum type="arabicPeriod"/>
            </a:pPr>
            <a:r>
              <a:rPr lang="vi-VN" sz="3000" dirty="0">
                <a:solidFill>
                  <a:srgbClr val="000000"/>
                </a:solidFill>
                <a:latin typeface="+mj-lt"/>
              </a:rPr>
              <a:t>Tội đưa hối lộ (điều 289);</a:t>
            </a:r>
          </a:p>
          <a:p>
            <a:pPr algn="just" fontAlgn="base">
              <a:buFont typeface="+mj-lt"/>
              <a:buAutoNum type="arabicPeriod"/>
            </a:pPr>
            <a:r>
              <a:rPr lang="vi-VN" sz="3000" dirty="0">
                <a:solidFill>
                  <a:srgbClr val="000000"/>
                </a:solidFill>
                <a:latin typeface="+mj-lt"/>
              </a:rPr>
              <a:t>Tội làm môi giới hối lộ (điều 290);</a:t>
            </a:r>
          </a:p>
          <a:p>
            <a:pPr algn="just" fontAlgn="base">
              <a:buFont typeface="+mj-lt"/>
              <a:buAutoNum type="arabicPeriod"/>
            </a:pPr>
            <a:r>
              <a:rPr lang="vi-VN" sz="3000" dirty="0">
                <a:solidFill>
                  <a:srgbClr val="000000"/>
                </a:solidFill>
                <a:latin typeface="+mj-lt"/>
              </a:rPr>
              <a:t>Tội lợi dụng ảnh hưởng đối với người có chức vụ, quyền hạn để trục lợi (điều 291</a:t>
            </a:r>
            <a:r>
              <a:rPr lang="vi-VN" dirty="0">
                <a:solidFill>
                  <a:srgbClr val="000000"/>
                </a:solidFill>
                <a:latin typeface="arial" panose="020B0604020202020204" pitchFamily="34" charset="0"/>
              </a:rPr>
              <a:t>). </a:t>
            </a:r>
            <a:endParaRPr lang="vi-VN" dirty="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ched Right Arrow 1"/>
          <p:cNvSpPr/>
          <p:nvPr/>
        </p:nvSpPr>
        <p:spPr>
          <a:xfrm>
            <a:off x="498764" y="353291"/>
            <a:ext cx="4114800" cy="139238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smtClean="0">
                <a:solidFill>
                  <a:srgbClr val="C00000"/>
                </a:solidFill>
                <a:latin typeface="Times New Roman" pitchFamily="18" charset="0"/>
                <a:cs typeface="Times New Roman" pitchFamily="18" charset="0"/>
              </a:rPr>
              <a:t>TÓM LẠI</a:t>
            </a:r>
            <a:endParaRPr lang="en-US" sz="4000">
              <a:solidFill>
                <a:srgbClr val="C00000"/>
              </a:solidFill>
              <a:latin typeface="Times New Roman" pitchFamily="18" charset="0"/>
              <a:cs typeface="Times New Roman" pitchFamily="18" charset="0"/>
            </a:endParaRPr>
          </a:p>
        </p:txBody>
      </p:sp>
      <p:sp>
        <p:nvSpPr>
          <p:cNvPr id="7" name="Rectangle: Rounded Corners 4">
            <a:extLst>
              <a:ext uri="{FF2B5EF4-FFF2-40B4-BE49-F238E27FC236}">
                <a16:creationId xmlns:a16="http://schemas.microsoft.com/office/drawing/2014/main" xmlns="" id="{38063FE6-8567-4B39-AED9-0B3406CC5539}"/>
              </a:ext>
            </a:extLst>
          </p:cNvPr>
          <p:cNvSpPr/>
          <p:nvPr/>
        </p:nvSpPr>
        <p:spPr>
          <a:xfrm>
            <a:off x="1825960" y="2212460"/>
            <a:ext cx="9321679" cy="2829873"/>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z="3000" smtClean="0">
                <a:latin typeface="Times New Roman" pitchFamily="18" charset="0"/>
                <a:cs typeface="Times New Roman" pitchFamily="18" charset="0"/>
              </a:rPr>
              <a:t>Trong các trường hợp nêu trên nếu người bi kiểm tra và bị truy tố tội hình sự có thể dùng luật hồi tố nếu tại thời điểm phạm tội mà người bị kiểm tra chưa nắm quyền hay chưa được điều động đến nơi làm viêc thì sẽ dùng luật hồi tố để xem xét va truy tố lại đúng thời điểm người thực hiện trái pháp luật.</a:t>
            </a:r>
            <a:endParaRPr lang="vi-VN" sz="30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18417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1173</TotalTime>
  <Words>738</Words>
  <Application>Microsoft Office PowerPoint</Application>
  <PresentationFormat>Custom</PresentationFormat>
  <Paragraphs>51</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103</cp:revision>
  <cp:lastPrinted>2020-06-04T08:52:08Z</cp:lastPrinted>
  <dcterms:created xsi:type="dcterms:W3CDTF">2019-10-18T16:45:00Z</dcterms:created>
  <dcterms:modified xsi:type="dcterms:W3CDTF">2020-06-04T08:52:30Z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1033-11.2.0.8991</vt:lpwstr>
  </property>
</Properties>
</file>