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2"/>
  </p:notesMasterIdLst>
  <p:sldIdLst>
    <p:sldId id="256" r:id="rId2"/>
    <p:sldId id="257" r:id="rId3"/>
    <p:sldId id="258" r:id="rId4"/>
    <p:sldId id="304" r:id="rId5"/>
    <p:sldId id="260" r:id="rId6"/>
    <p:sldId id="261" r:id="rId7"/>
    <p:sldId id="262" r:id="rId8"/>
    <p:sldId id="263" r:id="rId9"/>
    <p:sldId id="30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316" r:id="rId25"/>
    <p:sldId id="279" r:id="rId26"/>
    <p:sldId id="305" r:id="rId27"/>
    <p:sldId id="280" r:id="rId28"/>
    <p:sldId id="281" r:id="rId29"/>
    <p:sldId id="326" r:id="rId30"/>
    <p:sldId id="327" r:id="rId31"/>
    <p:sldId id="328" r:id="rId32"/>
    <p:sldId id="329" r:id="rId33"/>
    <p:sldId id="330" r:id="rId34"/>
    <p:sldId id="331" r:id="rId35"/>
    <p:sldId id="333" r:id="rId36"/>
    <p:sldId id="285" r:id="rId37"/>
    <p:sldId id="286" r:id="rId38"/>
    <p:sldId id="290" r:id="rId39"/>
    <p:sldId id="291" r:id="rId40"/>
    <p:sldId id="303" r:id="rId41"/>
  </p:sldIdLst>
  <p:sldSz cx="18288000" cy="10287000"/>
  <p:notesSz cx="6735763" cy="9866313"/>
  <p:embeddedFontLst>
    <p:embeddedFont>
      <p:font typeface="Roboto Condensed Bold" panose="020B0604020202020204" charset="0"/>
      <p:regular r:id="rId43"/>
      <p:bold r:id="rId44"/>
    </p:embeddedFont>
    <p:embeddedFont>
      <p:font typeface="Open Sans Bold" panose="020B0604020202020204" charset="0"/>
      <p:regular r:id="rId45"/>
      <p:bold r:id="rId46"/>
    </p:embeddedFont>
    <p:embeddedFont>
      <p:font typeface="Public Sans Bold" panose="020B0604020202020204" charset="0"/>
      <p:regular r:id="rId47"/>
    </p:embeddedFont>
    <p:embeddedFont>
      <p:font typeface="Roboto Condensed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60FBA"/>
    <a:srgbClr val="9CB14F"/>
    <a:srgbClr val="D9F1F9"/>
    <a:srgbClr val="CCCCFF"/>
    <a:srgbClr val="66CCFF"/>
    <a:srgbClr val="CCFFCC"/>
    <a:srgbClr val="00FFCC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8" autoAdjust="0"/>
    <p:restoredTop sz="94580" autoAdjust="0"/>
  </p:normalViewPr>
  <p:slideViewPr>
    <p:cSldViewPr>
      <p:cViewPr>
        <p:scale>
          <a:sx n="50" d="100"/>
          <a:sy n="50" d="100"/>
        </p:scale>
        <p:origin x="18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3308F-ED2C-47DC-99C2-7DC7E6CCB730}" type="doc">
      <dgm:prSet loTypeId="urn:microsoft.com/office/officeart/2005/8/layout/cycle2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D9D7D7-567D-4051-A4BA-E41841D45D7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2400" dirty="0">
              <a:latin typeface="Arial" pitchFamily="34" charset="0"/>
              <a:cs typeface="Arial" pitchFamily="34" charset="0"/>
            </a:rPr>
            <a:t>. </a:t>
          </a:r>
          <a:r>
            <a:rPr lang="en-US" sz="2400" dirty="0" err="1">
              <a:latin typeface="Arial" pitchFamily="34" charset="0"/>
              <a:cs typeface="Arial" pitchFamily="34" charset="0"/>
            </a:rPr>
            <a:t>Xác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mục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đích</a:t>
          </a:r>
          <a:r>
            <a:rPr lang="en-US" sz="2400" dirty="0">
              <a:latin typeface="Arial" pitchFamily="34" charset="0"/>
              <a:cs typeface="Arial" pitchFamily="34" charset="0"/>
            </a:rPr>
            <a:t>, </a:t>
          </a:r>
          <a:r>
            <a:rPr lang="en-US" sz="2400" dirty="0" err="1">
              <a:latin typeface="Arial" pitchFamily="34" charset="0"/>
              <a:cs typeface="Arial" pitchFamily="34" charset="0"/>
            </a:rPr>
            <a:t>nội</a:t>
          </a:r>
          <a:r>
            <a:rPr lang="en-US" sz="2400" dirty="0">
              <a:latin typeface="Arial" pitchFamily="34" charset="0"/>
              <a:cs typeface="Arial" pitchFamily="34" charset="0"/>
            </a:rPr>
            <a:t> dung,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tiêu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chí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giá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đối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tượng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giá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ABCD4838-81B1-4348-9F33-CC061F82302A}" type="parTrans" cxnId="{C44FB355-00E2-4F69-AABB-EB40B8728577}">
      <dgm:prSet/>
      <dgm:spPr/>
      <dgm:t>
        <a:bodyPr/>
        <a:lstStyle/>
        <a:p>
          <a:endParaRPr lang="en-US"/>
        </a:p>
      </dgm:t>
    </dgm:pt>
    <dgm:pt modelId="{8EF633D4-965F-47F8-BD9C-AB750ACB9E58}" type="sibTrans" cxnId="{C44FB355-00E2-4F69-AABB-EB40B8728577}">
      <dgm:prSet/>
      <dgm:spPr/>
      <dgm:t>
        <a:bodyPr/>
        <a:lstStyle/>
        <a:p>
          <a:endParaRPr lang="en-US"/>
        </a:p>
      </dgm:t>
    </dgm:pt>
    <dgm:pt modelId="{7C46A2FF-5415-4C9D-A335-A6D778BEB85F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2. Thu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thập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400" dirty="0">
              <a:latin typeface="Arial" pitchFamily="34" charset="0"/>
              <a:cs typeface="Arial" pitchFamily="34" charset="0"/>
            </a:rPr>
            <a:t> tin, minh </a:t>
          </a:r>
          <a:r>
            <a:rPr lang="en-US" sz="2400" dirty="0" err="1">
              <a:latin typeface="Arial" pitchFamily="34" charset="0"/>
              <a:cs typeface="Arial" pitchFamily="34" charset="0"/>
            </a:rPr>
            <a:t>chứng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81D9332E-4A56-4984-80DA-0C67DFD742A0}" type="parTrans" cxnId="{6A8CDFEB-F885-4827-B584-8DBEB6CD3F54}">
      <dgm:prSet/>
      <dgm:spPr/>
      <dgm:t>
        <a:bodyPr/>
        <a:lstStyle/>
        <a:p>
          <a:endParaRPr lang="en-US"/>
        </a:p>
      </dgm:t>
    </dgm:pt>
    <dgm:pt modelId="{849B2059-F41A-48F8-AEDC-DA59CAC39944}" type="sibTrans" cxnId="{6A8CDFEB-F885-4827-B584-8DBEB6CD3F54}">
      <dgm:prSet/>
      <dgm:spPr/>
      <dgm:t>
        <a:bodyPr/>
        <a:lstStyle/>
        <a:p>
          <a:endParaRPr lang="en-US"/>
        </a:p>
      </dgm:t>
    </dgm:pt>
    <dgm:pt modelId="{C836E267-9F3E-4B2A-B3CD-404BA89F3F4E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400" dirty="0" err="1">
              <a:latin typeface="Arial" pitchFamily="34" charset="0"/>
              <a:cs typeface="Arial" pitchFamily="34" charset="0"/>
            </a:rPr>
            <a:t>Phân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tích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400" dirty="0">
              <a:latin typeface="Arial" pitchFamily="34" charset="0"/>
              <a:cs typeface="Arial" pitchFamily="34" charset="0"/>
            </a:rPr>
            <a:t> tin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đối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chiếu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kết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quả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mục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đích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giá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đã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đề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ra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</a:p>
      </dgm:t>
    </dgm:pt>
    <dgm:pt modelId="{5AFE2A6B-516B-4543-878F-A35363E95032}" type="parTrans" cxnId="{782F3CDA-20B5-41FC-B4BE-921A64477CCC}">
      <dgm:prSet/>
      <dgm:spPr/>
      <dgm:t>
        <a:bodyPr/>
        <a:lstStyle/>
        <a:p>
          <a:endParaRPr lang="en-US"/>
        </a:p>
      </dgm:t>
    </dgm:pt>
    <dgm:pt modelId="{B5AEDF75-CFAB-4358-8425-E850B0CF6586}" type="sibTrans" cxnId="{782F3CDA-20B5-41FC-B4BE-921A64477CCC}">
      <dgm:prSet/>
      <dgm:spPr/>
      <dgm:t>
        <a:bodyPr/>
        <a:lstStyle/>
        <a:p>
          <a:endParaRPr lang="en-US"/>
        </a:p>
      </dgm:t>
    </dgm:pt>
    <dgm:pt modelId="{15847A44-7733-4B61-B244-0D4BD2F3FF7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2400" dirty="0">
              <a:latin typeface="Arial" pitchFamily="34" charset="0"/>
              <a:cs typeface="Arial" pitchFamily="34" charset="0"/>
            </a:rPr>
            <a:t>. </a:t>
          </a:r>
          <a:r>
            <a:rPr lang="en-US" sz="2400" dirty="0" err="1">
              <a:latin typeface="Arial" pitchFamily="34" charset="0"/>
              <a:cs typeface="Arial" pitchFamily="34" charset="0"/>
            </a:rPr>
            <a:t>Nhận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dirty="0">
              <a:latin typeface="Arial" pitchFamily="34" charset="0"/>
              <a:cs typeface="Arial" pitchFamily="34" charset="0"/>
            </a:rPr>
            <a:t> / </a:t>
          </a:r>
          <a:r>
            <a:rPr lang="en-US" sz="2400" dirty="0" err="1">
              <a:latin typeface="Arial" pitchFamily="34" charset="0"/>
              <a:cs typeface="Arial" pitchFamily="34" charset="0"/>
            </a:rPr>
            <a:t>xác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mức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độ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đạt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39C1F856-A4BB-45FC-9E1D-7C838BB22EC1}" type="parTrans" cxnId="{B87D6F81-95EE-40D8-9F5E-936AC1C0A929}">
      <dgm:prSet/>
      <dgm:spPr/>
      <dgm:t>
        <a:bodyPr/>
        <a:lstStyle/>
        <a:p>
          <a:endParaRPr lang="en-US"/>
        </a:p>
      </dgm:t>
    </dgm:pt>
    <dgm:pt modelId="{75A900D5-A782-4E1A-960D-9137D5005025}" type="sibTrans" cxnId="{B87D6F81-95EE-40D8-9F5E-936AC1C0A929}">
      <dgm:prSet/>
      <dgm:spPr/>
      <dgm:t>
        <a:bodyPr/>
        <a:lstStyle/>
        <a:p>
          <a:endParaRPr lang="en-US"/>
        </a:p>
      </dgm:t>
    </dgm:pt>
    <dgm:pt modelId="{5CEB2FDC-E968-431A-9E0E-865877E43DA2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Đề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xuất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giải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pháp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thực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hiện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điều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chỉnh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B82A31B0-B0DC-4BD6-AC19-B94D8372A314}" type="parTrans" cxnId="{6EF571CC-98A0-4FDB-8308-53C8A03758AA}">
      <dgm:prSet/>
      <dgm:spPr/>
      <dgm:t>
        <a:bodyPr/>
        <a:lstStyle/>
        <a:p>
          <a:endParaRPr lang="en-US"/>
        </a:p>
      </dgm:t>
    </dgm:pt>
    <dgm:pt modelId="{92A3D041-ACB9-4093-9DA0-D8938E532BE2}" type="sibTrans" cxnId="{6EF571CC-98A0-4FDB-8308-53C8A03758AA}">
      <dgm:prSet/>
      <dgm:spPr/>
      <dgm:t>
        <a:bodyPr/>
        <a:lstStyle/>
        <a:p>
          <a:endParaRPr lang="en-US"/>
        </a:p>
      </dgm:t>
    </dgm:pt>
    <dgm:pt modelId="{7457705E-BB50-44C0-BA86-647A3271EAAE}" type="pres">
      <dgm:prSet presAssocID="{52B3308F-ED2C-47DC-99C2-7DC7E6CCB7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09E8F2-ECB0-420A-8E0E-53274A6C3AF0}" type="pres">
      <dgm:prSet presAssocID="{B8D9D7D7-567D-4051-A4BA-E41841D45D7A}" presName="node" presStyleLbl="node1" presStyleIdx="0" presStyleCnt="5" custScaleX="162562" custRadScaleRad="107069" custRadScaleInc="1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82D59-0D01-4DB0-BB68-CF4EC8AED91D}" type="pres">
      <dgm:prSet presAssocID="{8EF633D4-965F-47F8-BD9C-AB750ACB9E5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990AC10-3A57-4D67-965D-2CBD4622C836}" type="pres">
      <dgm:prSet presAssocID="{8EF633D4-965F-47F8-BD9C-AB750ACB9E5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72D7D8AD-12C9-4FA3-A684-15966E839770}" type="pres">
      <dgm:prSet presAssocID="{7C46A2FF-5415-4C9D-A335-A6D778BEB85F}" presName="node" presStyleLbl="node1" presStyleIdx="1" presStyleCnt="5" custScaleX="186711" custRadScaleRad="122469" custRadScaleInc="11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DECFC-D6F2-45F0-886E-20D38B3FA512}" type="pres">
      <dgm:prSet presAssocID="{849B2059-F41A-48F8-AEDC-DA59CAC3994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B9A65C29-9B38-44B9-BAA5-69A1D6F237A1}" type="pres">
      <dgm:prSet presAssocID="{849B2059-F41A-48F8-AEDC-DA59CAC3994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3845B97-A228-41BA-A6DC-21D28AFAA9C0}" type="pres">
      <dgm:prSet presAssocID="{C836E267-9F3E-4B2A-B3CD-404BA89F3F4E}" presName="node" presStyleLbl="node1" presStyleIdx="2" presStyleCnt="5" custScaleX="142865" custRadScaleRad="105242" custRadScaleInc="-12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FC28E9-27F5-47F2-AE65-41C2C082DC5D}" type="pres">
      <dgm:prSet presAssocID="{B5AEDF75-CFAB-4358-8425-E850B0CF658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89ABE954-F74C-47F4-B1EF-5EBBA2C08A45}" type="pres">
      <dgm:prSet presAssocID="{B5AEDF75-CFAB-4358-8425-E850B0CF658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5D22374-D4A4-47CF-AC1C-37851160E821}" type="pres">
      <dgm:prSet presAssocID="{15847A44-7733-4B61-B244-0D4BD2F3FF7A}" presName="node" presStyleLbl="node1" presStyleIdx="3" presStyleCnt="5" custScaleX="153064" custRadScaleRad="107078" custRadScaleInc="10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D9D35-FCCF-4EB3-A330-3B01896A71AE}" type="pres">
      <dgm:prSet presAssocID="{75A900D5-A782-4E1A-960D-9137D500502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8C04856-200C-4AE9-B80D-3642115748D4}" type="pres">
      <dgm:prSet presAssocID="{75A900D5-A782-4E1A-960D-9137D500502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E08A3D9-E6D7-4514-9521-1EE6D6D20EE7}" type="pres">
      <dgm:prSet presAssocID="{5CEB2FDC-E968-431A-9E0E-865877E43DA2}" presName="node" presStyleLbl="node1" presStyleIdx="4" presStyleCnt="5" custScaleX="145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371F80-709E-43D6-9FA6-C4B212B5D7B5}" type="pres">
      <dgm:prSet presAssocID="{92A3D041-ACB9-4093-9DA0-D8938E532BE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9DE458AB-196D-4F96-B0FD-A88FAA9F5F75}" type="pres">
      <dgm:prSet presAssocID="{92A3D041-ACB9-4093-9DA0-D8938E532BE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44FB355-00E2-4F69-AABB-EB40B8728577}" srcId="{52B3308F-ED2C-47DC-99C2-7DC7E6CCB730}" destId="{B8D9D7D7-567D-4051-A4BA-E41841D45D7A}" srcOrd="0" destOrd="0" parTransId="{ABCD4838-81B1-4348-9F33-CC061F82302A}" sibTransId="{8EF633D4-965F-47F8-BD9C-AB750ACB9E58}"/>
    <dgm:cxn modelId="{6EF571CC-98A0-4FDB-8308-53C8A03758AA}" srcId="{52B3308F-ED2C-47DC-99C2-7DC7E6CCB730}" destId="{5CEB2FDC-E968-431A-9E0E-865877E43DA2}" srcOrd="4" destOrd="0" parTransId="{B82A31B0-B0DC-4BD6-AC19-B94D8372A314}" sibTransId="{92A3D041-ACB9-4093-9DA0-D8938E532BE2}"/>
    <dgm:cxn modelId="{32018387-F8AC-4C4A-B867-02138A66C6A8}" type="presOf" srcId="{849B2059-F41A-48F8-AEDC-DA59CAC39944}" destId="{B9A65C29-9B38-44B9-BAA5-69A1D6F237A1}" srcOrd="1" destOrd="0" presId="urn:microsoft.com/office/officeart/2005/8/layout/cycle2"/>
    <dgm:cxn modelId="{D4940F83-3AB9-4FBE-901D-0A08A421BAEE}" type="presOf" srcId="{5CEB2FDC-E968-431A-9E0E-865877E43DA2}" destId="{1E08A3D9-E6D7-4514-9521-1EE6D6D20EE7}" srcOrd="0" destOrd="0" presId="urn:microsoft.com/office/officeart/2005/8/layout/cycle2"/>
    <dgm:cxn modelId="{289F2945-1FDA-4C02-B831-3CBD2C593FB7}" type="presOf" srcId="{92A3D041-ACB9-4093-9DA0-D8938E532BE2}" destId="{9DE458AB-196D-4F96-B0FD-A88FAA9F5F75}" srcOrd="1" destOrd="0" presId="urn:microsoft.com/office/officeart/2005/8/layout/cycle2"/>
    <dgm:cxn modelId="{782F3CDA-20B5-41FC-B4BE-921A64477CCC}" srcId="{52B3308F-ED2C-47DC-99C2-7DC7E6CCB730}" destId="{C836E267-9F3E-4B2A-B3CD-404BA89F3F4E}" srcOrd="2" destOrd="0" parTransId="{5AFE2A6B-516B-4543-878F-A35363E95032}" sibTransId="{B5AEDF75-CFAB-4358-8425-E850B0CF6586}"/>
    <dgm:cxn modelId="{876F1749-B621-4891-88A3-D161A9399BD2}" type="presOf" srcId="{92A3D041-ACB9-4093-9DA0-D8938E532BE2}" destId="{EF371F80-709E-43D6-9FA6-C4B212B5D7B5}" srcOrd="0" destOrd="0" presId="urn:microsoft.com/office/officeart/2005/8/layout/cycle2"/>
    <dgm:cxn modelId="{1E6E3848-03A1-4770-9D81-13045E256941}" type="presOf" srcId="{8EF633D4-965F-47F8-BD9C-AB750ACB9E58}" destId="{97982D59-0D01-4DB0-BB68-CF4EC8AED91D}" srcOrd="0" destOrd="0" presId="urn:microsoft.com/office/officeart/2005/8/layout/cycle2"/>
    <dgm:cxn modelId="{95408FE5-17E6-4C82-9160-9401001FD8EA}" type="presOf" srcId="{C836E267-9F3E-4B2A-B3CD-404BA89F3F4E}" destId="{63845B97-A228-41BA-A6DC-21D28AFAA9C0}" srcOrd="0" destOrd="0" presId="urn:microsoft.com/office/officeart/2005/8/layout/cycle2"/>
    <dgm:cxn modelId="{6A8CDFEB-F885-4827-B584-8DBEB6CD3F54}" srcId="{52B3308F-ED2C-47DC-99C2-7DC7E6CCB730}" destId="{7C46A2FF-5415-4C9D-A335-A6D778BEB85F}" srcOrd="1" destOrd="0" parTransId="{81D9332E-4A56-4984-80DA-0C67DFD742A0}" sibTransId="{849B2059-F41A-48F8-AEDC-DA59CAC39944}"/>
    <dgm:cxn modelId="{A0BA34CC-EF96-489B-84F3-8E0E6AEDBA4C}" type="presOf" srcId="{B5AEDF75-CFAB-4358-8425-E850B0CF6586}" destId="{11FC28E9-27F5-47F2-AE65-41C2C082DC5D}" srcOrd="0" destOrd="0" presId="urn:microsoft.com/office/officeart/2005/8/layout/cycle2"/>
    <dgm:cxn modelId="{9F0A20FB-6DBD-479B-94D3-4C54AD021282}" type="presOf" srcId="{B5AEDF75-CFAB-4358-8425-E850B0CF6586}" destId="{89ABE954-F74C-47F4-B1EF-5EBBA2C08A45}" srcOrd="1" destOrd="0" presId="urn:microsoft.com/office/officeart/2005/8/layout/cycle2"/>
    <dgm:cxn modelId="{76B22C6F-0446-4B9A-8ADD-4F9263C2F10D}" type="presOf" srcId="{849B2059-F41A-48F8-AEDC-DA59CAC39944}" destId="{EA3DECFC-D6F2-45F0-886E-20D38B3FA512}" srcOrd="0" destOrd="0" presId="urn:microsoft.com/office/officeart/2005/8/layout/cycle2"/>
    <dgm:cxn modelId="{C1F28ACD-E07D-4BB8-9038-BF355874FB67}" type="presOf" srcId="{7C46A2FF-5415-4C9D-A335-A6D778BEB85F}" destId="{72D7D8AD-12C9-4FA3-A684-15966E839770}" srcOrd="0" destOrd="0" presId="urn:microsoft.com/office/officeart/2005/8/layout/cycle2"/>
    <dgm:cxn modelId="{041A0ABF-7C5D-4CE6-8548-9AA771239C2B}" type="presOf" srcId="{B8D9D7D7-567D-4051-A4BA-E41841D45D7A}" destId="{D709E8F2-ECB0-420A-8E0E-53274A6C3AF0}" srcOrd="0" destOrd="0" presId="urn:microsoft.com/office/officeart/2005/8/layout/cycle2"/>
    <dgm:cxn modelId="{C5E946A5-6371-47F7-8B08-2365F09381BA}" type="presOf" srcId="{75A900D5-A782-4E1A-960D-9137D5005025}" destId="{F77D9D35-FCCF-4EB3-A330-3B01896A71AE}" srcOrd="0" destOrd="0" presId="urn:microsoft.com/office/officeart/2005/8/layout/cycle2"/>
    <dgm:cxn modelId="{5CEB6BAA-4AA4-4AF8-81ED-D9A5723CFE78}" type="presOf" srcId="{75A900D5-A782-4E1A-960D-9137D5005025}" destId="{38C04856-200C-4AE9-B80D-3642115748D4}" srcOrd="1" destOrd="0" presId="urn:microsoft.com/office/officeart/2005/8/layout/cycle2"/>
    <dgm:cxn modelId="{B87D6F81-95EE-40D8-9F5E-936AC1C0A929}" srcId="{52B3308F-ED2C-47DC-99C2-7DC7E6CCB730}" destId="{15847A44-7733-4B61-B244-0D4BD2F3FF7A}" srcOrd="3" destOrd="0" parTransId="{39C1F856-A4BB-45FC-9E1D-7C838BB22EC1}" sibTransId="{75A900D5-A782-4E1A-960D-9137D5005025}"/>
    <dgm:cxn modelId="{2A6A6FE7-C2E4-455A-8E85-D5C87908B8B5}" type="presOf" srcId="{52B3308F-ED2C-47DC-99C2-7DC7E6CCB730}" destId="{7457705E-BB50-44C0-BA86-647A3271EAAE}" srcOrd="0" destOrd="0" presId="urn:microsoft.com/office/officeart/2005/8/layout/cycle2"/>
    <dgm:cxn modelId="{CCBDBE0E-F4FD-42AB-A818-FC9E40086B8D}" type="presOf" srcId="{15847A44-7733-4B61-B244-0D4BD2F3FF7A}" destId="{05D22374-D4A4-47CF-AC1C-37851160E821}" srcOrd="0" destOrd="0" presId="urn:microsoft.com/office/officeart/2005/8/layout/cycle2"/>
    <dgm:cxn modelId="{BFAD146F-46B8-486A-8151-0C6642B2BE01}" type="presOf" srcId="{8EF633D4-965F-47F8-BD9C-AB750ACB9E58}" destId="{5990AC10-3A57-4D67-965D-2CBD4622C836}" srcOrd="1" destOrd="0" presId="urn:microsoft.com/office/officeart/2005/8/layout/cycle2"/>
    <dgm:cxn modelId="{C83D48E6-B355-4A82-BB22-F387B80CBFF3}" type="presParOf" srcId="{7457705E-BB50-44C0-BA86-647A3271EAAE}" destId="{D709E8F2-ECB0-420A-8E0E-53274A6C3AF0}" srcOrd="0" destOrd="0" presId="urn:microsoft.com/office/officeart/2005/8/layout/cycle2"/>
    <dgm:cxn modelId="{10FF38D9-4C73-4754-AEFA-4C6AA86BA970}" type="presParOf" srcId="{7457705E-BB50-44C0-BA86-647A3271EAAE}" destId="{97982D59-0D01-4DB0-BB68-CF4EC8AED91D}" srcOrd="1" destOrd="0" presId="urn:microsoft.com/office/officeart/2005/8/layout/cycle2"/>
    <dgm:cxn modelId="{DC4A7B93-19E9-400C-B182-02CAD5B53C92}" type="presParOf" srcId="{97982D59-0D01-4DB0-BB68-CF4EC8AED91D}" destId="{5990AC10-3A57-4D67-965D-2CBD4622C836}" srcOrd="0" destOrd="0" presId="urn:microsoft.com/office/officeart/2005/8/layout/cycle2"/>
    <dgm:cxn modelId="{509D35A0-474F-4674-8314-0B0F541C4863}" type="presParOf" srcId="{7457705E-BB50-44C0-BA86-647A3271EAAE}" destId="{72D7D8AD-12C9-4FA3-A684-15966E839770}" srcOrd="2" destOrd="0" presId="urn:microsoft.com/office/officeart/2005/8/layout/cycle2"/>
    <dgm:cxn modelId="{FC3EF238-ACA8-40C7-9430-DF557BA61901}" type="presParOf" srcId="{7457705E-BB50-44C0-BA86-647A3271EAAE}" destId="{EA3DECFC-D6F2-45F0-886E-20D38B3FA512}" srcOrd="3" destOrd="0" presId="urn:microsoft.com/office/officeart/2005/8/layout/cycle2"/>
    <dgm:cxn modelId="{49EBBA85-395C-4C6D-959F-257178A48A04}" type="presParOf" srcId="{EA3DECFC-D6F2-45F0-886E-20D38B3FA512}" destId="{B9A65C29-9B38-44B9-BAA5-69A1D6F237A1}" srcOrd="0" destOrd="0" presId="urn:microsoft.com/office/officeart/2005/8/layout/cycle2"/>
    <dgm:cxn modelId="{19E1D71B-DBF2-44EF-ACE5-9A572C5DB6EF}" type="presParOf" srcId="{7457705E-BB50-44C0-BA86-647A3271EAAE}" destId="{63845B97-A228-41BA-A6DC-21D28AFAA9C0}" srcOrd="4" destOrd="0" presId="urn:microsoft.com/office/officeart/2005/8/layout/cycle2"/>
    <dgm:cxn modelId="{91565714-7D1B-417A-9D5F-31F66AB1420E}" type="presParOf" srcId="{7457705E-BB50-44C0-BA86-647A3271EAAE}" destId="{11FC28E9-27F5-47F2-AE65-41C2C082DC5D}" srcOrd="5" destOrd="0" presId="urn:microsoft.com/office/officeart/2005/8/layout/cycle2"/>
    <dgm:cxn modelId="{01560F30-2199-4613-A13B-4B9133D7F266}" type="presParOf" srcId="{11FC28E9-27F5-47F2-AE65-41C2C082DC5D}" destId="{89ABE954-F74C-47F4-B1EF-5EBBA2C08A45}" srcOrd="0" destOrd="0" presId="urn:microsoft.com/office/officeart/2005/8/layout/cycle2"/>
    <dgm:cxn modelId="{B43A75CA-697E-4732-B03B-CBB9104C134F}" type="presParOf" srcId="{7457705E-BB50-44C0-BA86-647A3271EAAE}" destId="{05D22374-D4A4-47CF-AC1C-37851160E821}" srcOrd="6" destOrd="0" presId="urn:microsoft.com/office/officeart/2005/8/layout/cycle2"/>
    <dgm:cxn modelId="{C49BB38F-2844-44BA-B900-FD94DBFE09C3}" type="presParOf" srcId="{7457705E-BB50-44C0-BA86-647A3271EAAE}" destId="{F77D9D35-FCCF-4EB3-A330-3B01896A71AE}" srcOrd="7" destOrd="0" presId="urn:microsoft.com/office/officeart/2005/8/layout/cycle2"/>
    <dgm:cxn modelId="{ABFDF0CF-253B-407F-A3E5-CBCD01718DDD}" type="presParOf" srcId="{F77D9D35-FCCF-4EB3-A330-3B01896A71AE}" destId="{38C04856-200C-4AE9-B80D-3642115748D4}" srcOrd="0" destOrd="0" presId="urn:microsoft.com/office/officeart/2005/8/layout/cycle2"/>
    <dgm:cxn modelId="{39956DAB-5060-4E31-B72D-0473EBDCE786}" type="presParOf" srcId="{7457705E-BB50-44C0-BA86-647A3271EAAE}" destId="{1E08A3D9-E6D7-4514-9521-1EE6D6D20EE7}" srcOrd="8" destOrd="0" presId="urn:microsoft.com/office/officeart/2005/8/layout/cycle2"/>
    <dgm:cxn modelId="{424B8857-6206-4DA6-BC7B-E70A669BE20C}" type="presParOf" srcId="{7457705E-BB50-44C0-BA86-647A3271EAAE}" destId="{EF371F80-709E-43D6-9FA6-C4B212B5D7B5}" srcOrd="9" destOrd="0" presId="urn:microsoft.com/office/officeart/2005/8/layout/cycle2"/>
    <dgm:cxn modelId="{4658D7F6-B06C-42A0-9C7E-1C2018CA7BE6}" type="presParOf" srcId="{EF371F80-709E-43D6-9FA6-C4B212B5D7B5}" destId="{9DE458AB-196D-4F96-B0FD-A88FAA9F5F7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E8F2-ECB0-420A-8E0E-53274A6C3AF0}">
      <dsp:nvSpPr>
        <dsp:cNvPr id="0" name=""/>
        <dsp:cNvSpPr/>
      </dsp:nvSpPr>
      <dsp:spPr>
        <a:xfrm>
          <a:off x="4597851" y="0"/>
          <a:ext cx="3989647" cy="245423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.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Xác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mục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đích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,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nội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dung,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tiêu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chí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giá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đối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tượng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giá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182121" y="359414"/>
        <a:ext cx="2821107" cy="1735403"/>
      </dsp:txXfrm>
    </dsp:sp>
    <dsp:sp modelId="{97982D59-0D01-4DB0-BB68-CF4EC8AED91D}">
      <dsp:nvSpPr>
        <dsp:cNvPr id="0" name=""/>
        <dsp:cNvSpPr/>
      </dsp:nvSpPr>
      <dsp:spPr>
        <a:xfrm rot="1857903">
          <a:off x="8151895" y="1886842"/>
          <a:ext cx="460970" cy="82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8161750" y="2016927"/>
        <a:ext cx="322679" cy="496981"/>
      </dsp:txXfrm>
    </dsp:sp>
    <dsp:sp modelId="{72D7D8AD-12C9-4FA3-A684-15966E839770}">
      <dsp:nvSpPr>
        <dsp:cNvPr id="0" name=""/>
        <dsp:cNvSpPr/>
      </dsp:nvSpPr>
      <dsp:spPr>
        <a:xfrm>
          <a:off x="8001010" y="2219810"/>
          <a:ext cx="4582320" cy="245423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itchFamily="34" charset="0"/>
              <a:cs typeface="Arial" pitchFamily="34" charset="0"/>
            </a:rPr>
            <a:t>2. Thu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thập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tin, minh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chứng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8672075" y="2579224"/>
        <a:ext cx="3240190" cy="1735403"/>
      </dsp:txXfrm>
    </dsp:sp>
    <dsp:sp modelId="{EA3DECFC-D6F2-45F0-886E-20D38B3FA512}">
      <dsp:nvSpPr>
        <dsp:cNvPr id="0" name=""/>
        <dsp:cNvSpPr/>
      </dsp:nvSpPr>
      <dsp:spPr>
        <a:xfrm rot="6887345">
          <a:off x="9195115" y="4738160"/>
          <a:ext cx="618903" cy="82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 rot="10800000">
        <a:off x="9326874" y="4819540"/>
        <a:ext cx="433232" cy="496981"/>
      </dsp:txXfrm>
    </dsp:sp>
    <dsp:sp modelId="{63845B97-A228-41BA-A6DC-21D28AFAA9C0}">
      <dsp:nvSpPr>
        <dsp:cNvPr id="0" name=""/>
        <dsp:cNvSpPr/>
      </dsp:nvSpPr>
      <dsp:spPr>
        <a:xfrm>
          <a:off x="6960051" y="5638792"/>
          <a:ext cx="3506237" cy="245423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Phân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tích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tin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đối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chiếu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kết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quả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mục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đích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đánh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giá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đã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đề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ra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</a:p>
      </dsp:txBody>
      <dsp:txXfrm>
        <a:off x="7473528" y="5998206"/>
        <a:ext cx="2479283" cy="1735403"/>
      </dsp:txXfrm>
    </dsp:sp>
    <dsp:sp modelId="{11FC28E9-27F5-47F2-AE65-41C2C082DC5D}">
      <dsp:nvSpPr>
        <dsp:cNvPr id="0" name=""/>
        <dsp:cNvSpPr/>
      </dsp:nvSpPr>
      <dsp:spPr>
        <a:xfrm rot="10772002">
          <a:off x="6462685" y="6468654"/>
          <a:ext cx="351563" cy="82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 rot="10800000">
        <a:off x="6568152" y="6633886"/>
        <a:ext cx="246094" cy="496981"/>
      </dsp:txXfrm>
    </dsp:sp>
    <dsp:sp modelId="{05D22374-D4A4-47CF-AC1C-37851160E821}">
      <dsp:nvSpPr>
        <dsp:cNvPr id="0" name=""/>
        <dsp:cNvSpPr/>
      </dsp:nvSpPr>
      <dsp:spPr>
        <a:xfrm>
          <a:off x="2540466" y="5673768"/>
          <a:ext cx="3756545" cy="245423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.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Nhận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/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xác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định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mức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độ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đạt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090599" y="6033182"/>
        <a:ext cx="2656279" cy="1735403"/>
      </dsp:txXfrm>
    </dsp:sp>
    <dsp:sp modelId="{F77D9D35-FCCF-4EB3-A330-3B01896A71AE}">
      <dsp:nvSpPr>
        <dsp:cNvPr id="0" name=""/>
        <dsp:cNvSpPr/>
      </dsp:nvSpPr>
      <dsp:spPr>
        <a:xfrm rot="15397564">
          <a:off x="3710793" y="4749182"/>
          <a:ext cx="589675" cy="82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 rot="10800000">
        <a:off x="3819703" y="5000895"/>
        <a:ext cx="412773" cy="496981"/>
      </dsp:txXfrm>
    </dsp:sp>
    <dsp:sp modelId="{1E08A3D9-E6D7-4514-9521-1EE6D6D20EE7}">
      <dsp:nvSpPr>
        <dsp:cNvPr id="0" name=""/>
        <dsp:cNvSpPr/>
      </dsp:nvSpPr>
      <dsp:spPr>
        <a:xfrm>
          <a:off x="1802939" y="2167773"/>
          <a:ext cx="3564476" cy="2454231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Đề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xuất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giải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pháp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thực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hiện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điều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chỉnh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2324944" y="2527187"/>
        <a:ext cx="2520466" cy="1735403"/>
      </dsp:txXfrm>
    </dsp:sp>
    <dsp:sp modelId="{EF371F80-709E-43D6-9FA6-C4B212B5D7B5}">
      <dsp:nvSpPr>
        <dsp:cNvPr id="0" name=""/>
        <dsp:cNvSpPr/>
      </dsp:nvSpPr>
      <dsp:spPr>
        <a:xfrm rot="19452979">
          <a:off x="4892470" y="1925090"/>
          <a:ext cx="314556" cy="82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4901377" y="2118340"/>
        <a:ext cx="220189" cy="496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830DF-A52C-4B6B-AE97-F5980EF0A4A6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1F040-5081-486A-906F-1187842DE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1F040-5081-486A-906F-1187842DE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3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2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1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3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4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7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9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0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15" indent="0">
              <a:buNone/>
              <a:defRPr sz="5000"/>
            </a:lvl2pPr>
            <a:lvl3pPr marL="1632832" indent="0">
              <a:buNone/>
              <a:defRPr sz="4300"/>
            </a:lvl3pPr>
            <a:lvl4pPr marL="2449246" indent="0">
              <a:buNone/>
              <a:defRPr sz="3600"/>
            </a:lvl4pPr>
            <a:lvl5pPr marL="3265661" indent="0">
              <a:buNone/>
              <a:defRPr sz="3600"/>
            </a:lvl5pPr>
            <a:lvl6pPr marL="4082078" indent="0">
              <a:buNone/>
              <a:defRPr sz="3600"/>
            </a:lvl6pPr>
            <a:lvl7pPr marL="4898493" indent="0">
              <a:buNone/>
              <a:defRPr sz="3600"/>
            </a:lvl7pPr>
            <a:lvl8pPr marL="5714908" indent="0">
              <a:buNone/>
              <a:defRPr sz="3600"/>
            </a:lvl8pPr>
            <a:lvl9pPr marL="6531325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5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3" tIns="81642" rIns="163283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163283" tIns="81642" rIns="163283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5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3283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3" indent="-612313" algn="l" defTabSz="1632832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75" indent="-510260" algn="l" defTabSz="1632832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39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54" indent="-408207" algn="l" defTabSz="1632832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69" indent="-408207" algn="l" defTabSz="1632832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86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00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15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32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1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32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46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61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7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93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0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2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1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1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8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1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2.png"/><Relationship Id="rId10" Type="http://schemas.openxmlformats.org/officeDocument/2006/relationships/image" Target="../media/image9.svg"/><Relationship Id="rId4" Type="http://schemas.openxmlformats.org/officeDocument/2006/relationships/image" Target="../media/image35.sv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10" Type="http://schemas.openxmlformats.org/officeDocument/2006/relationships/image" Target="../media/image45.sv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50.sv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4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6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4.svg"/><Relationship Id="rId9" Type="http://schemas.openxmlformats.org/officeDocument/2006/relationships/image" Target="../media/image7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118141" y="3162300"/>
            <a:ext cx="14489870" cy="4755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4800" b="1" spc="16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HƯỚNG </a:t>
            </a:r>
            <a:r>
              <a:rPr lang="en-US" sz="4800" b="1" spc="169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4800" b="1" spc="16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800" b="1" spc="21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4800" b="1" spc="21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21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4800" b="1" spc="21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SỬ DỤNG BỘ CÔNG </a:t>
            </a:r>
            <a:r>
              <a:rPr lang="en-US" sz="4800" b="1" spc="21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4800" b="1" spc="21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THỰC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TRÌNH GIÁO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MẦM NON TRONG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169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4800" b="1" spc="16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MẦM NON</a:t>
            </a:r>
          </a:p>
          <a:p>
            <a:pPr algn="ctr">
              <a:lnSpc>
                <a:spcPts val="7420"/>
              </a:lnSpc>
            </a:pPr>
            <a:endParaRPr lang="en-US" sz="4800" b="1" spc="169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58538"/>
            <a:ext cx="14325600" cy="595766"/>
          </a:xfrm>
          <a:prstGeom prst="rect">
            <a:avLst/>
          </a:prstGeom>
          <a:noFill/>
        </p:spPr>
        <p:txBody>
          <a:bodyPr lIns="163284" tIns="81642" rIns="163284" bIns="81642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SỞ GIÁO DỤC VÀ ĐÀO TẠO THÀNH PHỐ HÔ CHÍ MINH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24447"/>
            <a:ext cx="1600200" cy="13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94226" y="8693945"/>
            <a:ext cx="9537700" cy="534210"/>
          </a:xfrm>
          <a:prstGeom prst="rect">
            <a:avLst/>
          </a:prstGeom>
          <a:noFill/>
        </p:spPr>
        <p:txBody>
          <a:bodyPr lIns="163284" tIns="81642" rIns="163284" bIns="81642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08 </a:t>
            </a:r>
            <a:r>
              <a:rPr lang="en-US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0624" y="-5876591"/>
            <a:ext cx="20069247" cy="98841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1544" y="743200"/>
            <a:ext cx="1544491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0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. NỘI DUNG CÔNG CỤ ĐÁNH GIÁ VIỆC THỰC HIỆN </a:t>
            </a:r>
            <a:r>
              <a:rPr lang="en-US" sz="3000" b="1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30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TRÌNH</a:t>
            </a:r>
            <a:endParaRPr lang="en-US" sz="3000" b="1" dirty="0">
              <a:solidFill>
                <a:srgbClr val="060FBA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200"/>
              </a:lnSpc>
            </a:pPr>
            <a:endParaRPr lang="en-US" sz="3000" b="1" dirty="0">
              <a:solidFill>
                <a:srgbClr val="060F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86967" y="1281809"/>
            <a:ext cx="811791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1.1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799" b="1" spc="19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799" b="1" spc="19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b="1" spc="19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dục</a:t>
            </a:r>
            <a:endParaRPr lang="en-US" sz="2799" b="1" spc="19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29824" y="3410200"/>
            <a:ext cx="5229476" cy="2943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3840" y="6604834"/>
            <a:ext cx="5229476" cy="2943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33648" y="3410200"/>
            <a:ext cx="5229476" cy="2943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18910" y="6604834"/>
            <a:ext cx="5229476" cy="29437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3086" y="3410200"/>
            <a:ext cx="5229476" cy="29437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02207" y="1935834"/>
            <a:ext cx="826569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chất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21544" y="3883660"/>
            <a:ext cx="442477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đảm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kiện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y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học</a:t>
            </a:r>
            <a:endParaRPr lang="en-US" sz="2799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36001" y="4117540"/>
            <a:ext cx="442477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r>
              <a:rPr lang="en-US" dirty="0"/>
              <a:t> (</a:t>
            </a:r>
            <a:r>
              <a:rPr lang="en-US" dirty="0" err="1"/>
              <a:t>vd</a:t>
            </a:r>
            <a:r>
              <a:rPr lang="en-US" dirty="0"/>
              <a:t>: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48924" y="3883660"/>
            <a:ext cx="4424770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4321263" y="6945630"/>
            <a:ext cx="4424770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0396183" y="7366784"/>
            <a:ext cx="384478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18910" y="2903198"/>
            <a:ext cx="45760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4"/>
              </a:lnSpc>
            </a:pPr>
            <a:r>
              <a:rPr lang="en-US" sz="4003" dirty="0">
                <a:latin typeface="Mokoto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04879" y="2981376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01624" y="2981376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36001" y="6289975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29924" y="6268042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99109" y="4047067"/>
            <a:ext cx="20523086" cy="4686509"/>
            <a:chOff x="0" y="0"/>
            <a:chExt cx="5405257" cy="1234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257" cy="1234307"/>
            </a:xfrm>
            <a:custGeom>
              <a:avLst/>
              <a:gdLst/>
              <a:ahLst/>
              <a:cxnLst/>
              <a:rect l="l" t="t" r="r" b="b"/>
              <a:pathLst>
                <a:path w="5405257" h="1234307">
                  <a:moveTo>
                    <a:pt x="0" y="0"/>
                  </a:moveTo>
                  <a:lnTo>
                    <a:pt x="5405257" y="0"/>
                  </a:lnTo>
                  <a:lnTo>
                    <a:pt x="5405257" y="1234307"/>
                  </a:lnTo>
                  <a:lnTo>
                    <a:pt x="0" y="1234307"/>
                  </a:lnTo>
                  <a:close/>
                </a:path>
              </a:pathLst>
            </a:custGeom>
            <a:solidFill>
              <a:srgbClr val="BF4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9692" y="3164064"/>
            <a:ext cx="1609866" cy="16098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3683" y="3164064"/>
            <a:ext cx="1609866" cy="16098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32719" y="3164064"/>
            <a:ext cx="1609866" cy="1609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84823">
            <a:off x="-2629254" y="-7256627"/>
            <a:ext cx="7847738" cy="111820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60082">
            <a:off x="14364131" y="-6241657"/>
            <a:ext cx="7847738" cy="111820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9648932">
            <a:off x="-3035982" y="-3226191"/>
            <a:ext cx="7989835" cy="5635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-9712112" flipH="1">
            <a:off x="13288118" y="-3226191"/>
            <a:ext cx="7989835" cy="56353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18990" y="707571"/>
            <a:ext cx="826569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hội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81010" y="3242134"/>
            <a:ext cx="1609866" cy="160986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19467" y="5126355"/>
            <a:ext cx="3478485" cy="183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51838" y="5126355"/>
            <a:ext cx="3478485" cy="230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538649" y="5126355"/>
            <a:ext cx="3478485" cy="368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  <a:p>
            <a:pPr algn="just">
              <a:lnSpc>
                <a:spcPts val="364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676820" y="5126355"/>
            <a:ext cx="3478485" cy="229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47344" y="3488745"/>
            <a:ext cx="614562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81335" y="3488745"/>
            <a:ext cx="614562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78662" y="3621473"/>
            <a:ext cx="614562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9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30371" y="3488745"/>
            <a:ext cx="614562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62413" y="-6407265"/>
            <a:ext cx="20069247" cy="9884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16955" y="768220"/>
            <a:ext cx="14670845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2799" b="1" spc="19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99" b="1" spc="19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99" b="1" spc="19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799" b="1" spc="19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30018" y="1416248"/>
            <a:ext cx="14034980" cy="57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799" b="1" spc="19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128210" y="8595725"/>
            <a:ext cx="18544421" cy="91331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09236" y="2554984"/>
            <a:ext cx="12204467" cy="175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0"/>
              </a:lnSpc>
            </a:pP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non;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78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spc="78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86490" y="4791768"/>
            <a:ext cx="12227213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spc="6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spc="6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86490" y="6618663"/>
            <a:ext cx="12227213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0"/>
              </a:lnSpc>
            </a:pP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24 – 36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66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spc="66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595"/>
              </a:lnSpc>
            </a:pPr>
            <a:endParaRPr lang="en-US" sz="2400" spc="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30144" y="2833551"/>
            <a:ext cx="1311160" cy="12865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30144" y="4858443"/>
            <a:ext cx="1311160" cy="1286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53579" y="7125931"/>
            <a:ext cx="1311160" cy="128657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41606" y="3033607"/>
            <a:ext cx="93510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6"/>
              </a:lnSpc>
            </a:pPr>
            <a:r>
              <a:rPr lang="en-US" sz="4890" dirty="0">
                <a:latin typeface="Mokoto"/>
              </a:rPr>
              <a:t>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23902" y="5091939"/>
            <a:ext cx="770514" cy="819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6"/>
              </a:lnSpc>
            </a:pPr>
            <a:r>
              <a:rPr lang="en-US" sz="4890" dirty="0">
                <a:latin typeface="Mokoto"/>
              </a:rPr>
              <a:t>11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41606" y="7397608"/>
            <a:ext cx="93510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6"/>
              </a:lnSpc>
            </a:pPr>
            <a:r>
              <a:rPr lang="en-US" sz="4890" dirty="0">
                <a:latin typeface="Mokoto"/>
              </a:rPr>
              <a:t>12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-1321513" y="5097775"/>
            <a:ext cx="660726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5"/>
              </a:lnSpc>
            </a:pPr>
            <a:r>
              <a:rPr lang="en-US" sz="3500" spc="238" dirty="0" smtClean="0">
                <a:solidFill>
                  <a:schemeClr val="accent1"/>
                </a:solidFill>
                <a:latin typeface="Open Sans Bold"/>
              </a:rPr>
              <a:t>1.2.1. </a:t>
            </a:r>
            <a:r>
              <a:rPr lang="en-US" sz="3500" spc="238" dirty="0" err="1" smtClean="0">
                <a:solidFill>
                  <a:schemeClr val="accent1"/>
                </a:solidFill>
                <a:latin typeface="Open Sans Bold"/>
              </a:rPr>
              <a:t>KẾ</a:t>
            </a:r>
            <a:r>
              <a:rPr lang="en-US" sz="3500" spc="238" dirty="0" smtClean="0">
                <a:solidFill>
                  <a:schemeClr val="accent1"/>
                </a:solidFill>
                <a:latin typeface="Open Sans Bold"/>
              </a:rPr>
              <a:t> </a:t>
            </a:r>
            <a:r>
              <a:rPr lang="en-US" sz="3500" spc="238" dirty="0">
                <a:solidFill>
                  <a:schemeClr val="accent1"/>
                </a:solidFill>
                <a:latin typeface="Open Sans Bold"/>
              </a:rPr>
              <a:t>HOẠCH NĂM HỌC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4173200" y="-195013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7543" y="4245458"/>
            <a:ext cx="19807606" cy="5492340"/>
            <a:chOff x="0" y="0"/>
            <a:chExt cx="5405257" cy="1498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257" cy="1498794"/>
            </a:xfrm>
            <a:custGeom>
              <a:avLst/>
              <a:gdLst/>
              <a:ahLst/>
              <a:cxnLst/>
              <a:rect l="l" t="t" r="r" b="b"/>
              <a:pathLst>
                <a:path w="5405257" h="1498794">
                  <a:moveTo>
                    <a:pt x="0" y="0"/>
                  </a:moveTo>
                  <a:lnTo>
                    <a:pt x="5405257" y="0"/>
                  </a:lnTo>
                  <a:lnTo>
                    <a:pt x="5405257" y="1498794"/>
                  </a:lnTo>
                  <a:lnTo>
                    <a:pt x="0" y="1498794"/>
                  </a:lnTo>
                  <a:close/>
                </a:path>
              </a:pathLst>
            </a:custGeom>
            <a:solidFill>
              <a:srgbClr val="BF4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59320" y="3430913"/>
            <a:ext cx="1553742" cy="1553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12209" y="3430913"/>
            <a:ext cx="1553742" cy="15537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14698" y="3430913"/>
            <a:ext cx="1553742" cy="15537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84823">
            <a:off x="-2598729" y="-7160852"/>
            <a:ext cx="7847738" cy="111820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60082">
            <a:off x="14364131" y="-6241657"/>
            <a:ext cx="7847738" cy="111820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9648932">
            <a:off x="-3546522" y="-3836697"/>
            <a:ext cx="7989835" cy="5635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-9712112" flipH="1">
            <a:off x="13695622" y="-3574582"/>
            <a:ext cx="7989835" cy="5635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81972" y="3430913"/>
            <a:ext cx="1553742" cy="155374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93149" y="5273818"/>
            <a:ext cx="3600066" cy="242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50440" y="5126355"/>
            <a:ext cx="3912551" cy="407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20216" y="5126355"/>
            <a:ext cx="3478485" cy="283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8386" y="5126355"/>
            <a:ext cx="320091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54629" y="3780396"/>
            <a:ext cx="963124" cy="891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4"/>
              </a:lnSpc>
            </a:pPr>
            <a:r>
              <a:rPr lang="en-US" sz="5188">
                <a:solidFill>
                  <a:srgbClr val="FFFFFF"/>
                </a:solidFill>
                <a:latin typeface="Mokoto"/>
              </a:rPr>
              <a:t>13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52360" y="3740290"/>
            <a:ext cx="1073440" cy="891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4"/>
              </a:lnSpc>
            </a:pPr>
            <a:r>
              <a:rPr lang="en-US" sz="5188">
                <a:solidFill>
                  <a:srgbClr val="FFFFFF"/>
                </a:solidFill>
                <a:latin typeface="Mokoto"/>
              </a:rPr>
              <a:t>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126353" y="3705049"/>
            <a:ext cx="1112214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16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54849" y="3740290"/>
            <a:ext cx="1073440" cy="891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4"/>
              </a:lnSpc>
            </a:pPr>
            <a:r>
              <a:rPr lang="en-US" sz="5188">
                <a:solidFill>
                  <a:srgbClr val="FFFFFF"/>
                </a:solidFill>
                <a:latin typeface="Mokoto"/>
              </a:rPr>
              <a:t>15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13062" y="1790700"/>
            <a:ext cx="1106528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5"/>
              </a:lnSpc>
            </a:pPr>
            <a:r>
              <a:rPr lang="en-US" sz="3500" spc="238" dirty="0" smtClean="0">
                <a:solidFill>
                  <a:schemeClr val="accent1"/>
                </a:solidFill>
                <a:latin typeface="Open Sans Bold"/>
              </a:rPr>
              <a:t>1.2.2. </a:t>
            </a:r>
            <a:r>
              <a:rPr lang="en-US" sz="3500" spc="238" dirty="0" err="1" smtClean="0">
                <a:solidFill>
                  <a:schemeClr val="accent1"/>
                </a:solidFill>
                <a:latin typeface="Open Sans Bold"/>
              </a:rPr>
              <a:t>KẾ</a:t>
            </a:r>
            <a:r>
              <a:rPr lang="en-US" sz="3500" spc="238" dirty="0" smtClean="0">
                <a:solidFill>
                  <a:schemeClr val="accent1"/>
                </a:solidFill>
                <a:latin typeface="Open Sans Bold"/>
              </a:rPr>
              <a:t> </a:t>
            </a:r>
            <a:r>
              <a:rPr lang="en-US" sz="3500" spc="238" dirty="0">
                <a:solidFill>
                  <a:schemeClr val="accent1"/>
                </a:solidFill>
                <a:latin typeface="Open Sans Bold"/>
              </a:rPr>
              <a:t>HOẠCH CHỦ ĐỀ/ THÁNG/ TUẦN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712433" y="-1155160"/>
            <a:ext cx="12597321" cy="125973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70937" y="2985209"/>
            <a:ext cx="2571750" cy="2571750"/>
            <a:chOff x="0" y="0"/>
            <a:chExt cx="3429000" cy="342900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3429000" cy="3429000"/>
              <a:chOff x="0" y="0"/>
              <a:chExt cx="2540000" cy="254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558997" y="10740"/>
                <a:ext cx="2059572" cy="2614119"/>
              </a:xfrm>
              <a:custGeom>
                <a:avLst/>
                <a:gdLst/>
                <a:ahLst/>
                <a:cxnLst/>
                <a:rect l="l" t="t" r="r" b="b"/>
                <a:pathLst>
                  <a:path w="2059572" h="2614119">
                    <a:moveTo>
                      <a:pt x="971123" y="16184"/>
                    </a:moveTo>
                    <a:cubicBezTo>
                      <a:pt x="1456739" y="117802"/>
                      <a:pt x="1838718" y="492901"/>
                      <a:pt x="1949145" y="976589"/>
                    </a:cubicBezTo>
                    <a:cubicBezTo>
                      <a:pt x="2059573" y="1460277"/>
                      <a:pt x="1878227" y="1963984"/>
                      <a:pt x="1484827" y="2266284"/>
                    </a:cubicBezTo>
                    <a:cubicBezTo>
                      <a:pt x="1091427" y="2568583"/>
                      <a:pt x="558010" y="2614119"/>
                      <a:pt x="119063" y="2382873"/>
                    </a:cubicBezTo>
                    <a:cubicBezTo>
                      <a:pt x="50455" y="2347121"/>
                      <a:pt x="6222" y="2277392"/>
                      <a:pt x="3111" y="2200090"/>
                    </a:cubicBezTo>
                    <a:cubicBezTo>
                      <a:pt x="0" y="2122788"/>
                      <a:pt x="38488" y="2049730"/>
                      <a:pt x="104001" y="2008581"/>
                    </a:cubicBezTo>
                    <a:cubicBezTo>
                      <a:pt x="169514" y="1967431"/>
                      <a:pt x="252038" y="1964480"/>
                      <a:pt x="320323" y="2000845"/>
                    </a:cubicBezTo>
                    <a:cubicBezTo>
                      <a:pt x="610027" y="2153467"/>
                      <a:pt x="962083" y="2123413"/>
                      <a:pt x="1221727" y="1923896"/>
                    </a:cubicBezTo>
                    <a:cubicBezTo>
                      <a:pt x="1481371" y="1724378"/>
                      <a:pt x="1601059" y="1391931"/>
                      <a:pt x="1528177" y="1072697"/>
                    </a:cubicBezTo>
                    <a:cubicBezTo>
                      <a:pt x="1455295" y="753463"/>
                      <a:pt x="1203189" y="505898"/>
                      <a:pt x="882683" y="438830"/>
                    </a:cubicBezTo>
                    <a:cubicBezTo>
                      <a:pt x="806888" y="423323"/>
                      <a:pt x="745184" y="368447"/>
                      <a:pt x="720935" y="294981"/>
                    </a:cubicBezTo>
                    <a:cubicBezTo>
                      <a:pt x="696686" y="221515"/>
                      <a:pt x="713600" y="140690"/>
                      <a:pt x="765270" y="83111"/>
                    </a:cubicBezTo>
                    <a:cubicBezTo>
                      <a:pt x="816941" y="25531"/>
                      <a:pt x="895471" y="0"/>
                      <a:pt x="971123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770937" y="6256760"/>
            <a:ext cx="2571750" cy="2571750"/>
            <a:chOff x="0" y="0"/>
            <a:chExt cx="3429000" cy="342900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3429000" cy="3429000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55683" y="10740"/>
                <a:ext cx="1358595" cy="2142337"/>
              </a:xfrm>
              <a:custGeom>
                <a:avLst/>
                <a:gdLst/>
                <a:ahLst/>
                <a:cxnLst/>
                <a:rect l="l" t="t" r="r" b="b"/>
                <a:pathLst>
                  <a:path w="1358595" h="2142337">
                    <a:moveTo>
                      <a:pt x="274437" y="16184"/>
                    </a:moveTo>
                    <a:cubicBezTo>
                      <a:pt x="706021" y="106495"/>
                      <a:pt x="1059875" y="414199"/>
                      <a:pt x="1209236" y="829063"/>
                    </a:cubicBezTo>
                    <a:cubicBezTo>
                      <a:pt x="1358596" y="1243926"/>
                      <a:pt x="1282084" y="1706572"/>
                      <a:pt x="1007110" y="2051259"/>
                    </a:cubicBezTo>
                    <a:cubicBezTo>
                      <a:pt x="959134" y="2111952"/>
                      <a:pt x="882352" y="2142337"/>
                      <a:pt x="805836" y="2130907"/>
                    </a:cubicBezTo>
                    <a:cubicBezTo>
                      <a:pt x="729321" y="2119478"/>
                      <a:pt x="664769" y="2067982"/>
                      <a:pt x="636624" y="1995919"/>
                    </a:cubicBezTo>
                    <a:cubicBezTo>
                      <a:pt x="608480" y="1923855"/>
                      <a:pt x="621044" y="1842241"/>
                      <a:pt x="669560" y="1781979"/>
                    </a:cubicBezTo>
                    <a:cubicBezTo>
                      <a:pt x="851043" y="1554486"/>
                      <a:pt x="901541" y="1249140"/>
                      <a:pt x="802963" y="975330"/>
                    </a:cubicBezTo>
                    <a:cubicBezTo>
                      <a:pt x="704386" y="701520"/>
                      <a:pt x="470841" y="498435"/>
                      <a:pt x="185997" y="438830"/>
                    </a:cubicBezTo>
                    <a:cubicBezTo>
                      <a:pt x="110202" y="423323"/>
                      <a:pt x="48498" y="368447"/>
                      <a:pt x="24249" y="294981"/>
                    </a:cubicBezTo>
                    <a:cubicBezTo>
                      <a:pt x="0" y="221515"/>
                      <a:pt x="16914" y="140690"/>
                      <a:pt x="68584" y="83111"/>
                    </a:cubicBezTo>
                    <a:cubicBezTo>
                      <a:pt x="120255" y="25531"/>
                      <a:pt x="198785" y="0"/>
                      <a:pt x="274437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5098845" y="2095500"/>
            <a:ext cx="6485427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1.2.3. </a:t>
            </a:r>
            <a:r>
              <a:rPr lang="en-US" sz="35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35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HOẠCH NGÀY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1601689" y="-1155160"/>
            <a:ext cx="12597321" cy="1259732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84888" y="3852640"/>
            <a:ext cx="1088851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79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902304" y="6392989"/>
            <a:ext cx="10794895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dung/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2961129" y="8828510"/>
            <a:ext cx="7315200" cy="13167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-3374013" y="-288036"/>
            <a:ext cx="7315200" cy="131673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500705" y="3785965"/>
            <a:ext cx="1112214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17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00705" y="7109534"/>
            <a:ext cx="1112214" cy="91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>
                <a:solidFill>
                  <a:srgbClr val="FFFFFF"/>
                </a:solidFill>
                <a:latin typeface="Mokoto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857769">
            <a:off x="-1357513" y="-5426742"/>
            <a:ext cx="6295260" cy="8969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88560">
            <a:off x="14111670" y="6706183"/>
            <a:ext cx="6295260" cy="89699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4735" t="10733" r="29922" b="40600"/>
          <a:stretch>
            <a:fillRect/>
          </a:stretch>
        </p:blipFill>
        <p:spPr>
          <a:xfrm rot="9457276">
            <a:off x="-1293120" y="-1331031"/>
            <a:ext cx="6166475" cy="42668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4735" t="10733" r="29922" b="40600"/>
          <a:stretch>
            <a:fillRect/>
          </a:stretch>
        </p:blipFill>
        <p:spPr>
          <a:xfrm rot="-2386151">
            <a:off x="13494819" y="8262823"/>
            <a:ext cx="6166475" cy="42668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98989" y="362199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98989" y="6687676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72777" y="362199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2777" y="6687676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46565" y="362199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46565" y="6687676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39194" y="4596718"/>
            <a:ext cx="4592763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90117" y="1347041"/>
            <a:ext cx="14787939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4: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90117" y="2414689"/>
            <a:ext cx="1403498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khoẻ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90117" y="4596718"/>
            <a:ext cx="459276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85293" y="4594082"/>
            <a:ext cx="4592763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1790117" y="7668895"/>
            <a:ext cx="4592763" cy="119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khoẻ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6939194" y="7576972"/>
            <a:ext cx="459276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, khoa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thoải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,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suất</a:t>
            </a:r>
            <a:endParaRPr 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12084407" y="7576972"/>
            <a:ext cx="459276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/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0624" y="-6121488"/>
            <a:ext cx="20069247" cy="98841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1200" y="1894842"/>
            <a:ext cx="15652822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giáo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16258" y="3535921"/>
            <a:ext cx="13248900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99"/>
              </a:lnSpc>
            </a:pP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88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spc="88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09727" y="5029549"/>
            <a:ext cx="13248900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899"/>
              </a:lnSpc>
              <a:defRPr sz="2800" spc="8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,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2384" y="6601175"/>
            <a:ext cx="13248900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899"/>
              </a:lnSpc>
              <a:defRPr sz="2800" spc="8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,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6242" y="3327102"/>
            <a:ext cx="1012910" cy="993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6242" y="4738823"/>
            <a:ext cx="1012910" cy="9939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741" y="6339152"/>
            <a:ext cx="1012910" cy="99391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22789" y="3589125"/>
            <a:ext cx="722397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latin typeface="Mokoto"/>
              </a:rPr>
              <a:t>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12590" y="6601175"/>
            <a:ext cx="722397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latin typeface="Mokoto"/>
              </a:rPr>
              <a:t>27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01735" y="8102457"/>
            <a:ext cx="20069247" cy="98841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81026" y="7766803"/>
            <a:ext cx="1012910" cy="9939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258997" y="8050121"/>
            <a:ext cx="722397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latin typeface="Mokoto"/>
              </a:rPr>
              <a:t>28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29321" y="8028826"/>
            <a:ext cx="13248900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899"/>
              </a:lnSpc>
              <a:defRPr sz="2800" spc="8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2590" y="5000846"/>
            <a:ext cx="722397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latin typeface="Mokoto"/>
              </a:rPr>
              <a:t>26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4173200" y="-195013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03" y="3919230"/>
            <a:ext cx="18288001" cy="3817914"/>
            <a:chOff x="0" y="0"/>
            <a:chExt cx="5405257" cy="1041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257" cy="1041863"/>
            </a:xfrm>
            <a:custGeom>
              <a:avLst/>
              <a:gdLst/>
              <a:ahLst/>
              <a:cxnLst/>
              <a:rect l="l" t="t" r="r" b="b"/>
              <a:pathLst>
                <a:path w="5405257" h="1041863">
                  <a:moveTo>
                    <a:pt x="0" y="0"/>
                  </a:moveTo>
                  <a:lnTo>
                    <a:pt x="5405257" y="0"/>
                  </a:lnTo>
                  <a:lnTo>
                    <a:pt x="5405257" y="1041863"/>
                  </a:lnTo>
                  <a:lnTo>
                    <a:pt x="0" y="1041863"/>
                  </a:lnTo>
                  <a:close/>
                </a:path>
              </a:pathLst>
            </a:custGeom>
            <a:solidFill>
              <a:srgbClr val="BF4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50896" y="3156445"/>
            <a:ext cx="1553742" cy="1553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95076" y="3044310"/>
            <a:ext cx="1553742" cy="15537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93211" y="3061440"/>
            <a:ext cx="1553742" cy="15537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84823">
            <a:off x="-2507153" y="-6275751"/>
            <a:ext cx="7847738" cy="111820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40891" y="3156444"/>
            <a:ext cx="1553742" cy="155374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35266" y="4848310"/>
            <a:ext cx="3486086" cy="242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220"/>
              </a:lnSpc>
              <a:spcBef>
                <a:spcPct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34000" y="4914900"/>
            <a:ext cx="4147821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,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73426" y="4991100"/>
            <a:ext cx="347848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12372" y="5006705"/>
            <a:ext cx="320091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40791" y="3588828"/>
            <a:ext cx="1200079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koto"/>
              </a:rPr>
              <a:t>29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1200" y="1638300"/>
            <a:ext cx="14034980" cy="57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7"/>
              </a:lnSpc>
            </a:pP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99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spc="19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799" b="1" spc="19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80616" y="3493824"/>
            <a:ext cx="1200079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koto"/>
              </a:rPr>
              <a:t>30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4434" y="3476693"/>
            <a:ext cx="1200079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koto"/>
              </a:rPr>
              <a:t>31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12790" y="3533013"/>
            <a:ext cx="1200079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koto"/>
              </a:rPr>
              <a:t>32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60082">
            <a:off x="14364131" y="-6241657"/>
            <a:ext cx="7847738" cy="11182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-9712112" flipH="1">
            <a:off x="13695622" y="-3574582"/>
            <a:ext cx="7989835" cy="56353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0748" t="15298" r="8905"/>
          <a:stretch>
            <a:fillRect/>
          </a:stretch>
        </p:blipFill>
        <p:spPr>
          <a:xfrm rot="9648932">
            <a:off x="-3546522" y="-3836697"/>
            <a:ext cx="7989835" cy="563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90800" y="1344307"/>
            <a:ext cx="14767588" cy="122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5: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trẻ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5067"/>
              </a:lnSpc>
            </a:pP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160082">
            <a:off x="14364131" y="-6241657"/>
            <a:ext cx="7847738" cy="111820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0748" t="15298" r="8905"/>
          <a:stretch>
            <a:fillRect/>
          </a:stretch>
        </p:blipFill>
        <p:spPr>
          <a:xfrm rot="-9712112" flipH="1">
            <a:off x="13695622" y="-3574582"/>
            <a:ext cx="7989835" cy="56353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0748" t="15298" r="8905"/>
          <a:stretch>
            <a:fillRect/>
          </a:stretch>
        </p:blipFill>
        <p:spPr>
          <a:xfrm rot="9648932">
            <a:off x="-3546522" y="-3836697"/>
            <a:ext cx="7989835" cy="5635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9406" y="2916414"/>
            <a:ext cx="5229476" cy="2943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93061" y="2916414"/>
            <a:ext cx="5229476" cy="2943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93061" y="6314541"/>
            <a:ext cx="5229476" cy="2943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9406" y="6353960"/>
            <a:ext cx="5229476" cy="29437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17279" y="3212909"/>
            <a:ext cx="407372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92800" y="6967905"/>
            <a:ext cx="3722688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spcBef>
                <a:spcPct val="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,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95414" y="3470668"/>
            <a:ext cx="442477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spcBef>
                <a:spcPct val="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khách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11163304" y="7120991"/>
            <a:ext cx="408899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spcBef>
                <a:spcPct val="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,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54144" y="2571559"/>
            <a:ext cx="12000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latin typeface="Mokoto"/>
              </a:rPr>
              <a:t>33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07799" y="2529064"/>
            <a:ext cx="12000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latin typeface="Mokoto"/>
              </a:rPr>
              <a:t>34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54144" y="5966610"/>
            <a:ext cx="12000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latin typeface="Mokoto"/>
              </a:rPr>
              <a:t>35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7799" y="5927191"/>
            <a:ext cx="12000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latin typeface="Mokoto"/>
              </a:rPr>
              <a:t>36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-601735" y="8102457"/>
            <a:ext cx="20069247" cy="988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662197" y="370332"/>
            <a:ext cx="10315128" cy="1031512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73732" y="3409990"/>
            <a:ext cx="1373452" cy="1373452"/>
            <a:chOff x="0" y="0"/>
            <a:chExt cx="1831270" cy="183127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831270" cy="1831270"/>
              <a:chOff x="0" y="0"/>
              <a:chExt cx="2540000" cy="254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558997" y="10740"/>
                <a:ext cx="2059572" cy="2614119"/>
              </a:xfrm>
              <a:custGeom>
                <a:avLst/>
                <a:gdLst/>
                <a:ahLst/>
                <a:cxnLst/>
                <a:rect l="l" t="t" r="r" b="b"/>
                <a:pathLst>
                  <a:path w="2059572" h="2614119">
                    <a:moveTo>
                      <a:pt x="971123" y="16184"/>
                    </a:moveTo>
                    <a:cubicBezTo>
                      <a:pt x="1456739" y="117802"/>
                      <a:pt x="1838718" y="492901"/>
                      <a:pt x="1949145" y="976589"/>
                    </a:cubicBezTo>
                    <a:cubicBezTo>
                      <a:pt x="2059573" y="1460277"/>
                      <a:pt x="1878227" y="1963984"/>
                      <a:pt x="1484827" y="2266284"/>
                    </a:cubicBezTo>
                    <a:cubicBezTo>
                      <a:pt x="1091427" y="2568583"/>
                      <a:pt x="558010" y="2614119"/>
                      <a:pt x="119063" y="2382873"/>
                    </a:cubicBezTo>
                    <a:cubicBezTo>
                      <a:pt x="50455" y="2347121"/>
                      <a:pt x="6222" y="2277392"/>
                      <a:pt x="3111" y="2200090"/>
                    </a:cubicBezTo>
                    <a:cubicBezTo>
                      <a:pt x="0" y="2122788"/>
                      <a:pt x="38488" y="2049730"/>
                      <a:pt x="104001" y="2008581"/>
                    </a:cubicBezTo>
                    <a:cubicBezTo>
                      <a:pt x="169514" y="1967431"/>
                      <a:pt x="252038" y="1964480"/>
                      <a:pt x="320323" y="2000845"/>
                    </a:cubicBezTo>
                    <a:cubicBezTo>
                      <a:pt x="610027" y="2153467"/>
                      <a:pt x="962083" y="2123413"/>
                      <a:pt x="1221727" y="1923896"/>
                    </a:cubicBezTo>
                    <a:cubicBezTo>
                      <a:pt x="1481371" y="1724378"/>
                      <a:pt x="1601059" y="1391931"/>
                      <a:pt x="1528177" y="1072697"/>
                    </a:cubicBezTo>
                    <a:cubicBezTo>
                      <a:pt x="1455295" y="753463"/>
                      <a:pt x="1203189" y="505898"/>
                      <a:pt x="882683" y="438830"/>
                    </a:cubicBezTo>
                    <a:cubicBezTo>
                      <a:pt x="806888" y="423323"/>
                      <a:pt x="745184" y="368447"/>
                      <a:pt x="720935" y="294981"/>
                    </a:cubicBezTo>
                    <a:cubicBezTo>
                      <a:pt x="696686" y="221515"/>
                      <a:pt x="713600" y="140690"/>
                      <a:pt x="765270" y="83111"/>
                    </a:cubicBezTo>
                    <a:cubicBezTo>
                      <a:pt x="816941" y="25531"/>
                      <a:pt x="895471" y="0"/>
                      <a:pt x="971123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2862603" y="5440667"/>
            <a:ext cx="1373452" cy="1373452"/>
            <a:chOff x="0" y="0"/>
            <a:chExt cx="1831270" cy="183127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1831270" cy="1831270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55683" y="10740"/>
                <a:ext cx="1358595" cy="2142337"/>
              </a:xfrm>
              <a:custGeom>
                <a:avLst/>
                <a:gdLst/>
                <a:ahLst/>
                <a:cxnLst/>
                <a:rect l="l" t="t" r="r" b="b"/>
                <a:pathLst>
                  <a:path w="1358595" h="2142337">
                    <a:moveTo>
                      <a:pt x="274437" y="16184"/>
                    </a:moveTo>
                    <a:cubicBezTo>
                      <a:pt x="706021" y="106495"/>
                      <a:pt x="1059875" y="414199"/>
                      <a:pt x="1209236" y="829063"/>
                    </a:cubicBezTo>
                    <a:cubicBezTo>
                      <a:pt x="1358596" y="1243926"/>
                      <a:pt x="1282084" y="1706572"/>
                      <a:pt x="1007110" y="2051259"/>
                    </a:cubicBezTo>
                    <a:cubicBezTo>
                      <a:pt x="959134" y="2111952"/>
                      <a:pt x="882352" y="2142337"/>
                      <a:pt x="805836" y="2130907"/>
                    </a:cubicBezTo>
                    <a:cubicBezTo>
                      <a:pt x="729321" y="2119478"/>
                      <a:pt x="664769" y="2067982"/>
                      <a:pt x="636624" y="1995919"/>
                    </a:cubicBezTo>
                    <a:cubicBezTo>
                      <a:pt x="608480" y="1923855"/>
                      <a:pt x="621044" y="1842241"/>
                      <a:pt x="669560" y="1781979"/>
                    </a:cubicBezTo>
                    <a:cubicBezTo>
                      <a:pt x="851043" y="1554486"/>
                      <a:pt x="901541" y="1249140"/>
                      <a:pt x="802963" y="975330"/>
                    </a:cubicBezTo>
                    <a:cubicBezTo>
                      <a:pt x="704386" y="701520"/>
                      <a:pt x="470841" y="498435"/>
                      <a:pt x="185997" y="438830"/>
                    </a:cubicBezTo>
                    <a:cubicBezTo>
                      <a:pt x="110202" y="423323"/>
                      <a:pt x="48498" y="368447"/>
                      <a:pt x="24249" y="294981"/>
                    </a:cubicBezTo>
                    <a:cubicBezTo>
                      <a:pt x="0" y="221515"/>
                      <a:pt x="16914" y="140690"/>
                      <a:pt x="68584" y="83111"/>
                    </a:cubicBezTo>
                    <a:cubicBezTo>
                      <a:pt x="120255" y="25531"/>
                      <a:pt x="198785" y="0"/>
                      <a:pt x="274437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1601689" y="-1155160"/>
            <a:ext cx="12597321" cy="125973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01066" y="3589351"/>
            <a:ext cx="9419263" cy="956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01066" y="5393042"/>
            <a:ext cx="9419263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/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2961129" y="8828510"/>
            <a:ext cx="7315200" cy="1316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-3374013" y="-288036"/>
            <a:ext cx="7315200" cy="131673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993223" y="3847499"/>
            <a:ext cx="934472" cy="33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8"/>
              </a:lnSpc>
            </a:pPr>
            <a:r>
              <a:rPr lang="en-US" sz="2520" dirty="0">
                <a:latin typeface="Mokoto"/>
              </a:rPr>
              <a:t>37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82094" y="5889122"/>
            <a:ext cx="934472" cy="33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8"/>
              </a:lnSpc>
            </a:pPr>
            <a:r>
              <a:rPr lang="en-US" sz="2520" dirty="0">
                <a:latin typeface="Mokoto"/>
              </a:rPr>
              <a:t>38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26510" y="1068524"/>
            <a:ext cx="13851828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spc="190" dirty="0" smtClean="0">
                <a:solidFill>
                  <a:srgbClr val="7030A0"/>
                </a:solidFill>
                <a:latin typeface="Open Sans Bold"/>
              </a:rPr>
              <a:t>1.3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.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Đội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ngũ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cán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bộ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quản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lí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,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giáo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viên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,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nhân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  <a:r>
              <a:rPr lang="en-US" sz="2799" spc="190" dirty="0" err="1">
                <a:solidFill>
                  <a:srgbClr val="7030A0"/>
                </a:solidFill>
                <a:latin typeface="Open Sans Bold"/>
              </a:rPr>
              <a:t>viên</a:t>
            </a:r>
            <a:r>
              <a:rPr lang="en-US" sz="2799" spc="190" dirty="0">
                <a:solidFill>
                  <a:srgbClr val="7030A0"/>
                </a:solidFill>
                <a:latin typeface="Open Sans Bold"/>
              </a:rPr>
              <a:t> </a:t>
            </a:r>
          </a:p>
          <a:p>
            <a:pPr algn="just">
              <a:lnSpc>
                <a:spcPts val="5067"/>
              </a:lnSpc>
            </a:pPr>
            <a:endParaRPr lang="en-US" sz="2799" spc="190" dirty="0">
              <a:latin typeface="Open Sans Bold"/>
            </a:endParaRPr>
          </a:p>
          <a:p>
            <a:pPr algn="just">
              <a:lnSpc>
                <a:spcPts val="5067"/>
              </a:lnSpc>
            </a:pPr>
            <a:endParaRPr lang="en-US" sz="2799" spc="190" dirty="0">
              <a:latin typeface="Ope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26510" y="1897375"/>
            <a:ext cx="14614961" cy="129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6: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nắm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vững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tắc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trình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099"/>
              </a:lnSpc>
            </a:pPr>
            <a:endParaRPr lang="en-US" sz="2799" spc="190" dirty="0">
              <a:latin typeface="Open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993223" y="7471345"/>
            <a:ext cx="1373452" cy="1373452"/>
            <a:chOff x="0" y="0"/>
            <a:chExt cx="1831270" cy="1831270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0"/>
              <a:ext cx="1831270" cy="1831270"/>
              <a:chOff x="0" y="0"/>
              <a:chExt cx="2540000" cy="254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558997" y="10740"/>
                <a:ext cx="2059572" cy="2614119"/>
              </a:xfrm>
              <a:custGeom>
                <a:avLst/>
                <a:gdLst/>
                <a:ahLst/>
                <a:cxnLst/>
                <a:rect l="l" t="t" r="r" b="b"/>
                <a:pathLst>
                  <a:path w="2059572" h="2614119">
                    <a:moveTo>
                      <a:pt x="971123" y="16184"/>
                    </a:moveTo>
                    <a:cubicBezTo>
                      <a:pt x="1456739" y="117802"/>
                      <a:pt x="1838718" y="492901"/>
                      <a:pt x="1949145" y="976589"/>
                    </a:cubicBezTo>
                    <a:cubicBezTo>
                      <a:pt x="2059573" y="1460277"/>
                      <a:pt x="1878227" y="1963984"/>
                      <a:pt x="1484827" y="2266284"/>
                    </a:cubicBezTo>
                    <a:cubicBezTo>
                      <a:pt x="1091427" y="2568583"/>
                      <a:pt x="558010" y="2614119"/>
                      <a:pt x="119063" y="2382873"/>
                    </a:cubicBezTo>
                    <a:cubicBezTo>
                      <a:pt x="50455" y="2347121"/>
                      <a:pt x="6222" y="2277392"/>
                      <a:pt x="3111" y="2200090"/>
                    </a:cubicBezTo>
                    <a:cubicBezTo>
                      <a:pt x="0" y="2122788"/>
                      <a:pt x="38488" y="2049730"/>
                      <a:pt x="104001" y="2008581"/>
                    </a:cubicBezTo>
                    <a:cubicBezTo>
                      <a:pt x="169514" y="1967431"/>
                      <a:pt x="252038" y="1964480"/>
                      <a:pt x="320323" y="2000845"/>
                    </a:cubicBezTo>
                    <a:cubicBezTo>
                      <a:pt x="610027" y="2153467"/>
                      <a:pt x="962083" y="2123413"/>
                      <a:pt x="1221727" y="1923896"/>
                    </a:cubicBezTo>
                    <a:cubicBezTo>
                      <a:pt x="1481371" y="1724378"/>
                      <a:pt x="1601059" y="1391931"/>
                      <a:pt x="1528177" y="1072697"/>
                    </a:cubicBezTo>
                    <a:cubicBezTo>
                      <a:pt x="1455295" y="753463"/>
                      <a:pt x="1203189" y="505898"/>
                      <a:pt x="882683" y="438830"/>
                    </a:cubicBezTo>
                    <a:cubicBezTo>
                      <a:pt x="806888" y="423323"/>
                      <a:pt x="745184" y="368447"/>
                      <a:pt x="720935" y="294981"/>
                    </a:cubicBezTo>
                    <a:cubicBezTo>
                      <a:pt x="696686" y="221515"/>
                      <a:pt x="713600" y="140690"/>
                      <a:pt x="765270" y="83111"/>
                    </a:cubicBezTo>
                    <a:cubicBezTo>
                      <a:pt x="816941" y="25531"/>
                      <a:pt x="895471" y="0"/>
                      <a:pt x="971123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24" name="TextBox 24"/>
          <p:cNvSpPr txBox="1"/>
          <p:nvPr/>
        </p:nvSpPr>
        <p:spPr>
          <a:xfrm>
            <a:off x="4901066" y="7650706"/>
            <a:ext cx="9419263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/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23842" y="7886450"/>
            <a:ext cx="1112214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latin typeface="Mokoto"/>
              </a:rPr>
              <a:t>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654312" y="647700"/>
            <a:ext cx="10991624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72000" y="3695700"/>
            <a:ext cx="8458200" cy="718145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b="1" dirty="0">
                <a:solidFill>
                  <a:srgbClr val="003845"/>
                </a:solidFill>
                <a:latin typeface="Arial" pitchFamily="34" charset="0"/>
                <a:cs typeface="Arial" pitchFamily="34" charset="0"/>
              </a:rPr>
              <a:t>01. </a:t>
            </a:r>
            <a:r>
              <a:rPr lang="en-US" sz="4400" b="1" dirty="0" err="1">
                <a:solidFill>
                  <a:srgbClr val="003845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400" b="1" dirty="0">
                <a:solidFill>
                  <a:srgbClr val="00384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3845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4400" b="1" dirty="0">
                <a:solidFill>
                  <a:srgbClr val="003845"/>
                </a:solidFill>
                <a:latin typeface="Arial" pitchFamily="34" charset="0"/>
                <a:cs typeface="Arial" pitchFamily="34" charset="0"/>
              </a:rPr>
              <a:t> ĐỀ CHUNG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23507" y="5600699"/>
            <a:ext cx="10744200" cy="138518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599"/>
              </a:lnSpc>
              <a:defRPr sz="4400" b="1">
                <a:solidFill>
                  <a:srgbClr val="00384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02.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SỬ DỤNG CÔNG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2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185893" y="322516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98989" y="6430797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9681" y="322516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2777" y="6430797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33469" y="3225163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46565" y="6430797"/>
            <a:ext cx="1270220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199">
                <a:solidFill>
                  <a:srgbClr val="BF45FF"/>
                </a:solidFill>
                <a:latin typeface="Cooper Hewitt Bold"/>
              </a:rPr>
              <a:t>45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6098" y="4199889"/>
            <a:ext cx="459276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/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677021" y="4199889"/>
            <a:ext cx="4592763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5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spc="11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72197" y="4197253"/>
            <a:ext cx="4592763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6129" y="7268845"/>
            <a:ext cx="4592763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65207" y="7176922"/>
            <a:ext cx="459276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/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10420" y="7176922"/>
            <a:ext cx="459276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220"/>
              </a:lnSpc>
              <a:defRPr sz="2400" spc="1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/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bênh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77021" y="1897375"/>
            <a:ext cx="1502616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7: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Khả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sư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phạm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đức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nghề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ts val="2099"/>
              </a:lnSpc>
            </a:pP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26510" y="3346315"/>
            <a:ext cx="2238168" cy="2238168"/>
            <a:chOff x="0" y="0"/>
            <a:chExt cx="2984224" cy="298422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984224" cy="2984224"/>
              <a:chOff x="0" y="0"/>
              <a:chExt cx="2540000" cy="254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558997" y="10740"/>
                <a:ext cx="2059572" cy="2614119"/>
              </a:xfrm>
              <a:custGeom>
                <a:avLst/>
                <a:gdLst/>
                <a:ahLst/>
                <a:cxnLst/>
                <a:rect l="l" t="t" r="r" b="b"/>
                <a:pathLst>
                  <a:path w="2059572" h="2614119">
                    <a:moveTo>
                      <a:pt x="971123" y="16184"/>
                    </a:moveTo>
                    <a:cubicBezTo>
                      <a:pt x="1456739" y="117802"/>
                      <a:pt x="1838718" y="492901"/>
                      <a:pt x="1949145" y="976589"/>
                    </a:cubicBezTo>
                    <a:cubicBezTo>
                      <a:pt x="2059573" y="1460277"/>
                      <a:pt x="1878227" y="1963984"/>
                      <a:pt x="1484827" y="2266284"/>
                    </a:cubicBezTo>
                    <a:cubicBezTo>
                      <a:pt x="1091427" y="2568583"/>
                      <a:pt x="558010" y="2614119"/>
                      <a:pt x="119063" y="2382873"/>
                    </a:cubicBezTo>
                    <a:cubicBezTo>
                      <a:pt x="50455" y="2347121"/>
                      <a:pt x="6222" y="2277392"/>
                      <a:pt x="3111" y="2200090"/>
                    </a:cubicBezTo>
                    <a:cubicBezTo>
                      <a:pt x="0" y="2122788"/>
                      <a:pt x="38488" y="2049730"/>
                      <a:pt x="104001" y="2008581"/>
                    </a:cubicBezTo>
                    <a:cubicBezTo>
                      <a:pt x="169514" y="1967431"/>
                      <a:pt x="252038" y="1964480"/>
                      <a:pt x="320323" y="2000845"/>
                    </a:cubicBezTo>
                    <a:cubicBezTo>
                      <a:pt x="610027" y="2153467"/>
                      <a:pt x="962083" y="2123413"/>
                      <a:pt x="1221727" y="1923896"/>
                    </a:cubicBezTo>
                    <a:cubicBezTo>
                      <a:pt x="1481371" y="1724378"/>
                      <a:pt x="1601059" y="1391931"/>
                      <a:pt x="1528177" y="1072697"/>
                    </a:cubicBezTo>
                    <a:cubicBezTo>
                      <a:pt x="1455295" y="753463"/>
                      <a:pt x="1203189" y="505898"/>
                      <a:pt x="882683" y="438830"/>
                    </a:cubicBezTo>
                    <a:cubicBezTo>
                      <a:pt x="806888" y="423323"/>
                      <a:pt x="745184" y="368447"/>
                      <a:pt x="720935" y="294981"/>
                    </a:cubicBezTo>
                    <a:cubicBezTo>
                      <a:pt x="696686" y="221515"/>
                      <a:pt x="713600" y="140690"/>
                      <a:pt x="765270" y="83111"/>
                    </a:cubicBezTo>
                    <a:cubicBezTo>
                      <a:pt x="816941" y="25531"/>
                      <a:pt x="895471" y="0"/>
                      <a:pt x="971123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2126510" y="6193514"/>
            <a:ext cx="2238168" cy="2238168"/>
            <a:chOff x="0" y="0"/>
            <a:chExt cx="2984224" cy="2984224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2984224" cy="2984224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433835"/>
                    </a:lnTo>
                    <a:cubicBezTo>
                      <a:pt x="1032372" y="432492"/>
                      <a:pt x="754258" y="591957"/>
                      <a:pt x="603692" y="851849"/>
                    </a:cubicBezTo>
                    <a:cubicBezTo>
                      <a:pt x="453127" y="1111741"/>
                      <a:pt x="453127" y="1432329"/>
                      <a:pt x="603692" y="1692221"/>
                    </a:cubicBezTo>
                    <a:cubicBezTo>
                      <a:pt x="754258" y="1952113"/>
                      <a:pt x="1032372" y="2111578"/>
                      <a:pt x="1332725" y="2110235"/>
                    </a:cubicBezTo>
                    <a:cubicBezTo>
                      <a:pt x="1633078" y="2111578"/>
                      <a:pt x="1911192" y="1952113"/>
                      <a:pt x="2061758" y="1692221"/>
                    </a:cubicBezTo>
                    <a:cubicBezTo>
                      <a:pt x="2212323" y="1432329"/>
                      <a:pt x="2212323" y="1111741"/>
                      <a:pt x="2061758" y="851849"/>
                    </a:cubicBezTo>
                    <a:cubicBezTo>
                      <a:pt x="1911192" y="591957"/>
                      <a:pt x="1633078" y="432492"/>
                      <a:pt x="1332725" y="433835"/>
                    </a:cubicBezTo>
                    <a:close/>
                  </a:path>
                </a:pathLst>
              </a:custGeom>
              <a:solidFill>
                <a:srgbClr val="494F56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55683" y="10740"/>
                <a:ext cx="1358595" cy="2142337"/>
              </a:xfrm>
              <a:custGeom>
                <a:avLst/>
                <a:gdLst/>
                <a:ahLst/>
                <a:cxnLst/>
                <a:rect l="l" t="t" r="r" b="b"/>
                <a:pathLst>
                  <a:path w="1358595" h="2142337">
                    <a:moveTo>
                      <a:pt x="274437" y="16184"/>
                    </a:moveTo>
                    <a:cubicBezTo>
                      <a:pt x="706021" y="106495"/>
                      <a:pt x="1059875" y="414199"/>
                      <a:pt x="1209236" y="829063"/>
                    </a:cubicBezTo>
                    <a:cubicBezTo>
                      <a:pt x="1358596" y="1243926"/>
                      <a:pt x="1282084" y="1706572"/>
                      <a:pt x="1007110" y="2051259"/>
                    </a:cubicBezTo>
                    <a:cubicBezTo>
                      <a:pt x="959134" y="2111952"/>
                      <a:pt x="882352" y="2142337"/>
                      <a:pt x="805836" y="2130907"/>
                    </a:cubicBezTo>
                    <a:cubicBezTo>
                      <a:pt x="729321" y="2119478"/>
                      <a:pt x="664769" y="2067982"/>
                      <a:pt x="636624" y="1995919"/>
                    </a:cubicBezTo>
                    <a:cubicBezTo>
                      <a:pt x="608480" y="1923855"/>
                      <a:pt x="621044" y="1842241"/>
                      <a:pt x="669560" y="1781979"/>
                    </a:cubicBezTo>
                    <a:cubicBezTo>
                      <a:pt x="851043" y="1554486"/>
                      <a:pt x="901541" y="1249140"/>
                      <a:pt x="802963" y="975330"/>
                    </a:cubicBezTo>
                    <a:cubicBezTo>
                      <a:pt x="704386" y="701520"/>
                      <a:pt x="470841" y="498435"/>
                      <a:pt x="185997" y="438830"/>
                    </a:cubicBezTo>
                    <a:cubicBezTo>
                      <a:pt x="110202" y="423323"/>
                      <a:pt x="48498" y="368447"/>
                      <a:pt x="24249" y="294981"/>
                    </a:cubicBezTo>
                    <a:cubicBezTo>
                      <a:pt x="0" y="221515"/>
                      <a:pt x="16914" y="140690"/>
                      <a:pt x="68584" y="83111"/>
                    </a:cubicBezTo>
                    <a:cubicBezTo>
                      <a:pt x="120255" y="25531"/>
                      <a:pt x="198785" y="0"/>
                      <a:pt x="274437" y="1618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4884888" y="3695700"/>
            <a:ext cx="11185026" cy="123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5"/>
              </a:lnSpc>
            </a:pP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84888" y="6454245"/>
            <a:ext cx="11430528" cy="175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2961129" y="8828510"/>
            <a:ext cx="7315200" cy="131673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749004" y="4243455"/>
            <a:ext cx="96794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4"/>
              </a:lnSpc>
            </a:pPr>
            <a:r>
              <a:rPr lang="en-US" sz="3046">
                <a:latin typeface="Mokoto"/>
              </a:rPr>
              <a:t>46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61620" y="7077387"/>
            <a:ext cx="967948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4"/>
              </a:lnSpc>
            </a:pPr>
            <a:r>
              <a:rPr lang="en-US" sz="3046" dirty="0">
                <a:latin typeface="Mokoto"/>
              </a:rPr>
              <a:t>47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26510" y="1068524"/>
            <a:ext cx="1385182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1.4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Phối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799" b="1" spc="19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ts val="5067"/>
              </a:lnSpc>
            </a:pPr>
            <a:endParaRPr lang="en-US" sz="2799" spc="190" dirty="0">
              <a:latin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34934" y="1773121"/>
            <a:ext cx="14034980" cy="105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5"/>
              </a:lnSpc>
            </a:pP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8: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phối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đồng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4735" t="10733" r="29922" b="40600"/>
          <a:stretch>
            <a:fillRect/>
          </a:stretch>
        </p:blipFill>
        <p:spPr>
          <a:xfrm rot="2700000" flipH="1" flipV="1">
            <a:off x="14501207" y="-1104725"/>
            <a:ext cx="6166475" cy="42668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2117" y="1149658"/>
            <a:ext cx="1530188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55"/>
              </a:lnSpc>
            </a:pPr>
            <a:r>
              <a:rPr lang="en-US" sz="2799" b="1" spc="19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b="1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9: ·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Hỗ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trợ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phối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cha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/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trẻ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255"/>
              </a:lnSpc>
            </a:pP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0105" y="3355390"/>
            <a:ext cx="5367207" cy="4272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288560" flipH="1" flipV="1">
            <a:off x="-2118930" y="6921430"/>
            <a:ext cx="6295260" cy="89699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2117" y="3878654"/>
            <a:ext cx="5744823" cy="491443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26510" y="4563399"/>
            <a:ext cx="4350490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hoạch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nội dung thông tin hướng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/người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vào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99" spc="134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99" spc="13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48055" y="4172712"/>
            <a:ext cx="4383442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779"/>
              </a:lnSpc>
              <a:defRPr sz="2699" spc="13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 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trì</a:t>
            </a:r>
            <a:r>
              <a:rPr lang="en-US" dirty="0"/>
              <a:t>,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trong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4334528" y="3586719"/>
            <a:ext cx="137220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4318" dirty="0">
                <a:latin typeface="Mokoto"/>
              </a:rPr>
              <a:t>48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14512" y="3016485"/>
            <a:ext cx="137220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4318" dirty="0">
                <a:latin typeface="Mokoto"/>
              </a:rPr>
              <a:t>49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57769" flipV="1">
            <a:off x="14697339" y="-4484965"/>
            <a:ext cx="6295260" cy="89699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4735" t="10733" r="29922" b="40600"/>
          <a:stretch>
            <a:fillRect/>
          </a:stretch>
        </p:blipFill>
        <p:spPr>
          <a:xfrm rot="561557" flipH="1">
            <a:off x="-2054537" y="7882480"/>
            <a:ext cx="6166475" cy="426685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1313" y="4634276"/>
            <a:ext cx="5367207" cy="4272711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12857685" y="5586229"/>
            <a:ext cx="4744515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779"/>
              </a:lnSpc>
              <a:defRPr sz="2699" spc="13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đẳng</a:t>
            </a:r>
            <a:endParaRPr lang="en-US" dirty="0"/>
          </a:p>
        </p:txBody>
      </p:sp>
      <p:sp>
        <p:nvSpPr>
          <p:cNvPr id="19" name="TextBox 11"/>
          <p:cNvSpPr txBox="1"/>
          <p:nvPr/>
        </p:nvSpPr>
        <p:spPr>
          <a:xfrm>
            <a:off x="15214702" y="4172712"/>
            <a:ext cx="137220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4318" dirty="0">
                <a:latin typeface="Mokoto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5969" b="69469"/>
          <a:stretch>
            <a:fillRect/>
          </a:stretch>
        </p:blipFill>
        <p:spPr>
          <a:xfrm>
            <a:off x="11910037" y="0"/>
            <a:ext cx="6377963" cy="26302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90624" y="-5876591"/>
            <a:ext cx="20069247" cy="98841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910037" y="3533415"/>
            <a:ext cx="5229476" cy="2943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14868" y="8282454"/>
            <a:ext cx="20069247" cy="9884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03840" y="6604834"/>
            <a:ext cx="5229476" cy="2943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33648" y="3410200"/>
            <a:ext cx="5229476" cy="2943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18910" y="6604834"/>
            <a:ext cx="5229476" cy="2943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3086" y="3410200"/>
            <a:ext cx="5229476" cy="29437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855" y="3880431"/>
            <a:ext cx="4424770" cy="255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4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spc="-4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400" spc="-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67179" y="4293264"/>
            <a:ext cx="399492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 spc="-4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trì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4210" y="3816885"/>
            <a:ext cx="4958390" cy="242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 spc="-4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/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14800" y="6964680"/>
            <a:ext cx="4800600" cy="242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 spc="-4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GV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NV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,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49492" y="7008302"/>
            <a:ext cx="4338172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400" spc="-4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cha </a:t>
            </a:r>
            <a:r>
              <a:rPr lang="en-US" dirty="0" err="1"/>
              <a:t>mẹ</a:t>
            </a:r>
            <a:r>
              <a:rPr lang="en-US" dirty="0"/>
              <a:t>/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,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14889" y="3040916"/>
            <a:ext cx="977902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latin typeface="Mokoto"/>
              </a:rPr>
              <a:t>52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33316" y="3040916"/>
            <a:ext cx="916852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latin typeface="Mokoto"/>
              </a:rPr>
              <a:t>53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2440" y="6401585"/>
            <a:ext cx="1069478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latin typeface="Mokoto"/>
              </a:rPr>
              <a:t>54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48924" y="6349515"/>
            <a:ext cx="1161054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latin typeface="Mokoto"/>
              </a:rPr>
              <a:t>55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2517" y="695443"/>
            <a:ext cx="1548474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10"/>
              </a:lnSpc>
            </a:pPr>
            <a:r>
              <a:rPr lang="en-US" sz="3099" b="1" spc="21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1.5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ts val="5610"/>
              </a:lnSpc>
            </a:pPr>
            <a:endParaRPr lang="en-US" sz="3099" b="1" spc="21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07856" y="1457198"/>
            <a:ext cx="1548474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29"/>
              </a:lnSpc>
            </a:pPr>
            <a:r>
              <a:rPr lang="en-US" sz="2999" b="1" spc="203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999" b="1" spc="203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11: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ngũ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/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giám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phối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hỗ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trợ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hoà</a:t>
            </a:r>
            <a:r>
              <a:rPr lang="en-US" sz="2999" b="1" spc="20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spc="203" dirty="0" err="1">
                <a:latin typeface="Arial" pitchFamily="34" charset="0"/>
                <a:cs typeface="Arial" pitchFamily="34" charset="0"/>
              </a:rPr>
              <a:t>nhập</a:t>
            </a:r>
            <a:endParaRPr lang="en-US" sz="2999" b="1" spc="20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789943" y="3016523"/>
            <a:ext cx="1062640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2"/>
              </a:lnSpc>
              <a:spcBef>
                <a:spcPct val="0"/>
              </a:spcBef>
            </a:pPr>
            <a:r>
              <a:rPr lang="en-US" sz="3200" spc="217" dirty="0">
                <a:latin typeface="Mokoto"/>
              </a:rPr>
              <a:t>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>
            <a:extLst>
              <a:ext uri="{FF2B5EF4-FFF2-40B4-BE49-F238E27FC236}">
                <a16:creationId xmlns="" xmlns:a16="http://schemas.microsoft.com/office/drawing/2014/main" id="{C8F885D3-8456-BB46-82C1-74EC79D827CA}"/>
              </a:ext>
            </a:extLst>
          </p:cNvPr>
          <p:cNvGrpSpPr/>
          <p:nvPr/>
        </p:nvGrpSpPr>
        <p:grpSpPr>
          <a:xfrm>
            <a:off x="1364159" y="1926845"/>
            <a:ext cx="15887699" cy="1802347"/>
            <a:chOff x="0" y="0"/>
            <a:chExt cx="40948360" cy="5532120"/>
          </a:xfrm>
        </p:grpSpPr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8A7025E4-C994-9340-A95B-64CF8E2D38AD}"/>
                </a:ext>
              </a:extLst>
            </p:cNvPr>
            <p:cNvSpPr/>
            <p:nvPr/>
          </p:nvSpPr>
          <p:spPr>
            <a:xfrm>
              <a:off x="0" y="0"/>
              <a:ext cx="40948359" cy="5532120"/>
            </a:xfrm>
            <a:custGeom>
              <a:avLst/>
              <a:gdLst/>
              <a:ahLst/>
              <a:cxnLst/>
              <a:rect l="l" t="t" r="r" b="b"/>
              <a:pathLst>
                <a:path w="40948359" h="5532120">
                  <a:moveTo>
                    <a:pt x="39360859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39360859" y="5532120"/>
                  </a:lnTo>
                  <a:lnTo>
                    <a:pt x="40948359" y="2766060"/>
                  </a:lnTo>
                  <a:lnTo>
                    <a:pt x="39360859" y="0"/>
                  </a:lnTo>
                  <a:lnTo>
                    <a:pt x="39360859" y="0"/>
                  </a:lnTo>
                  <a:close/>
                  <a:moveTo>
                    <a:pt x="39274499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39274499" y="149860"/>
                  </a:lnTo>
                  <a:lnTo>
                    <a:pt x="40775638" y="2766060"/>
                  </a:lnTo>
                  <a:lnTo>
                    <a:pt x="39274499" y="538226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457768" y="8168154"/>
            <a:ext cx="20069247" cy="9884104"/>
          </a:xfrm>
          <a:prstGeom prst="rect">
            <a:avLst/>
          </a:prstGeom>
        </p:spPr>
      </p:pic>
      <p:grpSp>
        <p:nvGrpSpPr>
          <p:cNvPr id="22" name="Group 6">
            <a:extLst>
              <a:ext uri="{FF2B5EF4-FFF2-40B4-BE49-F238E27FC236}">
                <a16:creationId xmlns="" xmlns:a16="http://schemas.microsoft.com/office/drawing/2014/main" id="{6AC5F576-9D29-EA48-9EF2-4A3C04AFA756}"/>
              </a:ext>
            </a:extLst>
          </p:cNvPr>
          <p:cNvGrpSpPr/>
          <p:nvPr/>
        </p:nvGrpSpPr>
        <p:grpSpPr>
          <a:xfrm>
            <a:off x="2255995" y="5726153"/>
            <a:ext cx="15786993" cy="3757618"/>
            <a:chOff x="0" y="0"/>
            <a:chExt cx="40948360" cy="553212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5D95EA71-990D-0D46-A39F-6B82ADB0BF7D}"/>
                </a:ext>
              </a:extLst>
            </p:cNvPr>
            <p:cNvSpPr/>
            <p:nvPr/>
          </p:nvSpPr>
          <p:spPr>
            <a:xfrm>
              <a:off x="0" y="0"/>
              <a:ext cx="40948359" cy="5532120"/>
            </a:xfrm>
            <a:custGeom>
              <a:avLst/>
              <a:gdLst/>
              <a:ahLst/>
              <a:cxnLst/>
              <a:rect l="l" t="t" r="r" b="b"/>
              <a:pathLst>
                <a:path w="40948359" h="5532120">
                  <a:moveTo>
                    <a:pt x="39360859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39360859" y="5532120"/>
                  </a:lnTo>
                  <a:lnTo>
                    <a:pt x="40948359" y="2766060"/>
                  </a:lnTo>
                  <a:lnTo>
                    <a:pt x="39360859" y="0"/>
                  </a:lnTo>
                  <a:lnTo>
                    <a:pt x="39360859" y="0"/>
                  </a:lnTo>
                  <a:close/>
                  <a:moveTo>
                    <a:pt x="39274499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39274499" y="149860"/>
                  </a:lnTo>
                  <a:lnTo>
                    <a:pt x="40775638" y="2766060"/>
                  </a:lnTo>
                  <a:lnTo>
                    <a:pt x="39274499" y="5382260"/>
                  </a:lnTo>
                  <a:close/>
                </a:path>
              </a:pathLst>
            </a:custGeom>
            <a:grpFill/>
          </p:spPr>
        </p:sp>
      </p:grpSp>
      <p:sp>
        <p:nvSpPr>
          <p:cNvPr id="24" name="AutoShape 12">
            <a:extLst>
              <a:ext uri="{FF2B5EF4-FFF2-40B4-BE49-F238E27FC236}">
                <a16:creationId xmlns="" xmlns:a16="http://schemas.microsoft.com/office/drawing/2014/main" id="{3D921E4C-D951-CB4D-85A8-AD30B27423E0}"/>
              </a:ext>
            </a:extLst>
          </p:cNvPr>
          <p:cNvSpPr/>
          <p:nvPr/>
        </p:nvSpPr>
        <p:spPr>
          <a:xfrm>
            <a:off x="-4246485" y="7581900"/>
            <a:ext cx="6280944" cy="0"/>
          </a:xfrm>
          <a:prstGeom prst="line">
            <a:avLst/>
          </a:prstGeom>
          <a:ln w="76200" cap="flat">
            <a:solidFill>
              <a:srgbClr val="BF45FF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5" name="AutoShape 13">
            <a:extLst>
              <a:ext uri="{FF2B5EF4-FFF2-40B4-BE49-F238E27FC236}">
                <a16:creationId xmlns="" xmlns:a16="http://schemas.microsoft.com/office/drawing/2014/main" id="{042087EA-5608-F648-BB2F-29930C25BA13}"/>
              </a:ext>
            </a:extLst>
          </p:cNvPr>
          <p:cNvSpPr/>
          <p:nvPr/>
        </p:nvSpPr>
        <p:spPr>
          <a:xfrm>
            <a:off x="-4898101" y="2828018"/>
            <a:ext cx="6280944" cy="0"/>
          </a:xfrm>
          <a:prstGeom prst="line">
            <a:avLst/>
          </a:prstGeom>
          <a:ln w="76200" cap="flat">
            <a:solidFill>
              <a:srgbClr val="2224F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88390B7-8D56-DB4B-AFCD-CF9182126499}"/>
              </a:ext>
            </a:extLst>
          </p:cNvPr>
          <p:cNvSpPr txBox="1"/>
          <p:nvPr/>
        </p:nvSpPr>
        <p:spPr>
          <a:xfrm>
            <a:off x="3102777" y="5992684"/>
            <a:ext cx="8659406" cy="5770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7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+ </a:t>
            </a:r>
            <a:r>
              <a:rPr lang="en-US" dirty="0" err="1" smtClean="0"/>
              <a:t>Căn</a:t>
            </a:r>
            <a:r>
              <a:rPr lang="en-US" dirty="0" smtClean="0"/>
              <a:t> </a:t>
            </a:r>
            <a:r>
              <a:rPr lang="en-US" dirty="0" err="1" smtClean="0"/>
              <a:t>cứ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</a:t>
            </a:r>
            <a:r>
              <a:rPr lang="en-US" dirty="0" err="1" smtClean="0"/>
              <a:t>GDMN</a:t>
            </a:r>
            <a:endParaRPr lang="en-US" dirty="0"/>
          </a:p>
        </p:txBody>
      </p:sp>
      <p:sp>
        <p:nvSpPr>
          <p:cNvPr id="27" name="TextBox 31">
            <a:extLst>
              <a:ext uri="{FF2B5EF4-FFF2-40B4-BE49-F238E27FC236}">
                <a16:creationId xmlns="" xmlns:a16="http://schemas.microsoft.com/office/drawing/2014/main" id="{AAFC8A94-92EF-1B48-9564-9E181EB7CCEB}"/>
              </a:ext>
            </a:extLst>
          </p:cNvPr>
          <p:cNvSpPr txBox="1"/>
          <p:nvPr/>
        </p:nvSpPr>
        <p:spPr>
          <a:xfrm>
            <a:off x="1861635" y="627680"/>
            <a:ext cx="14637777" cy="634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CĂN CỨ ĐỂ XÂY DỰNG VÀ PHÁT TRIỂN CÔNG CỤ ĐÁNH GIÁ </a:t>
            </a:r>
          </a:p>
        </p:txBody>
      </p:sp>
      <p:grpSp>
        <p:nvGrpSpPr>
          <p:cNvPr id="28" name="Group 6">
            <a:extLst>
              <a:ext uri="{FF2B5EF4-FFF2-40B4-BE49-F238E27FC236}">
                <a16:creationId xmlns="" xmlns:a16="http://schemas.microsoft.com/office/drawing/2014/main" id="{C8F885D3-8456-BB46-82C1-74EC79D827CA}"/>
              </a:ext>
            </a:extLst>
          </p:cNvPr>
          <p:cNvGrpSpPr/>
          <p:nvPr/>
        </p:nvGrpSpPr>
        <p:grpSpPr>
          <a:xfrm>
            <a:off x="1359652" y="3918078"/>
            <a:ext cx="15887699" cy="1607239"/>
            <a:chOff x="0" y="0"/>
            <a:chExt cx="40948360" cy="5532120"/>
          </a:xfrm>
        </p:grpSpPr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8A7025E4-C994-9340-A95B-64CF8E2D38AD}"/>
                </a:ext>
              </a:extLst>
            </p:cNvPr>
            <p:cNvSpPr/>
            <p:nvPr/>
          </p:nvSpPr>
          <p:spPr>
            <a:xfrm>
              <a:off x="0" y="0"/>
              <a:ext cx="40948359" cy="5532120"/>
            </a:xfrm>
            <a:custGeom>
              <a:avLst/>
              <a:gdLst/>
              <a:ahLst/>
              <a:cxnLst/>
              <a:rect l="l" t="t" r="r" b="b"/>
              <a:pathLst>
                <a:path w="40948359" h="5532120">
                  <a:moveTo>
                    <a:pt x="39360859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39360859" y="5532120"/>
                  </a:lnTo>
                  <a:lnTo>
                    <a:pt x="40948359" y="2766060"/>
                  </a:lnTo>
                  <a:lnTo>
                    <a:pt x="39360859" y="0"/>
                  </a:lnTo>
                  <a:lnTo>
                    <a:pt x="39360859" y="0"/>
                  </a:lnTo>
                  <a:close/>
                  <a:moveTo>
                    <a:pt x="39274499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39274499" y="149860"/>
                  </a:lnTo>
                  <a:lnTo>
                    <a:pt x="40775638" y="2766060"/>
                  </a:lnTo>
                  <a:lnTo>
                    <a:pt x="39274499" y="538226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</p:grpSp>
      <p:sp>
        <p:nvSpPr>
          <p:cNvPr id="30" name="TextBox 25">
            <a:extLst>
              <a:ext uri="{FF2B5EF4-FFF2-40B4-BE49-F238E27FC236}">
                <a16:creationId xmlns="" xmlns:a16="http://schemas.microsoft.com/office/drawing/2014/main" id="{6CCC792C-AC01-834E-8067-0AE547BC5A1F}"/>
              </a:ext>
            </a:extLst>
          </p:cNvPr>
          <p:cNvSpPr txBox="1"/>
          <p:nvPr/>
        </p:nvSpPr>
        <p:spPr>
          <a:xfrm>
            <a:off x="1993351" y="2250937"/>
            <a:ext cx="14668501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7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0" dirty="0"/>
              <a:t>+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LTLTT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0" dirty="0" err="1" smtClean="0"/>
              <a:t>bổ</a:t>
            </a:r>
            <a:r>
              <a:rPr lang="en-US" b="0" dirty="0" smtClean="0"/>
              <a:t> </a:t>
            </a:r>
            <a:r>
              <a:rPr lang="en-US" b="0" dirty="0"/>
              <a:t>sung </a:t>
            </a:r>
            <a:r>
              <a:rPr lang="en-US" b="0" dirty="0" err="1"/>
              <a:t>hoặc</a:t>
            </a:r>
            <a:r>
              <a:rPr lang="en-US" b="0" dirty="0"/>
              <a:t> </a:t>
            </a:r>
            <a:r>
              <a:rPr lang="en-US" b="0" dirty="0" err="1"/>
              <a:t>thay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trong</a:t>
            </a:r>
            <a:r>
              <a:rPr lang="en-US" b="0" dirty="0"/>
              <a:t> 5 </a:t>
            </a:r>
            <a:r>
              <a:rPr lang="en-US" b="0" dirty="0" err="1"/>
              <a:t>nội</a:t>
            </a:r>
            <a:r>
              <a:rPr lang="en-US" b="0" dirty="0"/>
              <a:t> dung </a:t>
            </a:r>
            <a:r>
              <a:rPr lang="en-US" b="0" dirty="0" err="1"/>
              <a:t>trong</a:t>
            </a:r>
            <a:r>
              <a:rPr lang="en-US" b="0" dirty="0"/>
              <a:t> </a:t>
            </a:r>
            <a:r>
              <a:rPr lang="en-US" b="0" dirty="0" err="1"/>
              <a:t>bộ</a:t>
            </a:r>
            <a:r>
              <a:rPr lang="en-US" b="0" dirty="0"/>
              <a:t> </a:t>
            </a:r>
            <a:r>
              <a:rPr lang="en-US" b="0" dirty="0" err="1"/>
              <a:t>công</a:t>
            </a:r>
            <a:r>
              <a:rPr lang="en-US" b="0" dirty="0"/>
              <a:t> </a:t>
            </a:r>
            <a:r>
              <a:rPr lang="en-US" b="0" dirty="0" err="1"/>
              <a:t>cụ</a:t>
            </a:r>
            <a:r>
              <a:rPr lang="en-US" b="0" dirty="0"/>
              <a:t> </a:t>
            </a:r>
            <a:r>
              <a:rPr lang="en-US" b="0" dirty="0" err="1"/>
              <a:t>đánh</a:t>
            </a:r>
            <a:r>
              <a:rPr lang="en-US" b="0" dirty="0"/>
              <a:t> </a:t>
            </a:r>
            <a:r>
              <a:rPr lang="en-US" b="0" dirty="0" err="1"/>
              <a:t>giá</a:t>
            </a:r>
            <a:r>
              <a:rPr lang="en-US" b="0" dirty="0"/>
              <a:t> </a:t>
            </a:r>
            <a:r>
              <a:rPr lang="en-US" b="0" dirty="0" err="1"/>
              <a:t>trên</a:t>
            </a:r>
            <a:r>
              <a:rPr lang="en-US" b="0" dirty="0"/>
              <a:t> </a:t>
            </a:r>
            <a:r>
              <a:rPr lang="en-US" b="0" dirty="0" err="1"/>
              <a:t>cho</a:t>
            </a:r>
            <a:r>
              <a:rPr lang="en-US" b="0" dirty="0"/>
              <a:t> </a:t>
            </a:r>
            <a:r>
              <a:rPr lang="en-US" b="0" dirty="0" err="1"/>
              <a:t>phù</a:t>
            </a:r>
            <a:r>
              <a:rPr lang="en-US" b="0" dirty="0"/>
              <a:t> </a:t>
            </a:r>
            <a:r>
              <a:rPr lang="en-US" b="0" dirty="0" err="1"/>
              <a:t>hợp</a:t>
            </a:r>
            <a:r>
              <a:rPr lang="en-US" b="0" dirty="0"/>
              <a:t>. 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="" xmlns:a16="http://schemas.microsoft.com/office/drawing/2014/main" id="{A2CD5A6B-F9F4-2A47-B9DD-BCB08AD04033}"/>
              </a:ext>
            </a:extLst>
          </p:cNvPr>
          <p:cNvSpPr txBox="1"/>
          <p:nvPr/>
        </p:nvSpPr>
        <p:spPr>
          <a:xfrm>
            <a:off x="3102777" y="6654424"/>
            <a:ext cx="1433377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78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-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(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)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đích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xác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 (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bớt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sở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mầm</a:t>
            </a:r>
            <a:r>
              <a:rPr lang="en-US" sz="2800" dirty="0"/>
              <a:t> non).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="" xmlns:a16="http://schemas.microsoft.com/office/drawing/2014/main" id="{A2CD5A6B-F9F4-2A47-B9DD-BCB08AD04033}"/>
              </a:ext>
            </a:extLst>
          </p:cNvPr>
          <p:cNvSpPr txBox="1"/>
          <p:nvPr/>
        </p:nvSpPr>
        <p:spPr>
          <a:xfrm>
            <a:off x="2992402" y="8201956"/>
            <a:ext cx="1431417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78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defTabSz="169863">
              <a:tabLst>
                <a:tab pos="169863" algn="l"/>
              </a:tabLst>
            </a:pPr>
            <a:r>
              <a:rPr lang="en-US" sz="2800" dirty="0"/>
              <a:t>- 	</a:t>
            </a:r>
            <a:r>
              <a:rPr lang="en-US" sz="2800" dirty="0" err="1"/>
              <a:t>Đ</a:t>
            </a:r>
            <a:r>
              <a:rPr lang="en-US" sz="2800" dirty="0" err="1" smtClean="0"/>
              <a:t>ối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mô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“</a:t>
            </a:r>
            <a:r>
              <a:rPr lang="en-US" sz="2800" dirty="0" err="1" smtClean="0"/>
              <a:t>Trường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r>
              <a:rPr lang="en-US" sz="2800" dirty="0" smtClean="0"/>
              <a:t> </a:t>
            </a:r>
            <a:r>
              <a:rPr lang="en-US" sz="2800" dirty="0" err="1" smtClean="0"/>
              <a:t>tiến</a:t>
            </a:r>
            <a:r>
              <a:rPr lang="en-US" sz="2800" dirty="0" smtClean="0"/>
              <a:t> </a:t>
            </a:r>
            <a:r>
              <a:rPr lang="en-US" sz="2800" dirty="0" err="1" smtClean="0"/>
              <a:t>hội</a:t>
            </a:r>
            <a:r>
              <a:rPr lang="en-US" sz="2800" dirty="0" smtClean="0"/>
              <a:t> </a:t>
            </a:r>
            <a:r>
              <a:rPr lang="en-US" sz="2800" dirty="0" err="1" smtClean="0"/>
              <a:t>nhập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”, </a:t>
            </a:r>
            <a:r>
              <a:rPr lang="en-US" sz="2800" dirty="0" err="1" smtClean="0"/>
              <a:t>nghiên</a:t>
            </a:r>
            <a:r>
              <a:rPr lang="en-US" sz="2800" dirty="0" smtClean="0"/>
              <a:t> </a:t>
            </a:r>
            <a:r>
              <a:rPr lang="en-US" sz="2800" dirty="0" err="1" smtClean="0"/>
              <a:t>cứu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dung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tiêu</a:t>
            </a:r>
            <a:r>
              <a:rPr lang="en-US" sz="2800" dirty="0" smtClean="0"/>
              <a:t> </a:t>
            </a:r>
            <a:r>
              <a:rPr lang="en-US" sz="2800" dirty="0" err="1" smtClean="0"/>
              <a:t>chí</a:t>
            </a:r>
            <a:r>
              <a:rPr lang="en-US" sz="2800" dirty="0" smtClean="0"/>
              <a:t> </a:t>
            </a:r>
            <a:r>
              <a:rPr lang="en-US" sz="2800" dirty="0"/>
              <a:t>“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nhập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 smtClean="0"/>
              <a:t>”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bổ</a:t>
            </a:r>
            <a:r>
              <a:rPr lang="en-US" sz="2800" dirty="0" smtClean="0"/>
              <a:t> sung </a:t>
            </a:r>
            <a:r>
              <a:rPr lang="en-US" sz="2800" dirty="0" err="1" smtClean="0"/>
              <a:t>vào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16" name="AutoShape 13">
            <a:extLst>
              <a:ext uri="{FF2B5EF4-FFF2-40B4-BE49-F238E27FC236}">
                <a16:creationId xmlns="" xmlns:a16="http://schemas.microsoft.com/office/drawing/2014/main" id="{042087EA-5608-F648-BB2F-29930C25BA13}"/>
              </a:ext>
            </a:extLst>
          </p:cNvPr>
          <p:cNvSpPr/>
          <p:nvPr/>
        </p:nvSpPr>
        <p:spPr>
          <a:xfrm>
            <a:off x="-4996073" y="4721697"/>
            <a:ext cx="6280944" cy="0"/>
          </a:xfrm>
          <a:prstGeom prst="line">
            <a:avLst/>
          </a:prstGeom>
          <a:ln w="76200" cap="flat">
            <a:solidFill>
              <a:schemeClr val="accent6">
                <a:lumMod val="75000"/>
              </a:schemeClr>
            </a:solidFill>
            <a:prstDash val="solid"/>
            <a:headEnd type="none" w="sm" len="sm"/>
            <a:tailEnd type="oval" w="lg" len="lg"/>
          </a:ln>
        </p:spPr>
      </p:sp>
      <p:sp>
        <p:nvSpPr>
          <p:cNvPr id="17" name="TextBox 25">
            <a:extLst>
              <a:ext uri="{FF2B5EF4-FFF2-40B4-BE49-F238E27FC236}">
                <a16:creationId xmlns="" xmlns:a16="http://schemas.microsoft.com/office/drawing/2014/main" id="{6CCC792C-AC01-834E-8067-0AE547BC5A1F}"/>
              </a:ext>
            </a:extLst>
          </p:cNvPr>
          <p:cNvSpPr txBox="1"/>
          <p:nvPr/>
        </p:nvSpPr>
        <p:spPr>
          <a:xfrm>
            <a:off x="2016542" y="4144616"/>
            <a:ext cx="14668501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7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0" dirty="0"/>
              <a:t>+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KĐ</a:t>
            </a:r>
            <a:r>
              <a:rPr lang="en-US" dirty="0" smtClean="0"/>
              <a:t> </a:t>
            </a:r>
            <a:r>
              <a:rPr lang="en-US" dirty="0" err="1" smtClean="0"/>
              <a:t>CLGD</a:t>
            </a:r>
            <a:r>
              <a:rPr lang="en-US" dirty="0" smtClean="0"/>
              <a:t> </a:t>
            </a:r>
            <a:r>
              <a:rPr lang="en-US" b="0" dirty="0" err="1" smtClean="0"/>
              <a:t>bổ</a:t>
            </a:r>
            <a:r>
              <a:rPr lang="en-US" b="0" dirty="0" smtClean="0"/>
              <a:t> </a:t>
            </a:r>
            <a:r>
              <a:rPr lang="en-US" b="0" dirty="0"/>
              <a:t>sung </a:t>
            </a:r>
            <a:r>
              <a:rPr lang="en-US" b="0" dirty="0" err="1"/>
              <a:t>hoặc</a:t>
            </a:r>
            <a:r>
              <a:rPr lang="en-US" b="0" dirty="0"/>
              <a:t> </a:t>
            </a:r>
            <a:r>
              <a:rPr lang="en-US" b="0" dirty="0" err="1"/>
              <a:t>thay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trong</a:t>
            </a:r>
            <a:r>
              <a:rPr lang="en-US" b="0" dirty="0"/>
              <a:t> 5 </a:t>
            </a:r>
            <a:r>
              <a:rPr lang="en-US" b="0" dirty="0" err="1"/>
              <a:t>nội</a:t>
            </a:r>
            <a:r>
              <a:rPr lang="en-US" b="0" dirty="0"/>
              <a:t> dung </a:t>
            </a:r>
            <a:r>
              <a:rPr lang="en-US" b="0" dirty="0" err="1"/>
              <a:t>trong</a:t>
            </a:r>
            <a:r>
              <a:rPr lang="en-US" b="0" dirty="0"/>
              <a:t> </a:t>
            </a:r>
            <a:r>
              <a:rPr lang="en-US" b="0" dirty="0" err="1"/>
              <a:t>bộ</a:t>
            </a:r>
            <a:r>
              <a:rPr lang="en-US" b="0" dirty="0"/>
              <a:t> </a:t>
            </a:r>
            <a:r>
              <a:rPr lang="en-US" b="0" dirty="0" err="1"/>
              <a:t>công</a:t>
            </a:r>
            <a:r>
              <a:rPr lang="en-US" b="0" dirty="0"/>
              <a:t> </a:t>
            </a:r>
            <a:r>
              <a:rPr lang="en-US" b="0" dirty="0" err="1"/>
              <a:t>cụ</a:t>
            </a:r>
            <a:r>
              <a:rPr lang="en-US" b="0" dirty="0"/>
              <a:t> </a:t>
            </a:r>
            <a:r>
              <a:rPr lang="en-US" b="0" dirty="0" err="1"/>
              <a:t>đánh</a:t>
            </a:r>
            <a:r>
              <a:rPr lang="en-US" b="0" dirty="0"/>
              <a:t> </a:t>
            </a:r>
            <a:r>
              <a:rPr lang="en-US" b="0" dirty="0" err="1"/>
              <a:t>giá</a:t>
            </a:r>
            <a:r>
              <a:rPr lang="en-US" b="0" dirty="0"/>
              <a:t> </a:t>
            </a:r>
            <a:r>
              <a:rPr lang="en-US" b="0" dirty="0" err="1"/>
              <a:t>trên</a:t>
            </a:r>
            <a:r>
              <a:rPr lang="en-US" b="0" dirty="0"/>
              <a:t> </a:t>
            </a:r>
            <a:r>
              <a:rPr lang="en-US" b="0" dirty="0" err="1"/>
              <a:t>cho</a:t>
            </a:r>
            <a:r>
              <a:rPr lang="en-US" b="0" dirty="0"/>
              <a:t> </a:t>
            </a:r>
            <a:r>
              <a:rPr lang="en-US" b="0" dirty="0" err="1"/>
              <a:t>phù</a:t>
            </a:r>
            <a:r>
              <a:rPr lang="en-US" b="0" dirty="0"/>
              <a:t> </a:t>
            </a:r>
            <a:r>
              <a:rPr lang="en-US" b="0" dirty="0" err="1"/>
              <a:t>hợp</a:t>
            </a:r>
            <a:r>
              <a:rPr lang="en-US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331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  <p:bldP spid="30" grpId="0" build="p" animBg="1"/>
      <p:bldP spid="31" grpId="0" build="p"/>
      <p:bldP spid="13" grpId="0" build="p"/>
      <p:bldP spid="1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295867"/>
            <a:ext cx="17221199" cy="8005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2276" y="6367213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16799" y="1538226"/>
            <a:ext cx="11054399" cy="123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0000"/>
                </a:solidFill>
                <a:latin typeface="Public Sans Bold"/>
              </a:rPr>
              <a:t>PHẦN</a:t>
            </a:r>
            <a:r>
              <a:rPr lang="en-US" sz="7500" dirty="0">
                <a:solidFill>
                  <a:srgbClr val="FF0000"/>
                </a:solidFill>
                <a:latin typeface="Public Sans Bold"/>
              </a:rPr>
              <a:t>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43200" y="3320493"/>
            <a:ext cx="1358809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31"/>
              </a:lnSpc>
            </a:pPr>
            <a:r>
              <a:rPr lang="en-US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HƯỚNG </a:t>
            </a:r>
            <a:r>
              <a:rPr lang="en-US" sz="5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SỬ DỤNG </a:t>
            </a:r>
          </a:p>
          <a:p>
            <a:pPr algn="ctr">
              <a:lnSpc>
                <a:spcPts val="6731"/>
              </a:lnSpc>
            </a:pPr>
            <a:r>
              <a:rPr lang="en-US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</a:t>
            </a:r>
            <a:r>
              <a:rPr lang="en-US" sz="5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5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43347516"/>
              </p:ext>
            </p:extLst>
          </p:nvPr>
        </p:nvGraphicFramePr>
        <p:xfrm>
          <a:off x="5105400" y="266700"/>
          <a:ext cx="136398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295400" y="841043"/>
            <a:ext cx="678180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10"/>
              </a:lnSpc>
            </a:pP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ts val="5610"/>
              </a:lnSpc>
            </a:pP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000" b="1" spc="2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21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4000" b="1" spc="21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5610"/>
              </a:lnSpc>
            </a:pPr>
            <a:endParaRPr lang="en-US" sz="3099" b="1" spc="21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5610"/>
              </a:lnSpc>
            </a:pPr>
            <a:endParaRPr lang="en-US" sz="3099" b="1" spc="21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87" y="3165133"/>
            <a:ext cx="6186670" cy="70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659" y="2125697"/>
            <a:ext cx="13340847" cy="2560603"/>
            <a:chOff x="0" y="0"/>
            <a:chExt cx="40948360" cy="5532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48359" cy="5532120"/>
            </a:xfrm>
            <a:custGeom>
              <a:avLst/>
              <a:gdLst/>
              <a:ahLst/>
              <a:cxnLst/>
              <a:rect l="l" t="t" r="r" b="b"/>
              <a:pathLst>
                <a:path w="40948359" h="5532120">
                  <a:moveTo>
                    <a:pt x="39360859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39360859" y="5532120"/>
                  </a:lnTo>
                  <a:lnTo>
                    <a:pt x="40948359" y="2766060"/>
                  </a:lnTo>
                  <a:lnTo>
                    <a:pt x="39360859" y="0"/>
                  </a:lnTo>
                  <a:lnTo>
                    <a:pt x="39360859" y="0"/>
                  </a:lnTo>
                  <a:close/>
                  <a:moveTo>
                    <a:pt x="39274499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39274499" y="149860"/>
                  </a:lnTo>
                  <a:lnTo>
                    <a:pt x="40775638" y="2766060"/>
                  </a:lnTo>
                  <a:lnTo>
                    <a:pt x="39274499" y="5382260"/>
                  </a:lnTo>
                  <a:close/>
                </a:path>
              </a:pathLst>
            </a:custGeom>
            <a:solidFill>
              <a:srgbClr val="BF45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7999" y="5677170"/>
            <a:ext cx="13340847" cy="2069895"/>
            <a:chOff x="0" y="0"/>
            <a:chExt cx="40948360" cy="5532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948359" cy="5532120"/>
            </a:xfrm>
            <a:custGeom>
              <a:avLst/>
              <a:gdLst/>
              <a:ahLst/>
              <a:cxnLst/>
              <a:rect l="l" t="t" r="r" b="b"/>
              <a:pathLst>
                <a:path w="40948359" h="5532120">
                  <a:moveTo>
                    <a:pt x="39360859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39360859" y="5532120"/>
                  </a:lnTo>
                  <a:lnTo>
                    <a:pt x="40948359" y="2766060"/>
                  </a:lnTo>
                  <a:lnTo>
                    <a:pt x="39360859" y="0"/>
                  </a:lnTo>
                  <a:lnTo>
                    <a:pt x="39360859" y="0"/>
                  </a:lnTo>
                  <a:close/>
                  <a:moveTo>
                    <a:pt x="39274499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39274499" y="149860"/>
                  </a:lnTo>
                  <a:lnTo>
                    <a:pt x="40775638" y="2766060"/>
                  </a:lnTo>
                  <a:lnTo>
                    <a:pt x="39274499" y="5382260"/>
                  </a:lnTo>
                  <a:close/>
                </a:path>
              </a:pathLst>
            </a:custGeom>
            <a:solidFill>
              <a:srgbClr val="2224FD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-4514032" y="3732708"/>
            <a:ext cx="6280944" cy="0"/>
          </a:xfrm>
          <a:prstGeom prst="line">
            <a:avLst/>
          </a:prstGeom>
          <a:ln w="76200" cap="flat">
            <a:solidFill>
              <a:srgbClr val="BF45FF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1" name="AutoShape 11"/>
          <p:cNvSpPr/>
          <p:nvPr/>
        </p:nvSpPr>
        <p:spPr>
          <a:xfrm>
            <a:off x="-4281494" y="6845892"/>
            <a:ext cx="6280944" cy="0"/>
          </a:xfrm>
          <a:prstGeom prst="line">
            <a:avLst/>
          </a:prstGeom>
          <a:ln w="76200" cap="flat">
            <a:solidFill>
              <a:srgbClr val="2224F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14" name="Group 14"/>
          <p:cNvGrpSpPr/>
          <p:nvPr/>
        </p:nvGrpSpPr>
        <p:grpSpPr>
          <a:xfrm>
            <a:off x="15093334" y="-775680"/>
            <a:ext cx="3720503" cy="12905700"/>
            <a:chOff x="0" y="0"/>
            <a:chExt cx="979886" cy="33990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9886" cy="3399032"/>
            </a:xfrm>
            <a:custGeom>
              <a:avLst/>
              <a:gdLst/>
              <a:ahLst/>
              <a:cxnLst/>
              <a:rect l="l" t="t" r="r" b="b"/>
              <a:pathLst>
                <a:path w="979886" h="3399032">
                  <a:moveTo>
                    <a:pt x="489943" y="0"/>
                  </a:moveTo>
                  <a:lnTo>
                    <a:pt x="979886" y="203200"/>
                  </a:lnTo>
                  <a:lnTo>
                    <a:pt x="979886" y="3195832"/>
                  </a:lnTo>
                  <a:lnTo>
                    <a:pt x="489943" y="3399032"/>
                  </a:lnTo>
                  <a:lnTo>
                    <a:pt x="0" y="3195832"/>
                  </a:lnTo>
                  <a:lnTo>
                    <a:pt x="0" y="203200"/>
                  </a:lnTo>
                  <a:lnTo>
                    <a:pt x="489943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9700"/>
              <a:ext cx="6985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1539259" y="6521862"/>
            <a:ext cx="7730835" cy="14618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0843934" y="-906078"/>
            <a:ext cx="7730835" cy="14618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089" y="1474800"/>
            <a:ext cx="1301794" cy="130179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5089" y="5677170"/>
            <a:ext cx="1168722" cy="11687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5530" y="7890932"/>
            <a:ext cx="1018197" cy="101819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048000" y="2400300"/>
            <a:ext cx="3921766" cy="5770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7"/>
              </a:lnSpc>
              <a:defRPr sz="386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800" b="1" dirty="0"/>
              <a:t>+ </a:t>
            </a:r>
            <a:r>
              <a:rPr lang="en-US" sz="2800" b="1" dirty="0" err="1"/>
              <a:t>Đánh</a:t>
            </a:r>
            <a:r>
              <a:rPr lang="en-US" sz="2800" b="1" dirty="0"/>
              <a:t> </a:t>
            </a:r>
            <a:r>
              <a:rPr lang="en-US" sz="2800" b="1" dirty="0" err="1"/>
              <a:t>giá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endParaRPr lang="en-US" sz="2800" b="1" dirty="0"/>
          </a:p>
        </p:txBody>
      </p:sp>
      <p:sp>
        <p:nvSpPr>
          <p:cNvPr id="24" name="TextBox 24"/>
          <p:cNvSpPr txBox="1"/>
          <p:nvPr/>
        </p:nvSpPr>
        <p:spPr>
          <a:xfrm>
            <a:off x="3428999" y="5876818"/>
            <a:ext cx="3921765" cy="5145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27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+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phần</a:t>
            </a:r>
            <a:endParaRPr lang="en-US" dirty="0"/>
          </a:p>
        </p:txBody>
      </p:sp>
      <p:sp>
        <p:nvSpPr>
          <p:cNvPr id="27" name="TextBox 27"/>
          <p:cNvSpPr txBox="1"/>
          <p:nvPr/>
        </p:nvSpPr>
        <p:spPr>
          <a:xfrm>
            <a:off x="2010516" y="3086100"/>
            <a:ext cx="1254368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8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ban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. </a:t>
            </a:r>
            <a:endParaRPr lang="en-US" sz="28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823024" y="6712117"/>
            <a:ext cx="1111840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78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-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mầm</a:t>
            </a:r>
            <a:r>
              <a:rPr lang="en-US" sz="2800" dirty="0"/>
              <a:t> non.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3948" y="820775"/>
            <a:ext cx="1463777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4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5530" y="7890932"/>
            <a:ext cx="1018197" cy="1018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  <p:bldP spid="24" grpId="0" build="p" animBg="1"/>
      <p:bldP spid="27" grpId="0" build="p"/>
      <p:bldP spid="2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4177" y="697636"/>
            <a:ext cx="72957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6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3600" b="1" spc="21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3600" b="1" spc="21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3600" b="1" spc="21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b="1" spc="21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600" b="1" spc="21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pc="21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3600" b="1" spc="210" dirty="0">
              <a:solidFill>
                <a:srgbClr val="060FBA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261825" y="3816725"/>
            <a:ext cx="6559452" cy="1088931"/>
            <a:chOff x="0" y="0"/>
            <a:chExt cx="3978086" cy="66040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914585" cy="596900"/>
            </a:xfrm>
            <a:custGeom>
              <a:avLst/>
              <a:gdLst/>
              <a:ahLst/>
              <a:cxnLst/>
              <a:rect l="l" t="t" r="r" b="b"/>
              <a:pathLst>
                <a:path w="3914585" h="596900">
                  <a:moveTo>
                    <a:pt x="382187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20606" y="0"/>
                  </a:lnTo>
                  <a:cubicBezTo>
                    <a:pt x="3871406" y="0"/>
                    <a:pt x="3913316" y="41910"/>
                    <a:pt x="3913316" y="92710"/>
                  </a:cubicBezTo>
                  <a:lnTo>
                    <a:pt x="3913316" y="502920"/>
                  </a:lnTo>
                  <a:cubicBezTo>
                    <a:pt x="3914585" y="554990"/>
                    <a:pt x="3872676" y="596900"/>
                    <a:pt x="3821876" y="59690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78086" cy="660400"/>
            </a:xfrm>
            <a:custGeom>
              <a:avLst/>
              <a:gdLst/>
              <a:ahLst/>
              <a:cxnLst/>
              <a:rect l="l" t="t" r="r" b="b"/>
              <a:pathLst>
                <a:path w="3978086" h="660400">
                  <a:moveTo>
                    <a:pt x="3853626" y="59690"/>
                  </a:moveTo>
                  <a:cubicBezTo>
                    <a:pt x="3889185" y="59690"/>
                    <a:pt x="3918396" y="88900"/>
                    <a:pt x="3918396" y="124460"/>
                  </a:cubicBezTo>
                  <a:lnTo>
                    <a:pt x="3918396" y="535940"/>
                  </a:lnTo>
                  <a:cubicBezTo>
                    <a:pt x="3918396" y="571500"/>
                    <a:pt x="3889185" y="600710"/>
                    <a:pt x="385362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53626" y="59690"/>
                  </a:lnTo>
                  <a:moveTo>
                    <a:pt x="3853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3853626" y="660400"/>
                  </a:lnTo>
                  <a:cubicBezTo>
                    <a:pt x="3922206" y="660400"/>
                    <a:pt x="3978086" y="604520"/>
                    <a:pt x="3978086" y="535940"/>
                  </a:cubicBezTo>
                  <a:lnTo>
                    <a:pt x="3978086" y="124460"/>
                  </a:lnTo>
                  <a:cubicBezTo>
                    <a:pt x="3978086" y="55880"/>
                    <a:pt x="3922206" y="0"/>
                    <a:pt x="3853626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261825" y="4902575"/>
            <a:ext cx="6559452" cy="1088931"/>
            <a:chOff x="0" y="0"/>
            <a:chExt cx="3978086" cy="66040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914585" cy="596900"/>
            </a:xfrm>
            <a:custGeom>
              <a:avLst/>
              <a:gdLst/>
              <a:ahLst/>
              <a:cxnLst/>
              <a:rect l="l" t="t" r="r" b="b"/>
              <a:pathLst>
                <a:path w="3914585" h="596900">
                  <a:moveTo>
                    <a:pt x="382187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20606" y="0"/>
                  </a:lnTo>
                  <a:cubicBezTo>
                    <a:pt x="3871406" y="0"/>
                    <a:pt x="3913316" y="41910"/>
                    <a:pt x="3913316" y="92710"/>
                  </a:cubicBezTo>
                  <a:lnTo>
                    <a:pt x="3913316" y="502920"/>
                  </a:lnTo>
                  <a:cubicBezTo>
                    <a:pt x="3914585" y="554990"/>
                    <a:pt x="3872676" y="596900"/>
                    <a:pt x="3821876" y="59690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978086" cy="660400"/>
            </a:xfrm>
            <a:custGeom>
              <a:avLst/>
              <a:gdLst/>
              <a:ahLst/>
              <a:cxnLst/>
              <a:rect l="l" t="t" r="r" b="b"/>
              <a:pathLst>
                <a:path w="3978086" h="660400">
                  <a:moveTo>
                    <a:pt x="3853626" y="59690"/>
                  </a:moveTo>
                  <a:cubicBezTo>
                    <a:pt x="3889185" y="59690"/>
                    <a:pt x="3918396" y="88900"/>
                    <a:pt x="3918396" y="124460"/>
                  </a:cubicBezTo>
                  <a:lnTo>
                    <a:pt x="3918396" y="535940"/>
                  </a:lnTo>
                  <a:cubicBezTo>
                    <a:pt x="3918396" y="571500"/>
                    <a:pt x="3889185" y="600710"/>
                    <a:pt x="385362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53626" y="59690"/>
                  </a:lnTo>
                  <a:moveTo>
                    <a:pt x="3853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3853626" y="660400"/>
                  </a:lnTo>
                  <a:cubicBezTo>
                    <a:pt x="3922206" y="660400"/>
                    <a:pt x="3978086" y="604520"/>
                    <a:pt x="3978086" y="535940"/>
                  </a:cubicBezTo>
                  <a:lnTo>
                    <a:pt x="3978086" y="124460"/>
                  </a:lnTo>
                  <a:cubicBezTo>
                    <a:pt x="3978086" y="55880"/>
                    <a:pt x="3922206" y="0"/>
                    <a:pt x="3853626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261825" y="5991506"/>
            <a:ext cx="6559452" cy="1088931"/>
            <a:chOff x="0" y="0"/>
            <a:chExt cx="3978086" cy="66040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914585" cy="596900"/>
            </a:xfrm>
            <a:custGeom>
              <a:avLst/>
              <a:gdLst/>
              <a:ahLst/>
              <a:cxnLst/>
              <a:rect l="l" t="t" r="r" b="b"/>
              <a:pathLst>
                <a:path w="3914585" h="596900">
                  <a:moveTo>
                    <a:pt x="382187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20606" y="0"/>
                  </a:lnTo>
                  <a:cubicBezTo>
                    <a:pt x="3871406" y="0"/>
                    <a:pt x="3913316" y="41910"/>
                    <a:pt x="3913316" y="92710"/>
                  </a:cubicBezTo>
                  <a:lnTo>
                    <a:pt x="3913316" y="502920"/>
                  </a:lnTo>
                  <a:cubicBezTo>
                    <a:pt x="3914585" y="554990"/>
                    <a:pt x="3872676" y="596900"/>
                    <a:pt x="3821876" y="59690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978086" cy="660400"/>
            </a:xfrm>
            <a:custGeom>
              <a:avLst/>
              <a:gdLst/>
              <a:ahLst/>
              <a:cxnLst/>
              <a:rect l="l" t="t" r="r" b="b"/>
              <a:pathLst>
                <a:path w="3978086" h="660400">
                  <a:moveTo>
                    <a:pt x="3853626" y="59690"/>
                  </a:moveTo>
                  <a:cubicBezTo>
                    <a:pt x="3889185" y="59690"/>
                    <a:pt x="3918396" y="88900"/>
                    <a:pt x="3918396" y="124460"/>
                  </a:cubicBezTo>
                  <a:lnTo>
                    <a:pt x="3918396" y="535940"/>
                  </a:lnTo>
                  <a:cubicBezTo>
                    <a:pt x="3918396" y="571500"/>
                    <a:pt x="3889185" y="600710"/>
                    <a:pt x="385362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53626" y="59690"/>
                  </a:lnTo>
                  <a:moveTo>
                    <a:pt x="3853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3853626" y="660400"/>
                  </a:lnTo>
                  <a:cubicBezTo>
                    <a:pt x="3922206" y="660400"/>
                    <a:pt x="3978086" y="604520"/>
                    <a:pt x="3978086" y="535940"/>
                  </a:cubicBezTo>
                  <a:lnTo>
                    <a:pt x="3978086" y="124460"/>
                  </a:lnTo>
                  <a:cubicBezTo>
                    <a:pt x="3978086" y="55880"/>
                    <a:pt x="3922206" y="0"/>
                    <a:pt x="3853626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261825" y="7080437"/>
            <a:ext cx="6559452" cy="1088931"/>
            <a:chOff x="0" y="0"/>
            <a:chExt cx="3978086" cy="660400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3914585" cy="596900"/>
            </a:xfrm>
            <a:custGeom>
              <a:avLst/>
              <a:gdLst/>
              <a:ahLst/>
              <a:cxnLst/>
              <a:rect l="l" t="t" r="r" b="b"/>
              <a:pathLst>
                <a:path w="3914585" h="596900">
                  <a:moveTo>
                    <a:pt x="382187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20606" y="0"/>
                  </a:lnTo>
                  <a:cubicBezTo>
                    <a:pt x="3871406" y="0"/>
                    <a:pt x="3913316" y="41910"/>
                    <a:pt x="3913316" y="92710"/>
                  </a:cubicBezTo>
                  <a:lnTo>
                    <a:pt x="3913316" y="502920"/>
                  </a:lnTo>
                  <a:cubicBezTo>
                    <a:pt x="3914585" y="554990"/>
                    <a:pt x="3872676" y="596900"/>
                    <a:pt x="3821876" y="59690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978086" cy="660400"/>
            </a:xfrm>
            <a:custGeom>
              <a:avLst/>
              <a:gdLst/>
              <a:ahLst/>
              <a:cxnLst/>
              <a:rect l="l" t="t" r="r" b="b"/>
              <a:pathLst>
                <a:path w="3978086" h="660400">
                  <a:moveTo>
                    <a:pt x="3853626" y="59690"/>
                  </a:moveTo>
                  <a:cubicBezTo>
                    <a:pt x="3889185" y="59690"/>
                    <a:pt x="3918396" y="88900"/>
                    <a:pt x="3918396" y="124460"/>
                  </a:cubicBezTo>
                  <a:lnTo>
                    <a:pt x="3918396" y="535940"/>
                  </a:lnTo>
                  <a:cubicBezTo>
                    <a:pt x="3918396" y="571500"/>
                    <a:pt x="3889185" y="600710"/>
                    <a:pt x="385362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53626" y="59690"/>
                  </a:lnTo>
                  <a:moveTo>
                    <a:pt x="3853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3853626" y="660400"/>
                  </a:lnTo>
                  <a:cubicBezTo>
                    <a:pt x="3922206" y="660400"/>
                    <a:pt x="3978086" y="604520"/>
                    <a:pt x="3978086" y="535940"/>
                  </a:cubicBezTo>
                  <a:lnTo>
                    <a:pt x="3978086" y="124460"/>
                  </a:lnTo>
                  <a:cubicBezTo>
                    <a:pt x="3978086" y="55880"/>
                    <a:pt x="3922206" y="0"/>
                    <a:pt x="3853626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2261825" y="8169369"/>
            <a:ext cx="6559452" cy="1088931"/>
            <a:chOff x="0" y="0"/>
            <a:chExt cx="3978086" cy="660400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3914585" cy="596900"/>
            </a:xfrm>
            <a:custGeom>
              <a:avLst/>
              <a:gdLst/>
              <a:ahLst/>
              <a:cxnLst/>
              <a:rect l="l" t="t" r="r" b="b"/>
              <a:pathLst>
                <a:path w="3914585" h="596900">
                  <a:moveTo>
                    <a:pt x="382187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20606" y="0"/>
                  </a:lnTo>
                  <a:cubicBezTo>
                    <a:pt x="3871406" y="0"/>
                    <a:pt x="3913316" y="41910"/>
                    <a:pt x="3913316" y="92710"/>
                  </a:cubicBezTo>
                  <a:lnTo>
                    <a:pt x="3913316" y="502920"/>
                  </a:lnTo>
                  <a:cubicBezTo>
                    <a:pt x="3914585" y="554990"/>
                    <a:pt x="3872676" y="596900"/>
                    <a:pt x="3821876" y="59690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978086" cy="660400"/>
            </a:xfrm>
            <a:custGeom>
              <a:avLst/>
              <a:gdLst/>
              <a:ahLst/>
              <a:cxnLst/>
              <a:rect l="l" t="t" r="r" b="b"/>
              <a:pathLst>
                <a:path w="3978086" h="660400">
                  <a:moveTo>
                    <a:pt x="3853626" y="59690"/>
                  </a:moveTo>
                  <a:cubicBezTo>
                    <a:pt x="3889185" y="59690"/>
                    <a:pt x="3918396" y="88900"/>
                    <a:pt x="3918396" y="124460"/>
                  </a:cubicBezTo>
                  <a:lnTo>
                    <a:pt x="3918396" y="535940"/>
                  </a:lnTo>
                  <a:cubicBezTo>
                    <a:pt x="3918396" y="571500"/>
                    <a:pt x="3889185" y="600710"/>
                    <a:pt x="385362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53626" y="59690"/>
                  </a:lnTo>
                  <a:moveTo>
                    <a:pt x="3853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3853626" y="660400"/>
                  </a:lnTo>
                  <a:cubicBezTo>
                    <a:pt x="3922206" y="660400"/>
                    <a:pt x="3978086" y="604520"/>
                    <a:pt x="3978086" y="535940"/>
                  </a:cubicBezTo>
                  <a:lnTo>
                    <a:pt x="3978086" y="124460"/>
                  </a:lnTo>
                  <a:cubicBezTo>
                    <a:pt x="3978086" y="55880"/>
                    <a:pt x="3922206" y="0"/>
                    <a:pt x="3853626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261825" y="2453065"/>
            <a:ext cx="13702375" cy="1363659"/>
            <a:chOff x="0" y="0"/>
            <a:chExt cx="8310026" cy="827013"/>
          </a:xfrm>
        </p:grpSpPr>
        <p:sp>
          <p:nvSpPr>
            <p:cNvPr id="21" name="Freeform 21"/>
            <p:cNvSpPr/>
            <p:nvPr/>
          </p:nvSpPr>
          <p:spPr>
            <a:xfrm>
              <a:off x="31750" y="31750"/>
              <a:ext cx="8246527" cy="763513"/>
            </a:xfrm>
            <a:custGeom>
              <a:avLst/>
              <a:gdLst/>
              <a:ahLst/>
              <a:cxnLst/>
              <a:rect l="l" t="t" r="r" b="b"/>
              <a:pathLst>
                <a:path w="8246527" h="763513">
                  <a:moveTo>
                    <a:pt x="8153816" y="763513"/>
                  </a:moveTo>
                  <a:lnTo>
                    <a:pt x="92710" y="763513"/>
                  </a:lnTo>
                  <a:cubicBezTo>
                    <a:pt x="41910" y="763513"/>
                    <a:pt x="0" y="721603"/>
                    <a:pt x="0" y="6708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152547" y="0"/>
                  </a:lnTo>
                  <a:cubicBezTo>
                    <a:pt x="8203347" y="0"/>
                    <a:pt x="8245256" y="41910"/>
                    <a:pt x="8245256" y="92710"/>
                  </a:cubicBezTo>
                  <a:lnTo>
                    <a:pt x="8245256" y="669533"/>
                  </a:lnTo>
                  <a:cubicBezTo>
                    <a:pt x="8246527" y="721603"/>
                    <a:pt x="8204616" y="763513"/>
                    <a:pt x="8153816" y="763513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310027" cy="827013"/>
            </a:xfrm>
            <a:custGeom>
              <a:avLst/>
              <a:gdLst/>
              <a:ahLst/>
              <a:cxnLst/>
              <a:rect l="l" t="t" r="r" b="b"/>
              <a:pathLst>
                <a:path w="8310027" h="827013">
                  <a:moveTo>
                    <a:pt x="8185566" y="59690"/>
                  </a:moveTo>
                  <a:cubicBezTo>
                    <a:pt x="8221126" y="59690"/>
                    <a:pt x="8250337" y="88900"/>
                    <a:pt x="8250337" y="124460"/>
                  </a:cubicBezTo>
                  <a:lnTo>
                    <a:pt x="8250337" y="702553"/>
                  </a:lnTo>
                  <a:cubicBezTo>
                    <a:pt x="8250337" y="738113"/>
                    <a:pt x="8221126" y="767323"/>
                    <a:pt x="8185566" y="767323"/>
                  </a:cubicBezTo>
                  <a:lnTo>
                    <a:pt x="124460" y="767323"/>
                  </a:lnTo>
                  <a:cubicBezTo>
                    <a:pt x="88900" y="767323"/>
                    <a:pt x="59690" y="738113"/>
                    <a:pt x="59690" y="7025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185566" y="59690"/>
                  </a:lnTo>
                  <a:moveTo>
                    <a:pt x="81855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02553"/>
                  </a:lnTo>
                  <a:cubicBezTo>
                    <a:pt x="0" y="771133"/>
                    <a:pt x="55880" y="827013"/>
                    <a:pt x="124460" y="827013"/>
                  </a:cubicBezTo>
                  <a:lnTo>
                    <a:pt x="8185566" y="827013"/>
                  </a:lnTo>
                  <a:cubicBezTo>
                    <a:pt x="8254147" y="827013"/>
                    <a:pt x="8310027" y="771133"/>
                    <a:pt x="8310027" y="702553"/>
                  </a:cubicBezTo>
                  <a:lnTo>
                    <a:pt x="8310027" y="124460"/>
                  </a:lnTo>
                  <a:cubicBezTo>
                    <a:pt x="8310027" y="55880"/>
                    <a:pt x="8254147" y="0"/>
                    <a:pt x="8185566" y="0"/>
                  </a:cubicBezTo>
                  <a:close/>
                </a:path>
              </a:pathLst>
            </a:custGeom>
            <a:solidFill>
              <a:srgbClr val="B4E4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821277" y="3813643"/>
            <a:ext cx="7142923" cy="1088931"/>
            <a:chOff x="0" y="0"/>
            <a:chExt cx="4331941" cy="660400"/>
          </a:xfrm>
        </p:grpSpPr>
        <p:sp>
          <p:nvSpPr>
            <p:cNvPr id="24" name="Freeform 24"/>
            <p:cNvSpPr/>
            <p:nvPr/>
          </p:nvSpPr>
          <p:spPr>
            <a:xfrm>
              <a:off x="31750" y="31750"/>
              <a:ext cx="4268441" cy="596900"/>
            </a:xfrm>
            <a:custGeom>
              <a:avLst/>
              <a:gdLst/>
              <a:ahLst/>
              <a:cxnLst/>
              <a:rect l="l" t="t" r="r" b="b"/>
              <a:pathLst>
                <a:path w="4268441" h="596900">
                  <a:moveTo>
                    <a:pt x="4175731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74461" y="0"/>
                  </a:lnTo>
                  <a:cubicBezTo>
                    <a:pt x="4225261" y="0"/>
                    <a:pt x="4267171" y="41910"/>
                    <a:pt x="4267171" y="92710"/>
                  </a:cubicBezTo>
                  <a:lnTo>
                    <a:pt x="4267171" y="502920"/>
                  </a:lnTo>
                  <a:cubicBezTo>
                    <a:pt x="4268441" y="554990"/>
                    <a:pt x="4226531" y="596900"/>
                    <a:pt x="4175731" y="596900"/>
                  </a:cubicBezTo>
                  <a:close/>
                </a:path>
              </a:pathLst>
            </a:custGeom>
            <a:solidFill>
              <a:srgbClr val="204F8C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331941" cy="660400"/>
            </a:xfrm>
            <a:custGeom>
              <a:avLst/>
              <a:gdLst/>
              <a:ahLst/>
              <a:cxnLst/>
              <a:rect l="l" t="t" r="r" b="b"/>
              <a:pathLst>
                <a:path w="4331941" h="660400">
                  <a:moveTo>
                    <a:pt x="4207481" y="59690"/>
                  </a:moveTo>
                  <a:cubicBezTo>
                    <a:pt x="4243041" y="59690"/>
                    <a:pt x="4272251" y="88900"/>
                    <a:pt x="4272251" y="124460"/>
                  </a:cubicBezTo>
                  <a:lnTo>
                    <a:pt x="4272251" y="535940"/>
                  </a:lnTo>
                  <a:cubicBezTo>
                    <a:pt x="4272251" y="571500"/>
                    <a:pt x="4243041" y="600710"/>
                    <a:pt x="4207481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7481" y="59690"/>
                  </a:lnTo>
                  <a:moveTo>
                    <a:pt x="4207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4207481" y="660400"/>
                  </a:lnTo>
                  <a:cubicBezTo>
                    <a:pt x="4276061" y="660400"/>
                    <a:pt x="4331941" y="604520"/>
                    <a:pt x="4331941" y="535940"/>
                  </a:cubicBezTo>
                  <a:lnTo>
                    <a:pt x="4331941" y="124460"/>
                  </a:lnTo>
                  <a:cubicBezTo>
                    <a:pt x="4331941" y="55880"/>
                    <a:pt x="4276061" y="0"/>
                    <a:pt x="4207481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821277" y="4902575"/>
            <a:ext cx="7142923" cy="1088931"/>
            <a:chOff x="0" y="0"/>
            <a:chExt cx="4331941" cy="660400"/>
          </a:xfrm>
        </p:grpSpPr>
        <p:sp>
          <p:nvSpPr>
            <p:cNvPr id="27" name="Freeform 27"/>
            <p:cNvSpPr/>
            <p:nvPr/>
          </p:nvSpPr>
          <p:spPr>
            <a:xfrm>
              <a:off x="31750" y="31750"/>
              <a:ext cx="4268441" cy="596900"/>
            </a:xfrm>
            <a:custGeom>
              <a:avLst/>
              <a:gdLst/>
              <a:ahLst/>
              <a:cxnLst/>
              <a:rect l="l" t="t" r="r" b="b"/>
              <a:pathLst>
                <a:path w="4268441" h="596900">
                  <a:moveTo>
                    <a:pt x="4175731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74461" y="0"/>
                  </a:lnTo>
                  <a:cubicBezTo>
                    <a:pt x="4225261" y="0"/>
                    <a:pt x="4267171" y="41910"/>
                    <a:pt x="4267171" y="92710"/>
                  </a:cubicBezTo>
                  <a:lnTo>
                    <a:pt x="4267171" y="502920"/>
                  </a:lnTo>
                  <a:cubicBezTo>
                    <a:pt x="4268441" y="554990"/>
                    <a:pt x="4226531" y="596900"/>
                    <a:pt x="4175731" y="596900"/>
                  </a:cubicBezTo>
                  <a:close/>
                </a:path>
              </a:pathLst>
            </a:custGeom>
            <a:solidFill>
              <a:srgbClr val="204F8C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4331941" cy="660400"/>
            </a:xfrm>
            <a:custGeom>
              <a:avLst/>
              <a:gdLst/>
              <a:ahLst/>
              <a:cxnLst/>
              <a:rect l="l" t="t" r="r" b="b"/>
              <a:pathLst>
                <a:path w="4331941" h="660400">
                  <a:moveTo>
                    <a:pt x="4207481" y="59690"/>
                  </a:moveTo>
                  <a:cubicBezTo>
                    <a:pt x="4243041" y="59690"/>
                    <a:pt x="4272251" y="88900"/>
                    <a:pt x="4272251" y="124460"/>
                  </a:cubicBezTo>
                  <a:lnTo>
                    <a:pt x="4272251" y="535940"/>
                  </a:lnTo>
                  <a:cubicBezTo>
                    <a:pt x="4272251" y="571500"/>
                    <a:pt x="4243041" y="600710"/>
                    <a:pt x="4207481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7481" y="59690"/>
                  </a:lnTo>
                  <a:moveTo>
                    <a:pt x="4207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4207481" y="660400"/>
                  </a:lnTo>
                  <a:cubicBezTo>
                    <a:pt x="4276061" y="660400"/>
                    <a:pt x="4331941" y="604520"/>
                    <a:pt x="4331941" y="535940"/>
                  </a:cubicBezTo>
                  <a:lnTo>
                    <a:pt x="4331941" y="124460"/>
                  </a:lnTo>
                  <a:cubicBezTo>
                    <a:pt x="4331941" y="55880"/>
                    <a:pt x="4276061" y="0"/>
                    <a:pt x="4207481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821277" y="5991506"/>
            <a:ext cx="7142923" cy="1088931"/>
            <a:chOff x="0" y="0"/>
            <a:chExt cx="4331941" cy="660400"/>
          </a:xfrm>
        </p:grpSpPr>
        <p:sp>
          <p:nvSpPr>
            <p:cNvPr id="30" name="Freeform 30"/>
            <p:cNvSpPr/>
            <p:nvPr/>
          </p:nvSpPr>
          <p:spPr>
            <a:xfrm>
              <a:off x="31750" y="31750"/>
              <a:ext cx="4268441" cy="596900"/>
            </a:xfrm>
            <a:custGeom>
              <a:avLst/>
              <a:gdLst/>
              <a:ahLst/>
              <a:cxnLst/>
              <a:rect l="l" t="t" r="r" b="b"/>
              <a:pathLst>
                <a:path w="4268441" h="596900">
                  <a:moveTo>
                    <a:pt x="4175731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74461" y="0"/>
                  </a:lnTo>
                  <a:cubicBezTo>
                    <a:pt x="4225261" y="0"/>
                    <a:pt x="4267171" y="41910"/>
                    <a:pt x="4267171" y="92710"/>
                  </a:cubicBezTo>
                  <a:lnTo>
                    <a:pt x="4267171" y="502920"/>
                  </a:lnTo>
                  <a:cubicBezTo>
                    <a:pt x="4268441" y="554990"/>
                    <a:pt x="4226531" y="596900"/>
                    <a:pt x="4175731" y="596900"/>
                  </a:cubicBezTo>
                  <a:close/>
                </a:path>
              </a:pathLst>
            </a:custGeom>
            <a:solidFill>
              <a:srgbClr val="204F8C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4331941" cy="660400"/>
            </a:xfrm>
            <a:custGeom>
              <a:avLst/>
              <a:gdLst/>
              <a:ahLst/>
              <a:cxnLst/>
              <a:rect l="l" t="t" r="r" b="b"/>
              <a:pathLst>
                <a:path w="4331941" h="660400">
                  <a:moveTo>
                    <a:pt x="4207481" y="59690"/>
                  </a:moveTo>
                  <a:cubicBezTo>
                    <a:pt x="4243041" y="59690"/>
                    <a:pt x="4272251" y="88900"/>
                    <a:pt x="4272251" y="124460"/>
                  </a:cubicBezTo>
                  <a:lnTo>
                    <a:pt x="4272251" y="535940"/>
                  </a:lnTo>
                  <a:cubicBezTo>
                    <a:pt x="4272251" y="571500"/>
                    <a:pt x="4243041" y="600710"/>
                    <a:pt x="4207481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7481" y="59690"/>
                  </a:lnTo>
                  <a:moveTo>
                    <a:pt x="4207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4207481" y="660400"/>
                  </a:lnTo>
                  <a:cubicBezTo>
                    <a:pt x="4276061" y="660400"/>
                    <a:pt x="4331941" y="604520"/>
                    <a:pt x="4331941" y="535940"/>
                  </a:cubicBezTo>
                  <a:lnTo>
                    <a:pt x="4331941" y="124460"/>
                  </a:lnTo>
                  <a:cubicBezTo>
                    <a:pt x="4331941" y="55880"/>
                    <a:pt x="4276061" y="0"/>
                    <a:pt x="4207481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8821277" y="7080437"/>
            <a:ext cx="7142923" cy="1088931"/>
            <a:chOff x="0" y="0"/>
            <a:chExt cx="4331941" cy="660400"/>
          </a:xfrm>
        </p:grpSpPr>
        <p:sp>
          <p:nvSpPr>
            <p:cNvPr id="33" name="Freeform 33"/>
            <p:cNvSpPr/>
            <p:nvPr/>
          </p:nvSpPr>
          <p:spPr>
            <a:xfrm>
              <a:off x="31750" y="31750"/>
              <a:ext cx="4268441" cy="596900"/>
            </a:xfrm>
            <a:custGeom>
              <a:avLst/>
              <a:gdLst/>
              <a:ahLst/>
              <a:cxnLst/>
              <a:rect l="l" t="t" r="r" b="b"/>
              <a:pathLst>
                <a:path w="4268441" h="596900">
                  <a:moveTo>
                    <a:pt x="4175731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74461" y="0"/>
                  </a:lnTo>
                  <a:cubicBezTo>
                    <a:pt x="4225261" y="0"/>
                    <a:pt x="4267171" y="41910"/>
                    <a:pt x="4267171" y="92710"/>
                  </a:cubicBezTo>
                  <a:lnTo>
                    <a:pt x="4267171" y="502920"/>
                  </a:lnTo>
                  <a:cubicBezTo>
                    <a:pt x="4268441" y="554990"/>
                    <a:pt x="4226531" y="596900"/>
                    <a:pt x="4175731" y="596900"/>
                  </a:cubicBezTo>
                  <a:close/>
                </a:path>
              </a:pathLst>
            </a:custGeom>
            <a:solidFill>
              <a:srgbClr val="204F8C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4331941" cy="660400"/>
            </a:xfrm>
            <a:custGeom>
              <a:avLst/>
              <a:gdLst/>
              <a:ahLst/>
              <a:cxnLst/>
              <a:rect l="l" t="t" r="r" b="b"/>
              <a:pathLst>
                <a:path w="4331941" h="660400">
                  <a:moveTo>
                    <a:pt x="4207481" y="59690"/>
                  </a:moveTo>
                  <a:cubicBezTo>
                    <a:pt x="4243041" y="59690"/>
                    <a:pt x="4272251" y="88900"/>
                    <a:pt x="4272251" y="124460"/>
                  </a:cubicBezTo>
                  <a:lnTo>
                    <a:pt x="4272251" y="535940"/>
                  </a:lnTo>
                  <a:cubicBezTo>
                    <a:pt x="4272251" y="571500"/>
                    <a:pt x="4243041" y="600710"/>
                    <a:pt x="4207481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7481" y="59690"/>
                  </a:lnTo>
                  <a:moveTo>
                    <a:pt x="4207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4207481" y="660400"/>
                  </a:lnTo>
                  <a:cubicBezTo>
                    <a:pt x="4276061" y="660400"/>
                    <a:pt x="4331941" y="604520"/>
                    <a:pt x="4331941" y="535940"/>
                  </a:cubicBezTo>
                  <a:lnTo>
                    <a:pt x="4331941" y="124460"/>
                  </a:lnTo>
                  <a:cubicBezTo>
                    <a:pt x="4331941" y="55880"/>
                    <a:pt x="4276061" y="0"/>
                    <a:pt x="4207481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8821277" y="8169369"/>
            <a:ext cx="7142923" cy="1088931"/>
            <a:chOff x="0" y="0"/>
            <a:chExt cx="4331941" cy="660400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4268441" cy="596900"/>
            </a:xfrm>
            <a:custGeom>
              <a:avLst/>
              <a:gdLst/>
              <a:ahLst/>
              <a:cxnLst/>
              <a:rect l="l" t="t" r="r" b="b"/>
              <a:pathLst>
                <a:path w="4268441" h="596900">
                  <a:moveTo>
                    <a:pt x="4175731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74461" y="0"/>
                  </a:lnTo>
                  <a:cubicBezTo>
                    <a:pt x="4225261" y="0"/>
                    <a:pt x="4267171" y="41910"/>
                    <a:pt x="4267171" y="92710"/>
                  </a:cubicBezTo>
                  <a:lnTo>
                    <a:pt x="4267171" y="502920"/>
                  </a:lnTo>
                  <a:cubicBezTo>
                    <a:pt x="4268441" y="554990"/>
                    <a:pt x="4226531" y="596900"/>
                    <a:pt x="4175731" y="596900"/>
                  </a:cubicBezTo>
                  <a:close/>
                </a:path>
              </a:pathLst>
            </a:custGeom>
            <a:solidFill>
              <a:srgbClr val="204F8C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4331941" cy="660400"/>
            </a:xfrm>
            <a:custGeom>
              <a:avLst/>
              <a:gdLst/>
              <a:ahLst/>
              <a:cxnLst/>
              <a:rect l="l" t="t" r="r" b="b"/>
              <a:pathLst>
                <a:path w="4331941" h="660400">
                  <a:moveTo>
                    <a:pt x="4207481" y="59690"/>
                  </a:moveTo>
                  <a:cubicBezTo>
                    <a:pt x="4243041" y="59690"/>
                    <a:pt x="4272251" y="88900"/>
                    <a:pt x="4272251" y="124460"/>
                  </a:cubicBezTo>
                  <a:lnTo>
                    <a:pt x="4272251" y="535940"/>
                  </a:lnTo>
                  <a:cubicBezTo>
                    <a:pt x="4272251" y="571500"/>
                    <a:pt x="4243041" y="600710"/>
                    <a:pt x="4207481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7481" y="59690"/>
                  </a:lnTo>
                  <a:moveTo>
                    <a:pt x="4207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4207481" y="660400"/>
                  </a:lnTo>
                  <a:cubicBezTo>
                    <a:pt x="4276061" y="660400"/>
                    <a:pt x="4331941" y="604520"/>
                    <a:pt x="4331941" y="535940"/>
                  </a:cubicBezTo>
                  <a:lnTo>
                    <a:pt x="4331941" y="124460"/>
                  </a:lnTo>
                  <a:cubicBezTo>
                    <a:pt x="4331941" y="55880"/>
                    <a:pt x="4276061" y="0"/>
                    <a:pt x="4207481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3584800" y="2680548"/>
            <a:ext cx="11118401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2"/>
              </a:lnSpc>
            </a:pPr>
            <a:r>
              <a:rPr lang="en-US" sz="6002" dirty="0">
                <a:latin typeface="Roboto Condensed Bold"/>
              </a:rPr>
              <a:t>MỨC ĐỘ ĐÁNH GIÁ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85923" y="4138267"/>
            <a:ext cx="4311257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latin typeface="Roboto Condensed"/>
              </a:rPr>
              <a:t>Rất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tốt</a:t>
            </a:r>
            <a:r>
              <a:rPr lang="en-US" sz="3502" dirty="0">
                <a:latin typeface="Roboto Condensed"/>
              </a:rPr>
              <a:t> (1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385923" y="5134256"/>
            <a:ext cx="4311257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latin typeface="Roboto Condensed"/>
              </a:rPr>
              <a:t>Tốt</a:t>
            </a:r>
            <a:r>
              <a:rPr lang="en-US" sz="3502" dirty="0">
                <a:latin typeface="Roboto Condensed"/>
              </a:rPr>
              <a:t> (2)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85923" y="6272125"/>
            <a:ext cx="4311257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latin typeface="Roboto Condensed"/>
              </a:rPr>
              <a:t>Trung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bình</a:t>
            </a:r>
            <a:r>
              <a:rPr lang="en-US" sz="3502" dirty="0">
                <a:latin typeface="Roboto Condensed"/>
              </a:rPr>
              <a:t> (3)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85923" y="7404287"/>
            <a:ext cx="4311257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latin typeface="Roboto Condensed"/>
              </a:rPr>
              <a:t>Hạn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chế</a:t>
            </a:r>
            <a:r>
              <a:rPr lang="en-US" sz="3502" dirty="0">
                <a:latin typeface="Roboto Condensed"/>
              </a:rPr>
              <a:t> (4)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85923" y="8445594"/>
            <a:ext cx="4311257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latin typeface="Roboto Condensed"/>
              </a:rPr>
              <a:t>Không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được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áp</a:t>
            </a:r>
            <a:r>
              <a:rPr lang="en-US" sz="3502" dirty="0">
                <a:latin typeface="Roboto Condensed"/>
              </a:rPr>
              <a:t> </a:t>
            </a:r>
            <a:r>
              <a:rPr lang="en-US" sz="3502" dirty="0" err="1">
                <a:latin typeface="Roboto Condensed"/>
              </a:rPr>
              <a:t>dụng</a:t>
            </a:r>
            <a:r>
              <a:rPr lang="en-US" sz="3502" dirty="0">
                <a:latin typeface="Roboto Condensed"/>
              </a:rPr>
              <a:t> (5)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113012" y="5134256"/>
            <a:ext cx="6450791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Thường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sát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được</a:t>
            </a:r>
            <a:endParaRPr lang="en-US" sz="3502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167343" y="4051031"/>
            <a:ext cx="6450791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>
                <a:solidFill>
                  <a:srgbClr val="FFFFFF"/>
                </a:solidFill>
                <a:latin typeface="Roboto Condensed"/>
              </a:rPr>
              <a:t>Luôn luôn quan sát được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113012" y="6267731"/>
            <a:ext cx="6450791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Đôi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khi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sát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được</a:t>
            </a:r>
            <a:endParaRPr lang="en-US" sz="3502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9167343" y="7404287"/>
            <a:ext cx="6450791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Ít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khi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sát</a:t>
            </a:r>
            <a:r>
              <a:rPr lang="en-US" sz="3502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Roboto Condensed"/>
              </a:rPr>
              <a:t>được</a:t>
            </a:r>
            <a:endParaRPr lang="en-US" sz="3502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9144000" y="8445594"/>
            <a:ext cx="6450791" cy="52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3502">
                <a:solidFill>
                  <a:srgbClr val="FFFFFF"/>
                </a:solidFill>
                <a:latin typeface="Roboto Condensed"/>
              </a:rPr>
              <a:t>Không bao giờ quan sát được (*)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5718570" y="472073"/>
            <a:ext cx="7003260" cy="566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760"/>
              </a:lnSpc>
              <a:defRPr sz="3600" b="1">
                <a:solidFill>
                  <a:srgbClr val="060FB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93">
              <a:lnSpc>
                <a:spcPts val="4761"/>
              </a:lnSpc>
              <a:defRPr/>
            </a:pPr>
            <a:r>
              <a:rPr lang="en-US" dirty="0"/>
              <a:t>2.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" y="1051273"/>
            <a:ext cx="172212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93">
              <a:buFontTx/>
              <a:buChar char="-"/>
              <a:defRPr/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chứng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miêu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ứng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defTabSz="914393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Vd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spc="189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800" i="1" spc="18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spc="189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i="1" spc="18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spc="189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363342"/>
              </p:ext>
            </p:extLst>
          </p:nvPr>
        </p:nvGraphicFramePr>
        <p:xfrm>
          <a:off x="588821" y="2378345"/>
          <a:ext cx="17241980" cy="56667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4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275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93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25982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buFontTx/>
                        <a:buChar char="-"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18864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GD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đảm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bảo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sơ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Chọn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một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phù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hợp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theo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Thông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tư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45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2021),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giấy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nhận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sơ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6000">
                <a:tc vMerge="1"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Hợp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phẩm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Xét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346124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594830" y="3869377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F53B508-6286-A545-98DA-59C36E238C85}"/>
              </a:ext>
            </a:extLst>
          </p:cNvPr>
          <p:cNvGrpSpPr/>
          <p:nvPr/>
        </p:nvGrpSpPr>
        <p:grpSpPr>
          <a:xfrm>
            <a:off x="9620812" y="5887115"/>
            <a:ext cx="243052" cy="1673927"/>
            <a:chOff x="14044448" y="5902950"/>
            <a:chExt cx="243052" cy="167392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0AF345FE-A99A-9148-8796-D29DAB42BFB4}"/>
                </a:ext>
              </a:extLst>
            </p:cNvPr>
            <p:cNvSpPr/>
            <p:nvPr/>
          </p:nvSpPr>
          <p:spPr>
            <a:xfrm>
              <a:off x="14058900" y="590295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924D387-82A5-D64E-ADE1-5579311F14FE}"/>
                </a:ext>
              </a:extLst>
            </p:cNvPr>
            <p:cNvSpPr/>
            <p:nvPr/>
          </p:nvSpPr>
          <p:spPr>
            <a:xfrm>
              <a:off x="14044448" y="6242043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5A2C068-96F9-BE40-AFE3-138EA5011500}"/>
                </a:ext>
              </a:extLst>
            </p:cNvPr>
            <p:cNvSpPr/>
            <p:nvPr/>
          </p:nvSpPr>
          <p:spPr>
            <a:xfrm>
              <a:off x="14058900" y="6593191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05C3398-C31F-6C46-A79D-A88135947DCD}"/>
                </a:ext>
              </a:extLst>
            </p:cNvPr>
            <p:cNvSpPr/>
            <p:nvPr/>
          </p:nvSpPr>
          <p:spPr>
            <a:xfrm>
              <a:off x="14058900" y="697073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DB545007-A9D3-654A-AA70-0FF3E2E07879}"/>
                </a:ext>
              </a:extLst>
            </p:cNvPr>
            <p:cNvSpPr/>
            <p:nvPr/>
          </p:nvSpPr>
          <p:spPr>
            <a:xfrm>
              <a:off x="14044448" y="7348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1145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0624" y="-5964317"/>
            <a:ext cx="20069247" cy="98841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950523" y="7350008"/>
            <a:ext cx="20069247" cy="98841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011493"/>
            <a:ext cx="18135599" cy="6562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72276" y="6367213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01660" y="3249198"/>
            <a:ext cx="11054399" cy="123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9800" y="5292606"/>
            <a:ext cx="14630401" cy="149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9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9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ĐỀ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51064"/>
              </p:ext>
            </p:extLst>
          </p:nvPr>
        </p:nvGraphicFramePr>
        <p:xfrm>
          <a:off x="723899" y="284208"/>
          <a:ext cx="16840202" cy="89057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11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48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90900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buFontTx/>
                        <a:buChar char="-"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1720">
                <a:tc row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GD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đảm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bảo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Char char="-"/>
                      </a:pP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kiện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tổ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chức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bữa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ăn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tại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CS GDMN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đáp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ứng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yêu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toàn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cân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đối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lý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dinh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dưỡng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thân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thiện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9900CC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i="1" dirty="0">
                          <a:solidFill>
                            <a:srgbClr val="9900CC"/>
                          </a:solidFill>
                          <a:latin typeface="Arial" pitchFamily="34" charset="0"/>
                          <a:cs typeface="Arial" pitchFamily="34" charset="0"/>
                        </a:rPr>
                        <a:t>1.7 LTLTT 21-25</a:t>
                      </a:r>
                      <a:r>
                        <a:rPr lang="en-US" sz="2400" dirty="0">
                          <a:solidFill>
                            <a:srgbClr val="9900CC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3802172"/>
                  </a:ext>
                </a:extLst>
              </a:tr>
              <a:tr h="5212080">
                <a:tc vMerge="1"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kiện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cơ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sạch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khả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năng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từng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độ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tuổi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đáp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ứng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yêu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giáo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dục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phòng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góc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tế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đủ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thiết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bị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tế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phục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vụ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công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tác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sơ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cấp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cứu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chăm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sóc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sức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khỏe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ban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yêu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kiện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thiết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bị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phòng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chống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dịch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bệnh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theo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quy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định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đồ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dùng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thiết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bị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chuyên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hoặc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chỉnh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cầu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đặc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biệt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i="1" dirty="0">
                          <a:solidFill>
                            <a:srgbClr val="9900CC"/>
                          </a:solidFill>
                          <a:latin typeface="Arial" pitchFamily="34" charset="0"/>
                          <a:cs typeface="Arial" pitchFamily="34" charset="0"/>
                        </a:rPr>
                        <a:t>(1.8 LTLTT 21-25)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731766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571809" y="1849046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B8E493A-9D61-2804-BB96-4B32740C43E0}"/>
              </a:ext>
            </a:extLst>
          </p:cNvPr>
          <p:cNvGrpSpPr/>
          <p:nvPr/>
        </p:nvGrpSpPr>
        <p:grpSpPr>
          <a:xfrm>
            <a:off x="9486900" y="4118918"/>
            <a:ext cx="243052" cy="1619039"/>
            <a:chOff x="14044448" y="3975036"/>
            <a:chExt cx="243052" cy="1619038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89D387C-6952-CE81-F706-53EDE1EBA89C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80EAFE41-8582-4CC6-6A10-B09D3E2B99BD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A5CFA37-3A2A-6642-BC62-0D5150148A79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92C4B0F-25B7-5A32-CECC-9DCAD500E209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356B8FF2-095D-DECF-F3B5-4BBEB18B6A60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7187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90211"/>
              </p:ext>
            </p:extLst>
          </p:nvPr>
        </p:nvGraphicFramePr>
        <p:xfrm>
          <a:off x="762000" y="1609379"/>
          <a:ext cx="16840202" cy="63453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11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824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43300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buFontTx/>
                        <a:buChar char="-"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1760">
                <a:tc row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GD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đảm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bảo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Bếp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ăn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xây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dựng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kiên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cố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hoặc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bán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kiên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cố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Kho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phân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chia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khu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vực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loại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riêng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biệt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quy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toàn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</a:t>
                      </a:r>
                    </a:p>
                    <a:p>
                      <a:pPr algn="ctr"/>
                      <a:r>
                        <a:rPr lang="en-US" sz="2400" i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(TC 3.4 - TT 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3802172"/>
                  </a:ext>
                </a:extLst>
              </a:tr>
              <a:tr h="2331720">
                <a:tc vMerge="1"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thoát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môi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trường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sạch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uống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hoạt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cho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giáo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viên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viên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</a:t>
                      </a:r>
                    </a:p>
                    <a:p>
                      <a:pPr algn="ctr"/>
                      <a:r>
                        <a:rPr lang="en-US" sz="2400" i="1" kern="1200" dirty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(TC 3.6b - TT 19</a:t>
                      </a:r>
                      <a:r>
                        <a:rPr lang="en-US" sz="2400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en-US" sz="2400" i="1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tốt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Tốt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Trung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bình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Hạn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chế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áp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dụng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được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874845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576291" y="3128411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58B4A7B-9D33-7835-DB0C-91018199A927}"/>
              </a:ext>
            </a:extLst>
          </p:cNvPr>
          <p:cNvGrpSpPr/>
          <p:nvPr/>
        </p:nvGrpSpPr>
        <p:grpSpPr>
          <a:xfrm>
            <a:off x="9583517" y="5724135"/>
            <a:ext cx="243052" cy="1619039"/>
            <a:chOff x="14044448" y="3975036"/>
            <a:chExt cx="243052" cy="1619038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55C2955-ACF6-F949-3FB5-D5E87A32FCDC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A337F7A-81F2-D724-87B2-F74D2A61E715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2221FB7-5511-B77A-C2AA-4D4E890A1FDB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DDB3981-2B9B-5B8D-1BFE-2AE46112CFD8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80DC26FE-9D5B-1626-9778-A5D794E6B649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8109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26671"/>
              </p:ext>
            </p:extLst>
          </p:nvPr>
        </p:nvGraphicFramePr>
        <p:xfrm>
          <a:off x="762000" y="1333500"/>
          <a:ext cx="16840202" cy="666542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11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97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25980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1968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buFontTx/>
                        <a:buChar char="-"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1760">
                <a:tc row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GD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đảm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bảo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Char char="-"/>
                      </a:pP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2100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Hồ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sơ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tiếp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dân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lang="en-US" sz="2100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hông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đơn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thư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khiếu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nại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về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công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tác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đảm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bảo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toàn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trường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kern="1200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học</a:t>
                      </a:r>
                      <a:r>
                        <a:rPr lang="en-US" sz="2100" kern="120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en-US" sz="2100" i="1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tế</a:t>
                      </a: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của</a:t>
                      </a: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đơn</a:t>
                      </a: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vị</a:t>
                      </a:r>
                      <a:r>
                        <a:rPr lang="en-US" sz="2100" i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</a:t>
                      </a:r>
                      <a:endParaRPr lang="en-US" sz="2100" i="1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3802172"/>
                  </a:ext>
                </a:extLst>
              </a:tr>
              <a:tr h="2651760">
                <a:tc vMerge="1">
                  <a:txBody>
                    <a:bodyPr/>
                    <a:lstStyle/>
                    <a:p>
                      <a:pPr algn="just"/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vi-VN" sz="2100" strike="sngStrike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100% trẻ được tổ chức ăn bán trú; được</a:t>
                      </a:r>
                      <a:r>
                        <a:rPr lang="vi-VN" sz="21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Bảo đảm an toàn về thể chất và tinh thần, không để xảy ra dịch bệnh và ngộ độc thực phẩm trong trường mầm non;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Thực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tế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của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đơn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vị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Mô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hình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tiên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100" i="1" kern="1200" dirty="0" err="1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tiến</a:t>
                      </a:r>
                      <a:r>
                        <a:rPr lang="en-US" sz="2100" i="1" kern="1200" dirty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QĐ07/2022)</a:t>
                      </a:r>
                      <a:endParaRPr lang="en-US" sz="2100" i="1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530576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615652" y="2796179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73FDBEA-EF93-9293-74EC-698E4E132F97}"/>
              </a:ext>
            </a:extLst>
          </p:cNvPr>
          <p:cNvGrpSpPr/>
          <p:nvPr/>
        </p:nvGrpSpPr>
        <p:grpSpPr>
          <a:xfrm>
            <a:off x="9577490" y="5452900"/>
            <a:ext cx="243052" cy="1619039"/>
            <a:chOff x="14044448" y="3975036"/>
            <a:chExt cx="243052" cy="1619038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ED41570B-72B4-EF06-2170-73AEBB09E5CB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D985BDD2-4DA6-ECC5-2BD7-AE9FE4E764B1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EB5184B-F482-6D16-13DB-E68CADC25DFF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08DB408-0A6A-7899-30DE-28088B946EE3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037577B-634D-7F7C-B4E2-B0AA66E92A8B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9137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515531"/>
              </p:ext>
            </p:extLst>
          </p:nvPr>
        </p:nvGraphicFramePr>
        <p:xfrm>
          <a:off x="723899" y="468939"/>
          <a:ext cx="16840202" cy="812846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11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729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52800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49040">
                <a:tc>
                  <a:txBody>
                    <a:bodyPr/>
                    <a:lstStyle/>
                    <a:p>
                      <a:pPr marL="0" marR="0" lvl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thúc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đẩy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thói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quen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cho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sức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khỏe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vd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vệ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nhân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gồm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cả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việc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rửa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spc="130" dirty="0" err="1">
                          <a:latin typeface="Arial" pitchFamily="34" charset="0"/>
                          <a:cs typeface="Arial" pitchFamily="34" charset="0"/>
                        </a:rPr>
                        <a:t>tay</a:t>
                      </a:r>
                      <a:r>
                        <a:rPr lang="en-US" sz="2400" spc="130" dirty="0">
                          <a:latin typeface="Arial" pitchFamily="34" charset="0"/>
                          <a:cs typeface="Arial" pitchFamily="34" charset="0"/>
                        </a:rPr>
                        <a:t>).</a:t>
                      </a:r>
                    </a:p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kí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hiệu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chữ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ví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dụ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: STOP, WC, SOS,…),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âm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thanh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kí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hiệu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đảm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bảo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an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toàn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trẻ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ví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dụ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cảnh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báo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điện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giật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trơn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trượt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lối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thoát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hiểm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,…).</a:t>
                      </a:r>
                    </a:p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7520"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x-none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xếp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x-none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endParaRPr lang="x-none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758747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649094" y="1943101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5FC9534-2E71-CB48-86DF-3D759E94E48E}"/>
              </a:ext>
            </a:extLst>
          </p:cNvPr>
          <p:cNvGrpSpPr/>
          <p:nvPr/>
        </p:nvGrpSpPr>
        <p:grpSpPr>
          <a:xfrm>
            <a:off x="9641868" y="5733146"/>
            <a:ext cx="243052" cy="1673927"/>
            <a:chOff x="14044448" y="8045001"/>
            <a:chExt cx="243052" cy="167392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55CF8F17-38F5-6349-9910-B64D3FD27FD9}"/>
                </a:ext>
              </a:extLst>
            </p:cNvPr>
            <p:cNvSpPr/>
            <p:nvPr/>
          </p:nvSpPr>
          <p:spPr>
            <a:xfrm>
              <a:off x="14058900" y="8045001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77FE107-D6FA-3D49-94EA-A5D5B60A7D4A}"/>
                </a:ext>
              </a:extLst>
            </p:cNvPr>
            <p:cNvSpPr/>
            <p:nvPr/>
          </p:nvSpPr>
          <p:spPr>
            <a:xfrm>
              <a:off x="14044448" y="838409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1DDF4C9-8DC1-E74B-AF3C-073488F76B10}"/>
                </a:ext>
              </a:extLst>
            </p:cNvPr>
            <p:cNvSpPr/>
            <p:nvPr/>
          </p:nvSpPr>
          <p:spPr>
            <a:xfrm>
              <a:off x="14058900" y="8735242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15B5590-24E7-1844-8DFA-7CCC19DC982B}"/>
                </a:ext>
              </a:extLst>
            </p:cNvPr>
            <p:cNvSpPr/>
            <p:nvPr/>
          </p:nvSpPr>
          <p:spPr>
            <a:xfrm>
              <a:off x="14058900" y="9112785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B08FC51-6C5B-9E4C-A7DD-8C5641F19E7B}"/>
                </a:ext>
              </a:extLst>
            </p:cNvPr>
            <p:cNvSpPr/>
            <p:nvPr/>
          </p:nvSpPr>
          <p:spPr>
            <a:xfrm>
              <a:off x="14044448" y="9490328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6390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64773"/>
              </p:ext>
            </p:extLst>
          </p:nvPr>
        </p:nvGraphicFramePr>
        <p:xfrm>
          <a:off x="838200" y="1113070"/>
          <a:ext cx="16840202" cy="77058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11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03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729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52800">
                  <a:extLst>
                    <a:ext uri="{9D8B030D-6E8A-4147-A177-3AD203B41FA5}">
                      <a16:colId xmlns="" xmlns:a16="http://schemas.microsoft.com/office/drawing/2014/main" val="1522895973"/>
                    </a:ext>
                  </a:extLst>
                </a:gridCol>
              </a:tblGrid>
              <a:tr h="664983">
                <a:tc gridSpan="3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itchFamily="34" charset="0"/>
                          <a:cs typeface="Arial" pitchFamily="34" charset="0"/>
                        </a:rPr>
                        <a:t>Minh </a:t>
                      </a: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4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x-none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vực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an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1920">
                <a:tc>
                  <a:txBody>
                    <a:bodyPr/>
                    <a:lstStyle/>
                    <a:p>
                      <a:pPr lvl="0" algn="just"/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x-none" sz="2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CB, GV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toàn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gắn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Chương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lồng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ghép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phó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hậu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rủi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tai.</a:t>
                      </a:r>
                      <a:endParaRPr lang="x-none" sz="2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758747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9691463" y="2752620"/>
            <a:ext cx="243052" cy="1619039"/>
            <a:chOff x="14044448" y="3975036"/>
            <a:chExt cx="243052" cy="1619038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5FC9534-2E71-CB48-86DF-3D759E94E48E}"/>
              </a:ext>
            </a:extLst>
          </p:cNvPr>
          <p:cNvGrpSpPr/>
          <p:nvPr/>
        </p:nvGrpSpPr>
        <p:grpSpPr>
          <a:xfrm>
            <a:off x="9677011" y="5047879"/>
            <a:ext cx="243052" cy="1673927"/>
            <a:chOff x="14044448" y="8045001"/>
            <a:chExt cx="243052" cy="167392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55CF8F17-38F5-6349-9910-B64D3FD27FD9}"/>
                </a:ext>
              </a:extLst>
            </p:cNvPr>
            <p:cNvSpPr/>
            <p:nvPr/>
          </p:nvSpPr>
          <p:spPr>
            <a:xfrm>
              <a:off x="14058900" y="8045001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77FE107-D6FA-3D49-94EA-A5D5B60A7D4A}"/>
                </a:ext>
              </a:extLst>
            </p:cNvPr>
            <p:cNvSpPr/>
            <p:nvPr/>
          </p:nvSpPr>
          <p:spPr>
            <a:xfrm>
              <a:off x="14044448" y="838409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1DDF4C9-8DC1-E74B-AF3C-073488F76B10}"/>
                </a:ext>
              </a:extLst>
            </p:cNvPr>
            <p:cNvSpPr/>
            <p:nvPr/>
          </p:nvSpPr>
          <p:spPr>
            <a:xfrm>
              <a:off x="14058900" y="8735242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15B5590-24E7-1844-8DFA-7CCC19DC982B}"/>
                </a:ext>
              </a:extLst>
            </p:cNvPr>
            <p:cNvSpPr/>
            <p:nvPr/>
          </p:nvSpPr>
          <p:spPr>
            <a:xfrm>
              <a:off x="14058900" y="9112785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B08FC51-6C5B-9E4C-A7DD-8C5641F19E7B}"/>
                </a:ext>
              </a:extLst>
            </p:cNvPr>
            <p:cNvSpPr/>
            <p:nvPr/>
          </p:nvSpPr>
          <p:spPr>
            <a:xfrm>
              <a:off x="14044448" y="9490328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6387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809207"/>
              </p:ext>
            </p:extLst>
          </p:nvPr>
        </p:nvGraphicFramePr>
        <p:xfrm>
          <a:off x="457201" y="322116"/>
          <a:ext cx="16840201" cy="892094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5591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55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82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43202"/>
              </a:tblGrid>
              <a:tr h="538944">
                <a:tc gridSpan="4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1: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400" i="1" spc="19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i="1" spc="190" dirty="0" err="1" smtClean="0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spc="19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err="1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3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b="1" baseline="0" dirty="0" err="1">
                          <a:latin typeface="Arial" pitchFamily="34" charset="0"/>
                          <a:cs typeface="Arial" pitchFamily="34" charset="0"/>
                        </a:rPr>
                        <a:t>chí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buFontTx/>
                        <a:buChar char="-"/>
                      </a:pPr>
                      <a:endParaRPr lang="en-US" sz="23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>
                          <a:latin typeface="Arial" pitchFamily="34" charset="0"/>
                          <a:cs typeface="Arial" pitchFamily="34" charset="0"/>
                        </a:rPr>
                        <a:t>Minh chứng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err="1"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lang="en-US" sz="23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b="1" baseline="0" dirty="0" err="1"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3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6328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điều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chỉnh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7520">
                <a:tc row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400" dirty="0" smtClean="0">
                          <a:solidFill>
                            <a:srgbClr val="9900CC"/>
                          </a:solidFill>
                        </a:rPr>
                        <a:t>6. </a:t>
                      </a:r>
                      <a:r>
                        <a:rPr lang="vi-VN" sz="2400" dirty="0" smtClean="0">
                          <a:solidFill>
                            <a:srgbClr val="9900CC"/>
                          </a:solidFill>
                        </a:rPr>
                        <a:t>Có 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các phòng đảm bảo qui định, sắp xếp, trang trí không gian hợp lí, thẩm mĩ, thân thiện </a:t>
                      </a:r>
                      <a:endParaRPr lang="en-US" sz="2300" dirty="0">
                        <a:solidFill>
                          <a:srgbClr val="99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Các phòng đảm bảo yêu cầu về diện tích sử dụng theo qui định. </a:t>
                      </a:r>
                      <a:endParaRPr lang="en-US" sz="2400" dirty="0">
                        <a:solidFill>
                          <a:srgbClr val="9900CC"/>
                        </a:solidFill>
                      </a:endParaRP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Đủ ánh sáng,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rgbClr val="99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kern="1200" dirty="0">
                          <a:solidFill>
                            <a:srgbClr val="9900CC"/>
                          </a:solidFill>
                          <a:latin typeface="+mn-lt"/>
                          <a:ea typeface="+mn-ea"/>
                          <a:cs typeface="+mn-cs"/>
                        </a:rPr>
                        <a:t>trang 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thiết bị, điều kiện đảm bảo yêu cầu an toàn, vệ sinh: hệ thống điện, n</a:t>
                      </a:r>
                      <a:r>
                        <a:rPr lang="en-US" sz="2400" dirty="0" err="1">
                          <a:solidFill>
                            <a:srgbClr val="9900CC"/>
                          </a:solidFill>
                        </a:rPr>
                        <a:t>ướ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c, thiết bị chống cháy nổ, hộp y tế,…; đủ n</a:t>
                      </a:r>
                      <a:r>
                        <a:rPr lang="en-US" sz="2400" dirty="0" err="1">
                          <a:solidFill>
                            <a:srgbClr val="9900CC"/>
                          </a:solidFill>
                        </a:rPr>
                        <a:t>ước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 sạch phục vụ cho sinh hoạt của cô và trẻ hằng ngày. </a:t>
                      </a:r>
                      <a:endParaRPr lang="en-US" sz="2300" dirty="0">
                        <a:solidFill>
                          <a:srgbClr val="99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3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Rất</a:t>
                      </a:r>
                      <a:r>
                        <a:rPr lang="en-US" sz="23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tốt</a:t>
                      </a:r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Tốt</a:t>
                      </a:r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Trung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bình</a:t>
                      </a:r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Hạn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chế</a:t>
                      </a:r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Không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áp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dụng</a:t>
                      </a:r>
                      <a:r>
                        <a:rPr lang="en-US" sz="23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được</a:t>
                      </a:r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3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6000">
                <a:tc vMerge="1">
                  <a:txBody>
                    <a:bodyPr/>
                    <a:lstStyle/>
                    <a:p>
                      <a:pPr algn="just"/>
                      <a:endParaRPr lang="en-US" sz="2300" dirty="0">
                        <a:solidFill>
                          <a:srgbClr val="99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Phân chia không gian và vị trí các khu vực phù hợp với diện tích, vị trí cửa ra vào, cửa sổ,… - Có không gian riêng để cất giữ đồ đạc cá nhân của cô và trẻ.</a:t>
                      </a:r>
                      <a:endParaRPr lang="en-US" sz="2400" dirty="0">
                        <a:solidFill>
                          <a:srgbClr val="9900CC"/>
                        </a:solidFill>
                      </a:endParaRPr>
                    </a:p>
                    <a:p>
                      <a:pPr algn="just"/>
                      <a:endParaRPr lang="en-US" sz="2300" dirty="0">
                        <a:solidFill>
                          <a:srgbClr val="99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9945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9900CC"/>
                          </a:solidFill>
                        </a:rPr>
                        <a:t>7. </a:t>
                      </a:r>
                      <a:r>
                        <a:rPr lang="vi-VN" sz="2400" dirty="0" smtClean="0">
                          <a:solidFill>
                            <a:srgbClr val="9900CC"/>
                          </a:solidFill>
                        </a:rPr>
                        <a:t>Có 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các góc cho trẻ HĐ và đ</a:t>
                      </a:r>
                      <a:r>
                        <a:rPr lang="en-US" sz="2400" dirty="0">
                          <a:solidFill>
                            <a:srgbClr val="9900CC"/>
                          </a:solidFill>
                        </a:rPr>
                        <a:t>ư</a:t>
                      </a:r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ợc bố trí thuận tiện, hợp lí, linh hoạt, dễ thay đổi đáp ứng nhu cầu hứng thú HĐ vui chơi của trẻ</a:t>
                      </a:r>
                      <a:endParaRPr lang="en-US" sz="2400" dirty="0">
                        <a:solidFill>
                          <a:srgbClr val="9900CC"/>
                        </a:solidFill>
                      </a:endParaRPr>
                    </a:p>
                    <a:p>
                      <a:pPr algn="just"/>
                      <a:endParaRPr lang="en-US" sz="2400" dirty="0">
                        <a:solidFill>
                          <a:srgbClr val="99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Các góc hoạt động trong lớp đƣợc xác định rõ ràng. </a:t>
                      </a:r>
                      <a:endParaRPr lang="en-US" sz="2400" dirty="0">
                        <a:solidFill>
                          <a:srgbClr val="9900CC"/>
                        </a:solidFill>
                      </a:endParaRPr>
                    </a:p>
                    <a:p>
                      <a:pPr algn="just"/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Bố trí các góc hoạt động hợp lí: động</a:t>
                      </a:r>
                      <a:r>
                        <a:rPr lang="en-US" sz="2400" dirty="0">
                          <a:solidFill>
                            <a:srgbClr val="9900CC"/>
                          </a:solidFill>
                        </a:rPr>
                        <a:t> </a:t>
                      </a:r>
                    </a:p>
                    <a:p>
                      <a:pPr algn="just"/>
                      <a:r>
                        <a:rPr lang="vi-VN" sz="2400" dirty="0">
                          <a:solidFill>
                            <a:srgbClr val="9900CC"/>
                          </a:solidFill>
                        </a:rPr>
                        <a:t>Các góc hoạt động có “ranh giới” rõ ràng, có lối đi cho trẻ di chuyển thuận tiện khi liên kết giữa các góc chơi</a:t>
                      </a:r>
                      <a:r>
                        <a:rPr lang="en-US" sz="2400" dirty="0" smtClean="0">
                          <a:solidFill>
                            <a:srgbClr val="9900CC"/>
                          </a:solidFill>
                        </a:rPr>
                        <a:t>.</a:t>
                      </a:r>
                      <a:endParaRPr lang="en-US" sz="2400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Rất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3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Tốt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Hạn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chế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áp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9105900"/>
            <a:ext cx="169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VC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bổ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sung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LTLTT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 (2015-2020)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11049000" y="1756197"/>
            <a:ext cx="243052" cy="1619039"/>
            <a:chOff x="14044448" y="3975036"/>
            <a:chExt cx="243052" cy="1619038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11087100" y="4838700"/>
            <a:ext cx="243052" cy="1619039"/>
            <a:chOff x="14044448" y="3975036"/>
            <a:chExt cx="243052" cy="1619038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5E17939-7181-A442-BCF8-3C32D22BAC16}"/>
              </a:ext>
            </a:extLst>
          </p:cNvPr>
          <p:cNvGrpSpPr/>
          <p:nvPr/>
        </p:nvGrpSpPr>
        <p:grpSpPr>
          <a:xfrm>
            <a:off x="11079874" y="7111643"/>
            <a:ext cx="243052" cy="1619039"/>
            <a:chOff x="14044448" y="3975036"/>
            <a:chExt cx="243052" cy="1619038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3ACE3CB-9632-A54C-9438-0F8B6ECAA61D}"/>
                </a:ext>
              </a:extLst>
            </p:cNvPr>
            <p:cNvSpPr/>
            <p:nvPr/>
          </p:nvSpPr>
          <p:spPr>
            <a:xfrm>
              <a:off x="14058900" y="3975036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607CF4D-9B08-B445-9247-6BA737FC81FE}"/>
                </a:ext>
              </a:extLst>
            </p:cNvPr>
            <p:cNvSpPr/>
            <p:nvPr/>
          </p:nvSpPr>
          <p:spPr>
            <a:xfrm>
              <a:off x="14044448" y="4314129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3205C93-0067-4C45-95A3-CAAE81CC51A8}"/>
                </a:ext>
              </a:extLst>
            </p:cNvPr>
            <p:cNvSpPr/>
            <p:nvPr/>
          </p:nvSpPr>
          <p:spPr>
            <a:xfrm>
              <a:off x="14058900" y="4665277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D9A1DD77-56C0-674D-8604-1A5951C62C55}"/>
                </a:ext>
              </a:extLst>
            </p:cNvPr>
            <p:cNvSpPr/>
            <p:nvPr/>
          </p:nvSpPr>
          <p:spPr>
            <a:xfrm>
              <a:off x="14058900" y="5042820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D2AD7324-CB99-E047-8D9B-DE866FF6EE98}"/>
                </a:ext>
              </a:extLst>
            </p:cNvPr>
            <p:cNvSpPr/>
            <p:nvPr/>
          </p:nvSpPr>
          <p:spPr>
            <a:xfrm>
              <a:off x="14044448" y="5365474"/>
              <a:ext cx="228600" cy="228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828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1735" y="838079"/>
            <a:ext cx="7246901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480"/>
              </a:lnSpc>
              <a:defRPr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en-US" dirty="0"/>
              <a:t>III. SỬ DỤNG KẾT QUẢ ĐÁNH GIÁ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63232" y="3086100"/>
            <a:ext cx="19393650" cy="5061841"/>
            <a:chOff x="0" y="0"/>
            <a:chExt cx="5107793" cy="13331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07792" cy="1333160"/>
            </a:xfrm>
            <a:custGeom>
              <a:avLst/>
              <a:gdLst/>
              <a:ahLst/>
              <a:cxnLst/>
              <a:rect l="l" t="t" r="r" b="b"/>
              <a:pathLst>
                <a:path w="5107792" h="1333160">
                  <a:moveTo>
                    <a:pt x="0" y="0"/>
                  </a:moveTo>
                  <a:lnTo>
                    <a:pt x="5107792" y="0"/>
                  </a:lnTo>
                  <a:lnTo>
                    <a:pt x="5107792" y="1333160"/>
                  </a:lnTo>
                  <a:lnTo>
                    <a:pt x="0" y="1333160"/>
                  </a:lnTo>
                  <a:close/>
                </a:path>
              </a:pathLst>
            </a:custGeom>
            <a:solidFill>
              <a:srgbClr val="BF45FF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54922" y="1505921"/>
            <a:ext cx="138518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0"/>
              </a:lnSpc>
            </a:pPr>
            <a:r>
              <a:rPr lang="en-US" sz="3099" b="1" spc="21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099" b="1" spc="2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dục</a:t>
            </a:r>
            <a:endParaRPr lang="en-US" sz="3099" b="1" spc="21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5610"/>
              </a:lnSpc>
            </a:pPr>
            <a:endParaRPr lang="en-US" sz="3099" b="1" spc="21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5610"/>
              </a:lnSpc>
            </a:pPr>
            <a:endParaRPr lang="en-US" sz="3099" b="1" spc="21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54922" y="2285503"/>
            <a:ext cx="14676012" cy="62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0"/>
              </a:lnSpc>
            </a:pPr>
            <a:r>
              <a:rPr lang="en-US" sz="3099" b="1" spc="210" dirty="0" smtClean="0">
                <a:latin typeface="Arial" pitchFamily="34" charset="0"/>
                <a:cs typeface="Arial" pitchFamily="34" charset="0"/>
              </a:rPr>
              <a:t>1.1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/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 smtClean="0">
                <a:latin typeface="Arial" pitchFamily="34" charset="0"/>
                <a:cs typeface="Arial" pitchFamily="34" charset="0"/>
              </a:rPr>
              <a:t>GDMN</a:t>
            </a:r>
            <a:endParaRPr lang="en-US" sz="3099" b="1" spc="21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51735" y="3390641"/>
            <a:ext cx="15363711" cy="502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(1)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thách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lai</a:t>
            </a:r>
            <a:endParaRPr lang="en-US" sz="2700" spc="183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(2)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vấn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ưu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GDMN</a:t>
            </a:r>
          </a:p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(3)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sứ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mệnh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non</a:t>
            </a:r>
          </a:p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(4)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non</a:t>
            </a:r>
          </a:p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(5)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châm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động</a:t>
            </a:r>
            <a:endParaRPr lang="en-US" sz="2700" spc="183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887"/>
              </a:lnSpc>
            </a:pPr>
            <a:r>
              <a:rPr lang="en-US" sz="2700" spc="183" dirty="0">
                <a:latin typeface="Arial" pitchFamily="34" charset="0"/>
                <a:cs typeface="Arial" pitchFamily="34" charset="0"/>
              </a:rPr>
              <a:t>(6)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700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83" dirty="0" err="1">
                <a:latin typeface="Arial" pitchFamily="34" charset="0"/>
                <a:cs typeface="Arial" pitchFamily="34" charset="0"/>
              </a:rPr>
              <a:t>lược</a:t>
            </a:r>
            <a:endParaRPr lang="en-US" sz="2700" spc="183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4887"/>
              </a:lnSpc>
            </a:pPr>
            <a:r>
              <a:rPr lang="en-US" sz="2700" spc="148" dirty="0">
                <a:latin typeface="Arial" pitchFamily="34" charset="0"/>
                <a:cs typeface="Arial" pitchFamily="34" charset="0"/>
              </a:rPr>
              <a:t>(7)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spc="148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700" spc="148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lnSpc>
                <a:spcPts val="4887"/>
              </a:lnSpc>
            </a:pPr>
            <a:endParaRPr lang="en-US" sz="2700" spc="148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890624" y="7830116"/>
            <a:ext cx="20069247" cy="98841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90624" y="-5266084"/>
            <a:ext cx="20069247" cy="98841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59811" y="1866519"/>
            <a:ext cx="15363711" cy="725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8"/>
              </a:lnSpc>
            </a:pPr>
            <a:r>
              <a:rPr lang="en-US" sz="2800" spc="197" dirty="0">
                <a:latin typeface="Arial" pitchFamily="34" charset="0"/>
                <a:cs typeface="Arial" pitchFamily="34" charset="0"/>
              </a:rPr>
              <a:t>       -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kịp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khắc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tồn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hạn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xuyên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khai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non.</a:t>
            </a:r>
          </a:p>
          <a:p>
            <a:pPr algn="just">
              <a:lnSpc>
                <a:spcPts val="5248"/>
              </a:lnSpc>
            </a:pPr>
            <a:r>
              <a:rPr lang="en-US" sz="2800" spc="197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/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áp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dưỡng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vận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thù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hằng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7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spc="197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lnSpc>
                <a:spcPts val="5248"/>
              </a:lnSpc>
            </a:pPr>
            <a:endParaRPr lang="en-US" sz="2800" spc="19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59811" y="857250"/>
            <a:ext cx="14676012" cy="62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0"/>
              </a:lnSpc>
            </a:pPr>
            <a:r>
              <a:rPr lang="en-US" sz="3099" b="1" spc="210" dirty="0" smtClean="0">
                <a:latin typeface="Arial" pitchFamily="34" charset="0"/>
                <a:cs typeface="Arial" pitchFamily="34" charset="0"/>
              </a:rPr>
              <a:t>1.2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3099" b="1" spc="21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99" b="1" spc="210" dirty="0" err="1" smtClean="0">
                <a:latin typeface="Arial" pitchFamily="34" charset="0"/>
                <a:cs typeface="Arial" pitchFamily="34" charset="0"/>
              </a:rPr>
              <a:t>hiện</a:t>
            </a:r>
            <a:endParaRPr lang="en-US" sz="3099" b="1" spc="21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72276" y="6367213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4173200" y="-195013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10625" y="2303173"/>
            <a:ext cx="3431754" cy="31615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0224" y="2303173"/>
            <a:ext cx="3431754" cy="3161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45622" y="2303173"/>
            <a:ext cx="3431754" cy="31615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2039" y="3056062"/>
            <a:ext cx="2229935" cy="16557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68298" y="3056062"/>
            <a:ext cx="1450831" cy="16557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29909" y="3249730"/>
            <a:ext cx="1993184" cy="12683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56649" y="1362103"/>
            <a:ext cx="15524959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800" b="1" spc="183" dirty="0" smtClean="0">
                <a:latin typeface="Arial" pitchFamily="34" charset="0"/>
                <a:cs typeface="Arial" pitchFamily="34" charset="0"/>
              </a:rPr>
              <a:t>1.3.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sz="2800" b="1" spc="18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13409" y="5626508"/>
            <a:ext cx="4966726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200"/>
              </a:lnSpc>
              <a:defRPr sz="3000" spc="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(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):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,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4756" y="5626508"/>
            <a:ext cx="4966726" cy="264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pc="15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rà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soát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thay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spc="15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3000" spc="150" dirty="0">
                <a:latin typeface="Arial" pitchFamily="34" charset="0"/>
                <a:cs typeface="Arial" pitchFamily="34" charset="0"/>
              </a:rPr>
              <a:t> non;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39753" y="5626508"/>
            <a:ext cx="496672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200"/>
              </a:lnSpc>
              <a:defRPr sz="3000" spc="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,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/>
          <p:cNvGrpSpPr/>
          <p:nvPr/>
        </p:nvGrpSpPr>
        <p:grpSpPr>
          <a:xfrm>
            <a:off x="9475050" y="2298705"/>
            <a:ext cx="7221435" cy="2555766"/>
            <a:chOff x="0" y="0"/>
            <a:chExt cx="4192698" cy="1483854"/>
          </a:xfrm>
        </p:grpSpPr>
        <p:sp>
          <p:nvSpPr>
            <p:cNvPr id="22" name="Freeform 8"/>
            <p:cNvSpPr/>
            <p:nvPr/>
          </p:nvSpPr>
          <p:spPr>
            <a:xfrm>
              <a:off x="31750" y="31750"/>
              <a:ext cx="4129198" cy="1420354"/>
            </a:xfrm>
            <a:custGeom>
              <a:avLst/>
              <a:gdLst/>
              <a:ahLst/>
              <a:cxnLst/>
              <a:rect l="l" t="t" r="r" b="b"/>
              <a:pathLst>
                <a:path w="4129198" h="1420354">
                  <a:moveTo>
                    <a:pt x="4036489" y="1420354"/>
                  </a:moveTo>
                  <a:lnTo>
                    <a:pt x="92710" y="1420354"/>
                  </a:lnTo>
                  <a:cubicBezTo>
                    <a:pt x="41910" y="1420354"/>
                    <a:pt x="0" y="1378444"/>
                    <a:pt x="0" y="132764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35218" y="0"/>
                  </a:lnTo>
                  <a:cubicBezTo>
                    <a:pt x="4086018" y="0"/>
                    <a:pt x="4127928" y="41910"/>
                    <a:pt x="4127928" y="92710"/>
                  </a:cubicBezTo>
                  <a:lnTo>
                    <a:pt x="4127928" y="1326374"/>
                  </a:lnTo>
                  <a:cubicBezTo>
                    <a:pt x="4129198" y="1378444"/>
                    <a:pt x="4087289" y="1420354"/>
                    <a:pt x="4036489" y="142035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3" name="Freeform 9"/>
            <p:cNvSpPr/>
            <p:nvPr/>
          </p:nvSpPr>
          <p:spPr>
            <a:xfrm>
              <a:off x="0" y="0"/>
              <a:ext cx="4192698" cy="1483854"/>
            </a:xfrm>
            <a:custGeom>
              <a:avLst/>
              <a:gdLst/>
              <a:ahLst/>
              <a:cxnLst/>
              <a:rect l="l" t="t" r="r" b="b"/>
              <a:pathLst>
                <a:path w="4192698" h="1483854">
                  <a:moveTo>
                    <a:pt x="4068239" y="59690"/>
                  </a:moveTo>
                  <a:cubicBezTo>
                    <a:pt x="4103798" y="59690"/>
                    <a:pt x="4133008" y="88900"/>
                    <a:pt x="4133008" y="124460"/>
                  </a:cubicBezTo>
                  <a:lnTo>
                    <a:pt x="4133008" y="1359394"/>
                  </a:lnTo>
                  <a:cubicBezTo>
                    <a:pt x="4133008" y="1394954"/>
                    <a:pt x="4103798" y="1424164"/>
                    <a:pt x="4068239" y="1424164"/>
                  </a:cubicBezTo>
                  <a:lnTo>
                    <a:pt x="124460" y="1424164"/>
                  </a:lnTo>
                  <a:cubicBezTo>
                    <a:pt x="88900" y="1424164"/>
                    <a:pt x="59690" y="1394954"/>
                    <a:pt x="59690" y="13593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68239" y="59690"/>
                  </a:lnTo>
                  <a:moveTo>
                    <a:pt x="406823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9394"/>
                  </a:lnTo>
                  <a:cubicBezTo>
                    <a:pt x="0" y="1427974"/>
                    <a:pt x="55880" y="1483854"/>
                    <a:pt x="124460" y="1483854"/>
                  </a:cubicBezTo>
                  <a:lnTo>
                    <a:pt x="4068239" y="1483854"/>
                  </a:lnTo>
                  <a:cubicBezTo>
                    <a:pt x="4136818" y="1483854"/>
                    <a:pt x="4192698" y="1427974"/>
                    <a:pt x="4192698" y="1359394"/>
                  </a:cubicBezTo>
                  <a:lnTo>
                    <a:pt x="4192698" y="124460"/>
                  </a:lnTo>
                  <a:cubicBezTo>
                    <a:pt x="4192698" y="55880"/>
                    <a:pt x="4136818" y="0"/>
                    <a:pt x="4068239" y="0"/>
                  </a:cubicBezTo>
                  <a:close/>
                </a:path>
              </a:pathLst>
            </a:custGeom>
            <a:solidFill>
              <a:srgbClr val="B4E4FF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32995">
            <a:off x="-6472426" y="-2598488"/>
            <a:ext cx="13240145" cy="66531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19471" y="868581"/>
            <a:ext cx="5580859" cy="44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800" b="1" spc="183" dirty="0" smtClean="0">
                <a:latin typeface="Arial" pitchFamily="34" charset="0"/>
                <a:cs typeface="Arial" pitchFamily="34" charset="0"/>
              </a:rPr>
              <a:t>1.4.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hoá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spc="18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183" dirty="0" err="1" smtClean="0">
                <a:latin typeface="Arial" pitchFamily="34" charset="0"/>
                <a:cs typeface="Arial" pitchFamily="34" charset="0"/>
              </a:rPr>
              <a:t>dục</a:t>
            </a:r>
            <a:endParaRPr lang="en-US" sz="2800" b="1" spc="183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566010" y="5845927"/>
            <a:ext cx="7221435" cy="2555766"/>
            <a:chOff x="0" y="0"/>
            <a:chExt cx="4192698" cy="148385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4129198" cy="1420354"/>
            </a:xfrm>
            <a:custGeom>
              <a:avLst/>
              <a:gdLst/>
              <a:ahLst/>
              <a:cxnLst/>
              <a:rect l="l" t="t" r="r" b="b"/>
              <a:pathLst>
                <a:path w="4129198" h="1420354">
                  <a:moveTo>
                    <a:pt x="4036489" y="1420354"/>
                  </a:moveTo>
                  <a:lnTo>
                    <a:pt x="92710" y="1420354"/>
                  </a:lnTo>
                  <a:cubicBezTo>
                    <a:pt x="41910" y="1420354"/>
                    <a:pt x="0" y="1378444"/>
                    <a:pt x="0" y="132764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35218" y="0"/>
                  </a:lnTo>
                  <a:cubicBezTo>
                    <a:pt x="4086018" y="0"/>
                    <a:pt x="4127928" y="41910"/>
                    <a:pt x="4127928" y="92710"/>
                  </a:cubicBezTo>
                  <a:lnTo>
                    <a:pt x="4127928" y="1326374"/>
                  </a:lnTo>
                  <a:cubicBezTo>
                    <a:pt x="4129198" y="1378444"/>
                    <a:pt x="4087289" y="1420354"/>
                    <a:pt x="4036489" y="142035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92698" cy="1483854"/>
            </a:xfrm>
            <a:custGeom>
              <a:avLst/>
              <a:gdLst/>
              <a:ahLst/>
              <a:cxnLst/>
              <a:rect l="l" t="t" r="r" b="b"/>
              <a:pathLst>
                <a:path w="4192698" h="1483854">
                  <a:moveTo>
                    <a:pt x="4068239" y="59690"/>
                  </a:moveTo>
                  <a:cubicBezTo>
                    <a:pt x="4103798" y="59690"/>
                    <a:pt x="4133008" y="88900"/>
                    <a:pt x="4133008" y="124460"/>
                  </a:cubicBezTo>
                  <a:lnTo>
                    <a:pt x="4133008" y="1359394"/>
                  </a:lnTo>
                  <a:cubicBezTo>
                    <a:pt x="4133008" y="1394954"/>
                    <a:pt x="4103798" y="1424164"/>
                    <a:pt x="4068239" y="1424164"/>
                  </a:cubicBezTo>
                  <a:lnTo>
                    <a:pt x="124460" y="1424164"/>
                  </a:lnTo>
                  <a:cubicBezTo>
                    <a:pt x="88900" y="1424164"/>
                    <a:pt x="59690" y="1394954"/>
                    <a:pt x="59690" y="13593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68239" y="59690"/>
                  </a:lnTo>
                  <a:moveTo>
                    <a:pt x="406823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9394"/>
                  </a:lnTo>
                  <a:cubicBezTo>
                    <a:pt x="0" y="1427974"/>
                    <a:pt x="55880" y="1483854"/>
                    <a:pt x="124460" y="1483854"/>
                  </a:cubicBezTo>
                  <a:lnTo>
                    <a:pt x="4068239" y="1483854"/>
                  </a:lnTo>
                  <a:cubicBezTo>
                    <a:pt x="4136818" y="1483854"/>
                    <a:pt x="4192698" y="1427974"/>
                    <a:pt x="4192698" y="1359394"/>
                  </a:cubicBezTo>
                  <a:lnTo>
                    <a:pt x="4192698" y="124460"/>
                  </a:lnTo>
                  <a:cubicBezTo>
                    <a:pt x="4192698" y="55880"/>
                    <a:pt x="4136818" y="0"/>
                    <a:pt x="4068239" y="0"/>
                  </a:cubicBezTo>
                  <a:close/>
                </a:path>
              </a:pathLst>
            </a:custGeom>
            <a:solidFill>
              <a:srgbClr val="B4E4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496821" y="5845927"/>
            <a:ext cx="7221435" cy="2555766"/>
            <a:chOff x="0" y="0"/>
            <a:chExt cx="4192698" cy="1483854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129198" cy="1420354"/>
            </a:xfrm>
            <a:custGeom>
              <a:avLst/>
              <a:gdLst/>
              <a:ahLst/>
              <a:cxnLst/>
              <a:rect l="l" t="t" r="r" b="b"/>
              <a:pathLst>
                <a:path w="4129198" h="1420354">
                  <a:moveTo>
                    <a:pt x="4036489" y="1420354"/>
                  </a:moveTo>
                  <a:lnTo>
                    <a:pt x="92710" y="1420354"/>
                  </a:lnTo>
                  <a:cubicBezTo>
                    <a:pt x="41910" y="1420354"/>
                    <a:pt x="0" y="1378444"/>
                    <a:pt x="0" y="132764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35218" y="0"/>
                  </a:lnTo>
                  <a:cubicBezTo>
                    <a:pt x="4086018" y="0"/>
                    <a:pt x="4127928" y="41910"/>
                    <a:pt x="4127928" y="92710"/>
                  </a:cubicBezTo>
                  <a:lnTo>
                    <a:pt x="4127928" y="1326374"/>
                  </a:lnTo>
                  <a:cubicBezTo>
                    <a:pt x="4129198" y="1378444"/>
                    <a:pt x="4087289" y="1420354"/>
                    <a:pt x="4036489" y="142035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192698" cy="1483854"/>
            </a:xfrm>
            <a:custGeom>
              <a:avLst/>
              <a:gdLst/>
              <a:ahLst/>
              <a:cxnLst/>
              <a:rect l="l" t="t" r="r" b="b"/>
              <a:pathLst>
                <a:path w="4192698" h="1483854">
                  <a:moveTo>
                    <a:pt x="4068239" y="59690"/>
                  </a:moveTo>
                  <a:cubicBezTo>
                    <a:pt x="4103798" y="59690"/>
                    <a:pt x="4133008" y="88900"/>
                    <a:pt x="4133008" y="124460"/>
                  </a:cubicBezTo>
                  <a:lnTo>
                    <a:pt x="4133008" y="1359394"/>
                  </a:lnTo>
                  <a:cubicBezTo>
                    <a:pt x="4133008" y="1394954"/>
                    <a:pt x="4103798" y="1424164"/>
                    <a:pt x="4068239" y="1424164"/>
                  </a:cubicBezTo>
                  <a:lnTo>
                    <a:pt x="124460" y="1424164"/>
                  </a:lnTo>
                  <a:cubicBezTo>
                    <a:pt x="88900" y="1424164"/>
                    <a:pt x="59690" y="1394954"/>
                    <a:pt x="59690" y="13593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68239" y="59690"/>
                  </a:lnTo>
                  <a:moveTo>
                    <a:pt x="406823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9394"/>
                  </a:lnTo>
                  <a:cubicBezTo>
                    <a:pt x="0" y="1427974"/>
                    <a:pt x="55880" y="1483854"/>
                    <a:pt x="124460" y="1483854"/>
                  </a:cubicBezTo>
                  <a:lnTo>
                    <a:pt x="4068239" y="1483854"/>
                  </a:lnTo>
                  <a:cubicBezTo>
                    <a:pt x="4136818" y="1483854"/>
                    <a:pt x="4192698" y="1427974"/>
                    <a:pt x="4192698" y="1359394"/>
                  </a:cubicBezTo>
                  <a:lnTo>
                    <a:pt x="4192698" y="124460"/>
                  </a:lnTo>
                  <a:cubicBezTo>
                    <a:pt x="4192698" y="55880"/>
                    <a:pt x="4136818" y="0"/>
                    <a:pt x="4068239" y="0"/>
                  </a:cubicBezTo>
                  <a:close/>
                </a:path>
              </a:pathLst>
            </a:custGeom>
            <a:solidFill>
              <a:srgbClr val="B4E4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96821" y="2298705"/>
            <a:ext cx="7221435" cy="2555766"/>
            <a:chOff x="0" y="0"/>
            <a:chExt cx="4192698" cy="1483854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4129198" cy="1420354"/>
            </a:xfrm>
            <a:custGeom>
              <a:avLst/>
              <a:gdLst/>
              <a:ahLst/>
              <a:cxnLst/>
              <a:rect l="l" t="t" r="r" b="b"/>
              <a:pathLst>
                <a:path w="4129198" h="1420354">
                  <a:moveTo>
                    <a:pt x="4036489" y="1420354"/>
                  </a:moveTo>
                  <a:lnTo>
                    <a:pt x="92710" y="1420354"/>
                  </a:lnTo>
                  <a:cubicBezTo>
                    <a:pt x="41910" y="1420354"/>
                    <a:pt x="0" y="1378444"/>
                    <a:pt x="0" y="132764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35218" y="0"/>
                  </a:lnTo>
                  <a:cubicBezTo>
                    <a:pt x="4086018" y="0"/>
                    <a:pt x="4127928" y="41910"/>
                    <a:pt x="4127928" y="92710"/>
                  </a:cubicBezTo>
                  <a:lnTo>
                    <a:pt x="4127928" y="1326374"/>
                  </a:lnTo>
                  <a:cubicBezTo>
                    <a:pt x="4129198" y="1378444"/>
                    <a:pt x="4087289" y="1420354"/>
                    <a:pt x="4036489" y="1420354"/>
                  </a:cubicBezTo>
                  <a:close/>
                </a:path>
              </a:pathLst>
            </a:custGeom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192698" cy="1483854"/>
            </a:xfrm>
            <a:custGeom>
              <a:avLst/>
              <a:gdLst/>
              <a:ahLst/>
              <a:cxnLst/>
              <a:rect l="l" t="t" r="r" b="b"/>
              <a:pathLst>
                <a:path w="4192698" h="1483854">
                  <a:moveTo>
                    <a:pt x="4068239" y="59690"/>
                  </a:moveTo>
                  <a:cubicBezTo>
                    <a:pt x="4103798" y="59690"/>
                    <a:pt x="4133008" y="88900"/>
                    <a:pt x="4133008" y="124460"/>
                  </a:cubicBezTo>
                  <a:lnTo>
                    <a:pt x="4133008" y="1359394"/>
                  </a:lnTo>
                  <a:cubicBezTo>
                    <a:pt x="4133008" y="1394954"/>
                    <a:pt x="4103798" y="1424164"/>
                    <a:pt x="4068239" y="1424164"/>
                  </a:cubicBezTo>
                  <a:lnTo>
                    <a:pt x="124460" y="1424164"/>
                  </a:lnTo>
                  <a:cubicBezTo>
                    <a:pt x="88900" y="1424164"/>
                    <a:pt x="59690" y="1394954"/>
                    <a:pt x="59690" y="13593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68239" y="59690"/>
                  </a:lnTo>
                  <a:moveTo>
                    <a:pt x="406823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9394"/>
                  </a:lnTo>
                  <a:cubicBezTo>
                    <a:pt x="0" y="1427974"/>
                    <a:pt x="55880" y="1483854"/>
                    <a:pt x="124460" y="1483854"/>
                  </a:cubicBezTo>
                  <a:lnTo>
                    <a:pt x="4068239" y="1483854"/>
                  </a:lnTo>
                  <a:cubicBezTo>
                    <a:pt x="4136818" y="1483854"/>
                    <a:pt x="4192698" y="1427974"/>
                    <a:pt x="4192698" y="1359394"/>
                  </a:cubicBezTo>
                  <a:lnTo>
                    <a:pt x="4192698" y="124460"/>
                  </a:lnTo>
                  <a:cubicBezTo>
                    <a:pt x="4192698" y="55880"/>
                    <a:pt x="4136818" y="0"/>
                    <a:pt x="4068239" y="0"/>
                  </a:cubicBezTo>
                  <a:close/>
                </a:path>
              </a:pathLst>
            </a:custGeom>
          </p:spPr>
        </p:sp>
      </p:grpSp>
      <p:grpSp>
        <p:nvGrpSpPr>
          <p:cNvPr id="13" name="Group 13"/>
          <p:cNvGrpSpPr/>
          <p:nvPr/>
        </p:nvGrpSpPr>
        <p:grpSpPr>
          <a:xfrm>
            <a:off x="1419471" y="2298705"/>
            <a:ext cx="7221435" cy="2555766"/>
            <a:chOff x="0" y="0"/>
            <a:chExt cx="4192698" cy="148385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4129198" cy="1420354"/>
            </a:xfrm>
            <a:custGeom>
              <a:avLst/>
              <a:gdLst/>
              <a:ahLst/>
              <a:cxnLst/>
              <a:rect l="l" t="t" r="r" b="b"/>
              <a:pathLst>
                <a:path w="4129198" h="1420354">
                  <a:moveTo>
                    <a:pt x="4036489" y="1420354"/>
                  </a:moveTo>
                  <a:lnTo>
                    <a:pt x="92710" y="1420354"/>
                  </a:lnTo>
                  <a:cubicBezTo>
                    <a:pt x="41910" y="1420354"/>
                    <a:pt x="0" y="1378444"/>
                    <a:pt x="0" y="132764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35218" y="0"/>
                  </a:lnTo>
                  <a:cubicBezTo>
                    <a:pt x="4086018" y="0"/>
                    <a:pt x="4127928" y="41910"/>
                    <a:pt x="4127928" y="92710"/>
                  </a:cubicBezTo>
                  <a:lnTo>
                    <a:pt x="4127928" y="1326374"/>
                  </a:lnTo>
                  <a:cubicBezTo>
                    <a:pt x="4129198" y="1378444"/>
                    <a:pt x="4087289" y="1420354"/>
                    <a:pt x="4036489" y="1420354"/>
                  </a:cubicBezTo>
                  <a:close/>
                </a:path>
              </a:pathLst>
            </a:custGeom>
            <a:grpFill/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4192698" cy="1483854"/>
            </a:xfrm>
            <a:custGeom>
              <a:avLst/>
              <a:gdLst/>
              <a:ahLst/>
              <a:cxnLst/>
              <a:rect l="l" t="t" r="r" b="b"/>
              <a:pathLst>
                <a:path w="4192698" h="1483854">
                  <a:moveTo>
                    <a:pt x="4068239" y="59690"/>
                  </a:moveTo>
                  <a:cubicBezTo>
                    <a:pt x="4103798" y="59690"/>
                    <a:pt x="4133008" y="88900"/>
                    <a:pt x="4133008" y="124460"/>
                  </a:cubicBezTo>
                  <a:lnTo>
                    <a:pt x="4133008" y="1359394"/>
                  </a:lnTo>
                  <a:cubicBezTo>
                    <a:pt x="4133008" y="1394954"/>
                    <a:pt x="4103798" y="1424164"/>
                    <a:pt x="4068239" y="1424164"/>
                  </a:cubicBezTo>
                  <a:lnTo>
                    <a:pt x="124460" y="1424164"/>
                  </a:lnTo>
                  <a:cubicBezTo>
                    <a:pt x="88900" y="1424164"/>
                    <a:pt x="59690" y="1394954"/>
                    <a:pt x="59690" y="13593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68239" y="59690"/>
                  </a:lnTo>
                  <a:moveTo>
                    <a:pt x="406823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9394"/>
                  </a:lnTo>
                  <a:cubicBezTo>
                    <a:pt x="0" y="1427974"/>
                    <a:pt x="55880" y="1483854"/>
                    <a:pt x="124460" y="1483854"/>
                  </a:cubicBezTo>
                  <a:lnTo>
                    <a:pt x="4068239" y="1483854"/>
                  </a:lnTo>
                  <a:cubicBezTo>
                    <a:pt x="4136818" y="1483854"/>
                    <a:pt x="4192698" y="1427974"/>
                    <a:pt x="4192698" y="1359394"/>
                  </a:cubicBezTo>
                  <a:lnTo>
                    <a:pt x="4192698" y="124460"/>
                  </a:lnTo>
                  <a:cubicBezTo>
                    <a:pt x="4192698" y="55880"/>
                    <a:pt x="4136818" y="0"/>
                    <a:pt x="4068239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" name="TextBox 16"/>
          <p:cNvSpPr txBox="1"/>
          <p:nvPr/>
        </p:nvSpPr>
        <p:spPr>
          <a:xfrm>
            <a:off x="1847055" y="2510423"/>
            <a:ext cx="636626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300" spc="156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a)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cường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r>
              <a:rPr lang="en-US" dirty="0"/>
              <a:t> </a:t>
            </a:r>
            <a:r>
              <a:rPr lang="en-US" dirty="0" err="1"/>
              <a:t>trẻ</a:t>
            </a:r>
            <a:endParaRPr lang="en-US" dirty="0"/>
          </a:p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2132622" y="6623369"/>
            <a:ext cx="608821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300" spc="156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b)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9924404" y="2758073"/>
            <a:ext cx="636626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300" spc="156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c)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cha </a:t>
            </a:r>
            <a:r>
              <a:rPr lang="en-US" dirty="0" err="1"/>
              <a:t>mẹ</a:t>
            </a:r>
            <a:r>
              <a:rPr lang="en-US" dirty="0"/>
              <a:t>,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9924404" y="6105270"/>
            <a:ext cx="6366267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220"/>
              </a:lnSpc>
              <a:defRPr sz="2300" spc="156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d)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ban </a:t>
            </a:r>
            <a:r>
              <a:rPr lang="en-US" dirty="0" err="1"/>
              <a:t>ngành</a:t>
            </a:r>
            <a:r>
              <a:rPr lang="en-US" dirty="0"/>
              <a:t>,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GVMN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,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32995" flipV="1">
            <a:off x="12452769" y="6909962"/>
            <a:ext cx="13037258" cy="655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32995">
            <a:off x="-5153575" y="-2793464"/>
            <a:ext cx="13240145" cy="66531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6903" y="2700736"/>
            <a:ext cx="14080492" cy="3130269"/>
            <a:chOff x="0" y="0"/>
            <a:chExt cx="1462734" cy="5622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734" cy="562223"/>
            </a:xfrm>
            <a:custGeom>
              <a:avLst/>
              <a:gdLst/>
              <a:ahLst/>
              <a:cxnLst/>
              <a:rect l="l" t="t" r="r" b="b"/>
              <a:pathLst>
                <a:path w="1462734" h="562223">
                  <a:moveTo>
                    <a:pt x="22052" y="0"/>
                  </a:moveTo>
                  <a:lnTo>
                    <a:pt x="1440682" y="0"/>
                  </a:lnTo>
                  <a:cubicBezTo>
                    <a:pt x="1446530" y="0"/>
                    <a:pt x="1452139" y="2323"/>
                    <a:pt x="1456275" y="6459"/>
                  </a:cubicBezTo>
                  <a:cubicBezTo>
                    <a:pt x="1460411" y="10595"/>
                    <a:pt x="1462734" y="16204"/>
                    <a:pt x="1462734" y="22052"/>
                  </a:cubicBezTo>
                  <a:lnTo>
                    <a:pt x="1462734" y="540171"/>
                  </a:lnTo>
                  <a:cubicBezTo>
                    <a:pt x="1462734" y="546019"/>
                    <a:pt x="1460411" y="551628"/>
                    <a:pt x="1456275" y="555764"/>
                  </a:cubicBezTo>
                  <a:cubicBezTo>
                    <a:pt x="1452139" y="559900"/>
                    <a:pt x="1446530" y="562223"/>
                    <a:pt x="1440682" y="562223"/>
                  </a:cubicBezTo>
                  <a:lnTo>
                    <a:pt x="22052" y="562223"/>
                  </a:lnTo>
                  <a:cubicBezTo>
                    <a:pt x="16204" y="562223"/>
                    <a:pt x="10595" y="559900"/>
                    <a:pt x="6459" y="555764"/>
                  </a:cubicBezTo>
                  <a:cubicBezTo>
                    <a:pt x="2323" y="551628"/>
                    <a:pt x="0" y="546019"/>
                    <a:pt x="0" y="540171"/>
                  </a:cubicBezTo>
                  <a:lnTo>
                    <a:pt x="0" y="22052"/>
                  </a:lnTo>
                  <a:cubicBezTo>
                    <a:pt x="0" y="16204"/>
                    <a:pt x="2323" y="10595"/>
                    <a:pt x="6459" y="6459"/>
                  </a:cubicBezTo>
                  <a:cubicBezTo>
                    <a:pt x="10595" y="2323"/>
                    <a:pt x="16204" y="0"/>
                    <a:pt x="22052" y="0"/>
                  </a:cubicBezTo>
                  <a:close/>
                </a:path>
              </a:pathLst>
            </a:custGeom>
            <a:solidFill>
              <a:srgbClr val="AEFE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54312" y="1093774"/>
            <a:ext cx="10991624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dirty="0">
                <a:latin typeface="Arial" panose="020B0604020202020204" pitchFamily="34" charset="0"/>
                <a:cs typeface="Arial" panose="020B0604020202020204" pitchFamily="34" charset="0"/>
              </a:rPr>
              <a:t>BỘ CÔNG </a:t>
            </a:r>
            <a:r>
              <a:rPr lang="en-US" sz="7799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7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62723" y="2993539"/>
            <a:ext cx="1634441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19"/>
              </a:lnSpc>
            </a:pPr>
            <a:r>
              <a:rPr lang="en-US" sz="8656" dirty="0">
                <a:solidFill>
                  <a:srgbClr val="003845"/>
                </a:solidFill>
                <a:latin typeface="Mokoto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98715" y="5684447"/>
            <a:ext cx="1962456" cy="125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9"/>
              </a:lnSpc>
            </a:pPr>
            <a:r>
              <a:rPr lang="en-US" sz="8656" dirty="0">
                <a:solidFill>
                  <a:srgbClr val="003845"/>
                </a:solidFill>
                <a:latin typeface="Mokoto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74785" y="2989412"/>
            <a:ext cx="1072701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HƯỚNG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GGA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ts val="5599"/>
              </a:lnSpc>
            </a:pP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năm 2019)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92810" y="5648679"/>
            <a:ext cx="11382576" cy="1364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 HIỆN CHƯƠNG TRÌNH TRONG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SỞ GDMN </a:t>
            </a:r>
            <a:r>
              <a:rPr lang="en-US" sz="3600" b="1" dirty="0" err="1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3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32995" flipV="1">
            <a:off x="12452769" y="6909962"/>
            <a:ext cx="13037258" cy="65512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1098" y="7025921"/>
            <a:ext cx="9906000" cy="959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GGA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non)</a:t>
            </a:r>
          </a:p>
        </p:txBody>
      </p:sp>
    </p:spTree>
    <p:extLst>
      <p:ext uri="{BB962C8B-B14F-4D97-AF65-F5344CB8AC3E}">
        <p14:creationId xmlns:p14="http://schemas.microsoft.com/office/powerpoint/2010/main" val="25805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1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2628900"/>
            <a:ext cx="126800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TRÂN</a:t>
            </a:r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TRỌNG</a:t>
            </a:r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CÁM</a:t>
            </a:r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ƠN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38545" y="1821518"/>
            <a:ext cx="2033748" cy="2129080"/>
            <a:chOff x="0" y="-38100"/>
            <a:chExt cx="812800" cy="8509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384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65702" y="1997369"/>
            <a:ext cx="1597458" cy="1597458"/>
            <a:chOff x="0" y="0"/>
            <a:chExt cx="638434" cy="638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D0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47348" y="1789427"/>
            <a:ext cx="1597458" cy="1597458"/>
            <a:chOff x="0" y="0"/>
            <a:chExt cx="638434" cy="6384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38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85233" y="1925727"/>
            <a:ext cx="1597458" cy="1597458"/>
            <a:chOff x="0" y="0"/>
            <a:chExt cx="638434" cy="6384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D0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456548" y="1715086"/>
            <a:ext cx="1597458" cy="1597458"/>
            <a:chOff x="0" y="0"/>
            <a:chExt cx="638434" cy="63843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384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202728" y="1880788"/>
            <a:ext cx="1597458" cy="1597458"/>
            <a:chOff x="0" y="0"/>
            <a:chExt cx="638434" cy="6384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8434" cy="638434"/>
            </a:xfrm>
            <a:custGeom>
              <a:avLst/>
              <a:gdLst/>
              <a:ahLst/>
              <a:cxnLst/>
              <a:rect l="l" t="t" r="r" b="b"/>
              <a:pathLst>
                <a:path w="638434" h="638434">
                  <a:moveTo>
                    <a:pt x="0" y="0"/>
                  </a:moveTo>
                  <a:lnTo>
                    <a:pt x="638434" y="0"/>
                  </a:lnTo>
                  <a:lnTo>
                    <a:pt x="638434" y="638434"/>
                  </a:lnTo>
                  <a:lnTo>
                    <a:pt x="0" y="638434"/>
                  </a:lnTo>
                  <a:close/>
                </a:path>
              </a:pathLst>
            </a:custGeom>
            <a:solidFill>
              <a:srgbClr val="00D0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27474" y="2113950"/>
            <a:ext cx="1364296" cy="13642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90461" y="2082274"/>
            <a:ext cx="1325795" cy="128436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70812" y="1997369"/>
            <a:ext cx="1261289" cy="1369106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539816" y="3994968"/>
            <a:ext cx="3656557" cy="5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</a:pPr>
            <a:r>
              <a:rPr lang="en-US" sz="3232" b="1" dirty="0">
                <a:latin typeface="Arial" pitchFamily="34" charset="0"/>
                <a:cs typeface="Arial" pitchFamily="34" charset="0"/>
              </a:rPr>
              <a:t>XÁC ĐỊNH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39816" y="4771633"/>
            <a:ext cx="4175184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ứng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sở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mầm non có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trong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thực hiện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trình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 mầm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99029" y="3850766"/>
            <a:ext cx="3656557" cy="52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</a:pPr>
            <a:r>
              <a:rPr lang="en-US" sz="3232" b="1" dirty="0" err="1">
                <a:latin typeface="Arial" pitchFamily="34" charset="0"/>
                <a:cs typeface="Arial" pitchFamily="34" charset="0"/>
              </a:rPr>
              <a:t>CUNG</a:t>
            </a:r>
            <a:r>
              <a:rPr lang="en-US" sz="3232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32" b="1" dirty="0" err="1">
                <a:latin typeface="Arial" pitchFamily="34" charset="0"/>
                <a:cs typeface="Arial" pitchFamily="34" charset="0"/>
              </a:rPr>
              <a:t>CẤP</a:t>
            </a:r>
            <a:endParaRPr lang="en-US" sz="3232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96009" y="3712685"/>
            <a:ext cx="3656557" cy="52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525"/>
              </a:lnSpc>
              <a:defRPr sz="3232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HỖ TRỢ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99029" y="4627431"/>
            <a:ext cx="4336356" cy="346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cụ</a:t>
            </a:r>
            <a:r>
              <a:rPr lang="en-US" dirty="0"/>
              <a:t> thể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định </a:t>
            </a:r>
            <a:r>
              <a:rPr lang="en-US" dirty="0" err="1"/>
              <a:t>các</a:t>
            </a:r>
            <a:r>
              <a:rPr lang="en-US" dirty="0"/>
              <a:t> nội dung /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thực hiện </a:t>
            </a:r>
            <a:r>
              <a:rPr lang="en-US" dirty="0" err="1"/>
              <a:t>chương</a:t>
            </a:r>
            <a:r>
              <a:rPr lang="en-US" dirty="0"/>
              <a:t> trình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sở GDMN và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đổi về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sở GDMN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75780" y="4503407"/>
            <a:ext cx="4336356" cy="350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Cho </a:t>
            </a:r>
            <a:r>
              <a:rPr lang="en-US" dirty="0" err="1"/>
              <a:t>các</a:t>
            </a:r>
            <a:r>
              <a:rPr lang="en-US" dirty="0"/>
              <a:t> cán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và </a:t>
            </a:r>
            <a:r>
              <a:rPr lang="en-US" dirty="0" err="1"/>
              <a:t>GVMN</a:t>
            </a:r>
            <a:r>
              <a:rPr lang="en-US" dirty="0"/>
              <a:t> trong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/ </a:t>
            </a:r>
            <a:r>
              <a:rPr lang="en-US" dirty="0" err="1"/>
              <a:t>phát</a:t>
            </a:r>
            <a:r>
              <a:rPr lang="en-US" dirty="0"/>
              <a:t> triển </a:t>
            </a:r>
            <a:r>
              <a:rPr lang="en-US" dirty="0" err="1"/>
              <a:t>chương</a:t>
            </a:r>
            <a:r>
              <a:rPr lang="en-US" dirty="0"/>
              <a:t> trình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tiêu /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65702" y="773043"/>
            <a:ext cx="11463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4760"/>
              </a:lnSpc>
              <a:buAutoNum type="romanUcPeriod"/>
            </a:pP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ĐÍCH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1540621" y="-1125935"/>
            <a:ext cx="12597321" cy="125973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97" r="69501"/>
          <a:stretch>
            <a:fillRect/>
          </a:stretch>
        </p:blipFill>
        <p:spPr>
          <a:xfrm rot="-10800000">
            <a:off x="14164825" y="-7256090"/>
            <a:ext cx="5781146" cy="94683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71399" b="58672"/>
          <a:stretch>
            <a:fillRect/>
          </a:stretch>
        </p:blipFill>
        <p:spPr>
          <a:xfrm>
            <a:off x="15006414" y="7766083"/>
            <a:ext cx="6196891" cy="449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10670" y="5172723"/>
            <a:ext cx="4066471" cy="41148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2600" y="1580140"/>
            <a:ext cx="12412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CÔNG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600200" y="2628900"/>
            <a:ext cx="14706599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spc="19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công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sở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mầm non </a:t>
            </a:r>
            <a:r>
              <a:rPr lang="en-US" sz="3200" b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ĐƯỢC </a:t>
            </a:r>
            <a:r>
              <a:rPr lang="en-US" sz="3200" b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3200" b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/ĐƯỢC </a:t>
            </a:r>
            <a:r>
              <a:rPr lang="en-US" sz="3200" b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/CÓ THỂ </a:t>
            </a:r>
            <a:r>
              <a:rPr lang="en-US" sz="3200" b="1" u="sng" spc="19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3200" b="1" u="sng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spc="19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3200" b="1" u="sng" spc="190" dirty="0">
                <a:latin typeface="Arial" pitchFamily="34" charset="0"/>
                <a:cs typeface="Arial" pitchFamily="34" charset="0"/>
              </a:rPr>
              <a:t>, PHÁT TRIỂN CÔNG </a:t>
            </a:r>
            <a:r>
              <a:rPr lang="en-US" sz="3200" b="1" u="sng" spc="19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3200" b="1" u="sng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b="1" u="sng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3200" b="1" u="sng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thực hiện Chương trình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mầm non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và phát triển Chương trình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spc="19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spc="19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lnSpc>
                <a:spcPts val="5067"/>
              </a:lnSpc>
            </a:pPr>
            <a:endParaRPr lang="en-US" sz="2799" spc="19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" y="1521900"/>
            <a:ext cx="21287871" cy="7323725"/>
          </a:xfrm>
          <a:custGeom>
            <a:avLst/>
            <a:gdLst/>
            <a:ahLst/>
            <a:cxnLst/>
            <a:rect l="l" t="t" r="r" b="b"/>
            <a:pathLst>
              <a:path w="5606682" h="1928882">
                <a:moveTo>
                  <a:pt x="0" y="0"/>
                </a:moveTo>
                <a:lnTo>
                  <a:pt x="5606682" y="0"/>
                </a:lnTo>
                <a:lnTo>
                  <a:pt x="5606682" y="1928882"/>
                </a:lnTo>
                <a:lnTo>
                  <a:pt x="0" y="1928882"/>
                </a:lnTo>
                <a:close/>
              </a:path>
            </a:pathLst>
          </a:custGeom>
          <a:solidFill>
            <a:srgbClr val="BF45FF">
              <a:alpha val="2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-990600" y="1366202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1540621" y="-1125935"/>
            <a:ext cx="12597321" cy="125973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97" r="69501"/>
          <a:stretch>
            <a:fillRect/>
          </a:stretch>
        </p:blipFill>
        <p:spPr>
          <a:xfrm rot="-10800000">
            <a:off x="14164825" y="-7256090"/>
            <a:ext cx="5781146" cy="94683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71399" b="58672"/>
          <a:stretch>
            <a:fillRect/>
          </a:stretch>
        </p:blipFill>
        <p:spPr>
          <a:xfrm>
            <a:off x="15006414" y="7766083"/>
            <a:ext cx="6196891" cy="449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48758" y="1943100"/>
            <a:ext cx="3804365" cy="43791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22812" y="1768738"/>
            <a:ext cx="9097588" cy="491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0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. ĐỐI TƯỢNG XÂY DỰNG CÔNG CỤ </a:t>
            </a:r>
            <a:r>
              <a:rPr lang="en-US" sz="3000" b="1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000" b="1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3000" b="1" dirty="0">
              <a:solidFill>
                <a:srgbClr val="060F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52450" y="7119944"/>
            <a:ext cx="1689735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99" i="1" spc="19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ý: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gợi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i="1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non </a:t>
            </a:r>
            <a:r>
              <a:rPr lang="en-US" sz="2799" i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799" i="1" u="sng" spc="190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799" i="1" u="sng" spc="190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799" i="1" u="sng" spc="190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799" i="1" u="sng" spc="190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799" i="1" u="sng" spc="190" dirty="0" smtClean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99" i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u="sng" spc="190" dirty="0" err="1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99" i="1" u="sng" spc="190" dirty="0">
                <a:solidFill>
                  <a:srgbClr val="060FBA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799" i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138646" y="4310859"/>
            <a:ext cx="4343400" cy="572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     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quản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64771" y="2866911"/>
            <a:ext cx="5312993" cy="6646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800" spc="190" dirty="0">
                <a:latin typeface="Arial" pitchFamily="34" charset="0"/>
                <a:cs typeface="Arial" pitchFamily="34" charset="0"/>
              </a:rPr>
              <a:t>- Ban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Giám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trường</a:t>
            </a:r>
            <a:endParaRPr lang="en-US" sz="2800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3754" y="4568645"/>
            <a:ext cx="5634446" cy="13186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lnSpc>
                <a:spcPts val="5067"/>
              </a:lnSpc>
              <a:buFontTx/>
              <a:buChar char="-"/>
            </a:pPr>
            <a:r>
              <a:rPr lang="en-US" sz="2800" spc="190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endParaRPr lang="en-US" sz="2800" spc="19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5067"/>
              </a:lnSpc>
            </a:pPr>
            <a:r>
              <a:rPr lang="en-US" sz="2800" spc="19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spc="190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 smtClean="0">
                <a:latin typeface="Arial" pitchFamily="34" charset="0"/>
                <a:cs typeface="Arial" pitchFamily="34" charset="0"/>
              </a:rPr>
              <a:t>trưởng</a:t>
            </a:r>
            <a:r>
              <a:rPr lang="en-US" sz="2800" spc="19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sz="2800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pc="190" dirty="0" err="1" smtClean="0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spc="19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800" spc="19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5482046" y="3199214"/>
            <a:ext cx="982725" cy="1397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90754" y="4669169"/>
            <a:ext cx="1143000" cy="793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1366200"/>
            <a:ext cx="21287871" cy="7323725"/>
            <a:chOff x="0" y="0"/>
            <a:chExt cx="5606682" cy="1928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06682" cy="1928882"/>
            </a:xfrm>
            <a:custGeom>
              <a:avLst/>
              <a:gdLst/>
              <a:ahLst/>
              <a:cxnLst/>
              <a:rect l="l" t="t" r="r" b="b"/>
              <a:pathLst>
                <a:path w="5606682" h="1928882">
                  <a:moveTo>
                    <a:pt x="0" y="0"/>
                  </a:moveTo>
                  <a:lnTo>
                    <a:pt x="5606682" y="0"/>
                  </a:lnTo>
                  <a:lnTo>
                    <a:pt x="5606682" y="1928882"/>
                  </a:lnTo>
                  <a:lnTo>
                    <a:pt x="0" y="1928882"/>
                  </a:lnTo>
                  <a:close/>
                </a:path>
              </a:pathLst>
            </a:custGeom>
            <a:solidFill>
              <a:srgbClr val="BF4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1540621" y="-1125935"/>
            <a:ext cx="12597321" cy="125973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97" r="69501"/>
          <a:stretch>
            <a:fillRect/>
          </a:stretch>
        </p:blipFill>
        <p:spPr>
          <a:xfrm rot="-10800000">
            <a:off x="14164825" y="-7256090"/>
            <a:ext cx="5781146" cy="94683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71399" b="58672"/>
          <a:stretch>
            <a:fillRect/>
          </a:stretch>
        </p:blipFill>
        <p:spPr>
          <a:xfrm>
            <a:off x="15006414" y="7766083"/>
            <a:ext cx="6196891" cy="449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06400" y="2035199"/>
            <a:ext cx="4720371" cy="31655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3000" y="5372100"/>
            <a:ext cx="16306800" cy="2584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99" i="1" spc="1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Lựa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i="1" spc="19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799" i="1" spc="190" dirty="0">
                <a:latin typeface="Arial" pitchFamily="34" charset="0"/>
                <a:cs typeface="Arial" pitchFamily="34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endParaRPr lang="en-US" sz="2799" i="1" spc="19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22812" y="1768738"/>
            <a:ext cx="98178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4200"/>
              </a:lnSpc>
              <a:defRPr sz="3000" b="1">
                <a:solidFill>
                  <a:srgbClr val="060FB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2. </a:t>
            </a:r>
            <a:r>
              <a:rPr lang="en-US" dirty="0"/>
              <a:t>ĐỐI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CỤ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endParaRPr lang="en-US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53435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anh lại vừa gọi cho em, 8h15 TTr chứ đến đâu, cứ chủ động, TTr đến lúc nào bắt đầu lúc đó chị ah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19:22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Đã nhận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2095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6654" tIns="76176" rIns="66654" bIns="571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1828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1828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AutoShape 4" descr="blob:file:///3277aaca-07ac-470a-99f1-0e3a956b95ec"/>
          <p:cNvSpPr>
            <a:spLocks noChangeAspect="1" noChangeArrowheads="1"/>
          </p:cNvSpPr>
          <p:nvPr/>
        </p:nvSpPr>
        <p:spPr bwMode="auto">
          <a:xfrm>
            <a:off x="63500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0"/>
          <p:cNvSpPr txBox="1"/>
          <p:nvPr/>
        </p:nvSpPr>
        <p:spPr>
          <a:xfrm>
            <a:off x="1722812" y="4135774"/>
            <a:ext cx="3759958" cy="654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     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viên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1722812" y="2836919"/>
            <a:ext cx="4329752" cy="654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2799" b="1" spc="190" dirty="0">
                <a:latin typeface="Arial" pitchFamily="34" charset="0"/>
                <a:cs typeface="Arial" pitchFamily="34" charset="0"/>
              </a:rPr>
              <a:t>     -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quản</a:t>
            </a:r>
            <a:r>
              <a:rPr lang="en-US" sz="2799" b="1" spc="19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spc="190" dirty="0" err="1">
                <a:latin typeface="Arial" pitchFamily="34" charset="0"/>
                <a:cs typeface="Arial" pitchFamily="34" charset="0"/>
              </a:rPr>
              <a:t>lý</a:t>
            </a:r>
            <a:endParaRPr lang="en-US" sz="2799" b="1" spc="19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uild="p" animBg="1"/>
      <p:bldP spid="18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2000"/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-6033093" y="-1564771"/>
            <a:ext cx="12597321" cy="125973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15582" y="3278943"/>
            <a:ext cx="9324218" cy="4567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 b="1">
                <a:latin typeface="Arial" pitchFamily="34" charset="0"/>
                <a:cs typeface="Arial" pitchFamily="34" charset="0"/>
              </a:defRPr>
            </a:lvl1pPr>
          </a:lstStyle>
          <a:p>
            <a:pPr marL="457200" indent="-457200">
              <a:buFontTx/>
              <a:buChar char="-"/>
            </a:pP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/>
              <a:t>9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1885" y="3154029"/>
            <a:ext cx="933255" cy="9157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09552" y="3250368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8149" y="1012776"/>
            <a:ext cx="1404467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7"/>
              </a:lnSpc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527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thực hiện Chương trình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GDMN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3527"/>
              </a:lnSpc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47816" y="4372350"/>
            <a:ext cx="12131990" cy="10002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nội dung </a:t>
            </a:r>
            <a:r>
              <a:rPr lang="en-US" dirty="0" err="1"/>
              <a:t>chương</a:t>
            </a:r>
            <a:r>
              <a:rPr lang="en-US" dirty="0"/>
              <a:t> trình và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/>
              <a:t>27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1885" y="4276011"/>
            <a:ext cx="933255" cy="9157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09552" y="4372350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15582" y="5890321"/>
            <a:ext cx="11497237" cy="5001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ngũ</a:t>
            </a:r>
            <a:r>
              <a:rPr lang="en-US" dirty="0"/>
              <a:t> cán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, </a:t>
            </a:r>
            <a:r>
              <a:rPr lang="en-US" dirty="0" err="1"/>
              <a:t>GV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/>
              <a:t>9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1885" y="5572767"/>
            <a:ext cx="933255" cy="91575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09552" y="5669107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15582" y="7077333"/>
            <a:ext cx="11497237" cy="5001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và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gồm</a:t>
            </a:r>
            <a:r>
              <a:rPr lang="en-US" dirty="0" smtClean="0"/>
              <a:t> 5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1885" y="6869524"/>
            <a:ext cx="933255" cy="91575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09552" y="6965863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15582" y="8081764"/>
            <a:ext cx="11762618" cy="10002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919"/>
              </a:lnSpc>
              <a:spcBef>
                <a:spcPct val="0"/>
              </a:spcBef>
              <a:defRPr sz="2799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b="1" dirty="0"/>
              <a:t>-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 </a:t>
            </a:r>
            <a:r>
              <a:rPr lang="en-US" b="1" dirty="0" err="1"/>
              <a:t>nhập</a:t>
            </a:r>
            <a:r>
              <a:rPr lang="en-US" b="1" dirty="0"/>
              <a:t> và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mục</a:t>
            </a:r>
            <a:r>
              <a:rPr lang="en-US" b="1" dirty="0"/>
              <a:t> tiêu phát triển </a:t>
            </a:r>
            <a:r>
              <a:rPr lang="en-US" b="1" dirty="0" err="1"/>
              <a:t>bền</a:t>
            </a:r>
            <a:r>
              <a:rPr lang="en-US" b="1" dirty="0"/>
              <a:t> </a:t>
            </a:r>
            <a:r>
              <a:rPr lang="en-US" b="1" dirty="0" err="1"/>
              <a:t>vững</a:t>
            </a:r>
            <a:r>
              <a:rPr lang="en-US" b="1" dirty="0"/>
              <a:t> </a:t>
            </a:r>
            <a:r>
              <a:rPr lang="en-US" b="1" dirty="0" smtClean="0"/>
              <a:t>(</a:t>
            </a:r>
            <a:r>
              <a:rPr lang="en-US" b="1" dirty="0" err="1" smtClean="0"/>
              <a:t>gồm</a:t>
            </a:r>
            <a:r>
              <a:rPr lang="en-US" b="1" dirty="0" smtClean="0"/>
              <a:t> 5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 smtClean="0"/>
              <a:t>chí</a:t>
            </a:r>
            <a:r>
              <a:rPr lang="en-US" b="1" dirty="0" smtClean="0"/>
              <a:t>).</a:t>
            </a:r>
            <a:endParaRPr lang="en-US" b="1" dirty="0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1885" y="8166281"/>
            <a:ext cx="933255" cy="91575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009552" y="8262620"/>
            <a:ext cx="39792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0" dirty="0">
                <a:latin typeface="Mokoto"/>
              </a:rPr>
              <a:t>5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14799" y="-1411982"/>
            <a:ext cx="2877925" cy="2823964"/>
          </a:xfrm>
          <a:prstGeom prst="rect">
            <a:avLst/>
          </a:prstGeom>
        </p:spPr>
      </p:pic>
      <p:sp>
        <p:nvSpPr>
          <p:cNvPr id="24" name="TextBox 4"/>
          <p:cNvSpPr txBox="1"/>
          <p:nvPr/>
        </p:nvSpPr>
        <p:spPr>
          <a:xfrm>
            <a:off x="-1341900" y="4185968"/>
            <a:ext cx="3086100" cy="20109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564228" y="1814656"/>
            <a:ext cx="8451353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27"/>
              </a:lnSpc>
            </a:pP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55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5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4911</Words>
  <Application>Microsoft Office PowerPoint</Application>
  <PresentationFormat>Custom</PresentationFormat>
  <Paragraphs>398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Mokoto</vt:lpstr>
      <vt:lpstr>Roboto Condensed Bold</vt:lpstr>
      <vt:lpstr>Open Sans Bold</vt:lpstr>
      <vt:lpstr>Cooper Hewitt Bold</vt:lpstr>
      <vt:lpstr>Public Sans Bold</vt:lpstr>
      <vt:lpstr>Roboto Condensed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XÂY DỰNG, SỬ DỤNG BỘ CÔNG CỤ ĐÁNH GIÁ VIỆC THỰC HIỆN CHƯƠNG TRÌNH GIÁO DỤC MẦM NON TRONG CÁC CƠ SỞ GIÁO DỤC MẦM NON</dc:title>
  <dc:creator>Cao Thị Hồng Nhung</dc:creator>
  <cp:lastModifiedBy>ADMIN</cp:lastModifiedBy>
  <cp:revision>133</cp:revision>
  <cp:lastPrinted>2022-08-15T01:17:35Z</cp:lastPrinted>
  <dcterms:created xsi:type="dcterms:W3CDTF">2006-08-16T00:00:00Z</dcterms:created>
  <dcterms:modified xsi:type="dcterms:W3CDTF">2022-08-15T01:47:43Z</dcterms:modified>
  <dc:identifier>DAFHNk2PUQM</dc:identifier>
</cp:coreProperties>
</file>