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99"/>
  </p:notesMasterIdLst>
  <p:handoutMasterIdLst>
    <p:handoutMasterId r:id="rId100"/>
  </p:handoutMasterIdLst>
  <p:sldIdLst>
    <p:sldId id="256" r:id="rId2"/>
    <p:sldId id="760" r:id="rId3"/>
    <p:sldId id="761" r:id="rId4"/>
    <p:sldId id="731" r:id="rId5"/>
    <p:sldId id="748" r:id="rId6"/>
    <p:sldId id="803" r:id="rId7"/>
    <p:sldId id="824" r:id="rId8"/>
    <p:sldId id="614" r:id="rId9"/>
    <p:sldId id="733" r:id="rId10"/>
    <p:sldId id="825" r:id="rId11"/>
    <p:sldId id="802" r:id="rId12"/>
    <p:sldId id="736" r:id="rId13"/>
    <p:sldId id="807" r:id="rId14"/>
    <p:sldId id="831" r:id="rId15"/>
    <p:sldId id="609" r:id="rId16"/>
    <p:sldId id="738" r:id="rId17"/>
    <p:sldId id="739" r:id="rId18"/>
    <p:sldId id="749" r:id="rId19"/>
    <p:sldId id="750" r:id="rId20"/>
    <p:sldId id="751" r:id="rId21"/>
    <p:sldId id="752" r:id="rId22"/>
    <p:sldId id="753" r:id="rId23"/>
    <p:sldId id="754" r:id="rId24"/>
    <p:sldId id="602" r:id="rId25"/>
    <p:sldId id="618" r:id="rId26"/>
    <p:sldId id="742" r:id="rId27"/>
    <p:sldId id="743" r:id="rId28"/>
    <p:sldId id="744" r:id="rId29"/>
    <p:sldId id="745" r:id="rId30"/>
    <p:sldId id="626" r:id="rId31"/>
    <p:sldId id="624" r:id="rId32"/>
    <p:sldId id="621" r:id="rId33"/>
    <p:sldId id="756" r:id="rId34"/>
    <p:sldId id="814" r:id="rId35"/>
    <p:sldId id="637" r:id="rId36"/>
    <p:sldId id="717" r:id="rId37"/>
    <p:sldId id="718" r:id="rId38"/>
    <p:sldId id="642" r:id="rId39"/>
    <p:sldId id="643" r:id="rId40"/>
    <p:sldId id="644" r:id="rId41"/>
    <p:sldId id="766" r:id="rId42"/>
    <p:sldId id="758" r:id="rId43"/>
    <p:sldId id="719" r:id="rId44"/>
    <p:sldId id="759" r:id="rId45"/>
    <p:sldId id="656" r:id="rId46"/>
    <p:sldId id="767" r:id="rId47"/>
    <p:sldId id="768" r:id="rId48"/>
    <p:sldId id="769" r:id="rId49"/>
    <p:sldId id="770" r:id="rId50"/>
    <p:sldId id="771" r:id="rId51"/>
    <p:sldId id="772" r:id="rId52"/>
    <p:sldId id="773" r:id="rId53"/>
    <p:sldId id="655" r:id="rId54"/>
    <p:sldId id="654" r:id="rId55"/>
    <p:sldId id="774" r:id="rId56"/>
    <p:sldId id="775" r:id="rId57"/>
    <p:sldId id="653" r:id="rId58"/>
    <p:sldId id="820" r:id="rId59"/>
    <p:sldId id="722" r:id="rId60"/>
    <p:sldId id="818" r:id="rId61"/>
    <p:sldId id="833" r:id="rId62"/>
    <p:sldId id="834" r:id="rId63"/>
    <p:sldId id="721" r:id="rId64"/>
    <p:sldId id="651" r:id="rId65"/>
    <p:sldId id="649" r:id="rId66"/>
    <p:sldId id="648" r:id="rId67"/>
    <p:sldId id="666" r:id="rId68"/>
    <p:sldId id="664" r:id="rId69"/>
    <p:sldId id="663" r:id="rId70"/>
    <p:sldId id="662" r:id="rId71"/>
    <p:sldId id="669" r:id="rId72"/>
    <p:sldId id="819" r:id="rId73"/>
    <p:sldId id="702" r:id="rId74"/>
    <p:sldId id="700" r:id="rId75"/>
    <p:sldId id="489" r:id="rId76"/>
    <p:sldId id="792" r:id="rId77"/>
    <p:sldId id="793" r:id="rId78"/>
    <p:sldId id="822" r:id="rId79"/>
    <p:sldId id="823" r:id="rId80"/>
    <p:sldId id="821" r:id="rId81"/>
    <p:sldId id="794" r:id="rId82"/>
    <p:sldId id="762" r:id="rId83"/>
    <p:sldId id="776" r:id="rId84"/>
    <p:sldId id="778" r:id="rId85"/>
    <p:sldId id="779" r:id="rId86"/>
    <p:sldId id="780" r:id="rId87"/>
    <p:sldId id="798" r:id="rId88"/>
    <p:sldId id="799" r:id="rId89"/>
    <p:sldId id="800" r:id="rId90"/>
    <p:sldId id="781" r:id="rId91"/>
    <p:sldId id="782" r:id="rId92"/>
    <p:sldId id="784" r:id="rId93"/>
    <p:sldId id="785" r:id="rId94"/>
    <p:sldId id="801" r:id="rId95"/>
    <p:sldId id="763" r:id="rId96"/>
    <p:sldId id="764" r:id="rId97"/>
    <p:sldId id="350" r:id="rId98"/>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Verdana" pitchFamily="34" charset="0"/>
        <a:ea typeface="+mn-ea"/>
        <a:cs typeface="Arial" pitchFamily="34" charset="0"/>
      </a:defRPr>
    </a:lvl1pPr>
    <a:lvl2pPr marL="457200" algn="l" rtl="0" fontAlgn="base">
      <a:spcBef>
        <a:spcPct val="0"/>
      </a:spcBef>
      <a:spcAft>
        <a:spcPct val="0"/>
      </a:spcAft>
      <a:defRPr sz="2800" kern="1200">
        <a:solidFill>
          <a:schemeClr val="tx1"/>
        </a:solidFill>
        <a:latin typeface="Verdana" pitchFamily="34" charset="0"/>
        <a:ea typeface="+mn-ea"/>
        <a:cs typeface="Arial" pitchFamily="34" charset="0"/>
      </a:defRPr>
    </a:lvl2pPr>
    <a:lvl3pPr marL="914400" algn="l" rtl="0" fontAlgn="base">
      <a:spcBef>
        <a:spcPct val="0"/>
      </a:spcBef>
      <a:spcAft>
        <a:spcPct val="0"/>
      </a:spcAft>
      <a:defRPr sz="2800" kern="1200">
        <a:solidFill>
          <a:schemeClr val="tx1"/>
        </a:solidFill>
        <a:latin typeface="Verdana" pitchFamily="34" charset="0"/>
        <a:ea typeface="+mn-ea"/>
        <a:cs typeface="Arial" pitchFamily="34" charset="0"/>
      </a:defRPr>
    </a:lvl3pPr>
    <a:lvl4pPr marL="1371600" algn="l" rtl="0" fontAlgn="base">
      <a:spcBef>
        <a:spcPct val="0"/>
      </a:spcBef>
      <a:spcAft>
        <a:spcPct val="0"/>
      </a:spcAft>
      <a:defRPr sz="2800" kern="1200">
        <a:solidFill>
          <a:schemeClr val="tx1"/>
        </a:solidFill>
        <a:latin typeface="Verdana" pitchFamily="34" charset="0"/>
        <a:ea typeface="+mn-ea"/>
        <a:cs typeface="Arial" pitchFamily="34" charset="0"/>
      </a:defRPr>
    </a:lvl4pPr>
    <a:lvl5pPr marL="1828800" algn="l" rtl="0" fontAlgn="base">
      <a:spcBef>
        <a:spcPct val="0"/>
      </a:spcBef>
      <a:spcAft>
        <a:spcPct val="0"/>
      </a:spcAft>
      <a:defRPr sz="2800" kern="1200">
        <a:solidFill>
          <a:schemeClr val="tx1"/>
        </a:solidFill>
        <a:latin typeface="Verdana" pitchFamily="34" charset="0"/>
        <a:ea typeface="+mn-ea"/>
        <a:cs typeface="Arial" pitchFamily="34" charset="0"/>
      </a:defRPr>
    </a:lvl5pPr>
    <a:lvl6pPr marL="2286000" algn="l" defTabSz="914400" rtl="0" eaLnBrk="1" latinLnBrk="0" hangingPunct="1">
      <a:defRPr sz="2800" kern="1200">
        <a:solidFill>
          <a:schemeClr val="tx1"/>
        </a:solidFill>
        <a:latin typeface="Verdana" pitchFamily="34" charset="0"/>
        <a:ea typeface="+mn-ea"/>
        <a:cs typeface="Arial" pitchFamily="34" charset="0"/>
      </a:defRPr>
    </a:lvl6pPr>
    <a:lvl7pPr marL="2743200" algn="l" defTabSz="914400" rtl="0" eaLnBrk="1" latinLnBrk="0" hangingPunct="1">
      <a:defRPr sz="2800" kern="1200">
        <a:solidFill>
          <a:schemeClr val="tx1"/>
        </a:solidFill>
        <a:latin typeface="Verdana" pitchFamily="34" charset="0"/>
        <a:ea typeface="+mn-ea"/>
        <a:cs typeface="Arial" pitchFamily="34" charset="0"/>
      </a:defRPr>
    </a:lvl7pPr>
    <a:lvl8pPr marL="3200400" algn="l" defTabSz="914400" rtl="0" eaLnBrk="1" latinLnBrk="0" hangingPunct="1">
      <a:defRPr sz="2800" kern="1200">
        <a:solidFill>
          <a:schemeClr val="tx1"/>
        </a:solidFill>
        <a:latin typeface="Verdana" pitchFamily="34" charset="0"/>
        <a:ea typeface="+mn-ea"/>
        <a:cs typeface="Arial" pitchFamily="34" charset="0"/>
      </a:defRPr>
    </a:lvl8pPr>
    <a:lvl9pPr marL="3657600" algn="l" defTabSz="914400" rtl="0" eaLnBrk="1" latinLnBrk="0" hangingPunct="1">
      <a:defRPr sz="2800" kern="1200">
        <a:solidFill>
          <a:schemeClr val="tx1"/>
        </a:solidFill>
        <a:latin typeface="Verdan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00"/>
    <a:srgbClr val="FFFF99"/>
    <a:srgbClr val="CCFF33"/>
    <a:srgbClr val="3FE169"/>
    <a:srgbClr val="99FF33"/>
    <a:srgbClr val="290BDF"/>
    <a:srgbClr val="9933FF"/>
    <a:srgbClr val="158532"/>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95374" autoAdjust="0"/>
  </p:normalViewPr>
  <p:slideViewPr>
    <p:cSldViewPr>
      <p:cViewPr>
        <p:scale>
          <a:sx n="59" d="100"/>
          <a:sy n="59" d="100"/>
        </p:scale>
        <p:origin x="-1554" y="-324"/>
      </p:cViewPr>
      <p:guideLst>
        <p:guide orient="horz" pos="2160"/>
        <p:guide pos="2880"/>
      </p:guideLst>
    </p:cSldViewPr>
  </p:slideViewPr>
  <p:outlineViewPr>
    <p:cViewPr>
      <p:scale>
        <a:sx n="33" d="100"/>
        <a:sy n="33" d="100"/>
      </p:scale>
      <p:origin x="0" y="144"/>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A3345D-4200-41E6-B946-52788AA334BA}" type="datetimeFigureOut">
              <a:rPr lang="en-US" smtClean="0"/>
              <a:pPr/>
              <a:t>14/10/2020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7500826-DFA2-46E2-A74C-9F3F5B1143BA}" type="slidenum">
              <a:rPr lang="en-US" smtClean="0"/>
              <a:pPr/>
              <a:t>‹#›</a:t>
            </a:fld>
            <a:endParaRPr lang="en-US"/>
          </a:p>
        </p:txBody>
      </p:sp>
    </p:spTree>
    <p:extLst>
      <p:ext uri="{BB962C8B-B14F-4D97-AF65-F5344CB8AC3E}">
        <p14:creationId xmlns:p14="http://schemas.microsoft.com/office/powerpoint/2010/main" val="1738949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142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a:p>
        </p:txBody>
      </p:sp>
      <p:sp>
        <p:nvSpPr>
          <p:cNvPr id="921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2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2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142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C93015E3-49C3-4C0B-83BF-68C3FE2A9D12}" type="slidenum">
              <a:rPr lang="en-US"/>
              <a:pPr>
                <a:defRPr/>
              </a:pPr>
              <a:t>‹#›</a:t>
            </a:fld>
            <a:endParaRPr lang="en-US"/>
          </a:p>
        </p:txBody>
      </p:sp>
    </p:spTree>
    <p:extLst>
      <p:ext uri="{BB962C8B-B14F-4D97-AF65-F5344CB8AC3E}">
        <p14:creationId xmlns:p14="http://schemas.microsoft.com/office/powerpoint/2010/main" val="2449066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1</a:t>
            </a:fld>
            <a:endParaRPr lang="en-US"/>
          </a:p>
        </p:txBody>
      </p:sp>
    </p:spTree>
    <p:extLst>
      <p:ext uri="{BB962C8B-B14F-4D97-AF65-F5344CB8AC3E}">
        <p14:creationId xmlns:p14="http://schemas.microsoft.com/office/powerpoint/2010/main" val="2126276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97284" name="Slide Number Placeholder 3"/>
          <p:cNvSpPr>
            <a:spLocks noGrp="1"/>
          </p:cNvSpPr>
          <p:nvPr>
            <p:ph type="sldNum" sz="quarter" idx="5"/>
          </p:nvPr>
        </p:nvSpPr>
        <p:spPr>
          <a:noFill/>
        </p:spPr>
        <p:txBody>
          <a:bodyPr/>
          <a:lstStyle/>
          <a:p>
            <a:fld id="{C81D34EC-C750-4CCA-8481-516B22CA75BD}" type="slidenum">
              <a:rPr lang="en-US" smtClean="0">
                <a:latin typeface="Arial" pitchFamily="34" charset="0"/>
                <a:cs typeface="Arial" pitchFamily="34" charset="0"/>
              </a:rPr>
              <a:pPr/>
              <a:t>12</a:t>
            </a:fld>
            <a:endParaRPr lang="en-US"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97284" name="Slide Number Placeholder 3"/>
          <p:cNvSpPr>
            <a:spLocks noGrp="1"/>
          </p:cNvSpPr>
          <p:nvPr>
            <p:ph type="sldNum" sz="quarter" idx="5"/>
          </p:nvPr>
        </p:nvSpPr>
        <p:spPr>
          <a:noFill/>
        </p:spPr>
        <p:txBody>
          <a:bodyPr/>
          <a:lstStyle/>
          <a:p>
            <a:fld id="{C81D34EC-C750-4CCA-8481-516B22CA75BD}" type="slidenum">
              <a:rPr lang="en-US" smtClean="0">
                <a:latin typeface="Arial" pitchFamily="34" charset="0"/>
                <a:cs typeface="Arial" pitchFamily="34" charset="0"/>
              </a:rPr>
              <a:pPr/>
              <a:t>13</a:t>
            </a:fld>
            <a:endParaRPr lang="en-US" smtClean="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97284" name="Slide Number Placeholder 3"/>
          <p:cNvSpPr>
            <a:spLocks noGrp="1"/>
          </p:cNvSpPr>
          <p:nvPr>
            <p:ph type="sldNum" sz="quarter" idx="5"/>
          </p:nvPr>
        </p:nvSpPr>
        <p:spPr>
          <a:noFill/>
        </p:spPr>
        <p:txBody>
          <a:bodyPr/>
          <a:lstStyle/>
          <a:p>
            <a:fld id="{C81D34EC-C750-4CCA-8481-516B22CA75BD}" type="slidenum">
              <a:rPr lang="en-US" smtClean="0">
                <a:latin typeface="Arial" pitchFamily="34" charset="0"/>
                <a:cs typeface="Arial" pitchFamily="34" charset="0"/>
              </a:rPr>
              <a:pPr/>
              <a:t>14</a:t>
            </a:fld>
            <a:endParaRPr lang="en-US" smtClean="0">
              <a:latin typeface="Arial" pitchFamily="34" charset="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15</a:t>
            </a:fld>
            <a:endParaRPr lang="en-US"/>
          </a:p>
        </p:txBody>
      </p:sp>
    </p:spTree>
    <p:extLst>
      <p:ext uri="{BB962C8B-B14F-4D97-AF65-F5344CB8AC3E}">
        <p14:creationId xmlns:p14="http://schemas.microsoft.com/office/powerpoint/2010/main" val="3720479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16</a:t>
            </a:fld>
            <a:endParaRPr lang="en-US"/>
          </a:p>
        </p:txBody>
      </p:sp>
    </p:spTree>
    <p:extLst>
      <p:ext uri="{BB962C8B-B14F-4D97-AF65-F5344CB8AC3E}">
        <p14:creationId xmlns:p14="http://schemas.microsoft.com/office/powerpoint/2010/main" val="17295081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17</a:t>
            </a:fld>
            <a:endParaRPr lang="en-US"/>
          </a:p>
        </p:txBody>
      </p:sp>
    </p:spTree>
    <p:extLst>
      <p:ext uri="{BB962C8B-B14F-4D97-AF65-F5344CB8AC3E}">
        <p14:creationId xmlns:p14="http://schemas.microsoft.com/office/powerpoint/2010/main" val="34433245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18</a:t>
            </a:fld>
            <a:endParaRPr lang="en-US"/>
          </a:p>
        </p:txBody>
      </p:sp>
    </p:spTree>
    <p:extLst>
      <p:ext uri="{BB962C8B-B14F-4D97-AF65-F5344CB8AC3E}">
        <p14:creationId xmlns:p14="http://schemas.microsoft.com/office/powerpoint/2010/main" val="3180318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19</a:t>
            </a:fld>
            <a:endParaRPr lang="en-US"/>
          </a:p>
        </p:txBody>
      </p:sp>
    </p:spTree>
    <p:extLst>
      <p:ext uri="{BB962C8B-B14F-4D97-AF65-F5344CB8AC3E}">
        <p14:creationId xmlns:p14="http://schemas.microsoft.com/office/powerpoint/2010/main" val="1088408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20</a:t>
            </a:fld>
            <a:endParaRPr lang="en-US"/>
          </a:p>
        </p:txBody>
      </p:sp>
    </p:spTree>
    <p:extLst>
      <p:ext uri="{BB962C8B-B14F-4D97-AF65-F5344CB8AC3E}">
        <p14:creationId xmlns:p14="http://schemas.microsoft.com/office/powerpoint/2010/main" val="2133834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21</a:t>
            </a:fld>
            <a:endParaRPr lang="en-US"/>
          </a:p>
        </p:txBody>
      </p:sp>
    </p:spTree>
    <p:extLst>
      <p:ext uri="{BB962C8B-B14F-4D97-AF65-F5344CB8AC3E}">
        <p14:creationId xmlns:p14="http://schemas.microsoft.com/office/powerpoint/2010/main" val="2852143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a:t>
            </a:fld>
            <a:endParaRPr lang="en-US"/>
          </a:p>
        </p:txBody>
      </p:sp>
    </p:spTree>
    <p:extLst>
      <p:ext uri="{BB962C8B-B14F-4D97-AF65-F5344CB8AC3E}">
        <p14:creationId xmlns:p14="http://schemas.microsoft.com/office/powerpoint/2010/main" val="30130548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22</a:t>
            </a:fld>
            <a:endParaRPr lang="en-US"/>
          </a:p>
        </p:txBody>
      </p:sp>
    </p:spTree>
    <p:extLst>
      <p:ext uri="{BB962C8B-B14F-4D97-AF65-F5344CB8AC3E}">
        <p14:creationId xmlns:p14="http://schemas.microsoft.com/office/powerpoint/2010/main" val="1206295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23</a:t>
            </a:fld>
            <a:endParaRPr lang="en-US"/>
          </a:p>
        </p:txBody>
      </p:sp>
    </p:spTree>
    <p:extLst>
      <p:ext uri="{BB962C8B-B14F-4D97-AF65-F5344CB8AC3E}">
        <p14:creationId xmlns:p14="http://schemas.microsoft.com/office/powerpoint/2010/main" val="31229606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24</a:t>
            </a:fld>
            <a:endParaRPr lang="en-US"/>
          </a:p>
        </p:txBody>
      </p:sp>
    </p:spTree>
    <p:extLst>
      <p:ext uri="{BB962C8B-B14F-4D97-AF65-F5344CB8AC3E}">
        <p14:creationId xmlns:p14="http://schemas.microsoft.com/office/powerpoint/2010/main" val="19084181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25</a:t>
            </a:fld>
            <a:endParaRPr lang="en-US"/>
          </a:p>
        </p:txBody>
      </p:sp>
    </p:spTree>
    <p:extLst>
      <p:ext uri="{BB962C8B-B14F-4D97-AF65-F5344CB8AC3E}">
        <p14:creationId xmlns:p14="http://schemas.microsoft.com/office/powerpoint/2010/main" val="2575336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26</a:t>
            </a:fld>
            <a:endParaRPr lang="en-US"/>
          </a:p>
        </p:txBody>
      </p:sp>
    </p:spTree>
    <p:extLst>
      <p:ext uri="{BB962C8B-B14F-4D97-AF65-F5344CB8AC3E}">
        <p14:creationId xmlns:p14="http://schemas.microsoft.com/office/powerpoint/2010/main" val="27780688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27</a:t>
            </a:fld>
            <a:endParaRPr lang="en-US"/>
          </a:p>
        </p:txBody>
      </p:sp>
    </p:spTree>
    <p:extLst>
      <p:ext uri="{BB962C8B-B14F-4D97-AF65-F5344CB8AC3E}">
        <p14:creationId xmlns:p14="http://schemas.microsoft.com/office/powerpoint/2010/main" val="21470666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28</a:t>
            </a:fld>
            <a:endParaRPr lang="en-US"/>
          </a:p>
        </p:txBody>
      </p:sp>
    </p:spTree>
    <p:extLst>
      <p:ext uri="{BB962C8B-B14F-4D97-AF65-F5344CB8AC3E}">
        <p14:creationId xmlns:p14="http://schemas.microsoft.com/office/powerpoint/2010/main" val="22126770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29</a:t>
            </a:fld>
            <a:endParaRPr lang="en-US"/>
          </a:p>
        </p:txBody>
      </p:sp>
    </p:spTree>
    <p:extLst>
      <p:ext uri="{BB962C8B-B14F-4D97-AF65-F5344CB8AC3E}">
        <p14:creationId xmlns:p14="http://schemas.microsoft.com/office/powerpoint/2010/main" val="36816748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30</a:t>
            </a:fld>
            <a:endParaRPr lang="en-US"/>
          </a:p>
        </p:txBody>
      </p:sp>
    </p:spTree>
    <p:extLst>
      <p:ext uri="{BB962C8B-B14F-4D97-AF65-F5344CB8AC3E}">
        <p14:creationId xmlns:p14="http://schemas.microsoft.com/office/powerpoint/2010/main" val="23554446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31</a:t>
            </a:fld>
            <a:endParaRPr lang="en-US"/>
          </a:p>
        </p:txBody>
      </p:sp>
    </p:spTree>
    <p:extLst>
      <p:ext uri="{BB962C8B-B14F-4D97-AF65-F5344CB8AC3E}">
        <p14:creationId xmlns:p14="http://schemas.microsoft.com/office/powerpoint/2010/main" val="493220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a:t>
            </a:fld>
            <a:endParaRPr lang="en-US"/>
          </a:p>
        </p:txBody>
      </p:sp>
    </p:spTree>
    <p:extLst>
      <p:ext uri="{BB962C8B-B14F-4D97-AF65-F5344CB8AC3E}">
        <p14:creationId xmlns:p14="http://schemas.microsoft.com/office/powerpoint/2010/main" val="16819583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32</a:t>
            </a:fld>
            <a:endParaRPr lang="en-US"/>
          </a:p>
        </p:txBody>
      </p:sp>
    </p:spTree>
    <p:extLst>
      <p:ext uri="{BB962C8B-B14F-4D97-AF65-F5344CB8AC3E}">
        <p14:creationId xmlns:p14="http://schemas.microsoft.com/office/powerpoint/2010/main" val="512516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33</a:t>
            </a:fld>
            <a:endParaRPr lang="en-US"/>
          </a:p>
        </p:txBody>
      </p:sp>
    </p:spTree>
    <p:extLst>
      <p:ext uri="{BB962C8B-B14F-4D97-AF65-F5344CB8AC3E}">
        <p14:creationId xmlns:p14="http://schemas.microsoft.com/office/powerpoint/2010/main" val="2979219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34</a:t>
            </a:fld>
            <a:endParaRPr lang="en-US"/>
          </a:p>
        </p:txBody>
      </p:sp>
    </p:spTree>
    <p:extLst>
      <p:ext uri="{BB962C8B-B14F-4D97-AF65-F5344CB8AC3E}">
        <p14:creationId xmlns:p14="http://schemas.microsoft.com/office/powerpoint/2010/main" val="2979219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35</a:t>
            </a:fld>
            <a:endParaRPr lang="en-US"/>
          </a:p>
        </p:txBody>
      </p:sp>
    </p:spTree>
    <p:extLst>
      <p:ext uri="{BB962C8B-B14F-4D97-AF65-F5344CB8AC3E}">
        <p14:creationId xmlns:p14="http://schemas.microsoft.com/office/powerpoint/2010/main" val="4433171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36</a:t>
            </a:fld>
            <a:endParaRPr lang="en-US"/>
          </a:p>
        </p:txBody>
      </p:sp>
    </p:spTree>
    <p:extLst>
      <p:ext uri="{BB962C8B-B14F-4D97-AF65-F5344CB8AC3E}">
        <p14:creationId xmlns:p14="http://schemas.microsoft.com/office/powerpoint/2010/main" val="12838649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37</a:t>
            </a:fld>
            <a:endParaRPr lang="en-US"/>
          </a:p>
        </p:txBody>
      </p:sp>
    </p:spTree>
    <p:extLst>
      <p:ext uri="{BB962C8B-B14F-4D97-AF65-F5344CB8AC3E}">
        <p14:creationId xmlns:p14="http://schemas.microsoft.com/office/powerpoint/2010/main" val="1546558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38</a:t>
            </a:fld>
            <a:endParaRPr lang="en-US"/>
          </a:p>
        </p:txBody>
      </p:sp>
    </p:spTree>
    <p:extLst>
      <p:ext uri="{BB962C8B-B14F-4D97-AF65-F5344CB8AC3E}">
        <p14:creationId xmlns:p14="http://schemas.microsoft.com/office/powerpoint/2010/main" val="26686594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39</a:t>
            </a:fld>
            <a:endParaRPr lang="en-US"/>
          </a:p>
        </p:txBody>
      </p:sp>
    </p:spTree>
    <p:extLst>
      <p:ext uri="{BB962C8B-B14F-4D97-AF65-F5344CB8AC3E}">
        <p14:creationId xmlns:p14="http://schemas.microsoft.com/office/powerpoint/2010/main" val="35576386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40</a:t>
            </a:fld>
            <a:endParaRPr lang="en-US"/>
          </a:p>
        </p:txBody>
      </p:sp>
    </p:spTree>
    <p:extLst>
      <p:ext uri="{BB962C8B-B14F-4D97-AF65-F5344CB8AC3E}">
        <p14:creationId xmlns:p14="http://schemas.microsoft.com/office/powerpoint/2010/main" val="10791099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41</a:t>
            </a:fld>
            <a:endParaRPr lang="en-US"/>
          </a:p>
        </p:txBody>
      </p:sp>
    </p:spTree>
    <p:extLst>
      <p:ext uri="{BB962C8B-B14F-4D97-AF65-F5344CB8AC3E}">
        <p14:creationId xmlns:p14="http://schemas.microsoft.com/office/powerpoint/2010/main" val="499166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a:t>
            </a:fld>
            <a:endParaRPr lang="en-US"/>
          </a:p>
        </p:txBody>
      </p:sp>
    </p:spTree>
    <p:extLst>
      <p:ext uri="{BB962C8B-B14F-4D97-AF65-F5344CB8AC3E}">
        <p14:creationId xmlns:p14="http://schemas.microsoft.com/office/powerpoint/2010/main" val="4987091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42</a:t>
            </a:fld>
            <a:endParaRPr lang="en-US"/>
          </a:p>
        </p:txBody>
      </p:sp>
    </p:spTree>
    <p:extLst>
      <p:ext uri="{BB962C8B-B14F-4D97-AF65-F5344CB8AC3E}">
        <p14:creationId xmlns:p14="http://schemas.microsoft.com/office/powerpoint/2010/main" val="10609168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43</a:t>
            </a:fld>
            <a:endParaRPr lang="en-US"/>
          </a:p>
        </p:txBody>
      </p:sp>
    </p:spTree>
    <p:extLst>
      <p:ext uri="{BB962C8B-B14F-4D97-AF65-F5344CB8AC3E}">
        <p14:creationId xmlns:p14="http://schemas.microsoft.com/office/powerpoint/2010/main" val="12185337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44</a:t>
            </a:fld>
            <a:endParaRPr lang="en-US"/>
          </a:p>
        </p:txBody>
      </p:sp>
    </p:spTree>
    <p:extLst>
      <p:ext uri="{BB962C8B-B14F-4D97-AF65-F5344CB8AC3E}">
        <p14:creationId xmlns:p14="http://schemas.microsoft.com/office/powerpoint/2010/main" val="10256576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45</a:t>
            </a:fld>
            <a:endParaRPr lang="en-US"/>
          </a:p>
        </p:txBody>
      </p:sp>
    </p:spTree>
    <p:extLst>
      <p:ext uri="{BB962C8B-B14F-4D97-AF65-F5344CB8AC3E}">
        <p14:creationId xmlns:p14="http://schemas.microsoft.com/office/powerpoint/2010/main" val="2609649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46</a:t>
            </a:fld>
            <a:endParaRPr lang="en-US"/>
          </a:p>
        </p:txBody>
      </p:sp>
    </p:spTree>
    <p:extLst>
      <p:ext uri="{BB962C8B-B14F-4D97-AF65-F5344CB8AC3E}">
        <p14:creationId xmlns:p14="http://schemas.microsoft.com/office/powerpoint/2010/main" val="151197995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47</a:t>
            </a:fld>
            <a:endParaRPr lang="en-US"/>
          </a:p>
        </p:txBody>
      </p:sp>
    </p:spTree>
    <p:extLst>
      <p:ext uri="{BB962C8B-B14F-4D97-AF65-F5344CB8AC3E}">
        <p14:creationId xmlns:p14="http://schemas.microsoft.com/office/powerpoint/2010/main" val="365326468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48</a:t>
            </a:fld>
            <a:endParaRPr lang="en-US"/>
          </a:p>
        </p:txBody>
      </p:sp>
    </p:spTree>
    <p:extLst>
      <p:ext uri="{BB962C8B-B14F-4D97-AF65-F5344CB8AC3E}">
        <p14:creationId xmlns:p14="http://schemas.microsoft.com/office/powerpoint/2010/main" val="327903516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49</a:t>
            </a:fld>
            <a:endParaRPr lang="en-US"/>
          </a:p>
        </p:txBody>
      </p:sp>
    </p:spTree>
    <p:extLst>
      <p:ext uri="{BB962C8B-B14F-4D97-AF65-F5344CB8AC3E}">
        <p14:creationId xmlns:p14="http://schemas.microsoft.com/office/powerpoint/2010/main" val="283977731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50</a:t>
            </a:fld>
            <a:endParaRPr lang="en-US"/>
          </a:p>
        </p:txBody>
      </p:sp>
    </p:spTree>
    <p:extLst>
      <p:ext uri="{BB962C8B-B14F-4D97-AF65-F5344CB8AC3E}">
        <p14:creationId xmlns:p14="http://schemas.microsoft.com/office/powerpoint/2010/main" val="331582617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51</a:t>
            </a:fld>
            <a:endParaRPr lang="en-US"/>
          </a:p>
        </p:txBody>
      </p:sp>
    </p:spTree>
    <p:extLst>
      <p:ext uri="{BB962C8B-B14F-4D97-AF65-F5344CB8AC3E}">
        <p14:creationId xmlns:p14="http://schemas.microsoft.com/office/powerpoint/2010/main" val="1725775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a:t>
            </a:fld>
            <a:endParaRPr lang="en-US"/>
          </a:p>
        </p:txBody>
      </p:sp>
    </p:spTree>
    <p:extLst>
      <p:ext uri="{BB962C8B-B14F-4D97-AF65-F5344CB8AC3E}">
        <p14:creationId xmlns:p14="http://schemas.microsoft.com/office/powerpoint/2010/main" val="47825047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52</a:t>
            </a:fld>
            <a:endParaRPr lang="en-US"/>
          </a:p>
        </p:txBody>
      </p:sp>
    </p:spTree>
    <p:extLst>
      <p:ext uri="{BB962C8B-B14F-4D97-AF65-F5344CB8AC3E}">
        <p14:creationId xmlns:p14="http://schemas.microsoft.com/office/powerpoint/2010/main" val="207566257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53</a:t>
            </a:fld>
            <a:endParaRPr lang="en-US"/>
          </a:p>
        </p:txBody>
      </p:sp>
    </p:spTree>
    <p:extLst>
      <p:ext uri="{BB962C8B-B14F-4D97-AF65-F5344CB8AC3E}">
        <p14:creationId xmlns:p14="http://schemas.microsoft.com/office/powerpoint/2010/main" val="1230172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54</a:t>
            </a:fld>
            <a:endParaRPr lang="en-US"/>
          </a:p>
        </p:txBody>
      </p:sp>
    </p:spTree>
    <p:extLst>
      <p:ext uri="{BB962C8B-B14F-4D97-AF65-F5344CB8AC3E}">
        <p14:creationId xmlns:p14="http://schemas.microsoft.com/office/powerpoint/2010/main" val="8899854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55</a:t>
            </a:fld>
            <a:endParaRPr lang="en-US"/>
          </a:p>
        </p:txBody>
      </p:sp>
    </p:spTree>
    <p:extLst>
      <p:ext uri="{BB962C8B-B14F-4D97-AF65-F5344CB8AC3E}">
        <p14:creationId xmlns:p14="http://schemas.microsoft.com/office/powerpoint/2010/main" val="422924663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56</a:t>
            </a:fld>
            <a:endParaRPr lang="en-US"/>
          </a:p>
        </p:txBody>
      </p:sp>
    </p:spTree>
    <p:extLst>
      <p:ext uri="{BB962C8B-B14F-4D97-AF65-F5344CB8AC3E}">
        <p14:creationId xmlns:p14="http://schemas.microsoft.com/office/powerpoint/2010/main" val="326780153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57</a:t>
            </a:fld>
            <a:endParaRPr lang="en-US"/>
          </a:p>
        </p:txBody>
      </p:sp>
    </p:spTree>
    <p:extLst>
      <p:ext uri="{BB962C8B-B14F-4D97-AF65-F5344CB8AC3E}">
        <p14:creationId xmlns:p14="http://schemas.microsoft.com/office/powerpoint/2010/main" val="8381436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58</a:t>
            </a:fld>
            <a:endParaRPr lang="en-US"/>
          </a:p>
        </p:txBody>
      </p:sp>
    </p:spTree>
    <p:extLst>
      <p:ext uri="{BB962C8B-B14F-4D97-AF65-F5344CB8AC3E}">
        <p14:creationId xmlns:p14="http://schemas.microsoft.com/office/powerpoint/2010/main" val="25365113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59</a:t>
            </a:fld>
            <a:endParaRPr lang="en-US"/>
          </a:p>
        </p:txBody>
      </p:sp>
    </p:spTree>
    <p:extLst>
      <p:ext uri="{BB962C8B-B14F-4D97-AF65-F5344CB8AC3E}">
        <p14:creationId xmlns:p14="http://schemas.microsoft.com/office/powerpoint/2010/main" val="214526870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60</a:t>
            </a:fld>
            <a:endParaRPr lang="en-US"/>
          </a:p>
        </p:txBody>
      </p:sp>
    </p:spTree>
    <p:extLst>
      <p:ext uri="{BB962C8B-B14F-4D97-AF65-F5344CB8AC3E}">
        <p14:creationId xmlns:p14="http://schemas.microsoft.com/office/powerpoint/2010/main" val="214526870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61</a:t>
            </a:fld>
            <a:endParaRPr lang="en-US"/>
          </a:p>
        </p:txBody>
      </p:sp>
    </p:spTree>
    <p:extLst>
      <p:ext uri="{BB962C8B-B14F-4D97-AF65-F5344CB8AC3E}">
        <p14:creationId xmlns:p14="http://schemas.microsoft.com/office/powerpoint/2010/main" val="2145268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93188" name="Slide Number Placeholder 3"/>
          <p:cNvSpPr>
            <a:spLocks noGrp="1"/>
          </p:cNvSpPr>
          <p:nvPr>
            <p:ph type="sldNum" sz="quarter" idx="5"/>
          </p:nvPr>
        </p:nvSpPr>
        <p:spPr>
          <a:noFill/>
        </p:spPr>
        <p:txBody>
          <a:bodyPr/>
          <a:lstStyle/>
          <a:p>
            <a:fld id="{9A0F810E-254C-47A7-9031-ADDF11FF5764}" type="slidenum">
              <a:rPr lang="en-US" smtClean="0">
                <a:latin typeface="Arial" pitchFamily="34" charset="0"/>
                <a:cs typeface="Arial" pitchFamily="34" charset="0"/>
              </a:rPr>
              <a:pPr/>
              <a:t>8</a:t>
            </a:fld>
            <a:endParaRPr lang="en-US" smtClean="0">
              <a:latin typeface="Arial" pitchFamily="34" charset="0"/>
              <a:cs typeface="Arial" pitchFamily="34"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62</a:t>
            </a:fld>
            <a:endParaRPr lang="en-US"/>
          </a:p>
        </p:txBody>
      </p:sp>
    </p:spTree>
    <p:extLst>
      <p:ext uri="{BB962C8B-B14F-4D97-AF65-F5344CB8AC3E}">
        <p14:creationId xmlns:p14="http://schemas.microsoft.com/office/powerpoint/2010/main" val="214526870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63</a:t>
            </a:fld>
            <a:endParaRPr lang="en-US"/>
          </a:p>
        </p:txBody>
      </p:sp>
    </p:spTree>
    <p:extLst>
      <p:ext uri="{BB962C8B-B14F-4D97-AF65-F5344CB8AC3E}">
        <p14:creationId xmlns:p14="http://schemas.microsoft.com/office/powerpoint/2010/main" val="18480005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64</a:t>
            </a:fld>
            <a:endParaRPr lang="en-US"/>
          </a:p>
        </p:txBody>
      </p:sp>
    </p:spTree>
    <p:extLst>
      <p:ext uri="{BB962C8B-B14F-4D97-AF65-F5344CB8AC3E}">
        <p14:creationId xmlns:p14="http://schemas.microsoft.com/office/powerpoint/2010/main" val="417632567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65</a:t>
            </a:fld>
            <a:endParaRPr lang="en-US"/>
          </a:p>
        </p:txBody>
      </p:sp>
    </p:spTree>
    <p:extLst>
      <p:ext uri="{BB962C8B-B14F-4D97-AF65-F5344CB8AC3E}">
        <p14:creationId xmlns:p14="http://schemas.microsoft.com/office/powerpoint/2010/main" val="387232899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66</a:t>
            </a:fld>
            <a:endParaRPr lang="en-US"/>
          </a:p>
        </p:txBody>
      </p:sp>
    </p:spTree>
    <p:extLst>
      <p:ext uri="{BB962C8B-B14F-4D97-AF65-F5344CB8AC3E}">
        <p14:creationId xmlns:p14="http://schemas.microsoft.com/office/powerpoint/2010/main" val="331640502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67</a:t>
            </a:fld>
            <a:endParaRPr lang="en-US"/>
          </a:p>
        </p:txBody>
      </p:sp>
    </p:spTree>
    <p:extLst>
      <p:ext uri="{BB962C8B-B14F-4D97-AF65-F5344CB8AC3E}">
        <p14:creationId xmlns:p14="http://schemas.microsoft.com/office/powerpoint/2010/main" val="148303269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68</a:t>
            </a:fld>
            <a:endParaRPr lang="en-US"/>
          </a:p>
        </p:txBody>
      </p:sp>
    </p:spTree>
    <p:extLst>
      <p:ext uri="{BB962C8B-B14F-4D97-AF65-F5344CB8AC3E}">
        <p14:creationId xmlns:p14="http://schemas.microsoft.com/office/powerpoint/2010/main" val="196183881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69</a:t>
            </a:fld>
            <a:endParaRPr lang="en-US"/>
          </a:p>
        </p:txBody>
      </p:sp>
    </p:spTree>
    <p:extLst>
      <p:ext uri="{BB962C8B-B14F-4D97-AF65-F5344CB8AC3E}">
        <p14:creationId xmlns:p14="http://schemas.microsoft.com/office/powerpoint/2010/main" val="138001863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70</a:t>
            </a:fld>
            <a:endParaRPr lang="en-US"/>
          </a:p>
        </p:txBody>
      </p:sp>
    </p:spTree>
    <p:extLst>
      <p:ext uri="{BB962C8B-B14F-4D97-AF65-F5344CB8AC3E}">
        <p14:creationId xmlns:p14="http://schemas.microsoft.com/office/powerpoint/2010/main" val="324721830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71</a:t>
            </a:fld>
            <a:endParaRPr lang="en-US"/>
          </a:p>
        </p:txBody>
      </p:sp>
    </p:spTree>
    <p:extLst>
      <p:ext uri="{BB962C8B-B14F-4D97-AF65-F5344CB8AC3E}">
        <p14:creationId xmlns:p14="http://schemas.microsoft.com/office/powerpoint/2010/main" val="1180702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94212" name="Slide Number Placeholder 3"/>
          <p:cNvSpPr>
            <a:spLocks noGrp="1"/>
          </p:cNvSpPr>
          <p:nvPr>
            <p:ph type="sldNum" sz="quarter" idx="5"/>
          </p:nvPr>
        </p:nvSpPr>
        <p:spPr>
          <a:noFill/>
        </p:spPr>
        <p:txBody>
          <a:bodyPr/>
          <a:lstStyle/>
          <a:p>
            <a:fld id="{3EE06D43-D688-4B72-B7D7-BE2091E6D059}" type="slidenum">
              <a:rPr lang="en-US" smtClean="0">
                <a:latin typeface="Arial" pitchFamily="34" charset="0"/>
                <a:cs typeface="Arial" pitchFamily="34" charset="0"/>
              </a:rPr>
              <a:pPr/>
              <a:t>9</a:t>
            </a:fld>
            <a:endParaRPr lang="en-US" smtClean="0">
              <a:latin typeface="Arial" pitchFamily="34" charset="0"/>
              <a:cs typeface="Arial" pitchFamily="34"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72</a:t>
            </a:fld>
            <a:endParaRPr lang="en-US"/>
          </a:p>
        </p:txBody>
      </p:sp>
    </p:spTree>
    <p:extLst>
      <p:ext uri="{BB962C8B-B14F-4D97-AF65-F5344CB8AC3E}">
        <p14:creationId xmlns:p14="http://schemas.microsoft.com/office/powerpoint/2010/main" val="118070229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73</a:t>
            </a:fld>
            <a:endParaRPr lang="en-US"/>
          </a:p>
        </p:txBody>
      </p:sp>
    </p:spTree>
    <p:extLst>
      <p:ext uri="{BB962C8B-B14F-4D97-AF65-F5344CB8AC3E}">
        <p14:creationId xmlns:p14="http://schemas.microsoft.com/office/powerpoint/2010/main" val="331040150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74</a:t>
            </a:fld>
            <a:endParaRPr lang="en-US"/>
          </a:p>
        </p:txBody>
      </p:sp>
    </p:spTree>
    <p:extLst>
      <p:ext uri="{BB962C8B-B14F-4D97-AF65-F5344CB8AC3E}">
        <p14:creationId xmlns:p14="http://schemas.microsoft.com/office/powerpoint/2010/main" val="392189422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75</a:t>
            </a:fld>
            <a:endParaRPr lang="en-US"/>
          </a:p>
        </p:txBody>
      </p:sp>
    </p:spTree>
    <p:extLst>
      <p:ext uri="{BB962C8B-B14F-4D97-AF65-F5344CB8AC3E}">
        <p14:creationId xmlns:p14="http://schemas.microsoft.com/office/powerpoint/2010/main" val="425059346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82</a:t>
            </a:fld>
            <a:endParaRPr lang="en-US"/>
          </a:p>
        </p:txBody>
      </p:sp>
    </p:spTree>
    <p:extLst>
      <p:ext uri="{BB962C8B-B14F-4D97-AF65-F5344CB8AC3E}">
        <p14:creationId xmlns:p14="http://schemas.microsoft.com/office/powerpoint/2010/main" val="362769435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95</a:t>
            </a:fld>
            <a:endParaRPr lang="en-US"/>
          </a:p>
        </p:txBody>
      </p:sp>
    </p:spTree>
    <p:extLst>
      <p:ext uri="{BB962C8B-B14F-4D97-AF65-F5344CB8AC3E}">
        <p14:creationId xmlns:p14="http://schemas.microsoft.com/office/powerpoint/2010/main" val="380155980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96</a:t>
            </a:fld>
            <a:endParaRPr lang="en-US"/>
          </a:p>
        </p:txBody>
      </p:sp>
    </p:spTree>
    <p:extLst>
      <p:ext uri="{BB962C8B-B14F-4D97-AF65-F5344CB8AC3E}">
        <p14:creationId xmlns:p14="http://schemas.microsoft.com/office/powerpoint/2010/main" val="372488544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93015E3-49C3-4C0B-83BF-68C3FE2A9D12}" type="slidenum">
              <a:rPr lang="en-US" smtClean="0"/>
              <a:pPr>
                <a:defRPr/>
              </a:pPr>
              <a:t>97</a:t>
            </a:fld>
            <a:endParaRPr lang="en-US"/>
          </a:p>
        </p:txBody>
      </p:sp>
    </p:spTree>
    <p:extLst>
      <p:ext uri="{BB962C8B-B14F-4D97-AF65-F5344CB8AC3E}">
        <p14:creationId xmlns:p14="http://schemas.microsoft.com/office/powerpoint/2010/main" val="3469375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94212" name="Slide Number Placeholder 3"/>
          <p:cNvSpPr>
            <a:spLocks noGrp="1"/>
          </p:cNvSpPr>
          <p:nvPr>
            <p:ph type="sldNum" sz="quarter" idx="5"/>
          </p:nvPr>
        </p:nvSpPr>
        <p:spPr>
          <a:noFill/>
        </p:spPr>
        <p:txBody>
          <a:bodyPr/>
          <a:lstStyle/>
          <a:p>
            <a:fld id="{3EE06D43-D688-4B72-B7D7-BE2091E6D059}" type="slidenum">
              <a:rPr lang="en-US" smtClean="0">
                <a:latin typeface="Arial" pitchFamily="34" charset="0"/>
                <a:cs typeface="Arial" pitchFamily="34" charset="0"/>
              </a:rPr>
              <a:pPr/>
              <a:t>10</a:t>
            </a:fld>
            <a:endParaRPr lang="en-US"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95236" name="Slide Number Placeholder 3"/>
          <p:cNvSpPr>
            <a:spLocks noGrp="1"/>
          </p:cNvSpPr>
          <p:nvPr>
            <p:ph type="sldNum" sz="quarter" idx="5"/>
          </p:nvPr>
        </p:nvSpPr>
        <p:spPr>
          <a:noFill/>
        </p:spPr>
        <p:txBody>
          <a:bodyPr/>
          <a:lstStyle/>
          <a:p>
            <a:fld id="{D30A1726-35AB-45FA-A129-854F83C555CA}" type="slidenum">
              <a:rPr lang="en-US" smtClean="0">
                <a:latin typeface="Arial" pitchFamily="34" charset="0"/>
                <a:cs typeface="Arial" pitchFamily="34" charset="0"/>
              </a:rPr>
              <a:pPr/>
              <a:t>11</a:t>
            </a:fld>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sz="1000">
                <a:cs typeface="Arial" charset="0"/>
              </a:endParaRPr>
            </a:p>
          </p:txBody>
        </p:sp>
        <p:sp>
          <p:nvSpPr>
            <p:cNvPr id="12"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cs typeface="Arial" charset="0"/>
              </a:endParaRPr>
            </a:p>
          </p:txBody>
        </p:sp>
        <p:sp>
          <p:nvSpPr>
            <p:cNvPr id="13"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cs typeface="Arial" charset="0"/>
              </a:endParaRPr>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sz="1000">
                <a:cs typeface="Arial" charset="0"/>
              </a:endParaRPr>
            </a:p>
          </p:txBody>
        </p:sp>
        <p:sp>
          <p:nvSpPr>
            <p:cNvPr id="15"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cs typeface="Arial" charset="0"/>
              </a:endParaRPr>
            </a:p>
          </p:txBody>
        </p:sp>
        <p:sp>
          <p:nvSpPr>
            <p:cNvPr id="16"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cs typeface="Arial" charset="0"/>
              </a:endParaRPr>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a:defRPr/>
              </a:pPr>
              <a:endParaRPr lang="en-US">
                <a:cs typeface="Arial" charset="0"/>
              </a:endParaRPr>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a:defRPr/>
                </a:pPr>
                <a:endParaRPr lang="en-US">
                  <a:cs typeface="Arial" charset="0"/>
                </a:endParaRPr>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a:defRPr/>
              </a:pPr>
              <a:endParaRPr lang="en-US">
                <a:cs typeface="Arial" charset="0"/>
              </a:endParaRPr>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a:defRPr/>
              </a:pPr>
              <a:endParaRPr lang="en-US">
                <a:cs typeface="Arial" charset="0"/>
              </a:endParaRPr>
            </a:p>
          </p:txBody>
        </p:sp>
      </p:grpSp>
      <p:sp>
        <p:nvSpPr>
          <p:cNvPr id="245799"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24580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BBAB4D5E-8668-42C9-ABA3-42978C594AC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4855EBFD-C2B4-4688-999E-E973AD7BBC3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5C527650-5C0A-414C-8EDB-51FE540B89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8004CC67-C4C8-4B6A-A73B-5BFFB1594FD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D69C744A-15E1-4417-8B68-3E23EE3A534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A1176039-B84E-439A-8413-72BE79FF2F8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8D398629-7123-4C81-8756-AA8C1B4FE4E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43987B9F-47AA-443F-BFE2-EC00DF45D3D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EA533B6F-061E-4E9A-8896-236644766AB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E3C4DB4B-2294-4606-8180-173775A57BE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1B23923D-7139-4CF5-B42D-E599B7BE9E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24473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sp>
          <p:nvSpPr>
            <p:cNvPr id="24474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sp>
          <p:nvSpPr>
            <p:cNvPr id="24474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grpSp>
          <p:nvGrpSpPr>
            <p:cNvPr id="1035" name="Group 6"/>
            <p:cNvGrpSpPr>
              <a:grpSpLocks/>
            </p:cNvGrpSpPr>
            <p:nvPr/>
          </p:nvGrpSpPr>
          <p:grpSpPr bwMode="auto">
            <a:xfrm>
              <a:off x="288" y="0"/>
              <a:ext cx="5098" cy="4316"/>
              <a:chOff x="288" y="0"/>
              <a:chExt cx="5098" cy="4316"/>
            </a:xfrm>
          </p:grpSpPr>
          <p:sp>
            <p:nvSpPr>
              <p:cNvPr id="24474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4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4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4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4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4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4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5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5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5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5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5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sp>
            <p:nvSpPr>
              <p:cNvPr id="24475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sz="1000">
                  <a:cs typeface="Arial" charset="0"/>
                </a:endParaRPr>
              </a:p>
            </p:txBody>
          </p:sp>
        </p:grpSp>
        <p:sp>
          <p:nvSpPr>
            <p:cNvPr id="24475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sp>
          <p:nvSpPr>
            <p:cNvPr id="24475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sz="1000">
                <a:cs typeface="Arial" charset="0"/>
              </a:endParaRPr>
            </a:p>
          </p:txBody>
        </p:sp>
        <p:sp>
          <p:nvSpPr>
            <p:cNvPr id="24475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sz="1000">
                <a:cs typeface="Arial" charset="0"/>
              </a:endParaRPr>
            </a:p>
          </p:txBody>
        </p:sp>
        <p:sp>
          <p:nvSpPr>
            <p:cNvPr id="1039"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cs typeface="Arial" charset="0"/>
              </a:endParaRPr>
            </a:p>
          </p:txBody>
        </p:sp>
        <p:sp>
          <p:nvSpPr>
            <p:cNvPr id="1040"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cs typeface="Arial" charset="0"/>
              </a:endParaRPr>
            </a:p>
          </p:txBody>
        </p:sp>
        <p:sp>
          <p:nvSpPr>
            <p:cNvPr id="24476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sz="1000">
                <a:cs typeface="Arial" charset="0"/>
              </a:endParaRPr>
            </a:p>
          </p:txBody>
        </p:sp>
        <p:sp>
          <p:nvSpPr>
            <p:cNvPr id="1042"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cs typeface="Arial" charset="0"/>
              </a:endParaRPr>
            </a:p>
          </p:txBody>
        </p:sp>
        <p:sp>
          <p:nvSpPr>
            <p:cNvPr id="1043"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cs typeface="Arial" charset="0"/>
              </a:endParaRPr>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a:defRPr/>
              </a:pPr>
              <a:endParaRPr lang="en-US">
                <a:cs typeface="Arial" charset="0"/>
              </a:endParaRPr>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a:defRPr/>
                </a:pPr>
                <a:endParaRPr lang="en-US">
                  <a:cs typeface="Arial" charset="0"/>
                </a:endParaRPr>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a:defRPr/>
                </a:pPr>
                <a:endParaRPr lang="en-US">
                  <a:cs typeface="Arial" charset="0"/>
                </a:endParaRPr>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a:defRPr/>
              </a:pPr>
              <a:endParaRPr lang="en-US">
                <a:cs typeface="Arial" charset="0"/>
              </a:endParaRPr>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a:defRPr/>
              </a:pPr>
              <a:endParaRPr lang="en-US">
                <a:cs typeface="Arial" charset="0"/>
              </a:endParaRPr>
            </a:p>
          </p:txBody>
        </p:sp>
      </p:grpSp>
      <p:sp>
        <p:nvSpPr>
          <p:cNvPr id="244775"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44776"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cs typeface="Arial" charset="0"/>
              </a:defRPr>
            </a:lvl1pPr>
          </a:lstStyle>
          <a:p>
            <a:pPr>
              <a:defRPr/>
            </a:pPr>
            <a:endParaRPr lang="en-US"/>
          </a:p>
        </p:txBody>
      </p:sp>
      <p:sp>
        <p:nvSpPr>
          <p:cNvPr id="244777"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cs typeface="Arial" charset="0"/>
              </a:defRPr>
            </a:lvl1pPr>
          </a:lstStyle>
          <a:p>
            <a:pPr>
              <a:defRPr/>
            </a:pPr>
            <a:endParaRPr lang="en-US"/>
          </a:p>
        </p:txBody>
      </p:sp>
      <p:sp>
        <p:nvSpPr>
          <p:cNvPr id="244778"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cs typeface="Arial" charset="0"/>
              </a:defRPr>
            </a:lvl1pPr>
          </a:lstStyle>
          <a:p>
            <a:pPr>
              <a:defRPr/>
            </a:pPr>
            <a:fld id="{703D87C2-644E-47A5-A2AD-8DBDBE9242BE}" type="slidenum">
              <a:rPr lang="en-US"/>
              <a:pPr>
                <a:defRPr/>
              </a:pPr>
              <a:t>‹#›</a:t>
            </a:fld>
            <a:endParaRPr lang="en-US"/>
          </a:p>
        </p:txBody>
      </p:sp>
      <p:sp>
        <p:nvSpPr>
          <p:cNvPr id="24477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892"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7.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44646"/>
            <a:ext cx="9144000" cy="5486400"/>
          </a:xfrm>
        </p:spPr>
        <p:txBody>
          <a:bodyPr anchor="t"/>
          <a:lstStyle/>
          <a:p>
            <a:pPr marL="91440">
              <a:lnSpc>
                <a:spcPct val="130000"/>
              </a:lnSpc>
              <a:spcBef>
                <a:spcPts val="1200"/>
              </a:spcBef>
              <a:defRPr/>
            </a:pPr>
            <a:r>
              <a:rPr lang="en-US" sz="2800" b="1" dirty="0" smtClean="0">
                <a:solidFill>
                  <a:schemeClr val="tx1"/>
                </a:solidFill>
              </a:rPr>
              <a:t>BAN THI ĐUA - KHEN THƯỞNG </a:t>
            </a:r>
            <a:br>
              <a:rPr lang="en-US" sz="2800" b="1" dirty="0" smtClean="0">
                <a:solidFill>
                  <a:schemeClr val="tx1"/>
                </a:solidFill>
              </a:rPr>
            </a:br>
            <a:r>
              <a:rPr lang="en-US" sz="2800" b="1" dirty="0" smtClean="0">
                <a:solidFill>
                  <a:schemeClr val="tx1"/>
                </a:solidFill>
              </a:rPr>
              <a:t>THÀNH PHỐ HỒ CHÍ MINH</a:t>
            </a:r>
            <a:r>
              <a:rPr lang="en-US" sz="1400" b="1" dirty="0" smtClean="0"/>
              <a:t/>
            </a:r>
            <a:br>
              <a:rPr lang="en-US" sz="1400" b="1" dirty="0" smtClean="0"/>
            </a:br>
            <a:r>
              <a:rPr lang="en-US" sz="2000" b="1" dirty="0" smtClean="0"/>
              <a:t/>
            </a:r>
            <a:br>
              <a:rPr lang="en-US" sz="2000" b="1" dirty="0" smtClean="0"/>
            </a:br>
            <a:r>
              <a:rPr lang="en-US" sz="2000" b="1" dirty="0" smtClean="0">
                <a:solidFill>
                  <a:srgbClr val="6600FF"/>
                </a:solidFill>
              </a:rPr>
              <a:t/>
            </a:r>
            <a:br>
              <a:rPr lang="en-US" sz="2000" b="1" dirty="0" smtClean="0">
                <a:solidFill>
                  <a:srgbClr val="6600FF"/>
                </a:solidFill>
              </a:rPr>
            </a:br>
            <a:r>
              <a:rPr lang="en-US" sz="2000" b="1" dirty="0" smtClean="0">
                <a:solidFill>
                  <a:srgbClr val="6600FF"/>
                </a:solidFill>
              </a:rPr>
              <a:t/>
            </a:r>
            <a:br>
              <a:rPr lang="en-US" sz="2000" b="1" dirty="0" smtClean="0">
                <a:solidFill>
                  <a:srgbClr val="6600FF"/>
                </a:solidFill>
              </a:rPr>
            </a:br>
            <a:r>
              <a:rPr lang="en-US" sz="2800" b="1" dirty="0" smtClean="0">
                <a:solidFill>
                  <a:srgbClr val="FFFF00"/>
                </a:solidFill>
              </a:rPr>
              <a:t>GIỚI THIỆU MỘT SỐ NỘI DUNG MỚI, CƠ BẢN</a:t>
            </a:r>
            <a:r>
              <a:rPr lang="en-US" sz="3200" b="1" dirty="0" smtClean="0">
                <a:solidFill>
                  <a:srgbClr val="FFFF00"/>
                </a:solidFill>
              </a:rPr>
              <a:t/>
            </a:r>
            <a:br>
              <a:rPr lang="en-US" sz="3200" b="1" dirty="0" smtClean="0">
                <a:solidFill>
                  <a:srgbClr val="FFFF00"/>
                </a:solidFill>
              </a:rPr>
            </a:br>
            <a:r>
              <a:rPr lang="en-US" sz="2800" b="1" dirty="0" smtClean="0">
                <a:solidFill>
                  <a:srgbClr val="FFFF00"/>
                </a:solidFill>
              </a:rPr>
              <a:t>QUY ĐỊNH VỀ CÔNG TÁC THI ĐUA, KHEN THƯỞNG </a:t>
            </a:r>
            <a:br>
              <a:rPr lang="en-US" sz="2800" b="1" dirty="0" smtClean="0">
                <a:solidFill>
                  <a:srgbClr val="FFFF00"/>
                </a:solidFill>
              </a:rPr>
            </a:br>
            <a:r>
              <a:rPr lang="en-US" sz="2800" b="1" dirty="0" smtClean="0">
                <a:solidFill>
                  <a:srgbClr val="FFFF00"/>
                </a:solidFill>
              </a:rPr>
              <a:t>TẠI  THÀNH PHỐ HỒ CHÍ MINH </a:t>
            </a:r>
            <a:r>
              <a:rPr lang="en-US" sz="2000" b="1" dirty="0" smtClean="0">
                <a:solidFill>
                  <a:srgbClr val="99FF33"/>
                </a:solidFill>
              </a:rPr>
              <a:t/>
            </a:r>
            <a:br>
              <a:rPr lang="en-US" sz="2000" b="1" dirty="0" smtClean="0">
                <a:solidFill>
                  <a:srgbClr val="99FF33"/>
                </a:solidFill>
              </a:rPr>
            </a:br>
            <a:r>
              <a:rPr lang="en-US" sz="2000" b="1" dirty="0" smtClean="0">
                <a:solidFill>
                  <a:srgbClr val="99FF33"/>
                </a:solidFill>
              </a:rPr>
              <a:t/>
            </a:r>
            <a:br>
              <a:rPr lang="en-US" sz="2000" b="1" dirty="0" smtClean="0">
                <a:solidFill>
                  <a:srgbClr val="99FF33"/>
                </a:solidFill>
              </a:rPr>
            </a:br>
            <a:r>
              <a:rPr lang="en-US" sz="1600" b="1" dirty="0" smtClean="0">
                <a:solidFill>
                  <a:srgbClr val="99FF33"/>
                </a:solidFill>
              </a:rPr>
              <a:t/>
            </a:r>
            <a:br>
              <a:rPr lang="en-US" sz="1600" b="1" dirty="0" smtClean="0">
                <a:solidFill>
                  <a:srgbClr val="99FF33"/>
                </a:solidFill>
              </a:rPr>
            </a:br>
            <a:endParaRPr lang="en-US" sz="2000" dirty="0" smtClean="0">
              <a:solidFill>
                <a:schemeClr val="tx1"/>
              </a:solidFill>
            </a:endParaRPr>
          </a:p>
        </p:txBody>
      </p:sp>
      <p:sp>
        <p:nvSpPr>
          <p:cNvPr id="3075" name="Line 5"/>
          <p:cNvSpPr>
            <a:spLocks noChangeShapeType="1"/>
          </p:cNvSpPr>
          <p:nvPr/>
        </p:nvSpPr>
        <p:spPr bwMode="auto">
          <a:xfrm>
            <a:off x="3791952" y="1419728"/>
            <a:ext cx="1295400" cy="0"/>
          </a:xfrm>
          <a:prstGeom prst="line">
            <a:avLst/>
          </a:prstGeom>
          <a:noFill/>
          <a:ln w="9525">
            <a:solidFill>
              <a:schemeClr val="tx1"/>
            </a:solidFill>
            <a:round/>
            <a:headEnd/>
            <a:tailEnd/>
          </a:ln>
        </p:spPr>
        <p:txBody>
          <a:bodyPr/>
          <a:lstStyle/>
          <a:p>
            <a:endParaRPr lang="en-US"/>
          </a:p>
        </p:txBody>
      </p:sp>
      <p:sp>
        <p:nvSpPr>
          <p:cNvPr id="4" name="Rectangle 3"/>
          <p:cNvSpPr/>
          <p:nvPr/>
        </p:nvSpPr>
        <p:spPr>
          <a:xfrm>
            <a:off x="228600" y="5566606"/>
            <a:ext cx="8763000" cy="707886"/>
          </a:xfrm>
          <a:prstGeom prst="rect">
            <a:avLst/>
          </a:prstGeom>
        </p:spPr>
        <p:txBody>
          <a:bodyPr wrap="square">
            <a:spAutoFit/>
          </a:bodyPr>
          <a:lstStyle/>
          <a:p>
            <a:pPr>
              <a:spcBef>
                <a:spcPts val="600"/>
              </a:spcBef>
              <a:spcAft>
                <a:spcPts val="0"/>
              </a:spcAft>
            </a:pPr>
            <a:r>
              <a:rPr lang="en-US" sz="2000" b="1" kern="0" dirty="0" err="1">
                <a:solidFill>
                  <a:srgbClr val="FFFFFF"/>
                </a:solidFill>
                <a:effectLst>
                  <a:outerShdw blurRad="38100" dist="38100" dir="2700000" algn="tl">
                    <a:srgbClr val="000000"/>
                  </a:outerShdw>
                </a:effectLst>
                <a:latin typeface="Arial"/>
                <a:ea typeface="+mj-ea"/>
                <a:cs typeface="Arial"/>
              </a:rPr>
              <a:t>Báo</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cáo</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viên</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smtClean="0">
                <a:solidFill>
                  <a:srgbClr val="FFFFFF"/>
                </a:solidFill>
                <a:effectLst>
                  <a:outerShdw blurRad="38100" dist="38100" dir="2700000" algn="tl">
                    <a:srgbClr val="000000"/>
                  </a:outerShdw>
                </a:effectLst>
                <a:latin typeface="Arial"/>
                <a:ea typeface="+mj-ea"/>
                <a:cs typeface="Arial"/>
              </a:rPr>
              <a:t>Ths.Lương</a:t>
            </a:r>
            <a:r>
              <a:rPr lang="en-US" sz="2000" b="1" kern="0" dirty="0" smtClean="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Thị</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Hồng</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Hoa</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Phó</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Trưởng</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Phòng</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Nghiệp</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vụ</a:t>
            </a:r>
            <a:r>
              <a:rPr lang="en-US" sz="2000" b="1" kern="0" dirty="0">
                <a:solidFill>
                  <a:srgbClr val="FFFFFF"/>
                </a:solidFill>
                <a:effectLst>
                  <a:outerShdw blurRad="38100" dist="38100" dir="2700000" algn="tl">
                    <a:srgbClr val="000000"/>
                  </a:outerShdw>
                </a:effectLst>
                <a:latin typeface="Arial"/>
                <a:ea typeface="+mj-ea"/>
                <a:cs typeface="Arial"/>
              </a:rPr>
              <a:t/>
            </a:r>
            <a:br>
              <a:rPr lang="en-US" sz="2000" b="1" kern="0" dirty="0">
                <a:solidFill>
                  <a:srgbClr val="FFFFFF"/>
                </a:solidFill>
                <a:effectLst>
                  <a:outerShdw blurRad="38100" dist="38100" dir="2700000" algn="tl">
                    <a:srgbClr val="000000"/>
                  </a:outerShdw>
                </a:effectLst>
                <a:latin typeface="Arial"/>
                <a:ea typeface="+mj-ea"/>
                <a:cs typeface="Arial"/>
              </a:rPr>
            </a:br>
            <a:r>
              <a:rPr lang="en-US" sz="2000" b="1" kern="0" dirty="0" err="1">
                <a:solidFill>
                  <a:srgbClr val="FFFFFF"/>
                </a:solidFill>
                <a:effectLst>
                  <a:outerShdw blurRad="38100" dist="38100" dir="2700000" algn="tl">
                    <a:srgbClr val="000000"/>
                  </a:outerShdw>
                </a:effectLst>
                <a:latin typeface="Arial"/>
                <a:ea typeface="+mj-ea"/>
                <a:cs typeface="Arial"/>
              </a:rPr>
              <a:t>Điện</a:t>
            </a:r>
            <a:r>
              <a:rPr lang="en-US" sz="2000" b="1" kern="0" dirty="0">
                <a:solidFill>
                  <a:srgbClr val="FFFFFF"/>
                </a:solidFill>
                <a:effectLst>
                  <a:outerShdw blurRad="38100" dist="38100" dir="2700000" algn="tl">
                    <a:srgbClr val="000000"/>
                  </a:outerShdw>
                </a:effectLst>
                <a:latin typeface="Arial"/>
                <a:ea typeface="+mj-ea"/>
                <a:cs typeface="Arial"/>
              </a:rPr>
              <a:t> </a:t>
            </a:r>
            <a:r>
              <a:rPr lang="en-US" sz="2000" b="1" kern="0" dirty="0" err="1">
                <a:solidFill>
                  <a:srgbClr val="FFFFFF"/>
                </a:solidFill>
                <a:effectLst>
                  <a:outerShdw blurRad="38100" dist="38100" dir="2700000" algn="tl">
                    <a:srgbClr val="000000"/>
                  </a:outerShdw>
                </a:effectLst>
                <a:latin typeface="Arial"/>
                <a:ea typeface="+mj-ea"/>
                <a:cs typeface="Arial"/>
              </a:rPr>
              <a:t>thoại</a:t>
            </a:r>
            <a:r>
              <a:rPr lang="en-US" sz="2000" b="1" kern="0" dirty="0">
                <a:solidFill>
                  <a:srgbClr val="FFFFFF"/>
                </a:solidFill>
                <a:effectLst>
                  <a:outerShdw blurRad="38100" dist="38100" dir="2700000" algn="tl">
                    <a:srgbClr val="000000"/>
                  </a:outerShdw>
                </a:effectLst>
                <a:latin typeface="Arial"/>
                <a:ea typeface="+mj-ea"/>
                <a:cs typeface="Arial"/>
              </a:rPr>
              <a:t>: 0983 983 229 - Email: Lthhoa.btdkt@tphcm.gov.vn</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37793"/>
            <a:ext cx="8839200" cy="6467807"/>
          </a:xfrm>
        </p:spPr>
        <p:txBody>
          <a:bodyPr/>
          <a:lstStyle/>
          <a:p>
            <a:pPr algn="just">
              <a:lnSpc>
                <a:spcPct val="130000"/>
              </a:lnSpc>
              <a:spcBef>
                <a:spcPts val="1000"/>
              </a:spcBef>
              <a:spcAft>
                <a:spcPts val="0"/>
              </a:spcAft>
              <a:buNone/>
              <a:defRPr/>
            </a:pPr>
            <a:r>
              <a:rPr lang="en-US" sz="2500" b="1" dirty="0" smtClean="0">
                <a:solidFill>
                  <a:srgbClr val="99FF33"/>
                </a:solidFill>
                <a:effectLst/>
                <a:latin typeface="+mj-lt"/>
              </a:rPr>
              <a:t>3</a:t>
            </a:r>
            <a:r>
              <a:rPr lang="sq-AL" sz="2500" b="1" dirty="0" smtClean="0">
                <a:solidFill>
                  <a:srgbClr val="99FF33"/>
                </a:solidFill>
                <a:effectLst/>
                <a:latin typeface="+mj-lt"/>
              </a:rPr>
              <a:t>.</a:t>
            </a:r>
            <a:r>
              <a:rPr lang="en-US" sz="2500" b="1" dirty="0" smtClean="0">
                <a:solidFill>
                  <a:srgbClr val="99FF33"/>
                </a:solidFill>
                <a:effectLst/>
                <a:latin typeface="+mj-lt"/>
              </a:rPr>
              <a:t> </a:t>
            </a:r>
            <a:r>
              <a:rPr lang="en-US" sz="2500" b="1" dirty="0" err="1" smtClean="0">
                <a:solidFill>
                  <a:srgbClr val="99FF33"/>
                </a:solidFill>
                <a:effectLst/>
                <a:latin typeface="+mj-lt"/>
              </a:rPr>
              <a:t>Nguyên</a:t>
            </a:r>
            <a:r>
              <a:rPr lang="en-US" sz="2500" b="1" dirty="0" smtClean="0">
                <a:solidFill>
                  <a:srgbClr val="99FF33"/>
                </a:solidFill>
                <a:effectLst/>
                <a:latin typeface="+mj-lt"/>
              </a:rPr>
              <a:t> </a:t>
            </a:r>
            <a:r>
              <a:rPr lang="en-US" sz="2500" b="1" dirty="0" err="1" smtClean="0">
                <a:solidFill>
                  <a:srgbClr val="99FF33"/>
                </a:solidFill>
                <a:effectLst/>
                <a:latin typeface="+mj-lt"/>
              </a:rPr>
              <a:t>tắc</a:t>
            </a:r>
            <a:r>
              <a:rPr lang="en-US" sz="2500" b="1" dirty="0" smtClean="0">
                <a:solidFill>
                  <a:srgbClr val="99FF33"/>
                </a:solidFill>
                <a:effectLst/>
                <a:latin typeface="+mj-lt"/>
              </a:rPr>
              <a:t> </a:t>
            </a:r>
            <a:r>
              <a:rPr lang="en-US" sz="2500" b="1" dirty="0" err="1" smtClean="0">
                <a:solidFill>
                  <a:srgbClr val="99FF33"/>
                </a:solidFill>
                <a:effectLst/>
                <a:latin typeface="+mj-lt"/>
              </a:rPr>
              <a:t>khen</a:t>
            </a:r>
            <a:r>
              <a:rPr lang="en-US" sz="2500" b="1" dirty="0" smtClean="0">
                <a:solidFill>
                  <a:srgbClr val="99FF33"/>
                </a:solidFill>
                <a:effectLst/>
                <a:latin typeface="+mj-lt"/>
              </a:rPr>
              <a:t> </a:t>
            </a:r>
            <a:r>
              <a:rPr lang="en-US" sz="2500" b="1" dirty="0" err="1" smtClean="0">
                <a:solidFill>
                  <a:srgbClr val="99FF33"/>
                </a:solidFill>
                <a:effectLst/>
                <a:latin typeface="+mj-lt"/>
              </a:rPr>
              <a:t>thưởng</a:t>
            </a:r>
            <a:r>
              <a:rPr lang="en-US" sz="2500" dirty="0" smtClean="0">
                <a:latin typeface="+mj-lt"/>
              </a:rPr>
              <a:t> </a:t>
            </a:r>
            <a:r>
              <a:rPr lang="en-US" sz="2500" dirty="0" smtClean="0">
                <a:solidFill>
                  <a:srgbClr val="FF0000"/>
                </a:solidFill>
                <a:latin typeface="+mj-lt"/>
                <a:ea typeface="Calibri" charset="0"/>
              </a:rPr>
              <a:t>(</a:t>
            </a:r>
            <a:r>
              <a:rPr lang="en-US" sz="2500" dirty="0" err="1" smtClean="0">
                <a:solidFill>
                  <a:srgbClr val="FF0000"/>
                </a:solidFill>
                <a:latin typeface="+mj-lt"/>
                <a:ea typeface="Calibri" charset="0"/>
              </a:rPr>
              <a:t>Khoản</a:t>
            </a:r>
            <a:r>
              <a:rPr lang="en-US" sz="2500" dirty="0" smtClean="0">
                <a:solidFill>
                  <a:srgbClr val="FF0000"/>
                </a:solidFill>
                <a:latin typeface="+mj-lt"/>
                <a:ea typeface="Calibri" charset="0"/>
              </a:rPr>
              <a:t> 2, </a:t>
            </a:r>
            <a:r>
              <a:rPr lang="en-US" sz="2500" dirty="0" err="1" smtClean="0">
                <a:solidFill>
                  <a:srgbClr val="FF0000"/>
                </a:solidFill>
                <a:latin typeface="+mj-lt"/>
                <a:ea typeface="Calibri" charset="0"/>
              </a:rPr>
              <a:t>Điều</a:t>
            </a:r>
            <a:r>
              <a:rPr lang="en-US" sz="2500" dirty="0" smtClean="0">
                <a:solidFill>
                  <a:srgbClr val="FF0000"/>
                </a:solidFill>
                <a:latin typeface="+mj-lt"/>
                <a:ea typeface="Calibri" charset="0"/>
              </a:rPr>
              <a:t> 3)</a:t>
            </a:r>
          </a:p>
          <a:p>
            <a:pPr algn="just">
              <a:lnSpc>
                <a:spcPct val="130000"/>
              </a:lnSpc>
              <a:spcBef>
                <a:spcPts val="1000"/>
              </a:spcBef>
              <a:spcAft>
                <a:spcPts val="0"/>
              </a:spcAft>
              <a:buNone/>
            </a:pPr>
            <a:r>
              <a:rPr lang="vi-VN" sz="2500" dirty="0" smtClean="0">
                <a:latin typeface="+mj-lt"/>
                <a:ea typeface="Calibri" charset="0"/>
              </a:rPr>
              <a:t>- </a:t>
            </a:r>
            <a:r>
              <a:rPr lang="en-US" sz="2500" dirty="0" smtClean="0">
                <a:latin typeface="+mj-lt"/>
                <a:ea typeface="Calibri" charset="0"/>
              </a:rPr>
              <a:t> </a:t>
            </a:r>
            <a:r>
              <a:rPr lang="vi-VN" sz="2500" b="1" dirty="0" smtClean="0">
                <a:solidFill>
                  <a:srgbClr val="FFFF00"/>
                </a:solidFill>
                <a:latin typeface="+mj-lt"/>
                <a:ea typeface="Calibri" charset="0"/>
              </a:rPr>
              <a:t>Không</a:t>
            </a:r>
            <a:r>
              <a:rPr lang="vi-VN" sz="2500" dirty="0" smtClean="0">
                <a:latin typeface="+mj-lt"/>
                <a:ea typeface="Calibri" charset="0"/>
              </a:rPr>
              <a:t> xét khen thưởng đột xuất đối với </a:t>
            </a:r>
            <a:r>
              <a:rPr lang="en-US" sz="2500" dirty="0" err="1" smtClean="0">
                <a:latin typeface="+mj-lt"/>
                <a:ea typeface="Calibri" charset="0"/>
              </a:rPr>
              <a:t>trường</a:t>
            </a:r>
            <a:r>
              <a:rPr lang="en-US" sz="2500" dirty="0" smtClean="0">
                <a:latin typeface="+mj-lt"/>
                <a:ea typeface="Calibri" charset="0"/>
              </a:rPr>
              <a:t> </a:t>
            </a:r>
            <a:r>
              <a:rPr lang="en-US" sz="2500" dirty="0" err="1" smtClean="0">
                <a:latin typeface="+mj-lt"/>
                <a:ea typeface="Calibri" charset="0"/>
              </a:rPr>
              <a:t>hợp</a:t>
            </a:r>
            <a:r>
              <a:rPr lang="en-US" sz="2500" dirty="0" smtClean="0">
                <a:latin typeface="+mj-lt"/>
                <a:ea typeface="Calibri" charset="0"/>
              </a:rPr>
              <a:t> </a:t>
            </a:r>
            <a:r>
              <a:rPr lang="vi-VN" sz="2500" dirty="0" smtClean="0">
                <a:latin typeface="+mj-lt"/>
                <a:ea typeface="Calibri" charset="0"/>
              </a:rPr>
              <a:t>thực hiện công việc được đảm nhận theo nhiệm vụ công tác hoặc theo chương trình, kế hoạch đã định trước</a:t>
            </a:r>
            <a:r>
              <a:rPr lang="en-US" sz="2500" dirty="0" smtClean="0">
                <a:latin typeface="+mj-lt"/>
                <a:ea typeface="Calibri" charset="0"/>
              </a:rPr>
              <a:t>;</a:t>
            </a:r>
          </a:p>
          <a:p>
            <a:pPr algn="just">
              <a:lnSpc>
                <a:spcPct val="130000"/>
              </a:lnSpc>
              <a:spcBef>
                <a:spcPts val="1000"/>
              </a:spcBef>
              <a:spcAft>
                <a:spcPts val="0"/>
              </a:spcAft>
              <a:buNone/>
            </a:pPr>
            <a:r>
              <a:rPr lang="vi-VN" sz="2500" dirty="0" smtClean="0">
                <a:latin typeface="+mj-lt"/>
                <a:ea typeface="Calibri" charset="0"/>
              </a:rPr>
              <a:t>- </a:t>
            </a:r>
            <a:r>
              <a:rPr lang="en-US" sz="2500" dirty="0" smtClean="0">
                <a:latin typeface="+mj-lt"/>
                <a:ea typeface="Calibri" charset="0"/>
              </a:rPr>
              <a:t> </a:t>
            </a:r>
            <a:r>
              <a:rPr lang="vi-VN" sz="2500" b="1" dirty="0" smtClean="0">
                <a:solidFill>
                  <a:srgbClr val="FFFF00"/>
                </a:solidFill>
                <a:latin typeface="+mj-lt"/>
                <a:ea typeface="Calibri" charset="0"/>
              </a:rPr>
              <a:t>Không</a:t>
            </a:r>
            <a:r>
              <a:rPr lang="vi-VN" sz="2500" dirty="0" smtClean="0">
                <a:latin typeface="+mj-lt"/>
                <a:ea typeface="Calibri" charset="0"/>
              </a:rPr>
              <a:t> cộng dồn thành tích đã khen của lần trước để đề nghị nâng mức khen thưởng lần sau.</a:t>
            </a:r>
            <a:r>
              <a:rPr lang="en-US" sz="2500" dirty="0" smtClean="0">
                <a:latin typeface="+mj-lt"/>
                <a:ea typeface="Calibri" charset="0"/>
              </a:rPr>
              <a:t> </a:t>
            </a:r>
            <a:r>
              <a:rPr lang="vi-VN" sz="2500" dirty="0" smtClean="0">
                <a:latin typeface="+mj-lt"/>
                <a:ea typeface="Calibri" charset="0"/>
              </a:rPr>
              <a:t>Không nhất thiết khen thưởng lần sau phải cao hơn lần trước</a:t>
            </a:r>
            <a:r>
              <a:rPr lang="en-US" sz="2500" dirty="0" smtClean="0">
                <a:latin typeface="+mj-lt"/>
                <a:ea typeface="Calibri" charset="0"/>
              </a:rPr>
              <a:t> [1];</a:t>
            </a:r>
          </a:p>
          <a:p>
            <a:pPr algn="just">
              <a:lnSpc>
                <a:spcPct val="130000"/>
              </a:lnSpc>
              <a:spcBef>
                <a:spcPts val="1000"/>
              </a:spcBef>
              <a:spcAft>
                <a:spcPts val="0"/>
              </a:spcAft>
              <a:buFontTx/>
              <a:buChar char="-"/>
            </a:pPr>
            <a:r>
              <a:rPr lang="en-US" sz="2500" b="1" dirty="0" err="1" smtClean="0">
                <a:solidFill>
                  <a:srgbClr val="FFFF00"/>
                </a:solidFill>
                <a:latin typeface="+mj-lt"/>
                <a:ea typeface="Calibri" charset="0"/>
              </a:rPr>
              <a:t>Chú</a:t>
            </a:r>
            <a:r>
              <a:rPr lang="en-US" sz="2500" b="1" dirty="0" smtClean="0">
                <a:solidFill>
                  <a:srgbClr val="FFFF00"/>
                </a:solidFill>
                <a:latin typeface="+mj-lt"/>
                <a:ea typeface="Calibri" charset="0"/>
              </a:rPr>
              <a:t> </a:t>
            </a:r>
            <a:r>
              <a:rPr lang="en-US" sz="2500" b="1" dirty="0" err="1" smtClean="0">
                <a:solidFill>
                  <a:srgbClr val="FFFF00"/>
                </a:solidFill>
                <a:latin typeface="+mj-lt"/>
                <a:ea typeface="Calibri" charset="0"/>
              </a:rPr>
              <a:t>trọng</a:t>
            </a:r>
            <a:r>
              <a:rPr lang="en-US" sz="2500" b="1" dirty="0" smtClean="0">
                <a:solidFill>
                  <a:srgbClr val="FFFF00"/>
                </a:solidFill>
                <a:latin typeface="+mj-lt"/>
                <a:ea typeface="Calibri" charset="0"/>
              </a:rPr>
              <a:t> </a:t>
            </a:r>
            <a:r>
              <a:rPr lang="en-US" sz="2500" dirty="0" smtClean="0">
                <a:latin typeface="+mj-lt"/>
                <a:ea typeface="Calibri" charset="0"/>
              </a:rPr>
              <a:t>k</a:t>
            </a:r>
            <a:r>
              <a:rPr lang="vi-VN" sz="2500" dirty="0" smtClean="0">
                <a:latin typeface="+mj-lt"/>
                <a:ea typeface="Calibri" charset="0"/>
              </a:rPr>
              <a:t>hen thưởng </a:t>
            </a:r>
            <a:r>
              <a:rPr lang="vi-VN" sz="2500" b="1" dirty="0" smtClean="0">
                <a:solidFill>
                  <a:srgbClr val="FF0000"/>
                </a:solidFill>
                <a:latin typeface="+mj-lt"/>
                <a:ea typeface="Calibri" charset="0"/>
                <a:hlinkClick r:id="" action="ppaction://noaction"/>
              </a:rPr>
              <a:t>tập thể nhỏ</a:t>
            </a:r>
            <a:r>
              <a:rPr lang="en-US" sz="2500" b="1" dirty="0" smtClean="0">
                <a:solidFill>
                  <a:srgbClr val="FF3300"/>
                </a:solidFill>
                <a:latin typeface="+mj-lt"/>
                <a:ea typeface="Calibri" charset="0"/>
              </a:rPr>
              <a:t>*</a:t>
            </a:r>
            <a:r>
              <a:rPr lang="vi-VN" sz="2500" dirty="0" smtClean="0">
                <a:solidFill>
                  <a:srgbClr val="FF3300"/>
                </a:solidFill>
                <a:latin typeface="+mj-lt"/>
                <a:ea typeface="Calibri" charset="0"/>
              </a:rPr>
              <a:t> </a:t>
            </a:r>
            <a:r>
              <a:rPr lang="vi-VN" sz="2500" dirty="0" smtClean="0">
                <a:latin typeface="+mj-lt"/>
                <a:ea typeface="Calibri" charset="0"/>
              </a:rPr>
              <a:t>và cá nhân là người trực tiếp lao động</a:t>
            </a:r>
            <a:r>
              <a:rPr lang="en-US" sz="2500" dirty="0" smtClean="0">
                <a:latin typeface="+mj-lt"/>
                <a:ea typeface="Calibri" charset="0"/>
              </a:rPr>
              <a:t> </a:t>
            </a:r>
            <a:r>
              <a:rPr lang="vi-VN" sz="2500" dirty="0" smtClean="0">
                <a:latin typeface="+mj-lt"/>
                <a:ea typeface="Calibri" charset="0"/>
              </a:rPr>
              <a:t>(phấn đấu đạt tỷ lệ từ 50% trở lên)</a:t>
            </a:r>
            <a:r>
              <a:rPr lang="en-US" sz="2500" dirty="0" smtClean="0">
                <a:latin typeface="+mj-lt"/>
                <a:ea typeface="Calibri" charset="0"/>
              </a:rPr>
              <a:t>;</a:t>
            </a:r>
          </a:p>
          <a:p>
            <a:pPr algn="just">
              <a:lnSpc>
                <a:spcPct val="130000"/>
              </a:lnSpc>
              <a:spcBef>
                <a:spcPts val="1000"/>
              </a:spcBef>
              <a:spcAft>
                <a:spcPts val="0"/>
              </a:spcAft>
              <a:buNone/>
            </a:pPr>
            <a:r>
              <a:rPr lang="vi-VN" sz="2500" dirty="0" smtClean="0">
                <a:latin typeface="+mj-lt"/>
                <a:ea typeface="Calibri" charset="0"/>
              </a:rPr>
              <a:t>- </a:t>
            </a:r>
            <a:r>
              <a:rPr lang="en-US" sz="2500" dirty="0" smtClean="0">
                <a:latin typeface="+mj-lt"/>
                <a:ea typeface="Calibri" charset="0"/>
              </a:rPr>
              <a:t> </a:t>
            </a:r>
            <a:r>
              <a:rPr lang="vi-VN" sz="2500" spc="-60" dirty="0" smtClean="0">
                <a:latin typeface="+mj-lt"/>
                <a:ea typeface="Calibri" charset="0"/>
              </a:rPr>
              <a:t>Hình thức khen thưởng theo đợt, chuyên đề </a:t>
            </a:r>
            <a:r>
              <a:rPr lang="vi-VN" sz="2500" b="1" spc="-60" dirty="0" smtClean="0">
                <a:solidFill>
                  <a:srgbClr val="FFFF00"/>
                </a:solidFill>
                <a:latin typeface="+mj-lt"/>
                <a:ea typeface="Calibri" charset="0"/>
              </a:rPr>
              <a:t>không</a:t>
            </a:r>
            <a:r>
              <a:rPr lang="vi-VN" sz="2500" spc="-60" dirty="0" smtClean="0">
                <a:latin typeface="+mj-lt"/>
                <a:ea typeface="Calibri" charset="0"/>
              </a:rPr>
              <a:t> tính làm điều kiện, tiêu chuẩn đề nghị khen thưởng cấp nhà nước</a:t>
            </a:r>
            <a:r>
              <a:rPr lang="en-US" sz="2500" spc="-60" dirty="0" smtClean="0">
                <a:latin typeface="+mj-lt"/>
                <a:ea typeface="Calibri" charset="0"/>
              </a:rPr>
              <a:t> </a:t>
            </a:r>
            <a:r>
              <a:rPr lang="en-US" sz="2500" spc="-60" dirty="0" smtClean="0">
                <a:ea typeface="Calibri" charset="0"/>
              </a:rPr>
              <a:t>[2]</a:t>
            </a:r>
            <a:r>
              <a:rPr lang="en-US" sz="2500" spc="-60" dirty="0" smtClean="0">
                <a:latin typeface="+mj-lt"/>
                <a:ea typeface="Calibri" charset="0"/>
              </a:rPr>
              <a:t>;</a:t>
            </a:r>
          </a:p>
          <a:p>
            <a:pPr algn="just">
              <a:lnSpc>
                <a:spcPct val="130000"/>
              </a:lnSpc>
              <a:spcBef>
                <a:spcPts val="1000"/>
              </a:spcBef>
              <a:spcAft>
                <a:spcPts val="0"/>
              </a:spcAft>
              <a:buNone/>
            </a:pPr>
            <a:endParaRPr lang="en-US" sz="2500" dirty="0" smtClean="0">
              <a:latin typeface="+mj-lt"/>
            </a:endParaRPr>
          </a:p>
          <a:p>
            <a:pPr algn="just">
              <a:lnSpc>
                <a:spcPct val="130000"/>
              </a:lnSpc>
              <a:spcBef>
                <a:spcPts val="1000"/>
              </a:spcBef>
              <a:spcAft>
                <a:spcPts val="0"/>
              </a:spcAft>
              <a:buNone/>
              <a:defRPr/>
            </a:pPr>
            <a:endParaRPr lang="en-US" sz="2500" dirty="0" smtClean="0">
              <a:latin typeface="+mj-lt"/>
            </a:endParaRPr>
          </a:p>
        </p:txBody>
      </p:sp>
    </p:spTree>
    <p:extLst>
      <p:ext uri="{BB962C8B-B14F-4D97-AF65-F5344CB8AC3E}">
        <p14:creationId xmlns:p14="http://schemas.microsoft.com/office/powerpoint/2010/main" val="364596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5140325"/>
          </a:xfrm>
        </p:spPr>
        <p:txBody>
          <a:bodyPr/>
          <a:lstStyle/>
          <a:p>
            <a:pPr algn="just">
              <a:lnSpc>
                <a:spcPct val="120000"/>
              </a:lnSpc>
              <a:buNone/>
              <a:defRPr/>
            </a:pPr>
            <a:r>
              <a:rPr lang="en-US" sz="2500" dirty="0" smtClean="0">
                <a:latin typeface="+mj-lt"/>
              </a:rPr>
              <a:t>- </a:t>
            </a:r>
            <a:r>
              <a:rPr lang="en-US" sz="2500" b="1" dirty="0" err="1" smtClean="0">
                <a:solidFill>
                  <a:srgbClr val="FFFF00"/>
                </a:solidFill>
              </a:rPr>
              <a:t>Không</a:t>
            </a:r>
            <a:r>
              <a:rPr lang="en-US" sz="2500" dirty="0" smtClean="0"/>
              <a:t> </a:t>
            </a:r>
            <a:r>
              <a:rPr lang="en-US" sz="2500" dirty="0" err="1" smtClean="0"/>
              <a:t>tặng</a:t>
            </a:r>
            <a:r>
              <a:rPr lang="en-US" sz="2500" dirty="0" smtClean="0"/>
              <a:t> </a:t>
            </a:r>
            <a:r>
              <a:rPr lang="en-US" sz="2500" dirty="0" err="1" smtClean="0"/>
              <a:t>thưởng</a:t>
            </a:r>
            <a:r>
              <a:rPr lang="en-US" sz="2500" dirty="0" smtClean="0"/>
              <a:t> </a:t>
            </a:r>
            <a:r>
              <a:rPr lang="en-US" sz="2500" dirty="0" err="1" smtClean="0"/>
              <a:t>nhiều</a:t>
            </a:r>
            <a:r>
              <a:rPr lang="en-US" sz="2500" dirty="0" smtClean="0"/>
              <a:t> </a:t>
            </a:r>
            <a:r>
              <a:rPr lang="en-US" sz="2500" dirty="0" err="1" smtClean="0"/>
              <a:t>hình</a:t>
            </a:r>
            <a:r>
              <a:rPr lang="en-US" sz="2500" dirty="0" smtClean="0"/>
              <a:t> </a:t>
            </a:r>
            <a:r>
              <a:rPr lang="en-US" sz="2500" dirty="0" err="1" smtClean="0"/>
              <a:t>thức</a:t>
            </a:r>
            <a:r>
              <a:rPr lang="en-US" sz="2500" dirty="0" smtClean="0"/>
              <a:t> </a:t>
            </a:r>
            <a:r>
              <a:rPr lang="en-US" sz="2500" dirty="0" err="1" smtClean="0"/>
              <a:t>cho</a:t>
            </a:r>
            <a:r>
              <a:rPr lang="en-US" sz="2500" dirty="0" smtClean="0"/>
              <a:t> </a:t>
            </a:r>
            <a:r>
              <a:rPr lang="en-US" sz="2500" dirty="0" err="1" smtClean="0"/>
              <a:t>một</a:t>
            </a:r>
            <a:r>
              <a:rPr lang="en-US" sz="2500" dirty="0" smtClean="0"/>
              <a:t> </a:t>
            </a:r>
            <a:r>
              <a:rPr lang="en-US" sz="2500" dirty="0" err="1" smtClean="0"/>
              <a:t>thành</a:t>
            </a:r>
            <a:r>
              <a:rPr lang="en-US" sz="2500" dirty="0" smtClean="0"/>
              <a:t> </a:t>
            </a:r>
            <a:r>
              <a:rPr lang="en-US" sz="2500" dirty="0" err="1" smtClean="0"/>
              <a:t>tích</a:t>
            </a:r>
            <a:r>
              <a:rPr lang="en-US" sz="2500" dirty="0" smtClean="0"/>
              <a:t> </a:t>
            </a:r>
            <a:r>
              <a:rPr lang="en-US" sz="2500" dirty="0" err="1" smtClean="0"/>
              <a:t>đạt</a:t>
            </a:r>
            <a:r>
              <a:rPr lang="en-US" sz="2500" dirty="0" smtClean="0"/>
              <a:t> </a:t>
            </a:r>
            <a:r>
              <a:rPr lang="en-US" sz="2500" dirty="0" err="1" smtClean="0"/>
              <a:t>được</a:t>
            </a:r>
            <a:r>
              <a:rPr lang="en-US" sz="2500" dirty="0" smtClean="0"/>
              <a:t> </a:t>
            </a:r>
            <a:r>
              <a:rPr lang="en-US" sz="2500" dirty="0" smtClean="0">
                <a:ea typeface="Calibri" charset="0"/>
              </a:rPr>
              <a:t>[3]</a:t>
            </a:r>
            <a:r>
              <a:rPr lang="en-US" sz="2500" dirty="0" smtClean="0"/>
              <a:t>. </a:t>
            </a:r>
          </a:p>
          <a:p>
            <a:pPr algn="just">
              <a:lnSpc>
                <a:spcPct val="120000"/>
              </a:lnSpc>
              <a:buFontTx/>
              <a:buChar char="-"/>
              <a:defRPr/>
            </a:pPr>
            <a:r>
              <a:rPr lang="en-US" sz="2500" spc="-20" dirty="0" err="1" smtClean="0"/>
              <a:t>Đối</a:t>
            </a:r>
            <a:r>
              <a:rPr lang="en-US" sz="2500" spc="-20" dirty="0" smtClean="0"/>
              <a:t> </a:t>
            </a:r>
            <a:r>
              <a:rPr lang="en-US" sz="2500" spc="-20" dirty="0" err="1" smtClean="0"/>
              <a:t>với</a:t>
            </a:r>
            <a:r>
              <a:rPr lang="en-US" sz="2500" spc="-20" dirty="0" smtClean="0"/>
              <a:t> </a:t>
            </a:r>
            <a:r>
              <a:rPr lang="en-US" sz="2500" spc="-20" dirty="0" err="1" smtClean="0"/>
              <a:t>khen</a:t>
            </a:r>
            <a:r>
              <a:rPr lang="en-US" sz="2500" spc="-20" dirty="0" smtClean="0"/>
              <a:t> </a:t>
            </a:r>
            <a:r>
              <a:rPr lang="en-US" sz="2500" spc="-20" dirty="0" err="1" smtClean="0"/>
              <a:t>thưởng</a:t>
            </a:r>
            <a:r>
              <a:rPr lang="en-US" sz="2500" spc="-20" dirty="0" smtClean="0"/>
              <a:t> </a:t>
            </a:r>
            <a:r>
              <a:rPr lang="en-US" sz="2500" spc="-20" dirty="0" err="1" smtClean="0"/>
              <a:t>thành</a:t>
            </a:r>
            <a:r>
              <a:rPr lang="en-US" sz="2500" spc="-20" dirty="0" smtClean="0"/>
              <a:t> </a:t>
            </a:r>
            <a:r>
              <a:rPr lang="en-US" sz="2500" spc="-20" dirty="0" err="1" smtClean="0"/>
              <a:t>tích</a:t>
            </a:r>
            <a:r>
              <a:rPr lang="en-US" sz="2500" spc="-20" dirty="0" smtClean="0"/>
              <a:t> </a:t>
            </a:r>
            <a:r>
              <a:rPr lang="en-US" sz="2500" spc="-20" dirty="0" err="1" smtClean="0"/>
              <a:t>thực</a:t>
            </a:r>
            <a:r>
              <a:rPr lang="en-US" sz="2500" spc="-20" dirty="0" smtClean="0"/>
              <a:t> </a:t>
            </a:r>
            <a:r>
              <a:rPr lang="en-US" sz="2500" spc="-20" dirty="0" err="1" smtClean="0"/>
              <a:t>hiện</a:t>
            </a:r>
            <a:r>
              <a:rPr lang="en-US" sz="2500" spc="-20" dirty="0" smtClean="0"/>
              <a:t> </a:t>
            </a:r>
            <a:r>
              <a:rPr lang="en-US" sz="2500" spc="-20" dirty="0" err="1" smtClean="0"/>
              <a:t>nhiệm</a:t>
            </a:r>
            <a:r>
              <a:rPr lang="en-US" sz="2500" spc="-20" dirty="0" smtClean="0"/>
              <a:t> </a:t>
            </a:r>
            <a:r>
              <a:rPr lang="en-US" sz="2500" spc="-20" dirty="0" err="1" smtClean="0"/>
              <a:t>vụ</a:t>
            </a:r>
            <a:r>
              <a:rPr lang="en-US" sz="2500" spc="-20" dirty="0" smtClean="0"/>
              <a:t> </a:t>
            </a:r>
            <a:r>
              <a:rPr lang="en-US" sz="2500" spc="-20" dirty="0" err="1" smtClean="0"/>
              <a:t>kinh</a:t>
            </a:r>
            <a:r>
              <a:rPr lang="en-US" sz="2500" spc="-20" dirty="0" smtClean="0"/>
              <a:t> </a:t>
            </a:r>
            <a:r>
              <a:rPr lang="en-US" sz="2500" spc="-20" dirty="0" err="1" smtClean="0"/>
              <a:t>tế</a:t>
            </a:r>
            <a:r>
              <a:rPr lang="en-US" sz="2500" spc="-20" dirty="0" smtClean="0"/>
              <a:t> - </a:t>
            </a:r>
            <a:r>
              <a:rPr lang="en-US" sz="2500" spc="-20" dirty="0" err="1" smtClean="0"/>
              <a:t>xã</a:t>
            </a:r>
            <a:r>
              <a:rPr lang="en-US" sz="2500" spc="-20" dirty="0" smtClean="0"/>
              <a:t> </a:t>
            </a:r>
            <a:r>
              <a:rPr lang="en-US" sz="2500" spc="-20" dirty="0" err="1" smtClean="0"/>
              <a:t>hội</a:t>
            </a:r>
            <a:r>
              <a:rPr lang="en-US" sz="2500" spc="-20" dirty="0" smtClean="0"/>
              <a:t>, k</a:t>
            </a:r>
            <a:r>
              <a:rPr lang="vi-VN" sz="2500" spc="-20" dirty="0" smtClean="0"/>
              <a:t>hi có nhiều cá nhân, tập thể cùng đủ điều kiện, tiêu chuẩn </a:t>
            </a:r>
            <a:r>
              <a:rPr lang="vi-VN" sz="2500" spc="-20" dirty="0" smtClean="0">
                <a:solidFill>
                  <a:srgbClr val="FFFF00"/>
                </a:solidFill>
              </a:rPr>
              <a:t>th</a:t>
            </a:r>
            <a:r>
              <a:rPr lang="en-US" sz="2500" spc="-20" dirty="0" smtClean="0">
                <a:solidFill>
                  <a:srgbClr val="FFFF00"/>
                </a:solidFill>
              </a:rPr>
              <a:t>ì </a:t>
            </a:r>
            <a:r>
              <a:rPr lang="vi-VN" sz="2500" spc="-20" dirty="0" smtClean="0">
                <a:solidFill>
                  <a:srgbClr val="FFFF00"/>
                </a:solidFill>
              </a:rPr>
              <a:t>lựa chọn cá nhân nữ hoặc tập thể có tỷ lệ nữ từ 70% trở lên để xét khen thưởng</a:t>
            </a:r>
            <a:r>
              <a:rPr lang="en-US" sz="2500" spc="-20" dirty="0" smtClean="0"/>
              <a:t> </a:t>
            </a:r>
            <a:r>
              <a:rPr lang="en-US" sz="2500" dirty="0" smtClean="0">
                <a:ea typeface="Calibri" charset="0"/>
              </a:rPr>
              <a:t>[4]</a:t>
            </a:r>
            <a:r>
              <a:rPr lang="vi-VN" sz="2500" spc="-20" dirty="0" smtClean="0"/>
              <a:t>. Đối với cán bộ lãnh đạo, quản lý là nữ thời gian giữ chức vụ để xét khen thưởng </a:t>
            </a:r>
            <a:r>
              <a:rPr lang="vi-VN" sz="2500" spc="-20" dirty="0" smtClean="0">
                <a:solidFill>
                  <a:srgbClr val="FFFF00"/>
                </a:solidFill>
              </a:rPr>
              <a:t>quá trình cống hiến</a:t>
            </a:r>
            <a:r>
              <a:rPr lang="vi-VN" sz="2500" spc="-20" dirty="0" smtClean="0"/>
              <a:t> được giảm 1/3 thời gian so với quy định chung</a:t>
            </a:r>
            <a:r>
              <a:rPr lang="en-US" sz="2500" spc="-20" dirty="0" smtClean="0"/>
              <a:t> </a:t>
            </a:r>
            <a:r>
              <a:rPr lang="en-US" sz="2500" dirty="0" smtClean="0">
                <a:ea typeface="Calibri" charset="0"/>
              </a:rPr>
              <a:t>[5]</a:t>
            </a:r>
            <a:r>
              <a:rPr lang="vi-VN" sz="2500" spc="-20" dirty="0" smtClean="0"/>
              <a:t>.</a:t>
            </a:r>
            <a:endParaRPr lang="en-US" sz="2500" spc="-20" dirty="0" smtClean="0"/>
          </a:p>
          <a:p>
            <a:pPr algn="just">
              <a:lnSpc>
                <a:spcPct val="120000"/>
              </a:lnSpc>
              <a:buFontTx/>
              <a:buChar char="-"/>
              <a:defRPr/>
            </a:pPr>
            <a:r>
              <a:rPr lang="vi-VN" sz="2500" b="1" dirty="0" smtClean="0">
                <a:solidFill>
                  <a:srgbClr val="FFFF00"/>
                </a:solidFill>
                <a:ea typeface="Calibri" charset="0"/>
              </a:rPr>
              <a:t>Chưa</a:t>
            </a:r>
            <a:r>
              <a:rPr lang="vi-VN" sz="2500" dirty="0" smtClean="0">
                <a:ea typeface="Calibri" charset="0"/>
              </a:rPr>
              <a:t> khen thưởng hoặc đề nghị cấp trên khen thưởng </a:t>
            </a:r>
            <a:r>
              <a:rPr lang="en-US" sz="2500" dirty="0" err="1" smtClean="0">
                <a:ea typeface="Calibri" charset="0"/>
              </a:rPr>
              <a:t>cá</a:t>
            </a:r>
            <a:r>
              <a:rPr lang="en-US" sz="2500" dirty="0" smtClean="0">
                <a:ea typeface="Calibri" charset="0"/>
              </a:rPr>
              <a:t> </a:t>
            </a:r>
            <a:r>
              <a:rPr lang="en-US" sz="2500" dirty="0" err="1" smtClean="0">
                <a:ea typeface="Calibri" charset="0"/>
              </a:rPr>
              <a:t>nhân</a:t>
            </a:r>
            <a:r>
              <a:rPr lang="vi-VN" sz="2500" dirty="0" smtClean="0">
                <a:ea typeface="Calibri" charset="0"/>
              </a:rPr>
              <a:t>, </a:t>
            </a:r>
            <a:r>
              <a:rPr lang="en-US" sz="2500" dirty="0" err="1" smtClean="0">
                <a:ea typeface="Calibri" charset="0"/>
              </a:rPr>
              <a:t>tập</a:t>
            </a:r>
            <a:r>
              <a:rPr lang="en-US" sz="2500" dirty="0" smtClean="0">
                <a:ea typeface="Calibri" charset="0"/>
              </a:rPr>
              <a:t> </a:t>
            </a:r>
            <a:r>
              <a:rPr lang="en-US" sz="2500" dirty="0" err="1" smtClean="0">
                <a:ea typeface="Calibri" charset="0"/>
              </a:rPr>
              <a:t>thể</a:t>
            </a:r>
            <a:r>
              <a:rPr lang="vi-VN" sz="2500" dirty="0" smtClean="0">
                <a:ea typeface="Calibri" charset="0"/>
              </a:rPr>
              <a:t> đang trong thời gian xem xét thi hành kỷ luật hoặc đang điều tra, thanh tra, kiểm tra</a:t>
            </a:r>
            <a:r>
              <a:rPr lang="en-US" sz="2500" dirty="0" smtClean="0">
                <a:ea typeface="Calibri" charset="0"/>
              </a:rPr>
              <a:t>.</a:t>
            </a:r>
            <a:endParaRPr lang="en-US" sz="2500" spc="-20" dirty="0" smtClean="0"/>
          </a:p>
          <a:p>
            <a:pPr algn="just">
              <a:lnSpc>
                <a:spcPct val="120000"/>
              </a:lnSpc>
              <a:buNone/>
              <a:defRPr/>
            </a:pPr>
            <a:endParaRPr lang="en-US" sz="2500" dirty="0" smtClean="0"/>
          </a:p>
          <a:p>
            <a:pPr algn="just">
              <a:lnSpc>
                <a:spcPct val="120000"/>
              </a:lnSpc>
              <a:buNone/>
              <a:defRPr/>
            </a:pPr>
            <a:endParaRPr lang="en-US" sz="2500" dirty="0" smtClean="0"/>
          </a:p>
          <a:p>
            <a:pPr algn="just">
              <a:lnSpc>
                <a:spcPct val="120000"/>
              </a:lnSpc>
              <a:buFont typeface="Wingdings" pitchFamily="2" charset="2"/>
              <a:buNone/>
              <a:defRPr/>
            </a:pPr>
            <a:endParaRPr lang="en-US" sz="2500" dirty="0" smtClean="0">
              <a:latin typeface="+mj-lt"/>
            </a:endParaRPr>
          </a:p>
          <a:p>
            <a:pPr algn="just">
              <a:lnSpc>
                <a:spcPct val="120000"/>
              </a:lnSpc>
              <a:buFont typeface="Wingdings" pitchFamily="2" charset="2"/>
              <a:buNone/>
              <a:defRPr/>
            </a:pPr>
            <a:endParaRPr lang="en-US" sz="2500" dirty="0" smtClean="0">
              <a:latin typeface="+mj-lt"/>
            </a:endParaRPr>
          </a:p>
          <a:p>
            <a:pPr algn="just">
              <a:lnSpc>
                <a:spcPct val="120000"/>
              </a:lnSpc>
              <a:buFont typeface="Wingdings" pitchFamily="2" charset="2"/>
              <a:buNone/>
              <a:defRPr/>
            </a:pPr>
            <a:endParaRPr lang="en-US" sz="2500" dirty="0" smtClean="0">
              <a:latin typeface="+mj-lt"/>
            </a:endParaRPr>
          </a:p>
          <a:p>
            <a:pPr algn="just">
              <a:lnSpc>
                <a:spcPct val="120000"/>
              </a:lnSpc>
              <a:buFont typeface="Wingdings" pitchFamily="2" charset="2"/>
              <a:buNone/>
              <a:defRPr/>
            </a:pPr>
            <a:endParaRPr lang="en-US" sz="2500" dirty="0" smtClean="0">
              <a:latin typeface="+mj-lt"/>
            </a:endParaRPr>
          </a:p>
        </p:txBody>
      </p:sp>
    </p:spTree>
    <p:extLst>
      <p:ext uri="{BB962C8B-B14F-4D97-AF65-F5344CB8AC3E}">
        <p14:creationId xmlns:p14="http://schemas.microsoft.com/office/powerpoint/2010/main" val="1010138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p:spPr>
        <p:txBody>
          <a:bodyPr/>
          <a:lstStyle/>
          <a:p>
            <a:pPr algn="just">
              <a:lnSpc>
                <a:spcPct val="120000"/>
              </a:lnSpc>
              <a:spcBef>
                <a:spcPts val="1200"/>
              </a:spcBef>
              <a:buNone/>
              <a:defRPr/>
            </a:pPr>
            <a:r>
              <a:rPr lang="en-US" sz="2500" dirty="0" smtClean="0">
                <a:latin typeface="+mj-lt"/>
              </a:rPr>
              <a:t>-  </a:t>
            </a:r>
            <a:r>
              <a:rPr lang="en-US" sz="2500" b="1" dirty="0" err="1" smtClean="0">
                <a:solidFill>
                  <a:srgbClr val="FFFF00"/>
                </a:solidFill>
                <a:latin typeface="+mj-lt"/>
              </a:rPr>
              <a:t>Khi</a:t>
            </a:r>
            <a:r>
              <a:rPr lang="en-US" sz="2500" b="1" dirty="0" smtClean="0">
                <a:solidFill>
                  <a:srgbClr val="FFFF00"/>
                </a:solidFill>
                <a:latin typeface="+mj-lt"/>
              </a:rPr>
              <a:t> </a:t>
            </a:r>
            <a:r>
              <a:rPr lang="en-US" sz="2500" b="1" dirty="0" err="1" smtClean="0">
                <a:solidFill>
                  <a:srgbClr val="FFFF00"/>
                </a:solidFill>
                <a:latin typeface="+mj-lt"/>
              </a:rPr>
              <a:t>xét</a:t>
            </a:r>
            <a:r>
              <a:rPr lang="en-US" sz="2500" b="1" dirty="0" smtClean="0">
                <a:solidFill>
                  <a:srgbClr val="FFFF00"/>
                </a:solidFill>
                <a:latin typeface="+mj-lt"/>
              </a:rPr>
              <a:t> </a:t>
            </a:r>
            <a:r>
              <a:rPr lang="en-US" sz="2500" b="1" dirty="0" err="1" smtClean="0">
                <a:solidFill>
                  <a:srgbClr val="FFFF00"/>
                </a:solidFill>
                <a:latin typeface="+mj-lt"/>
              </a:rPr>
              <a:t>khen</a:t>
            </a:r>
            <a:r>
              <a:rPr lang="en-US" sz="2500" b="1" dirty="0" smtClean="0">
                <a:solidFill>
                  <a:srgbClr val="FFFF00"/>
                </a:solidFill>
                <a:latin typeface="+mj-lt"/>
              </a:rPr>
              <a:t> </a:t>
            </a:r>
            <a:r>
              <a:rPr lang="en-US" sz="2500" b="1" dirty="0" err="1" smtClean="0">
                <a:solidFill>
                  <a:srgbClr val="FFFF00"/>
                </a:solidFill>
                <a:latin typeface="+mj-lt"/>
              </a:rPr>
              <a:t>thưởng</a:t>
            </a:r>
            <a:r>
              <a:rPr lang="en-US" sz="2500" b="1" dirty="0" smtClean="0">
                <a:solidFill>
                  <a:srgbClr val="FFFF00"/>
                </a:solidFill>
                <a:latin typeface="+mj-lt"/>
              </a:rPr>
              <a:t> </a:t>
            </a:r>
            <a:r>
              <a:rPr lang="en-US" sz="2500" b="1" dirty="0" err="1" smtClean="0">
                <a:solidFill>
                  <a:srgbClr val="FFFF00"/>
                </a:solidFill>
                <a:latin typeface="+mj-lt"/>
              </a:rPr>
              <a:t>cho</a:t>
            </a:r>
            <a:r>
              <a:rPr lang="en-US" sz="2500" b="1" dirty="0" smtClean="0">
                <a:solidFill>
                  <a:srgbClr val="FFFF00"/>
                </a:solidFill>
                <a:latin typeface="+mj-lt"/>
              </a:rPr>
              <a:t> </a:t>
            </a:r>
            <a:r>
              <a:rPr lang="en-US" sz="2500" b="1" dirty="0" err="1" smtClean="0">
                <a:solidFill>
                  <a:srgbClr val="FFFF00"/>
                </a:solidFill>
                <a:latin typeface="+mj-lt"/>
              </a:rPr>
              <a:t>người</a:t>
            </a:r>
            <a:r>
              <a:rPr lang="en-US" sz="2500" b="1" dirty="0" smtClean="0">
                <a:solidFill>
                  <a:srgbClr val="FFFF00"/>
                </a:solidFill>
                <a:latin typeface="+mj-lt"/>
              </a:rPr>
              <a:t> </a:t>
            </a:r>
            <a:r>
              <a:rPr lang="en-US" sz="2500" b="1" dirty="0" err="1" smtClean="0">
                <a:solidFill>
                  <a:srgbClr val="FFFF00"/>
                </a:solidFill>
                <a:latin typeface="+mj-lt"/>
              </a:rPr>
              <a:t>đứng</a:t>
            </a:r>
            <a:r>
              <a:rPr lang="en-US" sz="2500" b="1" dirty="0" smtClean="0">
                <a:solidFill>
                  <a:srgbClr val="FFFF00"/>
                </a:solidFill>
                <a:latin typeface="+mj-lt"/>
              </a:rPr>
              <a:t> </a:t>
            </a:r>
            <a:r>
              <a:rPr lang="en-US" sz="2500" b="1" dirty="0" err="1" smtClean="0">
                <a:solidFill>
                  <a:srgbClr val="FFFF00"/>
                </a:solidFill>
                <a:latin typeface="+mj-lt"/>
              </a:rPr>
              <a:t>đầu</a:t>
            </a:r>
            <a:r>
              <a:rPr lang="en-US" sz="2500" b="1" dirty="0" smtClean="0">
                <a:solidFill>
                  <a:srgbClr val="FFFF00"/>
                </a:solidFill>
                <a:latin typeface="+mj-lt"/>
              </a:rPr>
              <a:t> </a:t>
            </a:r>
            <a:r>
              <a:rPr lang="en-US" sz="2500" dirty="0" err="1" smtClean="0">
                <a:latin typeface="+mj-lt"/>
              </a:rPr>
              <a:t>cơ</a:t>
            </a:r>
            <a:r>
              <a:rPr lang="en-US" sz="2500" dirty="0" smtClean="0">
                <a:latin typeface="+mj-lt"/>
              </a:rPr>
              <a:t> </a:t>
            </a:r>
            <a:r>
              <a:rPr lang="en-US" sz="2500" dirty="0" err="1" smtClean="0">
                <a:latin typeface="+mj-lt"/>
              </a:rPr>
              <a:t>quan</a:t>
            </a:r>
            <a:r>
              <a:rPr lang="en-US" sz="2500" dirty="0" smtClean="0">
                <a:latin typeface="+mj-lt"/>
              </a:rPr>
              <a:t>, </a:t>
            </a:r>
            <a:r>
              <a:rPr lang="en-US" sz="2500" dirty="0" err="1" smtClean="0">
                <a:latin typeface="+mj-lt"/>
              </a:rPr>
              <a:t>đơn</a:t>
            </a:r>
            <a:r>
              <a:rPr lang="en-US" sz="2500" dirty="0" smtClean="0">
                <a:latin typeface="+mj-lt"/>
              </a:rPr>
              <a:t> </a:t>
            </a:r>
            <a:r>
              <a:rPr lang="en-US" sz="2500" dirty="0" err="1" smtClean="0">
                <a:latin typeface="+mj-lt"/>
              </a:rPr>
              <a:t>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en-US" sz="2500" dirty="0" smtClean="0">
                <a:latin typeface="+mj-lt"/>
              </a:rPr>
              <a:t> </a:t>
            </a:r>
            <a:r>
              <a:rPr lang="en-US" sz="2500" dirty="0" err="1" smtClean="0">
                <a:latin typeface="+mj-lt"/>
              </a:rPr>
              <a:t>phải</a:t>
            </a:r>
            <a:r>
              <a:rPr lang="en-US" sz="2500" dirty="0" smtClean="0">
                <a:latin typeface="+mj-lt"/>
              </a:rPr>
              <a:t> </a:t>
            </a:r>
            <a:r>
              <a:rPr lang="en-US" sz="2500" dirty="0" err="1" smtClean="0">
                <a:solidFill>
                  <a:srgbClr val="FFFF00"/>
                </a:solidFill>
                <a:latin typeface="+mj-lt"/>
              </a:rPr>
              <a:t>căn</a:t>
            </a:r>
            <a:r>
              <a:rPr lang="en-US" sz="2500" dirty="0" smtClean="0">
                <a:solidFill>
                  <a:srgbClr val="FFFF00"/>
                </a:solidFill>
                <a:latin typeface="+mj-lt"/>
              </a:rPr>
              <a:t> </a:t>
            </a:r>
            <a:r>
              <a:rPr lang="en-US" sz="2500" dirty="0" err="1" smtClean="0">
                <a:solidFill>
                  <a:srgbClr val="FFFF00"/>
                </a:solidFill>
                <a:latin typeface="+mj-lt"/>
              </a:rPr>
              <a:t>cứ</a:t>
            </a:r>
            <a:r>
              <a:rPr lang="en-US" sz="2500" dirty="0" smtClean="0">
                <a:solidFill>
                  <a:srgbClr val="FFFF00"/>
                </a:solidFill>
                <a:latin typeface="+mj-lt"/>
              </a:rPr>
              <a:t> </a:t>
            </a:r>
            <a:r>
              <a:rPr lang="en-US" sz="2500" dirty="0" err="1" smtClean="0">
                <a:solidFill>
                  <a:srgbClr val="FFFF00"/>
                </a:solidFill>
                <a:latin typeface="+mj-lt"/>
              </a:rPr>
              <a:t>vào</a:t>
            </a:r>
            <a:r>
              <a:rPr lang="en-US" sz="2500" dirty="0" smtClean="0">
                <a:solidFill>
                  <a:srgbClr val="FFFF00"/>
                </a:solidFill>
                <a:latin typeface="+mj-lt"/>
              </a:rPr>
              <a:t>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tích</a:t>
            </a:r>
            <a:r>
              <a:rPr lang="en-US" sz="2500" dirty="0" smtClean="0">
                <a:solidFill>
                  <a:srgbClr val="FFFF00"/>
                </a:solidFill>
                <a:latin typeface="+mj-lt"/>
              </a:rPr>
              <a:t> </a:t>
            </a:r>
            <a:r>
              <a:rPr lang="en-US" sz="2500" dirty="0" err="1" smtClean="0">
                <a:solidFill>
                  <a:srgbClr val="FFFF00"/>
                </a:solidFill>
                <a:latin typeface="+mj-lt"/>
              </a:rPr>
              <a:t>của</a:t>
            </a:r>
            <a:r>
              <a:rPr lang="en-US" sz="2500" dirty="0" smtClean="0">
                <a:solidFill>
                  <a:srgbClr val="FFFF00"/>
                </a:solidFill>
                <a:latin typeface="+mj-lt"/>
              </a:rPr>
              <a:t> </a:t>
            </a:r>
            <a:r>
              <a:rPr lang="en-US" sz="2500" dirty="0" err="1" smtClean="0">
                <a:solidFill>
                  <a:srgbClr val="FFFF00"/>
                </a:solidFill>
                <a:latin typeface="+mj-lt"/>
              </a:rPr>
              <a:t>tập</a:t>
            </a:r>
            <a:r>
              <a:rPr lang="en-US" sz="2500" dirty="0" smtClean="0">
                <a:solidFill>
                  <a:srgbClr val="FFFF00"/>
                </a:solidFill>
                <a:latin typeface="+mj-lt"/>
              </a:rPr>
              <a:t> </a:t>
            </a:r>
            <a:r>
              <a:rPr lang="en-US" sz="2500" dirty="0" err="1" smtClean="0">
                <a:solidFill>
                  <a:srgbClr val="FFFF00"/>
                </a:solidFill>
                <a:latin typeface="+mj-lt"/>
              </a:rPr>
              <a:t>thể</a:t>
            </a:r>
            <a:r>
              <a:rPr lang="en-US" sz="2500" dirty="0" smtClean="0">
                <a:solidFill>
                  <a:srgbClr val="FFFF00"/>
                </a:solidFill>
                <a:latin typeface="+mj-lt"/>
              </a:rPr>
              <a:t> </a:t>
            </a:r>
            <a:r>
              <a:rPr lang="en-US" sz="2500" dirty="0" smtClean="0">
                <a:latin typeface="+mj-lt"/>
              </a:rPr>
              <a:t>do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đó</a:t>
            </a:r>
            <a:r>
              <a:rPr lang="en-US" sz="2500" dirty="0" smtClean="0">
                <a:latin typeface="+mj-lt"/>
              </a:rPr>
              <a:t> </a:t>
            </a:r>
            <a:r>
              <a:rPr lang="en-US" sz="2500" dirty="0" err="1" smtClean="0">
                <a:latin typeface="+mj-lt"/>
              </a:rPr>
              <a:t>lãnh</a:t>
            </a:r>
            <a:r>
              <a:rPr lang="en-US" sz="2500" dirty="0" smtClean="0">
                <a:latin typeface="+mj-lt"/>
              </a:rPr>
              <a:t> </a:t>
            </a:r>
            <a:r>
              <a:rPr lang="en-US" sz="2500" dirty="0" err="1" smtClean="0">
                <a:latin typeface="+mj-lt"/>
              </a:rPr>
              <a:t>đạo</a:t>
            </a:r>
            <a:r>
              <a:rPr lang="en-US" sz="2500" dirty="0" smtClean="0">
                <a:latin typeface="+mj-lt"/>
              </a:rPr>
              <a:t>, </a:t>
            </a:r>
            <a:r>
              <a:rPr lang="en-US" sz="2500" dirty="0" err="1" smtClean="0">
                <a:latin typeface="+mj-lt"/>
              </a:rPr>
              <a:t>quản</a:t>
            </a:r>
            <a:r>
              <a:rPr lang="en-US" sz="2500" dirty="0" smtClean="0">
                <a:latin typeface="+mj-lt"/>
              </a:rPr>
              <a:t> </a:t>
            </a:r>
            <a:r>
              <a:rPr lang="en-US" sz="2500" dirty="0" err="1" smtClean="0">
                <a:latin typeface="+mj-lt"/>
              </a:rPr>
              <a:t>lý</a:t>
            </a:r>
            <a:r>
              <a:rPr lang="en-US" sz="2500" dirty="0" smtClean="0">
                <a:latin typeface="+mj-lt"/>
              </a:rPr>
              <a:t> </a:t>
            </a:r>
            <a:r>
              <a:rPr lang="en-US" sz="2500" dirty="0" smtClean="0">
                <a:ea typeface="Calibri" charset="0"/>
              </a:rPr>
              <a:t>[6]</a:t>
            </a:r>
            <a:r>
              <a:rPr lang="en-US" sz="2500" dirty="0" smtClean="0">
                <a:latin typeface="+mj-lt"/>
              </a:rPr>
              <a:t>.</a:t>
            </a:r>
          </a:p>
          <a:p>
            <a:pPr algn="just">
              <a:lnSpc>
                <a:spcPct val="120000"/>
              </a:lnSpc>
              <a:spcBef>
                <a:spcPts val="1200"/>
              </a:spcBef>
              <a:buFontTx/>
              <a:buChar char="-"/>
              <a:defRPr/>
            </a:pPr>
            <a:r>
              <a:rPr lang="en-US" sz="2500" dirty="0" err="1" smtClean="0">
                <a:solidFill>
                  <a:srgbClr val="FFFF00"/>
                </a:solidFill>
                <a:latin typeface="+mj-lt"/>
              </a:rPr>
              <a:t>Thời</a:t>
            </a:r>
            <a:r>
              <a:rPr lang="en-US" sz="2500" dirty="0" smtClean="0">
                <a:solidFill>
                  <a:srgbClr val="FFFF00"/>
                </a:solidFill>
                <a:latin typeface="+mj-lt"/>
              </a:rPr>
              <a:t> </a:t>
            </a:r>
            <a:r>
              <a:rPr lang="en-US" sz="2500" dirty="0" err="1" smtClean="0">
                <a:solidFill>
                  <a:srgbClr val="FFFF00"/>
                </a:solidFill>
                <a:latin typeface="+mj-lt"/>
              </a:rPr>
              <a:t>gian</a:t>
            </a:r>
            <a:r>
              <a:rPr lang="en-US" sz="2500" dirty="0" smtClean="0">
                <a:solidFill>
                  <a:srgbClr val="FFFF00"/>
                </a:solidFill>
                <a:latin typeface="+mj-lt"/>
              </a:rPr>
              <a:t> </a:t>
            </a:r>
            <a:r>
              <a:rPr lang="en-US" sz="2500" dirty="0" err="1" smtClean="0">
                <a:solidFill>
                  <a:srgbClr val="FFFF00"/>
                </a:solidFill>
                <a:latin typeface="+mj-lt"/>
              </a:rPr>
              <a:t>trình</a:t>
            </a:r>
            <a:r>
              <a:rPr lang="en-US" sz="2500" dirty="0" smtClean="0">
                <a:solidFill>
                  <a:srgbClr val="FFFF00"/>
                </a:solidFill>
                <a:latin typeface="+mj-lt"/>
              </a:rPr>
              <a:t>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thưởng</a:t>
            </a:r>
            <a:r>
              <a:rPr lang="en-US" sz="2500" dirty="0" smtClean="0">
                <a:solidFill>
                  <a:srgbClr val="FFFF00"/>
                </a:solidFill>
                <a:latin typeface="+mj-lt"/>
              </a:rPr>
              <a:t> </a:t>
            </a:r>
            <a:r>
              <a:rPr lang="en-US" sz="2500" dirty="0" err="1" smtClean="0">
                <a:solidFill>
                  <a:srgbClr val="FFFF00"/>
                </a:solidFill>
                <a:latin typeface="+mj-lt"/>
              </a:rPr>
              <a:t>lần</a:t>
            </a:r>
            <a:r>
              <a:rPr lang="en-US" sz="2500" dirty="0" smtClean="0">
                <a:solidFill>
                  <a:srgbClr val="FFFF00"/>
                </a:solidFill>
                <a:latin typeface="+mj-lt"/>
              </a:rPr>
              <a:t> </a:t>
            </a:r>
            <a:r>
              <a:rPr lang="en-US" sz="2500" dirty="0" err="1" smtClean="0">
                <a:solidFill>
                  <a:srgbClr val="FFFF00"/>
                </a:solidFill>
                <a:latin typeface="+mj-lt"/>
              </a:rPr>
              <a:t>tiếp</a:t>
            </a:r>
            <a:r>
              <a:rPr lang="en-US" sz="2500" dirty="0" smtClean="0">
                <a:solidFill>
                  <a:srgbClr val="FFFF00"/>
                </a:solidFill>
                <a:latin typeface="+mj-lt"/>
              </a:rPr>
              <a:t> </a:t>
            </a:r>
            <a:r>
              <a:rPr lang="en-US" sz="2500" dirty="0" err="1" smtClean="0">
                <a:solidFill>
                  <a:srgbClr val="FFFF00"/>
                </a:solidFill>
                <a:latin typeface="+mj-lt"/>
              </a:rPr>
              <a:t>theo</a:t>
            </a:r>
            <a:r>
              <a:rPr lang="en-US" sz="2500" dirty="0" smtClean="0">
                <a:solidFill>
                  <a:srgbClr val="FFFF00"/>
                </a:solidFill>
                <a:latin typeface="+mj-lt"/>
              </a:rPr>
              <a:t> </a:t>
            </a:r>
            <a:r>
              <a:rPr lang="en-US" sz="2500" dirty="0" err="1" smtClean="0">
                <a:latin typeface="+mj-lt"/>
              </a:rPr>
              <a:t>được</a:t>
            </a:r>
            <a:r>
              <a:rPr lang="en-US" sz="2500" dirty="0" smtClean="0">
                <a:latin typeface="+mj-lt"/>
              </a:rPr>
              <a:t> </a:t>
            </a:r>
            <a:r>
              <a:rPr lang="en-US" sz="2500" dirty="0" err="1" smtClean="0">
                <a:latin typeface="+mj-lt"/>
              </a:rPr>
              <a:t>tính</a:t>
            </a:r>
            <a:r>
              <a:rPr lang="en-US" sz="2500" dirty="0" smtClean="0">
                <a:latin typeface="+mj-lt"/>
              </a:rPr>
              <a:t> </a:t>
            </a:r>
            <a:r>
              <a:rPr lang="en-US" sz="2500" dirty="0" err="1" smtClean="0">
                <a:latin typeface="+mj-lt"/>
              </a:rPr>
              <a:t>theo</a:t>
            </a:r>
            <a:r>
              <a:rPr lang="en-US" sz="2500" dirty="0" smtClean="0">
                <a:latin typeface="+mj-lt"/>
              </a:rPr>
              <a:t> </a:t>
            </a:r>
            <a:r>
              <a:rPr lang="en-US" sz="2500" dirty="0" err="1" smtClean="0">
                <a:latin typeface="+mj-lt"/>
              </a:rPr>
              <a:t>thời</a:t>
            </a:r>
            <a:r>
              <a:rPr lang="en-US" sz="2500" dirty="0" smtClean="0">
                <a:latin typeface="+mj-lt"/>
              </a:rPr>
              <a:t> </a:t>
            </a:r>
            <a:r>
              <a:rPr lang="en-US" sz="2500" dirty="0" err="1" smtClean="0">
                <a:latin typeface="+mj-lt"/>
              </a:rPr>
              <a:t>gian</a:t>
            </a:r>
            <a:r>
              <a:rPr lang="en-US" sz="2500" dirty="0" smtClean="0">
                <a:latin typeface="+mj-lt"/>
              </a:rPr>
              <a:t> </a:t>
            </a:r>
            <a:r>
              <a:rPr lang="en-US" sz="2500" dirty="0" err="1" smtClean="0">
                <a:latin typeface="+mj-lt"/>
              </a:rPr>
              <a:t>lập</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tích</a:t>
            </a:r>
            <a:r>
              <a:rPr lang="en-US" sz="2500" dirty="0" smtClean="0">
                <a:latin typeface="+mj-lt"/>
              </a:rPr>
              <a:t> </a:t>
            </a:r>
            <a:r>
              <a:rPr lang="en-US" sz="2500" dirty="0" err="1" smtClean="0">
                <a:latin typeface="+mj-lt"/>
              </a:rPr>
              <a:t>ghi</a:t>
            </a:r>
            <a:r>
              <a:rPr lang="en-US" sz="2500" dirty="0" smtClean="0">
                <a:latin typeface="+mj-lt"/>
              </a:rPr>
              <a:t> </a:t>
            </a:r>
            <a:r>
              <a:rPr lang="en-US" sz="2500" dirty="0" err="1" smtClean="0">
                <a:latin typeface="+mj-lt"/>
              </a:rPr>
              <a:t>trong</a:t>
            </a:r>
            <a:r>
              <a:rPr lang="en-US" sz="2500" dirty="0" smtClean="0">
                <a:latin typeface="+mj-lt"/>
              </a:rPr>
              <a:t> </a:t>
            </a:r>
            <a:r>
              <a:rPr lang="en-US" sz="2500" dirty="0" err="1" smtClean="0">
                <a:latin typeface="+mj-lt"/>
              </a:rPr>
              <a:t>quyết</a:t>
            </a:r>
            <a:r>
              <a:rPr lang="en-US" sz="2500" dirty="0" smtClean="0">
                <a:latin typeface="+mj-lt"/>
              </a:rPr>
              <a:t> </a:t>
            </a:r>
            <a:r>
              <a:rPr lang="en-US" sz="2500" dirty="0" err="1" smtClean="0">
                <a:latin typeface="+mj-lt"/>
              </a:rPr>
              <a:t>định</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lần</a:t>
            </a:r>
            <a:r>
              <a:rPr lang="en-US" sz="2500" dirty="0" smtClean="0">
                <a:latin typeface="+mj-lt"/>
              </a:rPr>
              <a:t> </a:t>
            </a:r>
            <a:r>
              <a:rPr lang="en-US" sz="2500" dirty="0" err="1" smtClean="0">
                <a:latin typeface="+mj-lt"/>
              </a:rPr>
              <a:t>trước</a:t>
            </a:r>
            <a:r>
              <a:rPr lang="en-US" sz="2500" dirty="0" smtClean="0">
                <a:latin typeface="+mj-lt"/>
              </a:rPr>
              <a:t>. </a:t>
            </a:r>
            <a:r>
              <a:rPr lang="en-US" sz="2500" dirty="0" err="1" smtClean="0">
                <a:latin typeface="+mj-lt"/>
              </a:rPr>
              <a:t>Đối</a:t>
            </a:r>
            <a:r>
              <a:rPr lang="en-US" sz="2500" dirty="0" smtClean="0">
                <a:latin typeface="+mj-lt"/>
              </a:rPr>
              <a:t> </a:t>
            </a:r>
            <a:r>
              <a:rPr lang="en-US" sz="2500" dirty="0" err="1" smtClean="0">
                <a:latin typeface="+mj-lt"/>
              </a:rPr>
              <a:t>với</a:t>
            </a:r>
            <a:r>
              <a:rPr lang="en-US" sz="2500" dirty="0" smtClean="0">
                <a:latin typeface="+mj-lt"/>
              </a:rPr>
              <a:t> </a:t>
            </a:r>
            <a:r>
              <a:rPr lang="en-US" sz="2500" dirty="0" err="1" smtClean="0">
                <a:latin typeface="+mj-lt"/>
              </a:rPr>
              <a:t>quyết</a:t>
            </a:r>
            <a:r>
              <a:rPr lang="en-US" sz="2500" dirty="0" smtClean="0">
                <a:latin typeface="+mj-lt"/>
              </a:rPr>
              <a:t> </a:t>
            </a:r>
            <a:r>
              <a:rPr lang="en-US" sz="2500" dirty="0" err="1" smtClean="0">
                <a:latin typeface="+mj-lt"/>
              </a:rPr>
              <a:t>định</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không</a:t>
            </a:r>
            <a:r>
              <a:rPr lang="en-US" sz="2500" dirty="0" smtClean="0">
                <a:latin typeface="+mj-lt"/>
              </a:rPr>
              <a:t> </a:t>
            </a:r>
            <a:r>
              <a:rPr lang="en-US" sz="2500" dirty="0" err="1" smtClean="0">
                <a:latin typeface="+mj-lt"/>
              </a:rPr>
              <a:t>ghi</a:t>
            </a:r>
            <a:r>
              <a:rPr lang="en-US" sz="2500" dirty="0" smtClean="0">
                <a:latin typeface="+mj-lt"/>
              </a:rPr>
              <a:t> </a:t>
            </a:r>
            <a:r>
              <a:rPr lang="en-US" sz="2500" dirty="0" err="1" smtClean="0">
                <a:latin typeface="+mj-lt"/>
              </a:rPr>
              <a:t>thời</a:t>
            </a:r>
            <a:r>
              <a:rPr lang="en-US" sz="2500" dirty="0" smtClean="0">
                <a:latin typeface="+mj-lt"/>
              </a:rPr>
              <a:t> </a:t>
            </a:r>
            <a:r>
              <a:rPr lang="en-US" sz="2500" dirty="0" err="1" smtClean="0">
                <a:latin typeface="+mj-lt"/>
              </a:rPr>
              <a:t>gian</a:t>
            </a:r>
            <a:r>
              <a:rPr lang="en-US" sz="2500" dirty="0" smtClean="0">
                <a:latin typeface="+mj-lt"/>
              </a:rPr>
              <a:t> </a:t>
            </a:r>
            <a:r>
              <a:rPr lang="en-US" sz="2500" dirty="0" err="1" smtClean="0">
                <a:latin typeface="+mj-lt"/>
              </a:rPr>
              <a:t>lập</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tích</a:t>
            </a:r>
            <a:r>
              <a:rPr lang="en-US" sz="2500" dirty="0" smtClean="0">
                <a:latin typeface="+mj-lt"/>
              </a:rPr>
              <a:t> </a:t>
            </a:r>
            <a:r>
              <a:rPr lang="en-US" sz="2500" dirty="0" err="1" smtClean="0">
                <a:latin typeface="+mj-lt"/>
              </a:rPr>
              <a:t>thì</a:t>
            </a:r>
            <a:r>
              <a:rPr lang="en-US" sz="2500" dirty="0" smtClean="0">
                <a:latin typeface="+mj-lt"/>
              </a:rPr>
              <a:t> </a:t>
            </a:r>
            <a:r>
              <a:rPr lang="en-US" sz="2500" dirty="0" err="1" smtClean="0">
                <a:latin typeface="+mj-lt"/>
              </a:rPr>
              <a:t>thời</a:t>
            </a:r>
            <a:r>
              <a:rPr lang="en-US" sz="2500" dirty="0" smtClean="0">
                <a:latin typeface="+mj-lt"/>
              </a:rPr>
              <a:t> </a:t>
            </a:r>
            <a:r>
              <a:rPr lang="en-US" sz="2500" dirty="0" err="1" smtClean="0">
                <a:latin typeface="+mj-lt"/>
              </a:rPr>
              <a:t>gian</a:t>
            </a:r>
            <a:r>
              <a:rPr lang="en-US" sz="2500" dirty="0" smtClean="0">
                <a:latin typeface="+mj-lt"/>
              </a:rPr>
              <a:t> </a:t>
            </a:r>
            <a:r>
              <a:rPr lang="en-US" sz="2500" dirty="0" err="1" smtClean="0">
                <a:latin typeface="+mj-lt"/>
              </a:rPr>
              <a:t>trình</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lần</a:t>
            </a:r>
            <a:r>
              <a:rPr lang="en-US" sz="2500" dirty="0" smtClean="0">
                <a:latin typeface="+mj-lt"/>
              </a:rPr>
              <a:t> </a:t>
            </a:r>
            <a:r>
              <a:rPr lang="en-US" sz="2500" dirty="0" err="1" smtClean="0">
                <a:latin typeface="+mj-lt"/>
              </a:rPr>
              <a:t>sau</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tính</a:t>
            </a:r>
            <a:r>
              <a:rPr lang="en-US" sz="2500" dirty="0" smtClean="0">
                <a:latin typeface="+mj-lt"/>
              </a:rPr>
              <a:t> </a:t>
            </a:r>
            <a:r>
              <a:rPr lang="en-US" sz="2500" dirty="0" err="1" smtClean="0">
                <a:latin typeface="+mj-lt"/>
              </a:rPr>
              <a:t>theo</a:t>
            </a:r>
            <a:r>
              <a:rPr lang="en-US" sz="2500" dirty="0" smtClean="0">
                <a:latin typeface="+mj-lt"/>
              </a:rPr>
              <a:t> </a:t>
            </a:r>
            <a:r>
              <a:rPr lang="en-US" sz="2500" dirty="0" err="1" smtClean="0">
                <a:latin typeface="+mj-lt"/>
              </a:rPr>
              <a:t>thời</a:t>
            </a:r>
            <a:r>
              <a:rPr lang="en-US" sz="2500" dirty="0" smtClean="0">
                <a:latin typeface="+mj-lt"/>
              </a:rPr>
              <a:t> </a:t>
            </a:r>
            <a:r>
              <a:rPr lang="en-US" sz="2500" dirty="0" err="1" smtClean="0">
                <a:latin typeface="+mj-lt"/>
              </a:rPr>
              <a:t>gian</a:t>
            </a:r>
            <a:r>
              <a:rPr lang="en-US" sz="2500" dirty="0" smtClean="0">
                <a:latin typeface="+mj-lt"/>
              </a:rPr>
              <a:t> ban </a:t>
            </a:r>
            <a:r>
              <a:rPr lang="en-US" sz="2500" dirty="0" err="1" smtClean="0">
                <a:latin typeface="+mj-lt"/>
              </a:rPr>
              <a:t>hành</a:t>
            </a:r>
            <a:r>
              <a:rPr lang="en-US" sz="2500" dirty="0" smtClean="0">
                <a:latin typeface="+mj-lt"/>
              </a:rPr>
              <a:t> </a:t>
            </a:r>
            <a:r>
              <a:rPr lang="en-US" sz="2500" dirty="0" err="1" smtClean="0">
                <a:latin typeface="+mj-lt"/>
              </a:rPr>
              <a:t>quyết</a:t>
            </a:r>
            <a:r>
              <a:rPr lang="en-US" sz="2500" dirty="0" smtClean="0">
                <a:latin typeface="+mj-lt"/>
              </a:rPr>
              <a:t> </a:t>
            </a:r>
            <a:r>
              <a:rPr lang="en-US" sz="2500" dirty="0" err="1" smtClean="0">
                <a:latin typeface="+mj-lt"/>
              </a:rPr>
              <a:t>định</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lần</a:t>
            </a:r>
            <a:r>
              <a:rPr lang="en-US" sz="2500" dirty="0" smtClean="0">
                <a:latin typeface="+mj-lt"/>
              </a:rPr>
              <a:t> </a:t>
            </a:r>
            <a:r>
              <a:rPr lang="en-US" sz="2500" dirty="0" err="1" smtClean="0">
                <a:latin typeface="+mj-lt"/>
              </a:rPr>
              <a:t>trước</a:t>
            </a:r>
            <a:r>
              <a:rPr lang="en-US" sz="2500" dirty="0" smtClean="0">
                <a:latin typeface="+mj-lt"/>
              </a:rPr>
              <a:t> </a:t>
            </a:r>
            <a:r>
              <a:rPr lang="en-US" sz="2500" dirty="0" smtClean="0">
                <a:ea typeface="Calibri" charset="0"/>
              </a:rPr>
              <a:t>[7]</a:t>
            </a:r>
            <a:r>
              <a:rPr lang="en-US" sz="2500" dirty="0" smtClean="0">
                <a:latin typeface="+mj-lt"/>
              </a:rPr>
              <a:t>.</a:t>
            </a:r>
          </a:p>
          <a:p>
            <a:pPr algn="just">
              <a:lnSpc>
                <a:spcPct val="120000"/>
              </a:lnSpc>
              <a:spcBef>
                <a:spcPts val="1200"/>
              </a:spcBef>
              <a:buFontTx/>
              <a:buChar char="-"/>
              <a:defRPr/>
            </a:pPr>
            <a:r>
              <a:rPr lang="en-US" sz="2500" dirty="0" err="1" smtClean="0">
                <a:latin typeface="+mj-lt"/>
              </a:rPr>
              <a:t>Chỉ</a:t>
            </a:r>
            <a:r>
              <a:rPr lang="en-US" sz="2500" dirty="0" smtClean="0">
                <a:latin typeface="+mj-lt"/>
              </a:rPr>
              <a:t> </a:t>
            </a:r>
            <a:r>
              <a:rPr lang="en-US" sz="2500" dirty="0" err="1" smtClean="0">
                <a:latin typeface="+mj-lt"/>
              </a:rPr>
              <a:t>thực</a:t>
            </a:r>
            <a:r>
              <a:rPr lang="en-US" sz="2500" dirty="0" smtClean="0">
                <a:latin typeface="+mj-lt"/>
              </a:rPr>
              <a:t> </a:t>
            </a:r>
            <a:r>
              <a:rPr lang="en-US" sz="2500" dirty="0" err="1" smtClean="0">
                <a:latin typeface="+mj-lt"/>
              </a:rPr>
              <a:t>hiện</a:t>
            </a:r>
            <a:r>
              <a:rPr lang="en-US" sz="2500" dirty="0" smtClean="0">
                <a:latin typeface="+mj-lt"/>
              </a:rPr>
              <a:t> </a:t>
            </a:r>
            <a:r>
              <a:rPr lang="en-US" sz="2500" dirty="0" err="1" smtClean="0">
                <a:latin typeface="+mj-lt"/>
              </a:rPr>
              <a:t>việc</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hoặc</a:t>
            </a:r>
            <a:r>
              <a:rPr lang="en-US" sz="2500" dirty="0" smtClean="0">
                <a:latin typeface="+mj-lt"/>
              </a:rPr>
              <a:t> </a:t>
            </a:r>
            <a:r>
              <a:rPr lang="en-US" sz="2500" dirty="0" err="1" smtClean="0">
                <a:latin typeface="+mj-lt"/>
              </a:rPr>
              <a:t>đề</a:t>
            </a:r>
            <a:r>
              <a:rPr lang="en-US" sz="2500" dirty="0" smtClean="0">
                <a:latin typeface="+mj-lt"/>
              </a:rPr>
              <a:t> </a:t>
            </a:r>
            <a:r>
              <a:rPr lang="en-US" sz="2500" dirty="0" err="1" smtClean="0">
                <a:latin typeface="+mj-lt"/>
              </a:rPr>
              <a:t>nghị</a:t>
            </a:r>
            <a:r>
              <a:rPr lang="en-US" sz="2500" dirty="0" smtClean="0">
                <a:latin typeface="+mj-lt"/>
              </a:rPr>
              <a:t> </a:t>
            </a:r>
            <a:r>
              <a:rPr lang="en-US" sz="2500" dirty="0" err="1" smtClean="0">
                <a:latin typeface="+mj-lt"/>
              </a:rPr>
              <a:t>cấp</a:t>
            </a:r>
            <a:r>
              <a:rPr lang="en-US" sz="2500" dirty="0" smtClean="0">
                <a:latin typeface="+mj-lt"/>
              </a:rPr>
              <a:t> </a:t>
            </a:r>
            <a:r>
              <a:rPr lang="en-US" sz="2500" dirty="0" err="1" smtClean="0">
                <a:latin typeface="+mj-lt"/>
              </a:rPr>
              <a:t>trên</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cho</a:t>
            </a:r>
            <a:r>
              <a:rPr lang="en-US" sz="2500" dirty="0" smtClean="0">
                <a:latin typeface="+mj-lt"/>
              </a:rPr>
              <a:t>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latin typeface="+mj-lt"/>
              </a:rPr>
              <a:t>thuộc</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cơ</a:t>
            </a:r>
            <a:r>
              <a:rPr lang="en-US" sz="2500" dirty="0" smtClean="0">
                <a:latin typeface="+mj-lt"/>
              </a:rPr>
              <a:t> </a:t>
            </a:r>
            <a:r>
              <a:rPr lang="en-US" sz="2500" dirty="0" err="1" smtClean="0">
                <a:latin typeface="+mj-lt"/>
              </a:rPr>
              <a:t>quan</a:t>
            </a:r>
            <a:r>
              <a:rPr lang="en-US" sz="2500" dirty="0" smtClean="0">
                <a:latin typeface="+mj-lt"/>
              </a:rPr>
              <a:t>, </a:t>
            </a:r>
            <a:r>
              <a:rPr lang="en-US" sz="2500" dirty="0" err="1" smtClean="0">
                <a:latin typeface="+mj-lt"/>
              </a:rPr>
              <a:t>đơn</a:t>
            </a:r>
            <a:r>
              <a:rPr lang="en-US" sz="2500" dirty="0" smtClean="0">
                <a:latin typeface="+mj-lt"/>
              </a:rPr>
              <a:t> </a:t>
            </a:r>
            <a:r>
              <a:rPr lang="en-US" sz="2500" dirty="0" err="1" smtClean="0">
                <a:latin typeface="+mj-lt"/>
              </a:rPr>
              <a:t>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en-US" sz="2500" dirty="0" smtClean="0">
                <a:latin typeface="+mj-lt"/>
              </a:rPr>
              <a:t> </a:t>
            </a:r>
            <a:r>
              <a:rPr lang="en-US" sz="2500" b="1" dirty="0" smtClean="0">
                <a:solidFill>
                  <a:srgbClr val="FFFF00"/>
                </a:solidFill>
                <a:latin typeface="+mj-lt"/>
              </a:rPr>
              <a:t>KHÁC</a:t>
            </a:r>
            <a:r>
              <a:rPr lang="en-US" sz="2500" dirty="0" smtClean="0">
                <a:latin typeface="+mj-lt"/>
              </a:rPr>
              <a:t> </a:t>
            </a:r>
            <a:r>
              <a:rPr lang="en-US" sz="2500" dirty="0" err="1" smtClean="0">
                <a:latin typeface="+mj-lt"/>
              </a:rPr>
              <a:t>khi</a:t>
            </a:r>
            <a:r>
              <a:rPr lang="en-US" sz="2500" dirty="0" smtClean="0">
                <a:latin typeface="+mj-lt"/>
              </a:rPr>
              <a:t> </a:t>
            </a:r>
            <a:r>
              <a:rPr lang="en-US" sz="2500" dirty="0" err="1" smtClean="0">
                <a:latin typeface="+mj-lt"/>
              </a:rPr>
              <a:t>tiến</a:t>
            </a:r>
            <a:r>
              <a:rPr lang="en-US" sz="2500" dirty="0" smtClean="0">
                <a:latin typeface="+mj-lt"/>
              </a:rPr>
              <a:t> </a:t>
            </a:r>
            <a:r>
              <a:rPr lang="en-US" sz="2500" dirty="0" err="1" smtClean="0">
                <a:latin typeface="+mj-lt"/>
              </a:rPr>
              <a:t>hành</a:t>
            </a:r>
            <a:r>
              <a:rPr lang="en-US" sz="2500" dirty="0" smtClean="0">
                <a:latin typeface="+mj-lt"/>
              </a:rPr>
              <a:t> </a:t>
            </a:r>
            <a:r>
              <a:rPr lang="en-US" sz="2500" dirty="0" err="1" smtClean="0">
                <a:latin typeface="+mj-lt"/>
              </a:rPr>
              <a:t>sơ</a:t>
            </a:r>
            <a:r>
              <a:rPr lang="en-US" sz="2500" dirty="0" smtClean="0">
                <a:latin typeface="+mj-lt"/>
              </a:rPr>
              <a:t> </a:t>
            </a:r>
            <a:r>
              <a:rPr lang="en-US" sz="2500" dirty="0" err="1" smtClean="0">
                <a:latin typeface="+mj-lt"/>
              </a:rPr>
              <a:t>kết</a:t>
            </a:r>
            <a:r>
              <a:rPr lang="en-US" sz="2500" dirty="0" smtClean="0">
                <a:latin typeface="+mj-lt"/>
              </a:rPr>
              <a:t>, </a:t>
            </a:r>
            <a:r>
              <a:rPr lang="en-US" sz="2500" dirty="0" err="1" smtClean="0">
                <a:latin typeface="+mj-lt"/>
              </a:rPr>
              <a:t>tổng</a:t>
            </a:r>
            <a:r>
              <a:rPr lang="en-US" sz="2500" dirty="0" smtClean="0">
                <a:latin typeface="+mj-lt"/>
              </a:rPr>
              <a:t> </a:t>
            </a:r>
            <a:r>
              <a:rPr lang="en-US" sz="2500" dirty="0" err="1" smtClean="0">
                <a:latin typeface="+mj-lt"/>
              </a:rPr>
              <a:t>kết</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theo</a:t>
            </a:r>
            <a:r>
              <a:rPr lang="en-US" sz="2500" dirty="0" smtClean="0">
                <a:latin typeface="+mj-lt"/>
              </a:rPr>
              <a:t> </a:t>
            </a:r>
            <a:r>
              <a:rPr lang="en-US" sz="2500" dirty="0" err="1" smtClean="0">
                <a:latin typeface="+mj-lt"/>
              </a:rPr>
              <a:t>chuyên</a:t>
            </a:r>
            <a:r>
              <a:rPr lang="en-US" sz="2500" dirty="0" smtClean="0">
                <a:latin typeface="+mj-lt"/>
              </a:rPr>
              <a:t> </a:t>
            </a:r>
            <a:r>
              <a:rPr lang="en-US" sz="2500" dirty="0" err="1" smtClean="0">
                <a:latin typeface="+mj-lt"/>
              </a:rPr>
              <a:t>đề</a:t>
            </a:r>
            <a:r>
              <a:rPr lang="en-US" sz="2500" dirty="0" smtClean="0">
                <a:latin typeface="+mj-lt"/>
              </a:rPr>
              <a:t> </a:t>
            </a:r>
            <a:r>
              <a:rPr lang="en-US" sz="2500" dirty="0" smtClean="0">
                <a:ea typeface="Calibri" charset="0"/>
              </a:rPr>
              <a:t>[8]</a:t>
            </a:r>
            <a:r>
              <a:rPr lang="en-US" sz="2500" dirty="0" smtClean="0">
                <a:latin typeface="+mj-lt"/>
              </a:rPr>
              <a:t>.</a:t>
            </a:r>
          </a:p>
          <a:p>
            <a:pPr algn="just">
              <a:lnSpc>
                <a:spcPct val="120000"/>
              </a:lnSpc>
              <a:spcBef>
                <a:spcPts val="1200"/>
              </a:spcBef>
              <a:buFont typeface="Wingdings" pitchFamily="2" charset="2"/>
              <a:buNone/>
              <a:defRPr/>
            </a:pPr>
            <a:endParaRPr lang="en-US" sz="2500" dirty="0" smtClean="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p:spPr>
        <p:txBody>
          <a:bodyPr/>
          <a:lstStyle/>
          <a:p>
            <a:pPr marL="0" indent="0" algn="just">
              <a:spcBef>
                <a:spcPts val="1800"/>
              </a:spcBef>
              <a:buNone/>
              <a:defRPr/>
            </a:pPr>
            <a:r>
              <a:rPr lang="en-US" sz="2800" b="1" dirty="0" smtClean="0">
                <a:solidFill>
                  <a:srgbClr val="FFFF00"/>
                </a:solidFill>
                <a:latin typeface="+mj-lt"/>
                <a:cs typeface="Times New Roman" pitchFamily="18" charset="0"/>
              </a:rPr>
              <a:t>- KHÔNG</a:t>
            </a:r>
            <a:r>
              <a:rPr lang="en-US" sz="2800" i="1" dirty="0" smtClean="0">
                <a:solidFill>
                  <a:srgbClr val="FFFF00"/>
                </a:solidFill>
                <a:latin typeface="+mj-lt"/>
                <a:cs typeface="Times New Roman" pitchFamily="18" charset="0"/>
              </a:rPr>
              <a:t> </a:t>
            </a:r>
            <a:r>
              <a:rPr lang="en-US" sz="2800" dirty="0" err="1">
                <a:latin typeface="+mj-lt"/>
                <a:cs typeface="Times New Roman" pitchFamily="18" charset="0"/>
              </a:rPr>
              <a:t>đề</a:t>
            </a:r>
            <a:r>
              <a:rPr lang="en-US" sz="2800" dirty="0">
                <a:latin typeface="+mj-lt"/>
                <a:cs typeface="Times New Roman" pitchFamily="18" charset="0"/>
              </a:rPr>
              <a:t> </a:t>
            </a:r>
            <a:r>
              <a:rPr lang="en-US" sz="2800" dirty="0" err="1">
                <a:latin typeface="+mj-lt"/>
                <a:cs typeface="Times New Roman" pitchFamily="18" charset="0"/>
              </a:rPr>
              <a:t>nghị</a:t>
            </a:r>
            <a:r>
              <a:rPr lang="en-US" sz="2800" dirty="0">
                <a:latin typeface="+mj-lt"/>
                <a:cs typeface="Times New Roman" pitchFamily="18" charset="0"/>
              </a:rPr>
              <a:t> </a:t>
            </a:r>
            <a:r>
              <a:rPr lang="en-US" sz="2800" dirty="0" err="1">
                <a:latin typeface="+mj-lt"/>
                <a:cs typeface="Times New Roman" pitchFamily="18" charset="0"/>
              </a:rPr>
              <a:t>khen</a:t>
            </a:r>
            <a:r>
              <a:rPr lang="en-US" sz="2800" dirty="0">
                <a:latin typeface="+mj-lt"/>
                <a:cs typeface="Times New Roman" pitchFamily="18" charset="0"/>
              </a:rPr>
              <a:t> </a:t>
            </a:r>
            <a:r>
              <a:rPr lang="en-US" sz="2800" dirty="0" err="1">
                <a:latin typeface="+mj-lt"/>
                <a:cs typeface="Times New Roman" pitchFamily="18" charset="0"/>
              </a:rPr>
              <a:t>thưởng</a:t>
            </a:r>
            <a:r>
              <a:rPr lang="en-US" sz="2800" dirty="0">
                <a:latin typeface="+mj-lt"/>
                <a:cs typeface="Times New Roman" pitchFamily="18" charset="0"/>
              </a:rPr>
              <a:t> </a:t>
            </a:r>
            <a:r>
              <a:rPr lang="en-US" sz="2800" dirty="0" err="1">
                <a:solidFill>
                  <a:srgbClr val="FFFF00"/>
                </a:solidFill>
                <a:latin typeface="+mj-lt"/>
                <a:cs typeface="Times New Roman" pitchFamily="18" charset="0"/>
              </a:rPr>
              <a:t>cấp</a:t>
            </a:r>
            <a:r>
              <a:rPr lang="en-US" sz="2800" dirty="0">
                <a:solidFill>
                  <a:srgbClr val="FFFF00"/>
                </a:solidFill>
                <a:latin typeface="+mj-lt"/>
                <a:cs typeface="Times New Roman" pitchFamily="18" charset="0"/>
              </a:rPr>
              <a:t> </a:t>
            </a:r>
            <a:r>
              <a:rPr lang="en-US" sz="2800" dirty="0" err="1">
                <a:solidFill>
                  <a:srgbClr val="FFFF00"/>
                </a:solidFill>
                <a:latin typeface="+mj-lt"/>
                <a:cs typeface="Times New Roman" pitchFamily="18" charset="0"/>
              </a:rPr>
              <a:t>Nhà</a:t>
            </a:r>
            <a:r>
              <a:rPr lang="en-US" sz="2800" dirty="0">
                <a:solidFill>
                  <a:srgbClr val="FFFF00"/>
                </a:solidFill>
                <a:latin typeface="+mj-lt"/>
                <a:cs typeface="Times New Roman" pitchFamily="18" charset="0"/>
              </a:rPr>
              <a:t> </a:t>
            </a:r>
            <a:r>
              <a:rPr lang="en-US" sz="2800" dirty="0" err="1">
                <a:solidFill>
                  <a:srgbClr val="FFFF00"/>
                </a:solidFill>
                <a:latin typeface="+mj-lt"/>
                <a:cs typeface="Times New Roman" pitchFamily="18" charset="0"/>
              </a:rPr>
              <a:t>nước</a:t>
            </a:r>
            <a:r>
              <a:rPr lang="en-US" sz="2800" dirty="0">
                <a:solidFill>
                  <a:srgbClr val="FFFF00"/>
                </a:solidFill>
                <a:latin typeface="+mj-lt"/>
                <a:cs typeface="Times New Roman" pitchFamily="18" charset="0"/>
              </a:rPr>
              <a:t> </a:t>
            </a:r>
            <a:r>
              <a:rPr lang="en-US" sz="2800" dirty="0" err="1">
                <a:latin typeface="+mj-lt"/>
                <a:cs typeface="Times New Roman" pitchFamily="18" charset="0"/>
              </a:rPr>
              <a:t>khi</a:t>
            </a:r>
            <a:r>
              <a:rPr lang="en-US" sz="2800" dirty="0">
                <a:latin typeface="+mj-lt"/>
                <a:cs typeface="Times New Roman" pitchFamily="18" charset="0"/>
              </a:rPr>
              <a:t> </a:t>
            </a:r>
            <a:r>
              <a:rPr lang="en-US" sz="2800" dirty="0" err="1">
                <a:latin typeface="+mj-lt"/>
                <a:cs typeface="Times New Roman" pitchFamily="18" charset="0"/>
              </a:rPr>
              <a:t>bộ</a:t>
            </a:r>
            <a:r>
              <a:rPr lang="en-US" sz="2800" dirty="0">
                <a:latin typeface="+mj-lt"/>
                <a:cs typeface="Times New Roman" pitchFamily="18" charset="0"/>
              </a:rPr>
              <a:t>, ban, </a:t>
            </a:r>
            <a:r>
              <a:rPr lang="en-US" sz="2800" dirty="0" err="1">
                <a:latin typeface="+mj-lt"/>
                <a:cs typeface="Times New Roman" pitchFamily="18" charset="0"/>
              </a:rPr>
              <a:t>ngành</a:t>
            </a:r>
            <a:r>
              <a:rPr lang="en-US" sz="2800" dirty="0">
                <a:latin typeface="+mj-lt"/>
                <a:cs typeface="Times New Roman" pitchFamily="18" charset="0"/>
              </a:rPr>
              <a:t>, </a:t>
            </a:r>
            <a:r>
              <a:rPr lang="en-US" sz="2800" dirty="0" err="1">
                <a:latin typeface="+mj-lt"/>
                <a:cs typeface="Times New Roman" pitchFamily="18" charset="0"/>
              </a:rPr>
              <a:t>tỉnh</a:t>
            </a:r>
            <a:r>
              <a:rPr lang="en-US" sz="2800" dirty="0">
                <a:latin typeface="+mj-lt"/>
                <a:cs typeface="Times New Roman" pitchFamily="18" charset="0"/>
              </a:rPr>
              <a:t> </a:t>
            </a:r>
            <a:r>
              <a:rPr lang="en-US" sz="2800" dirty="0" err="1">
                <a:latin typeface="+mj-lt"/>
                <a:cs typeface="Times New Roman" pitchFamily="18" charset="0"/>
              </a:rPr>
              <a:t>tiến</a:t>
            </a:r>
            <a:r>
              <a:rPr lang="en-US" sz="2800" dirty="0">
                <a:latin typeface="+mj-lt"/>
                <a:cs typeface="Times New Roman" pitchFamily="18" charset="0"/>
              </a:rPr>
              <a:t> </a:t>
            </a:r>
            <a:r>
              <a:rPr lang="en-US" sz="2800" dirty="0" err="1">
                <a:latin typeface="+mj-lt"/>
                <a:cs typeface="Times New Roman" pitchFamily="18" charset="0"/>
              </a:rPr>
              <a:t>hành</a:t>
            </a:r>
            <a:r>
              <a:rPr lang="en-US" sz="2800" dirty="0">
                <a:latin typeface="+mj-lt"/>
                <a:cs typeface="Times New Roman" pitchFamily="18" charset="0"/>
              </a:rPr>
              <a:t> </a:t>
            </a:r>
            <a:r>
              <a:rPr lang="en-US" sz="2800" dirty="0" err="1">
                <a:latin typeface="+mj-lt"/>
                <a:cs typeface="Times New Roman" pitchFamily="18" charset="0"/>
              </a:rPr>
              <a:t>sơ</a:t>
            </a:r>
            <a:r>
              <a:rPr lang="en-US" sz="2800" dirty="0">
                <a:latin typeface="+mj-lt"/>
                <a:cs typeface="Times New Roman" pitchFamily="18" charset="0"/>
              </a:rPr>
              <a:t> </a:t>
            </a:r>
            <a:r>
              <a:rPr lang="en-US" sz="2800" dirty="0" err="1">
                <a:latin typeface="+mj-lt"/>
                <a:cs typeface="Times New Roman" pitchFamily="18" charset="0"/>
              </a:rPr>
              <a:t>kết</a:t>
            </a:r>
            <a:r>
              <a:rPr lang="en-US" sz="2800" dirty="0">
                <a:latin typeface="+mj-lt"/>
                <a:cs typeface="Times New Roman" pitchFamily="18" charset="0"/>
              </a:rPr>
              <a:t>, </a:t>
            </a:r>
            <a:r>
              <a:rPr lang="en-US" sz="2800" dirty="0" err="1">
                <a:latin typeface="+mj-lt"/>
                <a:cs typeface="Times New Roman" pitchFamily="18" charset="0"/>
              </a:rPr>
              <a:t>tổng</a:t>
            </a:r>
            <a:r>
              <a:rPr lang="en-US" sz="2800" dirty="0">
                <a:latin typeface="+mj-lt"/>
                <a:cs typeface="Times New Roman" pitchFamily="18" charset="0"/>
              </a:rPr>
              <a:t> </a:t>
            </a:r>
            <a:r>
              <a:rPr lang="en-US" sz="2800" dirty="0" err="1">
                <a:latin typeface="+mj-lt"/>
                <a:cs typeface="Times New Roman" pitchFamily="18" charset="0"/>
              </a:rPr>
              <a:t>kết</a:t>
            </a:r>
            <a:r>
              <a:rPr lang="en-US" sz="2800" dirty="0">
                <a:latin typeface="+mj-lt"/>
                <a:cs typeface="Times New Roman" pitchFamily="18" charset="0"/>
              </a:rPr>
              <a:t> </a:t>
            </a:r>
            <a:r>
              <a:rPr lang="en-US" sz="2800" dirty="0" err="1">
                <a:latin typeface="+mj-lt"/>
                <a:cs typeface="Times New Roman" pitchFamily="18" charset="0"/>
              </a:rPr>
              <a:t>việc</a:t>
            </a:r>
            <a:r>
              <a:rPr lang="en-US" sz="2800" dirty="0">
                <a:latin typeface="+mj-lt"/>
                <a:cs typeface="Times New Roman" pitchFamily="18" charset="0"/>
              </a:rPr>
              <a:t> </a:t>
            </a:r>
            <a:r>
              <a:rPr lang="en-US" sz="2800" dirty="0" err="1">
                <a:latin typeface="+mj-lt"/>
                <a:cs typeface="Times New Roman" pitchFamily="18" charset="0"/>
              </a:rPr>
              <a:t>thực</a:t>
            </a:r>
            <a:r>
              <a:rPr lang="en-US" sz="2800" dirty="0">
                <a:latin typeface="+mj-lt"/>
                <a:cs typeface="Times New Roman" pitchFamily="18" charset="0"/>
              </a:rPr>
              <a:t> </a:t>
            </a:r>
            <a:r>
              <a:rPr lang="en-US" sz="2800" dirty="0" err="1">
                <a:latin typeface="+mj-lt"/>
                <a:cs typeface="Times New Roman" pitchFamily="18" charset="0"/>
              </a:rPr>
              <a:t>hiện</a:t>
            </a:r>
            <a:r>
              <a:rPr lang="en-US" sz="2800" dirty="0">
                <a:latin typeface="+mj-lt"/>
                <a:cs typeface="Times New Roman" pitchFamily="18" charset="0"/>
              </a:rPr>
              <a:t> </a:t>
            </a:r>
            <a:r>
              <a:rPr lang="en-US" sz="2800" dirty="0" err="1">
                <a:latin typeface="+mj-lt"/>
                <a:cs typeface="Times New Roman" pitchFamily="18" charset="0"/>
              </a:rPr>
              <a:t>luật</a:t>
            </a:r>
            <a:r>
              <a:rPr lang="en-US" sz="2800" dirty="0">
                <a:latin typeface="+mj-lt"/>
                <a:cs typeface="Times New Roman" pitchFamily="18" charset="0"/>
              </a:rPr>
              <a:t>, </a:t>
            </a:r>
            <a:r>
              <a:rPr lang="en-US" sz="2800" dirty="0" err="1">
                <a:latin typeface="+mj-lt"/>
                <a:cs typeface="Times New Roman" pitchFamily="18" charset="0"/>
              </a:rPr>
              <a:t>pháp</a:t>
            </a:r>
            <a:r>
              <a:rPr lang="en-US" sz="2800" dirty="0">
                <a:latin typeface="+mj-lt"/>
                <a:cs typeface="Times New Roman" pitchFamily="18" charset="0"/>
              </a:rPr>
              <a:t> </a:t>
            </a:r>
            <a:r>
              <a:rPr lang="en-US" sz="2800" dirty="0" err="1">
                <a:latin typeface="+mj-lt"/>
                <a:cs typeface="Times New Roman" pitchFamily="18" charset="0"/>
              </a:rPr>
              <a:t>lệnh</a:t>
            </a:r>
            <a:r>
              <a:rPr lang="en-US" sz="2800" dirty="0">
                <a:latin typeface="+mj-lt"/>
                <a:cs typeface="Times New Roman" pitchFamily="18" charset="0"/>
              </a:rPr>
              <a:t>, </a:t>
            </a:r>
            <a:r>
              <a:rPr lang="en-US" sz="2800" dirty="0" err="1">
                <a:latin typeface="+mj-lt"/>
                <a:cs typeface="Times New Roman" pitchFamily="18" charset="0"/>
              </a:rPr>
              <a:t>nghị</a:t>
            </a:r>
            <a:r>
              <a:rPr lang="en-US" sz="2800" dirty="0">
                <a:latin typeface="+mj-lt"/>
                <a:cs typeface="Times New Roman" pitchFamily="18" charset="0"/>
              </a:rPr>
              <a:t> </a:t>
            </a:r>
            <a:r>
              <a:rPr lang="en-US" sz="2800" dirty="0" err="1">
                <a:latin typeface="+mj-lt"/>
                <a:cs typeface="Times New Roman" pitchFamily="18" charset="0"/>
              </a:rPr>
              <a:t>định</a:t>
            </a:r>
            <a:r>
              <a:rPr lang="en-US" sz="2800" dirty="0">
                <a:latin typeface="+mj-lt"/>
                <a:cs typeface="Times New Roman" pitchFamily="18" charset="0"/>
              </a:rPr>
              <a:t> </a:t>
            </a:r>
            <a:r>
              <a:rPr lang="en-US" sz="2800" dirty="0" err="1">
                <a:latin typeface="+mj-lt"/>
                <a:cs typeface="Times New Roman" pitchFamily="18" charset="0"/>
              </a:rPr>
              <a:t>hoặc</a:t>
            </a:r>
            <a:r>
              <a:rPr lang="en-US" sz="2800" dirty="0">
                <a:latin typeface="+mj-lt"/>
                <a:cs typeface="Times New Roman" pitchFamily="18" charset="0"/>
              </a:rPr>
              <a:t> </a:t>
            </a:r>
            <a:r>
              <a:rPr lang="en-US" sz="2800" dirty="0" err="1">
                <a:latin typeface="+mj-lt"/>
                <a:cs typeface="Times New Roman" pitchFamily="18" charset="0"/>
              </a:rPr>
              <a:t>phục</a:t>
            </a:r>
            <a:r>
              <a:rPr lang="en-US" sz="2800" dirty="0">
                <a:latin typeface="+mj-lt"/>
                <a:cs typeface="Times New Roman" pitchFamily="18" charset="0"/>
              </a:rPr>
              <a:t> </a:t>
            </a:r>
            <a:r>
              <a:rPr lang="en-US" sz="2800" dirty="0" err="1">
                <a:latin typeface="+mj-lt"/>
                <a:cs typeface="Times New Roman" pitchFamily="18" charset="0"/>
              </a:rPr>
              <a:t>vụ</a:t>
            </a:r>
            <a:r>
              <a:rPr lang="en-US" sz="2800" dirty="0">
                <a:latin typeface="+mj-lt"/>
                <a:cs typeface="Times New Roman" pitchFamily="18" charset="0"/>
              </a:rPr>
              <a:t> </a:t>
            </a:r>
            <a:r>
              <a:rPr lang="en-US" sz="2800" dirty="0" err="1">
                <a:latin typeface="+mj-lt"/>
                <a:cs typeface="Times New Roman" pitchFamily="18" charset="0"/>
              </a:rPr>
              <a:t>hội</a:t>
            </a:r>
            <a:r>
              <a:rPr lang="en-US" sz="2800" dirty="0">
                <a:latin typeface="+mj-lt"/>
                <a:cs typeface="Times New Roman" pitchFamily="18" charset="0"/>
              </a:rPr>
              <a:t> </a:t>
            </a:r>
            <a:r>
              <a:rPr lang="en-US" sz="2800" dirty="0" err="1">
                <a:latin typeface="+mj-lt"/>
                <a:cs typeface="Times New Roman" pitchFamily="18" charset="0"/>
              </a:rPr>
              <a:t>nghị</a:t>
            </a:r>
            <a:r>
              <a:rPr lang="en-US" sz="2800" dirty="0">
                <a:latin typeface="+mj-lt"/>
                <a:cs typeface="Times New Roman" pitchFamily="18" charset="0"/>
              </a:rPr>
              <a:t>, </a:t>
            </a:r>
            <a:r>
              <a:rPr lang="en-US" sz="2800" dirty="0" err="1">
                <a:latin typeface="+mj-lt"/>
                <a:cs typeface="Times New Roman" pitchFamily="18" charset="0"/>
              </a:rPr>
              <a:t>hội</a:t>
            </a:r>
            <a:r>
              <a:rPr lang="en-US" sz="2800" dirty="0">
                <a:latin typeface="+mj-lt"/>
                <a:cs typeface="Times New Roman" pitchFamily="18" charset="0"/>
              </a:rPr>
              <a:t> </a:t>
            </a:r>
            <a:r>
              <a:rPr lang="en-US" sz="2800" dirty="0" err="1">
                <a:latin typeface="+mj-lt"/>
                <a:cs typeface="Times New Roman" pitchFamily="18" charset="0"/>
              </a:rPr>
              <a:t>thảo</a:t>
            </a:r>
            <a:r>
              <a:rPr lang="en-US" sz="2800" dirty="0">
                <a:latin typeface="+mj-lt"/>
                <a:cs typeface="Times New Roman" pitchFamily="18" charset="0"/>
              </a:rPr>
              <a:t>, </a:t>
            </a:r>
            <a:r>
              <a:rPr lang="en-US" sz="2800" dirty="0" err="1">
                <a:latin typeface="+mj-lt"/>
                <a:cs typeface="Times New Roman" pitchFamily="18" charset="0"/>
              </a:rPr>
              <a:t>diễn</a:t>
            </a:r>
            <a:r>
              <a:rPr lang="en-US" sz="2800" dirty="0">
                <a:latin typeface="+mj-lt"/>
                <a:cs typeface="Times New Roman" pitchFamily="18" charset="0"/>
              </a:rPr>
              <a:t> </a:t>
            </a:r>
            <a:r>
              <a:rPr lang="en-US" sz="2800" dirty="0" err="1">
                <a:latin typeface="+mj-lt"/>
                <a:cs typeface="Times New Roman" pitchFamily="18" charset="0"/>
              </a:rPr>
              <a:t>đàn</a:t>
            </a:r>
            <a:r>
              <a:rPr lang="en-US" sz="2800" dirty="0">
                <a:latin typeface="+mj-lt"/>
                <a:cs typeface="Times New Roman" pitchFamily="18" charset="0"/>
              </a:rPr>
              <a:t> </a:t>
            </a:r>
            <a:r>
              <a:rPr lang="en-US" sz="2800" dirty="0" err="1">
                <a:latin typeface="+mj-lt"/>
                <a:cs typeface="Times New Roman" pitchFamily="18" charset="0"/>
              </a:rPr>
              <a:t>quốc</a:t>
            </a:r>
            <a:r>
              <a:rPr lang="en-US" sz="2800" dirty="0">
                <a:latin typeface="+mj-lt"/>
                <a:cs typeface="Times New Roman" pitchFamily="18" charset="0"/>
              </a:rPr>
              <a:t> </a:t>
            </a:r>
            <a:r>
              <a:rPr lang="en-US" sz="2800" dirty="0" err="1">
                <a:latin typeface="+mj-lt"/>
                <a:cs typeface="Times New Roman" pitchFamily="18" charset="0"/>
              </a:rPr>
              <a:t>tế</a:t>
            </a:r>
            <a:r>
              <a:rPr lang="en-US" sz="2800" dirty="0">
                <a:latin typeface="+mj-lt"/>
                <a:cs typeface="Times New Roman" pitchFamily="18" charset="0"/>
              </a:rPr>
              <a:t>, </a:t>
            </a:r>
            <a:r>
              <a:rPr lang="en-US" sz="2800" dirty="0" err="1">
                <a:latin typeface="+mj-lt"/>
                <a:cs typeface="Times New Roman" pitchFamily="18" charset="0"/>
              </a:rPr>
              <a:t>khu</a:t>
            </a:r>
            <a:r>
              <a:rPr lang="en-US" sz="2800" dirty="0">
                <a:latin typeface="+mj-lt"/>
                <a:cs typeface="Times New Roman" pitchFamily="18" charset="0"/>
              </a:rPr>
              <a:t> </a:t>
            </a:r>
            <a:r>
              <a:rPr lang="en-US" sz="2800" dirty="0" err="1">
                <a:latin typeface="+mj-lt"/>
                <a:cs typeface="Times New Roman" pitchFamily="18" charset="0"/>
              </a:rPr>
              <a:t>vực</a:t>
            </a:r>
            <a:r>
              <a:rPr lang="en-US" sz="2800" dirty="0" smtClean="0">
                <a:latin typeface="+mj-lt"/>
                <a:cs typeface="Times New Roman" pitchFamily="18" charset="0"/>
              </a:rPr>
              <a:t>...*</a:t>
            </a:r>
            <a:r>
              <a:rPr lang="en-US" sz="2800" b="1" i="1" dirty="0" smtClean="0">
                <a:solidFill>
                  <a:srgbClr val="FF0000"/>
                </a:solidFill>
                <a:latin typeface="+mj-lt"/>
                <a:cs typeface="Times New Roman" pitchFamily="18" charset="0"/>
              </a:rPr>
              <a:t>(K10, Đ2 TT12)</a:t>
            </a:r>
          </a:p>
          <a:p>
            <a:pPr marL="0" indent="0" algn="just">
              <a:spcBef>
                <a:spcPts val="1800"/>
              </a:spcBef>
              <a:buNone/>
              <a:defRPr/>
            </a:pPr>
            <a:r>
              <a:rPr lang="en-US" sz="2900" dirty="0" smtClean="0">
                <a:effectLst/>
                <a:latin typeface="+mj-lt"/>
                <a:cs typeface="Times New Roman" pitchFamily="18" charset="0"/>
              </a:rPr>
              <a:t>- </a:t>
            </a:r>
            <a:r>
              <a:rPr lang="en-US" sz="2900" dirty="0" err="1" smtClean="0">
                <a:effectLst/>
                <a:latin typeface="+mj-lt"/>
                <a:cs typeface="Times New Roman" pitchFamily="18" charset="0"/>
              </a:rPr>
              <a:t>Bộ</a:t>
            </a:r>
            <a:r>
              <a:rPr lang="en-US" sz="2900" dirty="0">
                <a:effectLst/>
                <a:latin typeface="+mj-lt"/>
                <a:cs typeface="Times New Roman" pitchFamily="18" charset="0"/>
              </a:rPr>
              <a:t>, ban, </a:t>
            </a:r>
            <a:r>
              <a:rPr lang="en-US" sz="2900" dirty="0" err="1">
                <a:effectLst/>
                <a:latin typeface="+mj-lt"/>
                <a:cs typeface="Times New Roman" pitchFamily="18" charset="0"/>
              </a:rPr>
              <a:t>ngành</a:t>
            </a:r>
            <a:r>
              <a:rPr lang="en-US" sz="2900" dirty="0">
                <a:effectLst/>
                <a:latin typeface="+mj-lt"/>
                <a:cs typeface="Times New Roman" pitchFamily="18" charset="0"/>
              </a:rPr>
              <a:t> </a:t>
            </a:r>
            <a:r>
              <a:rPr lang="en-US" sz="2900" b="1" dirty="0" smtClean="0">
                <a:solidFill>
                  <a:srgbClr val="FFFF00"/>
                </a:solidFill>
                <a:effectLst/>
                <a:latin typeface="+mj-lt"/>
                <a:cs typeface="Times New Roman" pitchFamily="18" charset="0"/>
              </a:rPr>
              <a:t>KHÔNG</a:t>
            </a:r>
            <a:r>
              <a:rPr lang="en-US" sz="2900" dirty="0" smtClean="0">
                <a:solidFill>
                  <a:srgbClr val="FFFF00"/>
                </a:solidFill>
                <a:effectLst/>
                <a:latin typeface="+mj-lt"/>
                <a:cs typeface="Times New Roman" pitchFamily="18" charset="0"/>
              </a:rPr>
              <a:t> </a:t>
            </a:r>
            <a:r>
              <a:rPr lang="en-US" sz="2900" dirty="0" err="1">
                <a:solidFill>
                  <a:srgbClr val="FFFF00"/>
                </a:solidFill>
                <a:effectLst/>
                <a:latin typeface="+mj-lt"/>
                <a:cs typeface="Times New Roman" pitchFamily="18" charset="0"/>
              </a:rPr>
              <a:t>đề</a:t>
            </a:r>
            <a:r>
              <a:rPr lang="en-US" sz="2900" dirty="0">
                <a:solidFill>
                  <a:srgbClr val="FFFF00"/>
                </a:solidFill>
                <a:effectLst/>
                <a:latin typeface="+mj-lt"/>
                <a:cs typeface="Times New Roman" pitchFamily="18" charset="0"/>
              </a:rPr>
              <a:t> </a:t>
            </a:r>
            <a:r>
              <a:rPr lang="en-US" sz="2900" dirty="0" err="1">
                <a:solidFill>
                  <a:srgbClr val="FFFF00"/>
                </a:solidFill>
                <a:effectLst/>
                <a:latin typeface="+mj-lt"/>
                <a:cs typeface="Times New Roman" pitchFamily="18" charset="0"/>
              </a:rPr>
              <a:t>nghị</a:t>
            </a:r>
            <a:r>
              <a:rPr lang="en-US" sz="2900" dirty="0">
                <a:solidFill>
                  <a:srgbClr val="FFFF00"/>
                </a:solidFill>
                <a:effectLst/>
                <a:latin typeface="+mj-lt"/>
                <a:cs typeface="Times New Roman" pitchFamily="18" charset="0"/>
              </a:rPr>
              <a:t> </a:t>
            </a:r>
            <a:r>
              <a:rPr lang="en-US" sz="2900" dirty="0" err="1">
                <a:solidFill>
                  <a:srgbClr val="FFFF00"/>
                </a:solidFill>
                <a:effectLst/>
                <a:latin typeface="+mj-lt"/>
                <a:cs typeface="Times New Roman" pitchFamily="18" charset="0"/>
              </a:rPr>
              <a:t>khen</a:t>
            </a:r>
            <a:r>
              <a:rPr lang="en-US" sz="2900" dirty="0">
                <a:solidFill>
                  <a:srgbClr val="FFFF00"/>
                </a:solidFill>
                <a:effectLst/>
                <a:latin typeface="+mj-lt"/>
                <a:cs typeface="Times New Roman" pitchFamily="18" charset="0"/>
              </a:rPr>
              <a:t> </a:t>
            </a:r>
            <a:r>
              <a:rPr lang="en-US" sz="2900" dirty="0" err="1">
                <a:solidFill>
                  <a:srgbClr val="FFFF00"/>
                </a:solidFill>
                <a:effectLst/>
                <a:latin typeface="+mj-lt"/>
                <a:cs typeface="Times New Roman" pitchFamily="18" charset="0"/>
              </a:rPr>
              <a:t>thưởng</a:t>
            </a:r>
            <a:r>
              <a:rPr lang="en-US" sz="2900" dirty="0">
                <a:solidFill>
                  <a:srgbClr val="FFFF00"/>
                </a:solidFill>
                <a:effectLst/>
                <a:latin typeface="+mj-lt"/>
                <a:cs typeface="Times New Roman" pitchFamily="18" charset="0"/>
              </a:rPr>
              <a:t> </a:t>
            </a:r>
            <a:r>
              <a:rPr lang="en-US" sz="2900" dirty="0" err="1">
                <a:solidFill>
                  <a:srgbClr val="FFFF00"/>
                </a:solidFill>
                <a:effectLst/>
                <a:latin typeface="+mj-lt"/>
                <a:cs typeface="Times New Roman" pitchFamily="18" charset="0"/>
              </a:rPr>
              <a:t>cấp</a:t>
            </a:r>
            <a:r>
              <a:rPr lang="en-US" sz="2900" dirty="0">
                <a:solidFill>
                  <a:srgbClr val="FFFF00"/>
                </a:solidFill>
                <a:effectLst/>
                <a:latin typeface="+mj-lt"/>
                <a:cs typeface="Times New Roman" pitchFamily="18" charset="0"/>
              </a:rPr>
              <a:t> </a:t>
            </a:r>
            <a:r>
              <a:rPr lang="en-US" sz="2900" dirty="0" err="1">
                <a:solidFill>
                  <a:srgbClr val="FFFF00"/>
                </a:solidFill>
                <a:effectLst/>
                <a:latin typeface="+mj-lt"/>
                <a:cs typeface="Times New Roman" pitchFamily="18" charset="0"/>
              </a:rPr>
              <a:t>Nhà</a:t>
            </a:r>
            <a:r>
              <a:rPr lang="en-US" sz="2900" dirty="0">
                <a:solidFill>
                  <a:srgbClr val="FFFF00"/>
                </a:solidFill>
                <a:effectLst/>
                <a:latin typeface="+mj-lt"/>
                <a:cs typeface="Times New Roman" pitchFamily="18" charset="0"/>
              </a:rPr>
              <a:t> </a:t>
            </a:r>
            <a:r>
              <a:rPr lang="en-US" sz="2900" dirty="0" err="1" smtClean="0">
                <a:solidFill>
                  <a:srgbClr val="FFFF00"/>
                </a:solidFill>
                <a:effectLst/>
                <a:latin typeface="+mj-lt"/>
                <a:cs typeface="Times New Roman" pitchFamily="18" charset="0"/>
              </a:rPr>
              <a:t>nước</a:t>
            </a:r>
            <a:r>
              <a:rPr lang="en-US" sz="2900" dirty="0" smtClean="0">
                <a:effectLst/>
                <a:latin typeface="+mj-lt"/>
                <a:cs typeface="Times New Roman" pitchFamily="18" charset="0"/>
              </a:rPr>
              <a:t> </a:t>
            </a:r>
            <a:r>
              <a:rPr lang="en-US" sz="2900" dirty="0" err="1" smtClean="0">
                <a:effectLst/>
                <a:latin typeface="+mj-lt"/>
                <a:cs typeface="Times New Roman" pitchFamily="18" charset="0"/>
              </a:rPr>
              <a:t>cho</a:t>
            </a:r>
            <a:r>
              <a:rPr lang="en-US" sz="2900" dirty="0" smtClean="0">
                <a:effectLst/>
                <a:latin typeface="+mj-lt"/>
                <a:cs typeface="Times New Roman" pitchFamily="18" charset="0"/>
              </a:rPr>
              <a:t> </a:t>
            </a:r>
            <a:r>
              <a:rPr lang="en-US" sz="2900" dirty="0" err="1">
                <a:effectLst/>
                <a:latin typeface="+mj-lt"/>
                <a:cs typeface="Times New Roman" pitchFamily="18" charset="0"/>
              </a:rPr>
              <a:t>đối</a:t>
            </a:r>
            <a:r>
              <a:rPr lang="en-US" sz="2900" dirty="0">
                <a:effectLst/>
                <a:latin typeface="+mj-lt"/>
                <a:cs typeface="Times New Roman" pitchFamily="18" charset="0"/>
              </a:rPr>
              <a:t> </a:t>
            </a:r>
            <a:r>
              <a:rPr lang="en-US" sz="2900" dirty="0" err="1">
                <a:effectLst/>
                <a:latin typeface="+mj-lt"/>
                <a:cs typeface="Times New Roman" pitchFamily="18" charset="0"/>
              </a:rPr>
              <a:t>tượng</a:t>
            </a:r>
            <a:r>
              <a:rPr lang="en-US" sz="2900" dirty="0">
                <a:effectLst/>
                <a:latin typeface="+mj-lt"/>
                <a:cs typeface="Times New Roman" pitchFamily="18" charset="0"/>
              </a:rPr>
              <a:t> </a:t>
            </a:r>
            <a:r>
              <a:rPr lang="en-US" sz="2900" dirty="0" err="1">
                <a:solidFill>
                  <a:srgbClr val="FFFF00"/>
                </a:solidFill>
                <a:effectLst/>
                <a:latin typeface="+mj-lt"/>
                <a:cs typeface="Times New Roman" pitchFamily="18" charset="0"/>
              </a:rPr>
              <a:t>không</a:t>
            </a:r>
            <a:r>
              <a:rPr lang="en-US" sz="2900" dirty="0">
                <a:effectLst/>
                <a:latin typeface="+mj-lt"/>
                <a:cs typeface="Times New Roman" pitchFamily="18" charset="0"/>
              </a:rPr>
              <a:t> do </a:t>
            </a:r>
            <a:r>
              <a:rPr lang="en-US" sz="2900" dirty="0" err="1">
                <a:effectLst/>
                <a:latin typeface="+mj-lt"/>
                <a:cs typeface="Times New Roman" pitchFamily="18" charset="0"/>
              </a:rPr>
              <a:t>bộ</a:t>
            </a:r>
            <a:r>
              <a:rPr lang="en-US" sz="2900" dirty="0">
                <a:effectLst/>
                <a:latin typeface="+mj-lt"/>
                <a:cs typeface="Times New Roman" pitchFamily="18" charset="0"/>
              </a:rPr>
              <a:t>, ban, </a:t>
            </a:r>
            <a:r>
              <a:rPr lang="en-US" sz="2900" dirty="0" err="1">
                <a:effectLst/>
                <a:latin typeface="+mj-lt"/>
                <a:cs typeface="Times New Roman" pitchFamily="18" charset="0"/>
              </a:rPr>
              <a:t>ngành</a:t>
            </a:r>
            <a:r>
              <a:rPr lang="en-US" sz="2900" dirty="0">
                <a:effectLst/>
                <a:latin typeface="+mj-lt"/>
                <a:cs typeface="Times New Roman" pitchFamily="18" charset="0"/>
              </a:rPr>
              <a:t> </a:t>
            </a:r>
            <a:r>
              <a:rPr lang="en-US" sz="2900" dirty="0" err="1">
                <a:effectLst/>
                <a:latin typeface="+mj-lt"/>
                <a:cs typeface="Times New Roman" pitchFamily="18" charset="0"/>
              </a:rPr>
              <a:t>quản</a:t>
            </a:r>
            <a:r>
              <a:rPr lang="en-US" sz="2900" dirty="0">
                <a:effectLst/>
                <a:latin typeface="+mj-lt"/>
                <a:cs typeface="Times New Roman" pitchFamily="18" charset="0"/>
              </a:rPr>
              <a:t> </a:t>
            </a:r>
            <a:r>
              <a:rPr lang="en-US" sz="2900" dirty="0" err="1" smtClean="0">
                <a:effectLst/>
                <a:latin typeface="+mj-lt"/>
                <a:cs typeface="Times New Roman" pitchFamily="18" charset="0"/>
              </a:rPr>
              <a:t>lý</a:t>
            </a:r>
            <a:r>
              <a:rPr lang="en-US" sz="2900" dirty="0" smtClean="0">
                <a:effectLst/>
                <a:latin typeface="+mj-lt"/>
                <a:cs typeface="Times New Roman" pitchFamily="18" charset="0"/>
              </a:rPr>
              <a:t> </a:t>
            </a:r>
            <a:r>
              <a:rPr lang="en-US" sz="2900" dirty="0" err="1" smtClean="0">
                <a:effectLst/>
                <a:latin typeface="+mj-lt"/>
                <a:cs typeface="Times New Roman" pitchFamily="18" charset="0"/>
              </a:rPr>
              <a:t>chuyên</a:t>
            </a:r>
            <a:r>
              <a:rPr lang="en-US" sz="2900" dirty="0" smtClean="0">
                <a:effectLst/>
                <a:latin typeface="+mj-lt"/>
                <a:cs typeface="Times New Roman" pitchFamily="18" charset="0"/>
              </a:rPr>
              <a:t> </a:t>
            </a:r>
            <a:r>
              <a:rPr lang="en-US" sz="2900" dirty="0" err="1">
                <a:effectLst/>
                <a:latin typeface="+mj-lt"/>
                <a:cs typeface="Times New Roman" pitchFamily="18" charset="0"/>
              </a:rPr>
              <a:t>môn</a:t>
            </a:r>
            <a:r>
              <a:rPr lang="en-US" sz="2900" dirty="0">
                <a:effectLst/>
                <a:latin typeface="+mj-lt"/>
                <a:cs typeface="Times New Roman" pitchFamily="18" charset="0"/>
              </a:rPr>
              <a:t> </a:t>
            </a:r>
            <a:r>
              <a:rPr lang="en-US" sz="2900" dirty="0" err="1">
                <a:effectLst/>
                <a:latin typeface="+mj-lt"/>
                <a:cs typeface="Times New Roman" pitchFamily="18" charset="0"/>
              </a:rPr>
              <a:t>theo</a:t>
            </a:r>
            <a:r>
              <a:rPr lang="en-US" sz="2900" dirty="0">
                <a:effectLst/>
                <a:latin typeface="+mj-lt"/>
                <a:cs typeface="Times New Roman" pitchFamily="18" charset="0"/>
              </a:rPr>
              <a:t> </a:t>
            </a:r>
            <a:r>
              <a:rPr lang="en-US" sz="2900" dirty="0" err="1">
                <a:effectLst/>
                <a:latin typeface="+mj-lt"/>
                <a:cs typeface="Times New Roman" pitchFamily="18" charset="0"/>
              </a:rPr>
              <a:t>ngành</a:t>
            </a:r>
            <a:r>
              <a:rPr lang="en-US" sz="2900" dirty="0">
                <a:effectLst/>
                <a:latin typeface="+mj-lt"/>
                <a:cs typeface="Times New Roman" pitchFamily="18" charset="0"/>
              </a:rPr>
              <a:t> </a:t>
            </a:r>
            <a:r>
              <a:rPr lang="en-US" sz="2900" dirty="0" err="1" smtClean="0">
                <a:effectLst/>
                <a:latin typeface="+mj-lt"/>
                <a:cs typeface="Times New Roman" pitchFamily="18" charset="0"/>
              </a:rPr>
              <a:t>dọc</a:t>
            </a:r>
            <a:r>
              <a:rPr lang="en-US" sz="2900" dirty="0" smtClean="0">
                <a:effectLst/>
                <a:latin typeface="+mj-lt"/>
                <a:cs typeface="Times New Roman" pitchFamily="18" charset="0"/>
              </a:rPr>
              <a:t>* </a:t>
            </a:r>
            <a:r>
              <a:rPr lang="en-US" sz="2900" b="1" i="1" dirty="0" smtClean="0">
                <a:solidFill>
                  <a:srgbClr val="FF0000"/>
                </a:solidFill>
                <a:latin typeface="+mj-lt"/>
                <a:cs typeface="Times New Roman" pitchFamily="18" charset="0"/>
              </a:rPr>
              <a:t>(K2</a:t>
            </a:r>
            <a:r>
              <a:rPr lang="en-US" sz="2900" b="1" i="1" dirty="0">
                <a:solidFill>
                  <a:srgbClr val="FF0000"/>
                </a:solidFill>
                <a:latin typeface="+mj-lt"/>
                <a:cs typeface="Times New Roman" pitchFamily="18" charset="0"/>
              </a:rPr>
              <a:t>, </a:t>
            </a:r>
            <a:r>
              <a:rPr lang="en-US" sz="2900" b="1" i="1" dirty="0" smtClean="0">
                <a:solidFill>
                  <a:srgbClr val="FF0000"/>
                </a:solidFill>
                <a:latin typeface="+mj-lt"/>
                <a:cs typeface="Times New Roman" pitchFamily="18" charset="0"/>
              </a:rPr>
              <a:t>Đ4 TT12)</a:t>
            </a:r>
          </a:p>
          <a:p>
            <a:pPr marL="0" indent="0" algn="just">
              <a:spcBef>
                <a:spcPts val="1800"/>
              </a:spcBef>
              <a:buNone/>
              <a:defRPr/>
            </a:pPr>
            <a:r>
              <a:rPr lang="en-US" sz="2900" dirty="0" smtClean="0">
                <a:effectLst/>
                <a:latin typeface="+mj-lt"/>
                <a:cs typeface="Times New Roman" pitchFamily="18" charset="0"/>
              </a:rPr>
              <a:t>- </a:t>
            </a:r>
            <a:r>
              <a:rPr lang="en-US" sz="2900" dirty="0" err="1" smtClean="0">
                <a:effectLst/>
                <a:latin typeface="+mj-lt"/>
                <a:cs typeface="Times New Roman" pitchFamily="18" charset="0"/>
              </a:rPr>
              <a:t>Khi</a:t>
            </a:r>
            <a:r>
              <a:rPr lang="en-US" sz="2900" dirty="0" smtClean="0">
                <a:effectLst/>
                <a:latin typeface="+mj-lt"/>
                <a:cs typeface="Times New Roman" pitchFamily="18" charset="0"/>
              </a:rPr>
              <a:t> </a:t>
            </a:r>
            <a:r>
              <a:rPr lang="en-US" sz="2900" dirty="0" err="1">
                <a:effectLst/>
                <a:latin typeface="+mj-lt"/>
                <a:cs typeface="Times New Roman" pitchFamily="18" charset="0"/>
              </a:rPr>
              <a:t>sơ</a:t>
            </a:r>
            <a:r>
              <a:rPr lang="en-US" sz="2900" dirty="0">
                <a:effectLst/>
                <a:latin typeface="+mj-lt"/>
                <a:cs typeface="Times New Roman" pitchFamily="18" charset="0"/>
              </a:rPr>
              <a:t> </a:t>
            </a:r>
            <a:r>
              <a:rPr lang="en-US" sz="2900" dirty="0" err="1">
                <a:effectLst/>
                <a:latin typeface="+mj-lt"/>
                <a:cs typeface="Times New Roman" pitchFamily="18" charset="0"/>
              </a:rPr>
              <a:t>kết</a:t>
            </a:r>
            <a:r>
              <a:rPr lang="en-US" sz="2900" dirty="0">
                <a:effectLst/>
                <a:latin typeface="+mj-lt"/>
                <a:cs typeface="Times New Roman" pitchFamily="18" charset="0"/>
              </a:rPr>
              <a:t>, </a:t>
            </a:r>
            <a:r>
              <a:rPr lang="en-US" sz="2900" dirty="0" err="1">
                <a:effectLst/>
                <a:latin typeface="+mj-lt"/>
                <a:cs typeface="Times New Roman" pitchFamily="18" charset="0"/>
              </a:rPr>
              <a:t>tổng</a:t>
            </a:r>
            <a:r>
              <a:rPr lang="en-US" sz="2900" dirty="0">
                <a:effectLst/>
                <a:latin typeface="+mj-lt"/>
                <a:cs typeface="Times New Roman" pitchFamily="18" charset="0"/>
              </a:rPr>
              <a:t> </a:t>
            </a:r>
            <a:r>
              <a:rPr lang="en-US" sz="2900" dirty="0" err="1">
                <a:effectLst/>
                <a:latin typeface="+mj-lt"/>
                <a:cs typeface="Times New Roman" pitchFamily="18" charset="0"/>
              </a:rPr>
              <a:t>kết</a:t>
            </a:r>
            <a:r>
              <a:rPr lang="en-US" sz="2900" dirty="0">
                <a:effectLst/>
                <a:latin typeface="+mj-lt"/>
                <a:cs typeface="Times New Roman" pitchFamily="18" charset="0"/>
              </a:rPr>
              <a:t> </a:t>
            </a:r>
            <a:r>
              <a:rPr lang="en-US" sz="2900" dirty="0" err="1">
                <a:effectLst/>
                <a:latin typeface="+mj-lt"/>
                <a:cs typeface="Times New Roman" pitchFamily="18" charset="0"/>
              </a:rPr>
              <a:t>phong</a:t>
            </a:r>
            <a:r>
              <a:rPr lang="en-US" sz="2900" dirty="0">
                <a:effectLst/>
                <a:latin typeface="+mj-lt"/>
                <a:cs typeface="Times New Roman" pitchFamily="18" charset="0"/>
              </a:rPr>
              <a:t> </a:t>
            </a:r>
            <a:r>
              <a:rPr lang="en-US" sz="2900" dirty="0" err="1">
                <a:effectLst/>
                <a:latin typeface="+mj-lt"/>
                <a:cs typeface="Times New Roman" pitchFamily="18" charset="0"/>
              </a:rPr>
              <a:t>trào</a:t>
            </a:r>
            <a:r>
              <a:rPr lang="en-US" sz="2900" dirty="0">
                <a:effectLst/>
                <a:latin typeface="+mj-lt"/>
                <a:cs typeface="Times New Roman" pitchFamily="18" charset="0"/>
              </a:rPr>
              <a:t> </a:t>
            </a:r>
            <a:r>
              <a:rPr lang="en-US" sz="2900" dirty="0" err="1">
                <a:effectLst/>
                <a:latin typeface="+mj-lt"/>
                <a:cs typeface="Times New Roman" pitchFamily="18" charset="0"/>
              </a:rPr>
              <a:t>thi</a:t>
            </a:r>
            <a:r>
              <a:rPr lang="en-US" sz="2900" dirty="0">
                <a:effectLst/>
                <a:latin typeface="+mj-lt"/>
                <a:cs typeface="Times New Roman" pitchFamily="18" charset="0"/>
              </a:rPr>
              <a:t> </a:t>
            </a:r>
            <a:r>
              <a:rPr lang="en-US" sz="2900" dirty="0" err="1">
                <a:effectLst/>
                <a:latin typeface="+mj-lt"/>
                <a:cs typeface="Times New Roman" pitchFamily="18" charset="0"/>
              </a:rPr>
              <a:t>đua</a:t>
            </a:r>
            <a:r>
              <a:rPr lang="en-US" sz="2900" dirty="0">
                <a:effectLst/>
                <a:latin typeface="+mj-lt"/>
                <a:cs typeface="Times New Roman" pitchFamily="18" charset="0"/>
              </a:rPr>
              <a:t> </a:t>
            </a:r>
            <a:r>
              <a:rPr lang="en-US" sz="2900" dirty="0" err="1">
                <a:effectLst/>
                <a:latin typeface="+mj-lt"/>
                <a:cs typeface="Times New Roman" pitchFamily="18" charset="0"/>
              </a:rPr>
              <a:t>theo</a:t>
            </a:r>
            <a:r>
              <a:rPr lang="en-US" sz="2900" dirty="0">
                <a:effectLst/>
                <a:latin typeface="+mj-lt"/>
                <a:cs typeface="Times New Roman" pitchFamily="18" charset="0"/>
              </a:rPr>
              <a:t> </a:t>
            </a:r>
            <a:r>
              <a:rPr lang="en-US" sz="2900" dirty="0" err="1">
                <a:effectLst/>
                <a:latin typeface="+mj-lt"/>
                <a:cs typeface="Times New Roman" pitchFamily="18" charset="0"/>
              </a:rPr>
              <a:t>đợt</a:t>
            </a:r>
            <a:r>
              <a:rPr lang="en-US" sz="2900" dirty="0">
                <a:effectLst/>
                <a:latin typeface="+mj-lt"/>
                <a:cs typeface="Times New Roman" pitchFamily="18" charset="0"/>
              </a:rPr>
              <a:t> (</a:t>
            </a:r>
            <a:r>
              <a:rPr lang="en-US" sz="2900" dirty="0" err="1">
                <a:effectLst/>
                <a:latin typeface="+mj-lt"/>
                <a:cs typeface="Times New Roman" pitchFamily="18" charset="0"/>
              </a:rPr>
              <a:t>chuyên</a:t>
            </a:r>
            <a:r>
              <a:rPr lang="en-US" sz="2900" dirty="0">
                <a:effectLst/>
                <a:latin typeface="+mj-lt"/>
                <a:cs typeface="Times New Roman" pitchFamily="18" charset="0"/>
              </a:rPr>
              <a:t> </a:t>
            </a:r>
            <a:r>
              <a:rPr lang="en-US" sz="2900" dirty="0" err="1">
                <a:effectLst/>
                <a:latin typeface="+mj-lt"/>
                <a:cs typeface="Times New Roman" pitchFamily="18" charset="0"/>
              </a:rPr>
              <a:t>đề</a:t>
            </a:r>
            <a:r>
              <a:rPr lang="en-US" sz="2900" dirty="0" smtClean="0">
                <a:effectLst/>
                <a:latin typeface="+mj-lt"/>
                <a:cs typeface="Times New Roman" pitchFamily="18" charset="0"/>
              </a:rPr>
              <a:t>), </a:t>
            </a:r>
            <a:r>
              <a:rPr lang="en-US" sz="2900" dirty="0" err="1" smtClean="0">
                <a:effectLst/>
                <a:latin typeface="+mj-lt"/>
                <a:cs typeface="Times New Roman" pitchFamily="18" charset="0"/>
              </a:rPr>
              <a:t>Bộ</a:t>
            </a:r>
            <a:r>
              <a:rPr lang="en-US" sz="2900" dirty="0">
                <a:effectLst/>
                <a:latin typeface="+mj-lt"/>
                <a:cs typeface="Times New Roman" pitchFamily="18" charset="0"/>
              </a:rPr>
              <a:t>, ban, </a:t>
            </a:r>
            <a:r>
              <a:rPr lang="en-US" sz="2900" dirty="0" err="1">
                <a:effectLst/>
                <a:latin typeface="+mj-lt"/>
                <a:cs typeface="Times New Roman" pitchFamily="18" charset="0"/>
              </a:rPr>
              <a:t>ngành</a:t>
            </a:r>
            <a:r>
              <a:rPr lang="en-US" sz="2900" dirty="0">
                <a:effectLst/>
                <a:latin typeface="+mj-lt"/>
                <a:cs typeface="Times New Roman" pitchFamily="18" charset="0"/>
              </a:rPr>
              <a:t> </a:t>
            </a:r>
            <a:r>
              <a:rPr lang="en-US" sz="2900" b="1" dirty="0" smtClean="0">
                <a:solidFill>
                  <a:srgbClr val="FFFF00"/>
                </a:solidFill>
                <a:effectLst/>
                <a:latin typeface="+mj-lt"/>
                <a:cs typeface="Times New Roman" pitchFamily="18" charset="0"/>
              </a:rPr>
              <a:t>KHÔNG</a:t>
            </a:r>
            <a:r>
              <a:rPr lang="en-US" sz="2900" dirty="0" smtClean="0">
                <a:effectLst/>
                <a:latin typeface="+mj-lt"/>
                <a:cs typeface="Times New Roman" pitchFamily="18" charset="0"/>
              </a:rPr>
              <a:t> </a:t>
            </a:r>
            <a:r>
              <a:rPr lang="en-US" sz="2900" dirty="0" err="1">
                <a:effectLst/>
                <a:latin typeface="+mj-lt"/>
                <a:cs typeface="Times New Roman" pitchFamily="18" charset="0"/>
              </a:rPr>
              <a:t>đề</a:t>
            </a:r>
            <a:r>
              <a:rPr lang="en-US" sz="2900" dirty="0">
                <a:effectLst/>
                <a:latin typeface="+mj-lt"/>
                <a:cs typeface="Times New Roman" pitchFamily="18" charset="0"/>
              </a:rPr>
              <a:t> </a:t>
            </a:r>
            <a:r>
              <a:rPr lang="en-US" sz="2900" dirty="0" err="1">
                <a:effectLst/>
                <a:latin typeface="+mj-lt"/>
                <a:cs typeface="Times New Roman" pitchFamily="18" charset="0"/>
              </a:rPr>
              <a:t>nghị</a:t>
            </a:r>
            <a:r>
              <a:rPr lang="en-US" sz="2900" dirty="0">
                <a:effectLst/>
                <a:latin typeface="+mj-lt"/>
                <a:cs typeface="Times New Roman" pitchFamily="18" charset="0"/>
              </a:rPr>
              <a:t> </a:t>
            </a:r>
            <a:r>
              <a:rPr lang="en-US" sz="2900" dirty="0" err="1">
                <a:effectLst/>
                <a:latin typeface="+mj-lt"/>
                <a:cs typeface="Times New Roman" pitchFamily="18" charset="0"/>
              </a:rPr>
              <a:t>khen</a:t>
            </a:r>
            <a:r>
              <a:rPr lang="en-US" sz="2900" dirty="0">
                <a:effectLst/>
                <a:latin typeface="+mj-lt"/>
                <a:cs typeface="Times New Roman" pitchFamily="18" charset="0"/>
              </a:rPr>
              <a:t> </a:t>
            </a:r>
            <a:r>
              <a:rPr lang="en-US" sz="2900" dirty="0" err="1">
                <a:effectLst/>
                <a:latin typeface="+mj-lt"/>
                <a:cs typeface="Times New Roman" pitchFamily="18" charset="0"/>
              </a:rPr>
              <a:t>thưởng</a:t>
            </a:r>
            <a:r>
              <a:rPr lang="en-US" sz="2900" dirty="0">
                <a:effectLst/>
                <a:latin typeface="+mj-lt"/>
                <a:cs typeface="Times New Roman" pitchFamily="18" charset="0"/>
              </a:rPr>
              <a:t> </a:t>
            </a:r>
            <a:r>
              <a:rPr lang="en-US" sz="2900" dirty="0" err="1">
                <a:effectLst/>
                <a:latin typeface="+mj-lt"/>
                <a:cs typeface="Times New Roman" pitchFamily="18" charset="0"/>
              </a:rPr>
              <a:t>cấp</a:t>
            </a:r>
            <a:r>
              <a:rPr lang="en-US" sz="2900" dirty="0">
                <a:effectLst/>
                <a:latin typeface="+mj-lt"/>
                <a:cs typeface="Times New Roman" pitchFamily="18" charset="0"/>
              </a:rPr>
              <a:t> </a:t>
            </a:r>
            <a:r>
              <a:rPr lang="en-US" sz="2900" dirty="0" err="1">
                <a:effectLst/>
                <a:latin typeface="+mj-lt"/>
                <a:cs typeface="Times New Roman" pitchFamily="18" charset="0"/>
              </a:rPr>
              <a:t>Nhà</a:t>
            </a:r>
            <a:r>
              <a:rPr lang="en-US" sz="2900" dirty="0">
                <a:effectLst/>
                <a:latin typeface="+mj-lt"/>
                <a:cs typeface="Times New Roman" pitchFamily="18" charset="0"/>
              </a:rPr>
              <a:t> </a:t>
            </a:r>
            <a:r>
              <a:rPr lang="en-US" sz="2900" dirty="0" err="1" smtClean="0">
                <a:effectLst/>
                <a:latin typeface="+mj-lt"/>
                <a:cs typeface="Times New Roman" pitchFamily="18" charset="0"/>
              </a:rPr>
              <a:t>nước</a:t>
            </a:r>
            <a:r>
              <a:rPr lang="en-US" sz="2900" dirty="0" smtClean="0">
                <a:effectLst/>
                <a:latin typeface="+mj-lt"/>
                <a:cs typeface="Times New Roman" pitchFamily="18" charset="0"/>
              </a:rPr>
              <a:t> </a:t>
            </a:r>
            <a:r>
              <a:rPr lang="en-US" sz="2900" dirty="0" err="1" smtClean="0">
                <a:effectLst/>
                <a:latin typeface="+mj-lt"/>
                <a:cs typeface="Times New Roman" pitchFamily="18" charset="0"/>
              </a:rPr>
              <a:t>cho</a:t>
            </a:r>
            <a:r>
              <a:rPr lang="en-US" sz="2900" dirty="0" smtClean="0">
                <a:effectLst/>
                <a:latin typeface="+mj-lt"/>
                <a:cs typeface="Times New Roman" pitchFamily="18" charset="0"/>
              </a:rPr>
              <a:t> </a:t>
            </a:r>
            <a:r>
              <a:rPr lang="en-US" sz="2900" dirty="0" err="1">
                <a:effectLst/>
                <a:latin typeface="+mj-lt"/>
                <a:cs typeface="Times New Roman" pitchFamily="18" charset="0"/>
              </a:rPr>
              <a:t>đối</a:t>
            </a:r>
            <a:r>
              <a:rPr lang="en-US" sz="2900" dirty="0">
                <a:effectLst/>
                <a:latin typeface="+mj-lt"/>
                <a:cs typeface="Times New Roman" pitchFamily="18" charset="0"/>
              </a:rPr>
              <a:t> </a:t>
            </a:r>
            <a:r>
              <a:rPr lang="en-US" sz="2900" dirty="0" err="1">
                <a:effectLst/>
                <a:latin typeface="+mj-lt"/>
                <a:cs typeface="Times New Roman" pitchFamily="18" charset="0"/>
              </a:rPr>
              <a:t>tượng</a:t>
            </a:r>
            <a:r>
              <a:rPr lang="en-US" sz="2900" dirty="0">
                <a:effectLst/>
                <a:latin typeface="+mj-lt"/>
                <a:cs typeface="Times New Roman" pitchFamily="18" charset="0"/>
              </a:rPr>
              <a:t> </a:t>
            </a:r>
            <a:r>
              <a:rPr lang="en-US" sz="2900" dirty="0" err="1">
                <a:effectLst/>
                <a:latin typeface="+mj-lt"/>
                <a:cs typeface="Times New Roman" pitchFamily="18" charset="0"/>
              </a:rPr>
              <a:t>không</a:t>
            </a:r>
            <a:r>
              <a:rPr lang="en-US" sz="2900" dirty="0">
                <a:effectLst/>
                <a:latin typeface="+mj-lt"/>
                <a:cs typeface="Times New Roman" pitchFamily="18" charset="0"/>
              </a:rPr>
              <a:t> do </a:t>
            </a:r>
            <a:r>
              <a:rPr lang="en-US" sz="2900" dirty="0" err="1">
                <a:effectLst/>
                <a:latin typeface="+mj-lt"/>
                <a:cs typeface="Times New Roman" pitchFamily="18" charset="0"/>
              </a:rPr>
              <a:t>bộ</a:t>
            </a:r>
            <a:r>
              <a:rPr lang="en-US" sz="2900" dirty="0">
                <a:effectLst/>
                <a:latin typeface="+mj-lt"/>
                <a:cs typeface="Times New Roman" pitchFamily="18" charset="0"/>
              </a:rPr>
              <a:t>, ban, </a:t>
            </a:r>
            <a:r>
              <a:rPr lang="en-US" sz="2900" dirty="0" err="1">
                <a:effectLst/>
                <a:latin typeface="+mj-lt"/>
                <a:cs typeface="Times New Roman" pitchFamily="18" charset="0"/>
              </a:rPr>
              <a:t>ngành</a:t>
            </a:r>
            <a:r>
              <a:rPr lang="en-US" sz="2900" dirty="0">
                <a:effectLst/>
                <a:latin typeface="+mj-lt"/>
                <a:cs typeface="Times New Roman" pitchFamily="18" charset="0"/>
              </a:rPr>
              <a:t> </a:t>
            </a:r>
            <a:r>
              <a:rPr lang="en-US" sz="2900" dirty="0" err="1">
                <a:effectLst/>
                <a:latin typeface="+mj-lt"/>
                <a:cs typeface="Times New Roman" pitchFamily="18" charset="0"/>
              </a:rPr>
              <a:t>quản</a:t>
            </a:r>
            <a:r>
              <a:rPr lang="en-US" sz="2900" dirty="0">
                <a:effectLst/>
                <a:latin typeface="+mj-lt"/>
                <a:cs typeface="Times New Roman" pitchFamily="18" charset="0"/>
              </a:rPr>
              <a:t> </a:t>
            </a:r>
            <a:r>
              <a:rPr lang="en-US" sz="2900" dirty="0" err="1" smtClean="0">
                <a:effectLst/>
                <a:latin typeface="+mj-lt"/>
                <a:cs typeface="Times New Roman" pitchFamily="18" charset="0"/>
              </a:rPr>
              <a:t>lý</a:t>
            </a:r>
            <a:r>
              <a:rPr lang="en-US" sz="2900" dirty="0" smtClean="0">
                <a:effectLst/>
                <a:latin typeface="+mj-lt"/>
                <a:cs typeface="Times New Roman" pitchFamily="18" charset="0"/>
              </a:rPr>
              <a:t> </a:t>
            </a:r>
            <a:r>
              <a:rPr lang="en-US" sz="2900" dirty="0" err="1" smtClean="0">
                <a:effectLst/>
                <a:latin typeface="+mj-lt"/>
                <a:cs typeface="Times New Roman" pitchFamily="18" charset="0"/>
              </a:rPr>
              <a:t>chuyên</a:t>
            </a:r>
            <a:r>
              <a:rPr lang="en-US" sz="2900" dirty="0" smtClean="0">
                <a:effectLst/>
                <a:latin typeface="+mj-lt"/>
                <a:cs typeface="Times New Roman" pitchFamily="18" charset="0"/>
              </a:rPr>
              <a:t> </a:t>
            </a:r>
            <a:r>
              <a:rPr lang="en-US" sz="2900" dirty="0" err="1">
                <a:effectLst/>
                <a:latin typeface="+mj-lt"/>
                <a:cs typeface="Times New Roman" pitchFamily="18" charset="0"/>
              </a:rPr>
              <a:t>môn</a:t>
            </a:r>
            <a:r>
              <a:rPr lang="en-US" sz="2900" dirty="0">
                <a:effectLst/>
                <a:latin typeface="+mj-lt"/>
                <a:cs typeface="Times New Roman" pitchFamily="18" charset="0"/>
              </a:rPr>
              <a:t> </a:t>
            </a:r>
            <a:r>
              <a:rPr lang="en-US" sz="2900" dirty="0" err="1">
                <a:effectLst/>
                <a:latin typeface="+mj-lt"/>
                <a:cs typeface="Times New Roman" pitchFamily="18" charset="0"/>
              </a:rPr>
              <a:t>theo</a:t>
            </a:r>
            <a:r>
              <a:rPr lang="en-US" sz="2900" dirty="0">
                <a:effectLst/>
                <a:latin typeface="+mj-lt"/>
                <a:cs typeface="Times New Roman" pitchFamily="18" charset="0"/>
              </a:rPr>
              <a:t> </a:t>
            </a:r>
            <a:r>
              <a:rPr lang="en-US" sz="2900" dirty="0" err="1">
                <a:effectLst/>
                <a:latin typeface="+mj-lt"/>
                <a:cs typeface="Times New Roman" pitchFamily="18" charset="0"/>
              </a:rPr>
              <a:t>ngành</a:t>
            </a:r>
            <a:r>
              <a:rPr lang="en-US" sz="2900" dirty="0">
                <a:effectLst/>
                <a:latin typeface="+mj-lt"/>
                <a:cs typeface="Times New Roman" pitchFamily="18" charset="0"/>
              </a:rPr>
              <a:t> </a:t>
            </a:r>
            <a:r>
              <a:rPr lang="en-US" sz="2900" dirty="0" err="1">
                <a:effectLst/>
                <a:latin typeface="+mj-lt"/>
                <a:cs typeface="Times New Roman" pitchFamily="18" charset="0"/>
              </a:rPr>
              <a:t>dọc</a:t>
            </a:r>
            <a:r>
              <a:rPr lang="en-US" sz="2900" dirty="0">
                <a:effectLst/>
                <a:latin typeface="+mj-lt"/>
                <a:cs typeface="Times New Roman" pitchFamily="18" charset="0"/>
              </a:rPr>
              <a:t>* </a:t>
            </a:r>
            <a:r>
              <a:rPr lang="en-US" sz="2900" b="1" i="1" dirty="0" smtClean="0">
                <a:solidFill>
                  <a:srgbClr val="FF0000"/>
                </a:solidFill>
                <a:effectLst/>
                <a:latin typeface="+mj-lt"/>
                <a:cs typeface="Times New Roman" pitchFamily="18" charset="0"/>
              </a:rPr>
              <a:t>(K2</a:t>
            </a:r>
            <a:r>
              <a:rPr lang="en-US" sz="2900" b="1" i="1" dirty="0">
                <a:solidFill>
                  <a:srgbClr val="FF0000"/>
                </a:solidFill>
                <a:effectLst/>
                <a:latin typeface="+mj-lt"/>
                <a:cs typeface="Times New Roman" pitchFamily="18" charset="0"/>
              </a:rPr>
              <a:t>, </a:t>
            </a:r>
            <a:r>
              <a:rPr lang="en-US" sz="2900" b="1" i="1" dirty="0" smtClean="0">
                <a:solidFill>
                  <a:srgbClr val="FF0000"/>
                </a:solidFill>
                <a:effectLst/>
                <a:latin typeface="+mj-lt"/>
                <a:cs typeface="Times New Roman" pitchFamily="18" charset="0"/>
              </a:rPr>
              <a:t>Đ4 TT12)</a:t>
            </a:r>
            <a:endParaRPr lang="en-US" sz="2900" b="1" i="1" dirty="0">
              <a:solidFill>
                <a:srgbClr val="FF0000"/>
              </a:solidFill>
              <a:effectLst/>
              <a:latin typeface="+mj-lt"/>
              <a:cs typeface="Times New Roman" pitchFamily="18" charset="0"/>
            </a:endParaRPr>
          </a:p>
        </p:txBody>
      </p:sp>
    </p:spTree>
    <p:extLst>
      <p:ext uri="{BB962C8B-B14F-4D97-AF65-F5344CB8AC3E}">
        <p14:creationId xmlns:p14="http://schemas.microsoft.com/office/powerpoint/2010/main" val="2522063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324600"/>
          </a:xfrm>
        </p:spPr>
        <p:txBody>
          <a:bodyPr/>
          <a:lstStyle/>
          <a:p>
            <a:pPr algn="just">
              <a:lnSpc>
                <a:spcPct val="115000"/>
              </a:lnSpc>
              <a:spcAft>
                <a:spcPts val="1000"/>
              </a:spcAft>
            </a:pPr>
            <a:r>
              <a:rPr lang="en-US" dirty="0" err="1">
                <a:latin typeface="+mj-lt"/>
                <a:cs typeface="Times New Roman" pitchFamily="18" charset="0"/>
              </a:rPr>
              <a:t>Bộ</a:t>
            </a:r>
            <a:r>
              <a:rPr lang="en-US" dirty="0">
                <a:latin typeface="+mj-lt"/>
                <a:cs typeface="Times New Roman" pitchFamily="18" charset="0"/>
              </a:rPr>
              <a:t>, ban, </a:t>
            </a:r>
            <a:r>
              <a:rPr lang="en-US" dirty="0" err="1">
                <a:latin typeface="+mj-lt"/>
                <a:cs typeface="Times New Roman" pitchFamily="18" charset="0"/>
              </a:rPr>
              <a:t>ngành</a:t>
            </a:r>
            <a:r>
              <a:rPr lang="en-US" dirty="0">
                <a:latin typeface="+mj-lt"/>
                <a:cs typeface="Times New Roman" pitchFamily="18" charset="0"/>
              </a:rPr>
              <a:t>, </a:t>
            </a:r>
            <a:r>
              <a:rPr lang="en-US" dirty="0" err="1">
                <a:latin typeface="+mj-lt"/>
                <a:cs typeface="Times New Roman" pitchFamily="18" charset="0"/>
              </a:rPr>
              <a:t>tỉnh</a:t>
            </a:r>
            <a:r>
              <a:rPr lang="en-US" dirty="0">
                <a:latin typeface="+mj-lt"/>
                <a:cs typeface="Times New Roman" pitchFamily="18" charset="0"/>
              </a:rPr>
              <a:t> </a:t>
            </a:r>
            <a:r>
              <a:rPr lang="en-US" b="1" dirty="0">
                <a:solidFill>
                  <a:srgbClr val="FFFF00"/>
                </a:solidFill>
                <a:latin typeface="+mj-lt"/>
                <a:cs typeface="Times New Roman" pitchFamily="18" charset="0"/>
              </a:rPr>
              <a:t>KHÔNG</a:t>
            </a:r>
            <a:r>
              <a:rPr lang="en-US" dirty="0">
                <a:latin typeface="+mj-lt"/>
                <a:cs typeface="Times New Roman" pitchFamily="18" charset="0"/>
              </a:rPr>
              <a:t> ban </a:t>
            </a:r>
            <a:r>
              <a:rPr lang="en-US" dirty="0" err="1">
                <a:latin typeface="+mj-lt"/>
                <a:cs typeface="Times New Roman" pitchFamily="18" charset="0"/>
              </a:rPr>
              <a:t>hành</a:t>
            </a:r>
            <a:r>
              <a:rPr lang="en-US" dirty="0">
                <a:latin typeface="+mj-lt"/>
                <a:cs typeface="Times New Roman" pitchFamily="18" charset="0"/>
              </a:rPr>
              <a:t> </a:t>
            </a:r>
            <a:r>
              <a:rPr lang="en-US" dirty="0" err="1">
                <a:latin typeface="+mj-lt"/>
                <a:cs typeface="Times New Roman" pitchFamily="18" charset="0"/>
              </a:rPr>
              <a:t>Quyết</a:t>
            </a:r>
            <a:r>
              <a:rPr lang="en-US" dirty="0">
                <a:latin typeface="+mj-lt"/>
                <a:cs typeface="Times New Roman" pitchFamily="18" charset="0"/>
              </a:rPr>
              <a:t> </a:t>
            </a:r>
            <a:r>
              <a:rPr lang="en-US" dirty="0" err="1">
                <a:latin typeface="+mj-lt"/>
                <a:cs typeface="Times New Roman" pitchFamily="18" charset="0"/>
              </a:rPr>
              <a:t>định</a:t>
            </a:r>
            <a:r>
              <a:rPr lang="en-US" dirty="0">
                <a:latin typeface="+mj-lt"/>
                <a:cs typeface="Times New Roman" pitchFamily="18" charset="0"/>
              </a:rPr>
              <a:t> </a:t>
            </a:r>
            <a:r>
              <a:rPr lang="en-US" dirty="0" err="1">
                <a:latin typeface="+mj-lt"/>
                <a:cs typeface="Times New Roman" pitchFamily="18" charset="0"/>
              </a:rPr>
              <a:t>tặng</a:t>
            </a:r>
            <a:r>
              <a:rPr lang="en-US" dirty="0">
                <a:latin typeface="+mj-lt"/>
                <a:cs typeface="Times New Roman" pitchFamily="18" charset="0"/>
              </a:rPr>
              <a:t> </a:t>
            </a:r>
            <a:r>
              <a:rPr lang="en-US" dirty="0" err="1">
                <a:latin typeface="+mj-lt"/>
                <a:cs typeface="Times New Roman" pitchFamily="18" charset="0"/>
              </a:rPr>
              <a:t>Cờ</a:t>
            </a:r>
            <a:r>
              <a:rPr lang="en-US" dirty="0">
                <a:latin typeface="+mj-lt"/>
                <a:cs typeface="Times New Roman" pitchFamily="18" charset="0"/>
              </a:rPr>
              <a:t> </a:t>
            </a:r>
            <a:r>
              <a:rPr lang="en-US" dirty="0" err="1">
                <a:latin typeface="+mj-lt"/>
                <a:cs typeface="Times New Roman" pitchFamily="18" charset="0"/>
              </a:rPr>
              <a:t>thi</a:t>
            </a:r>
            <a:r>
              <a:rPr lang="en-US" dirty="0">
                <a:latin typeface="+mj-lt"/>
                <a:cs typeface="Times New Roman" pitchFamily="18" charset="0"/>
              </a:rPr>
              <a:t> </a:t>
            </a:r>
            <a:r>
              <a:rPr lang="en-US" dirty="0" err="1">
                <a:latin typeface="+mj-lt"/>
                <a:cs typeface="Times New Roman" pitchFamily="18" charset="0"/>
              </a:rPr>
              <a:t>đua</a:t>
            </a:r>
            <a:r>
              <a:rPr lang="en-US" dirty="0">
                <a:latin typeface="+mj-lt"/>
                <a:cs typeface="Times New Roman" pitchFamily="18" charset="0"/>
              </a:rPr>
              <a:t> </a:t>
            </a:r>
            <a:r>
              <a:rPr lang="en-US" dirty="0" err="1">
                <a:latin typeface="+mj-lt"/>
                <a:cs typeface="Times New Roman" pitchFamily="18" charset="0"/>
              </a:rPr>
              <a:t>cấp</a:t>
            </a:r>
            <a:r>
              <a:rPr lang="en-US" dirty="0">
                <a:latin typeface="+mj-lt"/>
                <a:cs typeface="Times New Roman" pitchFamily="18" charset="0"/>
              </a:rPr>
              <a:t> </a:t>
            </a:r>
            <a:r>
              <a:rPr lang="en-US" dirty="0" err="1">
                <a:latin typeface="+mj-lt"/>
                <a:cs typeface="Times New Roman" pitchFamily="18" charset="0"/>
              </a:rPr>
              <a:t>bộ</a:t>
            </a:r>
            <a:r>
              <a:rPr lang="en-US" dirty="0">
                <a:latin typeface="+mj-lt"/>
                <a:cs typeface="Times New Roman" pitchFamily="18" charset="0"/>
              </a:rPr>
              <a:t>, </a:t>
            </a:r>
            <a:r>
              <a:rPr lang="en-US" dirty="0" err="1">
                <a:latin typeface="+mj-lt"/>
                <a:cs typeface="Times New Roman" pitchFamily="18" charset="0"/>
              </a:rPr>
              <a:t>cấp</a:t>
            </a:r>
            <a:r>
              <a:rPr lang="en-US" dirty="0">
                <a:latin typeface="+mj-lt"/>
                <a:cs typeface="Times New Roman" pitchFamily="18" charset="0"/>
              </a:rPr>
              <a:t> </a:t>
            </a:r>
            <a:r>
              <a:rPr lang="en-US" dirty="0" err="1">
                <a:latin typeface="+mj-lt"/>
                <a:cs typeface="Times New Roman" pitchFamily="18" charset="0"/>
              </a:rPr>
              <a:t>tỉnh</a:t>
            </a:r>
            <a:r>
              <a:rPr lang="en-US" dirty="0">
                <a:latin typeface="+mj-lt"/>
                <a:cs typeface="Times New Roman" pitchFamily="18" charset="0"/>
              </a:rPr>
              <a:t> </a:t>
            </a:r>
            <a:r>
              <a:rPr lang="en-US" dirty="0" err="1">
                <a:latin typeface="+mj-lt"/>
                <a:cs typeface="Times New Roman" pitchFamily="18" charset="0"/>
              </a:rPr>
              <a:t>đối</a:t>
            </a:r>
            <a:r>
              <a:rPr lang="en-US" dirty="0">
                <a:latin typeface="+mj-lt"/>
                <a:cs typeface="Times New Roman" pitchFamily="18" charset="0"/>
              </a:rPr>
              <a:t> </a:t>
            </a:r>
            <a:r>
              <a:rPr lang="en-US" dirty="0" err="1">
                <a:latin typeface="+mj-lt"/>
                <a:cs typeface="Times New Roman" pitchFamily="18" charset="0"/>
              </a:rPr>
              <a:t>với</a:t>
            </a:r>
            <a:r>
              <a:rPr lang="en-US" dirty="0">
                <a:latin typeface="+mj-lt"/>
                <a:cs typeface="Times New Roman" pitchFamily="18" charset="0"/>
              </a:rPr>
              <a:t> </a:t>
            </a:r>
            <a:r>
              <a:rPr lang="en-US" dirty="0" err="1">
                <a:latin typeface="+mj-lt"/>
                <a:cs typeface="Times New Roman" pitchFamily="18" charset="0"/>
              </a:rPr>
              <a:t>tập</a:t>
            </a:r>
            <a:r>
              <a:rPr lang="en-US" dirty="0">
                <a:latin typeface="+mj-lt"/>
                <a:cs typeface="Times New Roman" pitchFamily="18" charset="0"/>
              </a:rPr>
              <a:t> </a:t>
            </a:r>
            <a:r>
              <a:rPr lang="en-US" dirty="0" err="1">
                <a:latin typeface="+mj-lt"/>
                <a:cs typeface="Times New Roman" pitchFamily="18" charset="0"/>
              </a:rPr>
              <a:t>thể</a:t>
            </a:r>
            <a:r>
              <a:rPr lang="en-US" dirty="0">
                <a:latin typeface="+mj-lt"/>
                <a:cs typeface="Times New Roman" pitchFamily="18" charset="0"/>
              </a:rPr>
              <a:t> </a:t>
            </a:r>
            <a:r>
              <a:rPr lang="en-US" dirty="0" err="1">
                <a:latin typeface="+mj-lt"/>
                <a:cs typeface="Times New Roman" pitchFamily="18" charset="0"/>
              </a:rPr>
              <a:t>đủ</a:t>
            </a:r>
            <a:r>
              <a:rPr lang="en-US" dirty="0">
                <a:latin typeface="+mj-lt"/>
                <a:cs typeface="Times New Roman" pitchFamily="18" charset="0"/>
              </a:rPr>
              <a:t> </a:t>
            </a:r>
            <a:r>
              <a:rPr lang="en-US" dirty="0" err="1">
                <a:latin typeface="+mj-lt"/>
                <a:cs typeface="Times New Roman" pitchFamily="18" charset="0"/>
              </a:rPr>
              <a:t>tiêu</a:t>
            </a:r>
            <a:r>
              <a:rPr lang="en-US" dirty="0">
                <a:latin typeface="+mj-lt"/>
                <a:cs typeface="Times New Roman" pitchFamily="18" charset="0"/>
              </a:rPr>
              <a:t> </a:t>
            </a:r>
            <a:r>
              <a:rPr lang="en-US" dirty="0" err="1">
                <a:latin typeface="+mj-lt"/>
                <a:cs typeface="Times New Roman" pitchFamily="18" charset="0"/>
              </a:rPr>
              <a:t>chuẩn</a:t>
            </a:r>
            <a:r>
              <a:rPr lang="en-US" dirty="0">
                <a:latin typeface="+mj-lt"/>
                <a:cs typeface="Times New Roman" pitchFamily="18" charset="0"/>
              </a:rPr>
              <a:t> </a:t>
            </a:r>
            <a:r>
              <a:rPr lang="en-US" dirty="0" err="1">
                <a:latin typeface="+mj-lt"/>
                <a:cs typeface="Times New Roman" pitchFamily="18" charset="0"/>
              </a:rPr>
              <a:t>đề</a:t>
            </a:r>
            <a:r>
              <a:rPr lang="en-US" dirty="0">
                <a:latin typeface="+mj-lt"/>
                <a:cs typeface="Times New Roman" pitchFamily="18" charset="0"/>
              </a:rPr>
              <a:t> </a:t>
            </a:r>
            <a:r>
              <a:rPr lang="en-US" dirty="0" err="1">
                <a:latin typeface="+mj-lt"/>
                <a:cs typeface="Times New Roman" pitchFamily="18" charset="0"/>
              </a:rPr>
              <a:t>nghị</a:t>
            </a:r>
            <a:r>
              <a:rPr lang="en-US" dirty="0">
                <a:latin typeface="+mj-lt"/>
                <a:cs typeface="Times New Roman" pitchFamily="18" charset="0"/>
              </a:rPr>
              <a:t> </a:t>
            </a:r>
            <a:r>
              <a:rPr lang="en-US" dirty="0" err="1">
                <a:latin typeface="+mj-lt"/>
                <a:cs typeface="Times New Roman" pitchFamily="18" charset="0"/>
              </a:rPr>
              <a:t>tặng</a:t>
            </a:r>
            <a:r>
              <a:rPr lang="en-US" dirty="0">
                <a:latin typeface="+mj-lt"/>
                <a:cs typeface="Times New Roman" pitchFamily="18" charset="0"/>
              </a:rPr>
              <a:t> </a:t>
            </a:r>
            <a:r>
              <a:rPr lang="en-US" dirty="0" err="1">
                <a:latin typeface="+mj-lt"/>
                <a:cs typeface="Times New Roman" pitchFamily="18" charset="0"/>
              </a:rPr>
              <a:t>Cờ</a:t>
            </a:r>
            <a:r>
              <a:rPr lang="en-US" dirty="0">
                <a:latin typeface="+mj-lt"/>
                <a:cs typeface="Times New Roman" pitchFamily="18" charset="0"/>
              </a:rPr>
              <a:t> </a:t>
            </a:r>
            <a:r>
              <a:rPr lang="en-US" dirty="0" err="1">
                <a:latin typeface="+mj-lt"/>
                <a:cs typeface="Times New Roman" pitchFamily="18" charset="0"/>
              </a:rPr>
              <a:t>thi</a:t>
            </a:r>
            <a:r>
              <a:rPr lang="en-US" dirty="0">
                <a:latin typeface="+mj-lt"/>
                <a:cs typeface="Times New Roman" pitchFamily="18" charset="0"/>
              </a:rPr>
              <a:t> </a:t>
            </a:r>
            <a:r>
              <a:rPr lang="en-US" dirty="0" err="1">
                <a:latin typeface="+mj-lt"/>
                <a:cs typeface="Times New Roman" pitchFamily="18" charset="0"/>
              </a:rPr>
              <a:t>đua</a:t>
            </a:r>
            <a:r>
              <a:rPr lang="en-US" dirty="0">
                <a:latin typeface="+mj-lt"/>
                <a:cs typeface="Times New Roman" pitchFamily="18" charset="0"/>
              </a:rPr>
              <a:t> </a:t>
            </a:r>
            <a:r>
              <a:rPr lang="en-US" dirty="0" err="1">
                <a:latin typeface="+mj-lt"/>
                <a:cs typeface="Times New Roman" pitchFamily="18" charset="0"/>
              </a:rPr>
              <a:t>của</a:t>
            </a:r>
            <a:r>
              <a:rPr lang="en-US" dirty="0">
                <a:latin typeface="+mj-lt"/>
                <a:cs typeface="Times New Roman" pitchFamily="18" charset="0"/>
              </a:rPr>
              <a:t> </a:t>
            </a:r>
            <a:r>
              <a:rPr lang="en-US" dirty="0" err="1">
                <a:latin typeface="+mj-lt"/>
                <a:cs typeface="Times New Roman" pitchFamily="18" charset="0"/>
              </a:rPr>
              <a:t>Chính</a:t>
            </a:r>
            <a:r>
              <a:rPr lang="en-US" dirty="0">
                <a:latin typeface="+mj-lt"/>
                <a:cs typeface="Times New Roman" pitchFamily="18" charset="0"/>
              </a:rPr>
              <a:t> </a:t>
            </a:r>
            <a:r>
              <a:rPr lang="en-US" dirty="0" err="1">
                <a:latin typeface="+mj-lt"/>
                <a:cs typeface="Times New Roman" pitchFamily="18" charset="0"/>
              </a:rPr>
              <a:t>phủ</a:t>
            </a:r>
            <a:r>
              <a:rPr lang="en-US" dirty="0">
                <a:latin typeface="+mj-lt"/>
                <a:cs typeface="Times New Roman" pitchFamily="18" charset="0"/>
              </a:rPr>
              <a:t> </a:t>
            </a:r>
            <a:r>
              <a:rPr lang="en-US" dirty="0">
                <a:solidFill>
                  <a:srgbClr val="FF0000"/>
                </a:solidFill>
                <a:latin typeface="+mj-lt"/>
                <a:cs typeface="Times New Roman" pitchFamily="18" charset="0"/>
              </a:rPr>
              <a:t>(K3, Đ8 TT12)</a:t>
            </a:r>
          </a:p>
          <a:p>
            <a:pPr algn="just">
              <a:lnSpc>
                <a:spcPct val="115000"/>
              </a:lnSpc>
              <a:spcAft>
                <a:spcPts val="1000"/>
              </a:spcAft>
            </a:pPr>
            <a:r>
              <a:rPr lang="en-US" dirty="0" err="1">
                <a:latin typeface="+mj-lt"/>
                <a:cs typeface="Times New Roman" pitchFamily="18" charset="0"/>
              </a:rPr>
              <a:t>Trường</a:t>
            </a:r>
            <a:r>
              <a:rPr lang="en-US" dirty="0">
                <a:latin typeface="+mj-lt"/>
                <a:cs typeface="Times New Roman" pitchFamily="18" charset="0"/>
              </a:rPr>
              <a:t> </a:t>
            </a:r>
            <a:r>
              <a:rPr lang="en-US" dirty="0" err="1">
                <a:latin typeface="+mj-lt"/>
                <a:cs typeface="Times New Roman" pitchFamily="18" charset="0"/>
              </a:rPr>
              <a:t>hợp</a:t>
            </a:r>
            <a:r>
              <a:rPr lang="en-US" dirty="0">
                <a:latin typeface="+mj-lt"/>
                <a:cs typeface="Times New Roman" pitchFamily="18" charset="0"/>
              </a:rPr>
              <a:t> </a:t>
            </a:r>
            <a:r>
              <a:rPr lang="en-US" dirty="0" err="1">
                <a:latin typeface="+mj-lt"/>
                <a:cs typeface="Times New Roman" pitchFamily="18" charset="0"/>
              </a:rPr>
              <a:t>tập</a:t>
            </a:r>
            <a:r>
              <a:rPr lang="en-US" dirty="0">
                <a:latin typeface="+mj-lt"/>
                <a:cs typeface="Times New Roman" pitchFamily="18" charset="0"/>
              </a:rPr>
              <a:t> </a:t>
            </a:r>
            <a:r>
              <a:rPr lang="en-US" dirty="0" err="1">
                <a:latin typeface="+mj-lt"/>
                <a:cs typeface="Times New Roman" pitchFamily="18" charset="0"/>
              </a:rPr>
              <a:t>thể</a:t>
            </a:r>
            <a:r>
              <a:rPr lang="en-US" dirty="0">
                <a:latin typeface="+mj-lt"/>
                <a:cs typeface="Times New Roman" pitchFamily="18" charset="0"/>
              </a:rPr>
              <a:t> </a:t>
            </a:r>
            <a:r>
              <a:rPr lang="en-US" dirty="0" err="1">
                <a:solidFill>
                  <a:srgbClr val="FFFF00"/>
                </a:solidFill>
                <a:latin typeface="+mj-lt"/>
                <a:cs typeface="Times New Roman" pitchFamily="18" charset="0"/>
              </a:rPr>
              <a:t>đã</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trình</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Cờ</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Thi</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đua</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của</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Chính</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phủ</a:t>
            </a:r>
            <a:r>
              <a:rPr lang="en-US" dirty="0">
                <a:latin typeface="+mj-lt"/>
                <a:cs typeface="Times New Roman" pitchFamily="18" charset="0"/>
              </a:rPr>
              <a:t>, </a:t>
            </a:r>
            <a:r>
              <a:rPr lang="en-US" dirty="0" err="1" smtClean="0">
                <a:latin typeface="+mj-lt"/>
                <a:cs typeface="Times New Roman" pitchFamily="18" charset="0"/>
              </a:rPr>
              <a:t>lý</a:t>
            </a:r>
            <a:r>
              <a:rPr lang="en-US" dirty="0" smtClean="0">
                <a:latin typeface="+mj-lt"/>
                <a:cs typeface="Times New Roman" pitchFamily="18" charset="0"/>
              </a:rPr>
              <a:t> do </a:t>
            </a:r>
            <a:r>
              <a:rPr lang="en-US" dirty="0" err="1" smtClean="0">
                <a:latin typeface="+mj-lt"/>
                <a:cs typeface="Times New Roman" pitchFamily="18" charset="0"/>
              </a:rPr>
              <a:t>gì</a:t>
            </a:r>
            <a:r>
              <a:rPr lang="en-US" dirty="0" smtClean="0">
                <a:latin typeface="+mj-lt"/>
                <a:cs typeface="Times New Roman" pitchFamily="18" charset="0"/>
              </a:rPr>
              <a:t> </a:t>
            </a:r>
            <a:r>
              <a:rPr lang="en-US" dirty="0" err="1" smtClean="0">
                <a:latin typeface="+mj-lt"/>
                <a:cs typeface="Times New Roman" pitchFamily="18" charset="0"/>
              </a:rPr>
              <a:t>đó</a:t>
            </a:r>
            <a:r>
              <a:rPr lang="en-US" dirty="0" smtClean="0">
                <a:latin typeface="+mj-lt"/>
                <a:cs typeface="Times New Roman" pitchFamily="18" charset="0"/>
              </a:rPr>
              <a:t> </a:t>
            </a:r>
            <a:r>
              <a:rPr lang="en-US" dirty="0" err="1" smtClean="0">
                <a:latin typeface="+mj-lt"/>
                <a:cs typeface="Times New Roman" pitchFamily="18" charset="0"/>
              </a:rPr>
              <a:t>mà</a:t>
            </a:r>
            <a:r>
              <a:rPr lang="en-US" dirty="0" smtClean="0">
                <a:latin typeface="+mj-lt"/>
                <a:cs typeface="Times New Roman" pitchFamily="18" charset="0"/>
              </a:rPr>
              <a:t> </a:t>
            </a:r>
            <a:r>
              <a:rPr lang="en-US" dirty="0" err="1" smtClean="0">
                <a:latin typeface="+mj-lt"/>
                <a:cs typeface="Times New Roman" pitchFamily="18" charset="0"/>
              </a:rPr>
              <a:t>không</a:t>
            </a:r>
            <a:r>
              <a:rPr lang="en-US" dirty="0" smtClean="0">
                <a:latin typeface="+mj-lt"/>
                <a:cs typeface="Times New Roman" pitchFamily="18" charset="0"/>
              </a:rPr>
              <a:t> </a:t>
            </a:r>
            <a:r>
              <a:rPr lang="en-US" dirty="0" err="1" smtClean="0">
                <a:latin typeface="+mj-lt"/>
                <a:cs typeface="Times New Roman" pitchFamily="18" charset="0"/>
              </a:rPr>
              <a:t>được</a:t>
            </a:r>
            <a:r>
              <a:rPr lang="en-US" dirty="0" smtClean="0">
                <a:latin typeface="+mj-lt"/>
                <a:cs typeface="Times New Roman" pitchFamily="18" charset="0"/>
              </a:rPr>
              <a:t> </a:t>
            </a:r>
            <a:r>
              <a:rPr lang="en-US" dirty="0" err="1">
                <a:latin typeface="+mj-lt"/>
                <a:cs typeface="Times New Roman" pitchFamily="18" charset="0"/>
              </a:rPr>
              <a:t>Trung</a:t>
            </a:r>
            <a:r>
              <a:rPr lang="en-US" dirty="0">
                <a:latin typeface="+mj-lt"/>
                <a:cs typeface="Times New Roman" pitchFamily="18" charset="0"/>
              </a:rPr>
              <a:t> </a:t>
            </a:r>
            <a:r>
              <a:rPr lang="en-US" dirty="0" err="1">
                <a:latin typeface="+mj-lt"/>
                <a:cs typeface="Times New Roman" pitchFamily="18" charset="0"/>
              </a:rPr>
              <a:t>ương</a:t>
            </a:r>
            <a:r>
              <a:rPr lang="en-US" dirty="0">
                <a:latin typeface="+mj-lt"/>
                <a:cs typeface="Times New Roman" pitchFamily="18" charset="0"/>
              </a:rPr>
              <a:t> </a:t>
            </a:r>
            <a:r>
              <a:rPr lang="en-US" dirty="0" err="1" smtClean="0">
                <a:latin typeface="+mj-lt"/>
                <a:cs typeface="Times New Roman" pitchFamily="18" charset="0"/>
              </a:rPr>
              <a:t>xét</a:t>
            </a:r>
            <a:r>
              <a:rPr lang="en-US" dirty="0" smtClean="0">
                <a:latin typeface="+mj-lt"/>
                <a:cs typeface="Times New Roman" pitchFamily="18" charset="0"/>
              </a:rPr>
              <a:t> </a:t>
            </a:r>
            <a:r>
              <a:rPr lang="en-US" dirty="0" err="1" smtClean="0">
                <a:latin typeface="+mj-lt"/>
                <a:cs typeface="Times New Roman" pitchFamily="18" charset="0"/>
              </a:rPr>
              <a:t>khen</a:t>
            </a:r>
            <a:r>
              <a:rPr lang="en-US" dirty="0" smtClean="0">
                <a:latin typeface="+mj-lt"/>
                <a:cs typeface="Times New Roman" pitchFamily="18" charset="0"/>
              </a:rPr>
              <a:t> </a:t>
            </a:r>
            <a:r>
              <a:rPr lang="en-US" dirty="0" err="1" smtClean="0">
                <a:latin typeface="+mj-lt"/>
                <a:cs typeface="Times New Roman" pitchFamily="18" charset="0"/>
              </a:rPr>
              <a:t>thưởng</a:t>
            </a:r>
            <a:r>
              <a:rPr lang="en-US" dirty="0" smtClean="0">
                <a:latin typeface="+mj-lt"/>
                <a:cs typeface="Times New Roman" pitchFamily="18" charset="0"/>
              </a:rPr>
              <a:t> </a:t>
            </a:r>
            <a:r>
              <a:rPr lang="en-US" dirty="0" err="1" smtClean="0">
                <a:latin typeface="+mj-lt"/>
                <a:cs typeface="Times New Roman" pitchFamily="18" charset="0"/>
              </a:rPr>
              <a:t>thì</a:t>
            </a:r>
            <a:r>
              <a:rPr lang="en-US" dirty="0" smtClean="0">
                <a:latin typeface="+mj-lt"/>
                <a:cs typeface="Times New Roman" pitchFamily="18" charset="0"/>
              </a:rPr>
              <a:t> </a:t>
            </a:r>
            <a:r>
              <a:rPr lang="en-US" dirty="0" err="1">
                <a:solidFill>
                  <a:srgbClr val="FFFF00"/>
                </a:solidFill>
                <a:latin typeface="+mj-lt"/>
                <a:cs typeface="Times New Roman" pitchFamily="18" charset="0"/>
              </a:rPr>
              <a:t>sẽ</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được</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xem</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xét</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tặng</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Cờ</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Thi</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đua</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của</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Thành</a:t>
            </a:r>
            <a:r>
              <a:rPr lang="en-US" dirty="0">
                <a:solidFill>
                  <a:srgbClr val="FFFF00"/>
                </a:solidFill>
                <a:latin typeface="+mj-lt"/>
                <a:cs typeface="Times New Roman" pitchFamily="18" charset="0"/>
              </a:rPr>
              <a:t> </a:t>
            </a:r>
            <a:r>
              <a:rPr lang="en-US" dirty="0" err="1">
                <a:solidFill>
                  <a:srgbClr val="FFFF00"/>
                </a:solidFill>
                <a:latin typeface="+mj-lt"/>
                <a:cs typeface="Times New Roman" pitchFamily="18" charset="0"/>
              </a:rPr>
              <a:t>phố</a:t>
            </a:r>
            <a:r>
              <a:rPr lang="en-US" dirty="0">
                <a:solidFill>
                  <a:srgbClr val="FFFF00"/>
                </a:solidFill>
                <a:latin typeface="+mj-lt"/>
                <a:cs typeface="Times New Roman" pitchFamily="18" charset="0"/>
              </a:rPr>
              <a:t>* </a:t>
            </a:r>
          </a:p>
          <a:p>
            <a:pPr marL="0" indent="0">
              <a:lnSpc>
                <a:spcPct val="120000"/>
              </a:lnSpc>
              <a:spcBef>
                <a:spcPts val="1200"/>
              </a:spcBef>
              <a:buNone/>
              <a:defRPr/>
            </a:pPr>
            <a:endParaRPr lang="en-US" dirty="0">
              <a:latin typeface="+mj-lt"/>
            </a:endParaRPr>
          </a:p>
          <a:p>
            <a:pPr marL="0" indent="0" algn="just">
              <a:spcBef>
                <a:spcPts val="1800"/>
              </a:spcBef>
              <a:buNone/>
              <a:defRPr/>
            </a:pPr>
            <a:endParaRPr lang="en-US" i="1" dirty="0">
              <a:solidFill>
                <a:srgbClr val="FF0000"/>
              </a:solidFill>
              <a:effectLst/>
              <a:latin typeface="+mj-lt"/>
              <a:cs typeface="Times New Roman" pitchFamily="18" charset="0"/>
            </a:endParaRPr>
          </a:p>
        </p:txBody>
      </p:sp>
    </p:spTree>
    <p:extLst>
      <p:ext uri="{BB962C8B-B14F-4D97-AF65-F5344CB8AC3E}">
        <p14:creationId xmlns:p14="http://schemas.microsoft.com/office/powerpoint/2010/main" val="945910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0634"/>
            <a:ext cx="8839200" cy="6388766"/>
          </a:xfrm>
        </p:spPr>
        <p:txBody>
          <a:bodyPr/>
          <a:lstStyle/>
          <a:p>
            <a:pPr algn="ctr">
              <a:buFont typeface="Wingdings" pitchFamily="2" charset="2"/>
              <a:buNone/>
              <a:defRPr/>
            </a:pPr>
            <a:r>
              <a:rPr lang="vi-VN" b="1" dirty="0" smtClean="0">
                <a:solidFill>
                  <a:srgbClr val="FFFF00"/>
                </a:solidFill>
                <a:latin typeface="Arial" charset="0"/>
              </a:rPr>
              <a:t>Chương II</a:t>
            </a:r>
            <a:r>
              <a:rPr lang="en-US" b="1" dirty="0" smtClean="0">
                <a:solidFill>
                  <a:srgbClr val="FFFF00"/>
                </a:solidFill>
                <a:latin typeface="Arial" charset="0"/>
              </a:rPr>
              <a:t>: </a:t>
            </a:r>
            <a:r>
              <a:rPr lang="vi-VN" b="1" dirty="0" smtClean="0">
                <a:solidFill>
                  <a:srgbClr val="FFFF00"/>
                </a:solidFill>
                <a:latin typeface="Arial" charset="0"/>
              </a:rPr>
              <a:t>Tổ chức thi đua,</a:t>
            </a:r>
            <a:r>
              <a:rPr lang="en-US" b="1" dirty="0" smtClean="0">
                <a:solidFill>
                  <a:srgbClr val="FFFF00"/>
                </a:solidFill>
                <a:latin typeface="Arial" charset="0"/>
              </a:rPr>
              <a:t> </a:t>
            </a:r>
            <a:r>
              <a:rPr lang="vi-VN" b="1" dirty="0" smtClean="0">
                <a:solidFill>
                  <a:srgbClr val="FFFF00"/>
                </a:solidFill>
                <a:latin typeface="Arial" charset="0"/>
              </a:rPr>
              <a:t>danh hiệu</a:t>
            </a:r>
            <a:r>
              <a:rPr lang="en-US" b="1" dirty="0" smtClean="0">
                <a:solidFill>
                  <a:srgbClr val="FFFF00"/>
                </a:solidFill>
                <a:latin typeface="Arial" charset="0"/>
              </a:rPr>
              <a:t> </a:t>
            </a:r>
            <a:r>
              <a:rPr lang="vi-VN" b="1" dirty="0" smtClean="0">
                <a:solidFill>
                  <a:srgbClr val="FFFF00"/>
                </a:solidFill>
                <a:latin typeface="Arial" charset="0"/>
              </a:rPr>
              <a:t>và tiêu</a:t>
            </a:r>
            <a:r>
              <a:rPr lang="en-US" b="1" dirty="0" smtClean="0">
                <a:solidFill>
                  <a:srgbClr val="FFFF00"/>
                </a:solidFill>
                <a:latin typeface="Arial" charset="0"/>
              </a:rPr>
              <a:t> </a:t>
            </a:r>
            <a:r>
              <a:rPr lang="vi-VN" b="1" dirty="0" smtClean="0">
                <a:solidFill>
                  <a:srgbClr val="FFFF00"/>
                </a:solidFill>
                <a:latin typeface="Arial" charset="0"/>
              </a:rPr>
              <a:t>chuẩn</a:t>
            </a:r>
            <a:r>
              <a:rPr lang="en-US" b="1" dirty="0" smtClean="0">
                <a:solidFill>
                  <a:srgbClr val="FFFF00"/>
                </a:solidFill>
                <a:latin typeface="Arial" charset="0"/>
              </a:rPr>
              <a:t> </a:t>
            </a:r>
            <a:r>
              <a:rPr lang="vi-VN" b="1" dirty="0" smtClean="0">
                <a:solidFill>
                  <a:srgbClr val="FFFF00"/>
                </a:solidFill>
                <a:latin typeface="Arial" charset="0"/>
              </a:rPr>
              <a:t>danh hiệu thi đua</a:t>
            </a:r>
            <a:endParaRPr lang="en-US" b="1" dirty="0" smtClean="0">
              <a:solidFill>
                <a:srgbClr val="FFFF00"/>
              </a:solidFill>
              <a:latin typeface="Arial" charset="0"/>
            </a:endParaRPr>
          </a:p>
          <a:p>
            <a:pPr algn="just">
              <a:lnSpc>
                <a:spcPct val="80000"/>
              </a:lnSpc>
              <a:buFont typeface="Wingdings" pitchFamily="2" charset="2"/>
              <a:buNone/>
              <a:defRPr/>
            </a:pPr>
            <a:endParaRPr lang="en-US" sz="1400" dirty="0" smtClean="0">
              <a:latin typeface="Arial" charset="0"/>
            </a:endParaRPr>
          </a:p>
          <a:p>
            <a:pPr algn="just">
              <a:lnSpc>
                <a:spcPct val="80000"/>
              </a:lnSpc>
              <a:buNone/>
              <a:defRPr/>
            </a:pPr>
            <a:r>
              <a:rPr lang="en-US" sz="3000" b="1" dirty="0" smtClean="0">
                <a:solidFill>
                  <a:srgbClr val="99FF33"/>
                </a:solidFill>
                <a:latin typeface="Arial" charset="0"/>
              </a:rPr>
              <a:t> 1. </a:t>
            </a:r>
            <a:r>
              <a:rPr lang="en-US" sz="3000" b="1" dirty="0" err="1" smtClean="0">
                <a:solidFill>
                  <a:srgbClr val="99FF33"/>
                </a:solidFill>
                <a:latin typeface="Arial" charset="0"/>
              </a:rPr>
              <a:t>H</a:t>
            </a:r>
            <a:r>
              <a:rPr lang="en-US" sz="2800" b="1" dirty="0" err="1" smtClean="0">
                <a:solidFill>
                  <a:srgbClr val="99FF33"/>
                </a:solidFill>
                <a:effectLst/>
                <a:latin typeface="Arial" charset="0"/>
              </a:rPr>
              <a:t>ình</a:t>
            </a:r>
            <a:r>
              <a:rPr lang="en-US" sz="2800" b="1" dirty="0" smtClean="0">
                <a:solidFill>
                  <a:srgbClr val="99FF33"/>
                </a:solidFill>
                <a:effectLst/>
                <a:latin typeface="Arial" charset="0"/>
              </a:rPr>
              <a:t> </a:t>
            </a:r>
            <a:r>
              <a:rPr lang="en-US" sz="2800" b="1" dirty="0" err="1" smtClean="0">
                <a:solidFill>
                  <a:srgbClr val="99FF33"/>
                </a:solidFill>
                <a:effectLst/>
                <a:latin typeface="Arial" charset="0"/>
              </a:rPr>
              <a:t>thức</a:t>
            </a:r>
            <a:r>
              <a:rPr lang="en-US" sz="2800" b="1" dirty="0" smtClean="0">
                <a:solidFill>
                  <a:srgbClr val="99FF33"/>
                </a:solidFill>
                <a:effectLst/>
                <a:latin typeface="Arial" charset="0"/>
              </a:rPr>
              <a:t> </a:t>
            </a:r>
            <a:r>
              <a:rPr lang="en-US" sz="2800" b="1" dirty="0" err="1" smtClean="0">
                <a:solidFill>
                  <a:srgbClr val="99FF33"/>
                </a:solidFill>
                <a:effectLst/>
                <a:latin typeface="Arial" charset="0"/>
              </a:rPr>
              <a:t>tổ</a:t>
            </a:r>
            <a:r>
              <a:rPr lang="en-US" sz="2800" b="1" dirty="0" smtClean="0">
                <a:solidFill>
                  <a:srgbClr val="99FF33"/>
                </a:solidFill>
                <a:effectLst/>
                <a:latin typeface="Arial" charset="0"/>
              </a:rPr>
              <a:t> </a:t>
            </a:r>
            <a:r>
              <a:rPr lang="en-US" sz="2800" b="1" dirty="0" err="1" smtClean="0">
                <a:solidFill>
                  <a:srgbClr val="99FF33"/>
                </a:solidFill>
                <a:effectLst/>
                <a:latin typeface="Arial" charset="0"/>
              </a:rPr>
              <a:t>chức</a:t>
            </a:r>
            <a:r>
              <a:rPr lang="en-US" sz="2800" b="1" dirty="0" smtClean="0">
                <a:solidFill>
                  <a:srgbClr val="99FF33"/>
                </a:solidFill>
                <a:effectLst/>
                <a:latin typeface="Arial" charset="0"/>
              </a:rPr>
              <a:t> </a:t>
            </a:r>
            <a:r>
              <a:rPr lang="en-US" sz="2800" b="1" dirty="0" err="1" smtClean="0">
                <a:solidFill>
                  <a:srgbClr val="99FF33"/>
                </a:solidFill>
                <a:effectLst/>
                <a:latin typeface="Arial" charset="0"/>
              </a:rPr>
              <a:t>phong</a:t>
            </a:r>
            <a:r>
              <a:rPr lang="en-US" sz="2800" b="1" dirty="0" smtClean="0">
                <a:solidFill>
                  <a:srgbClr val="99FF33"/>
                </a:solidFill>
                <a:effectLst/>
                <a:latin typeface="Arial" charset="0"/>
              </a:rPr>
              <a:t> </a:t>
            </a:r>
            <a:r>
              <a:rPr lang="en-US" sz="2800" b="1" dirty="0" err="1" smtClean="0">
                <a:solidFill>
                  <a:srgbClr val="99FF33"/>
                </a:solidFill>
                <a:effectLst/>
                <a:latin typeface="Arial" charset="0"/>
              </a:rPr>
              <a:t>trào</a:t>
            </a:r>
            <a:r>
              <a:rPr lang="en-US" sz="2800" b="1" dirty="0" smtClean="0">
                <a:solidFill>
                  <a:srgbClr val="99FF33"/>
                </a:solidFill>
                <a:effectLst/>
                <a:latin typeface="Arial" charset="0"/>
              </a:rPr>
              <a:t> </a:t>
            </a:r>
            <a:r>
              <a:rPr lang="en-US" sz="2800" b="1" dirty="0" err="1" smtClean="0">
                <a:solidFill>
                  <a:srgbClr val="99FF33"/>
                </a:solidFill>
                <a:effectLst/>
                <a:latin typeface="Arial" charset="0"/>
              </a:rPr>
              <a:t>thi</a:t>
            </a:r>
            <a:r>
              <a:rPr lang="en-US" sz="2800" b="1" dirty="0" smtClean="0">
                <a:solidFill>
                  <a:srgbClr val="99FF33"/>
                </a:solidFill>
                <a:effectLst/>
                <a:latin typeface="Arial" charset="0"/>
              </a:rPr>
              <a:t> </a:t>
            </a:r>
            <a:r>
              <a:rPr lang="en-US" sz="2800" b="1" dirty="0" err="1" smtClean="0">
                <a:solidFill>
                  <a:srgbClr val="99FF33"/>
                </a:solidFill>
                <a:effectLst/>
                <a:latin typeface="Arial" charset="0"/>
              </a:rPr>
              <a:t>đua</a:t>
            </a:r>
            <a:r>
              <a:rPr lang="en-US" sz="2800" b="1" dirty="0" smtClean="0">
                <a:solidFill>
                  <a:srgbClr val="99FF33"/>
                </a:solidFill>
                <a:effectLst/>
                <a:latin typeface="Arial" charset="0"/>
              </a:rPr>
              <a:t> </a:t>
            </a:r>
            <a:r>
              <a:rPr lang="en-US" sz="2800" dirty="0" smtClean="0">
                <a:solidFill>
                  <a:srgbClr val="FF0000"/>
                </a:solidFill>
                <a:ea typeface="Calibri" charset="0"/>
              </a:rPr>
              <a:t>(</a:t>
            </a:r>
            <a:r>
              <a:rPr lang="en-US" sz="2800" dirty="0" err="1" smtClean="0">
                <a:solidFill>
                  <a:srgbClr val="FF0000"/>
                </a:solidFill>
                <a:ea typeface="Calibri" charset="0"/>
              </a:rPr>
              <a:t>Điều</a:t>
            </a:r>
            <a:r>
              <a:rPr lang="en-US" sz="2800" dirty="0" smtClean="0">
                <a:solidFill>
                  <a:srgbClr val="FF0000"/>
                </a:solidFill>
                <a:ea typeface="Calibri" charset="0"/>
              </a:rPr>
              <a:t> 4)</a:t>
            </a:r>
            <a:endParaRPr lang="en-US" sz="2800" b="1" dirty="0" smtClean="0">
              <a:solidFill>
                <a:srgbClr val="99FF33"/>
              </a:solidFill>
              <a:effectLst/>
              <a:latin typeface="Arial" charset="0"/>
            </a:endParaRPr>
          </a:p>
          <a:p>
            <a:pPr algn="just">
              <a:lnSpc>
                <a:spcPct val="120000"/>
              </a:lnSpc>
              <a:spcBef>
                <a:spcPts val="1200"/>
              </a:spcBef>
              <a:buFontTx/>
              <a:buChar char="-"/>
              <a:defRPr/>
            </a:pPr>
            <a:r>
              <a:rPr lang="vi-VN" sz="2500" dirty="0" smtClean="0">
                <a:solidFill>
                  <a:srgbClr val="FFFF00"/>
                </a:solidFill>
                <a:latin typeface="+mj-lt"/>
              </a:rPr>
              <a:t>Thi đua thường xuyên </a:t>
            </a:r>
            <a:r>
              <a:rPr lang="vi-VN" sz="2500" dirty="0" smtClean="0">
                <a:latin typeface="+mj-lt"/>
              </a:rPr>
              <a:t>là hình thức thi đua căn cứ vào chức năng, nhiệm vụ được giao của cá nhân, tập thể để tổ chức phát động</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vi-VN" sz="2500" dirty="0" smtClean="0">
                <a:latin typeface="+mj-lt"/>
              </a:rPr>
              <a:t>, nhằm thực hiện tốt công việc hàng ngày, hàng tháng, hàng quý, hàng năm của cơ quan, đơn 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vi-VN" sz="2500" dirty="0" smtClean="0">
                <a:latin typeface="+mj-lt"/>
              </a:rPr>
              <a:t>. </a:t>
            </a:r>
            <a:endParaRPr lang="en-US" sz="2500" dirty="0" smtClean="0">
              <a:latin typeface="+mj-lt"/>
            </a:endParaRPr>
          </a:p>
          <a:p>
            <a:pPr algn="just">
              <a:lnSpc>
                <a:spcPct val="120000"/>
              </a:lnSpc>
              <a:spcBef>
                <a:spcPts val="1200"/>
              </a:spcBef>
              <a:buFontTx/>
              <a:buChar char="-"/>
              <a:defRPr/>
            </a:pPr>
            <a:r>
              <a:rPr lang="vi-VN" sz="2500" dirty="0" smtClean="0">
                <a:solidFill>
                  <a:srgbClr val="FFFF00"/>
                </a:solidFill>
                <a:latin typeface="+mj-lt"/>
              </a:rPr>
              <a:t>Thi đua theo đợt </a:t>
            </a:r>
            <a:r>
              <a:rPr lang="vi-VN" sz="2500" dirty="0" smtClean="0">
                <a:latin typeface="+mj-lt"/>
              </a:rPr>
              <a:t>(chuyên đề) là h</a:t>
            </a:r>
            <a:r>
              <a:rPr lang="en-US" sz="2500" dirty="0" smtClean="0">
                <a:latin typeface="+mj-lt"/>
              </a:rPr>
              <a:t>ì</a:t>
            </a:r>
            <a:r>
              <a:rPr lang="vi-VN" sz="2500" dirty="0" smtClean="0">
                <a:latin typeface="+mj-lt"/>
              </a:rPr>
              <a:t>nh thức thi đua nhằm thực hiện tốt nhiệm vụ trọng tâm hoặc một lĩnh vực cần tập trung được xác định trong khoảng thời gian nhất định để phấn đấu hoàn thành nhiệm vụ trọng tâm, cấp bách của cơ quan, đơn 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vi-VN" sz="2500" dirty="0" smtClean="0">
                <a:latin typeface="+mj-lt"/>
              </a:rPr>
              <a:t>. </a:t>
            </a:r>
            <a:endParaRPr lang="en-US" sz="2500" dirty="0" smtClean="0">
              <a:latin typeface="+mj-lt"/>
            </a:endParaRPr>
          </a:p>
          <a:p>
            <a:pPr algn="just">
              <a:lnSpc>
                <a:spcPct val="120000"/>
              </a:lnSpc>
              <a:spcBef>
                <a:spcPts val="1200"/>
              </a:spcBef>
              <a:buFont typeface="Wingdings" pitchFamily="2" charset="2"/>
              <a:buNone/>
              <a:defRPr/>
            </a:pPr>
            <a:endParaRPr lang="en-US" sz="2800" dirty="0" smtClean="0">
              <a:solidFill>
                <a:srgbClr val="99FF33"/>
              </a:solidFill>
              <a:effectLst/>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lgn="just">
              <a:lnSpc>
                <a:spcPct val="120000"/>
              </a:lnSpc>
              <a:spcBef>
                <a:spcPts val="1200"/>
              </a:spcBef>
              <a:buNone/>
              <a:defRPr/>
            </a:pPr>
            <a:r>
              <a:rPr lang="en-US" sz="2500" dirty="0" smtClean="0">
                <a:latin typeface="+mj-lt"/>
              </a:rPr>
              <a:t>-  </a:t>
            </a:r>
            <a:r>
              <a:rPr lang="en-US" sz="2500" dirty="0" err="1" smtClean="0">
                <a:latin typeface="+mj-lt"/>
              </a:rPr>
              <a:t>Khi</a:t>
            </a:r>
            <a:r>
              <a:rPr lang="en-US" sz="2500" dirty="0" smtClean="0">
                <a:latin typeface="+mj-lt"/>
              </a:rPr>
              <a:t> </a:t>
            </a:r>
            <a:r>
              <a:rPr lang="en-US" sz="2500" dirty="0" err="1" smtClean="0">
                <a:latin typeface="+mj-lt"/>
              </a:rPr>
              <a:t>tổ</a:t>
            </a:r>
            <a:r>
              <a:rPr lang="en-US" sz="2500" dirty="0" smtClean="0">
                <a:latin typeface="+mj-lt"/>
              </a:rPr>
              <a:t> </a:t>
            </a:r>
            <a:r>
              <a:rPr lang="en-US" sz="2500" dirty="0" err="1" smtClean="0">
                <a:latin typeface="+mj-lt"/>
              </a:rPr>
              <a:t>chức</a:t>
            </a:r>
            <a:r>
              <a:rPr lang="en-US" sz="2500" dirty="0" smtClean="0">
                <a:latin typeface="+mj-lt"/>
              </a:rPr>
              <a:t> </a:t>
            </a:r>
            <a:r>
              <a:rPr lang="en-US" sz="2500" dirty="0" err="1" smtClean="0">
                <a:latin typeface="+mj-lt"/>
              </a:rPr>
              <a:t>phong</a:t>
            </a:r>
            <a:r>
              <a:rPr lang="en-US" sz="2500" dirty="0" smtClean="0">
                <a:latin typeface="+mj-lt"/>
              </a:rPr>
              <a:t> </a:t>
            </a:r>
            <a:r>
              <a:rPr lang="en-US" sz="2500" dirty="0" err="1" smtClean="0">
                <a:latin typeface="+mj-lt"/>
              </a:rPr>
              <a:t>trào</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theo</a:t>
            </a:r>
            <a:r>
              <a:rPr lang="en-US" sz="2500" dirty="0" smtClean="0">
                <a:latin typeface="+mj-lt"/>
              </a:rPr>
              <a:t> </a:t>
            </a:r>
            <a:r>
              <a:rPr lang="en-US" sz="2500" dirty="0" err="1" smtClean="0">
                <a:latin typeface="+mj-lt"/>
              </a:rPr>
              <a:t>đợt</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cơ</a:t>
            </a:r>
            <a:r>
              <a:rPr lang="en-US" sz="2500" dirty="0" smtClean="0">
                <a:latin typeface="+mj-lt"/>
              </a:rPr>
              <a:t> </a:t>
            </a:r>
            <a:r>
              <a:rPr lang="en-US" sz="2500" dirty="0" err="1" smtClean="0">
                <a:latin typeface="+mj-lt"/>
              </a:rPr>
              <a:t>quan</a:t>
            </a:r>
            <a:r>
              <a:rPr lang="en-US" sz="2500" dirty="0" smtClean="0">
                <a:latin typeface="+mj-lt"/>
              </a:rPr>
              <a:t>, </a:t>
            </a:r>
            <a:r>
              <a:rPr lang="en-US" sz="2500" dirty="0" err="1" smtClean="0">
                <a:latin typeface="+mj-lt"/>
              </a:rPr>
              <a:t>đơn</a:t>
            </a:r>
            <a:r>
              <a:rPr lang="en-US" sz="2500" dirty="0" smtClean="0">
                <a:latin typeface="+mj-lt"/>
              </a:rPr>
              <a:t> </a:t>
            </a:r>
            <a:r>
              <a:rPr lang="en-US" sz="2500" dirty="0" err="1" smtClean="0">
                <a:latin typeface="+mj-lt"/>
              </a:rPr>
              <a:t>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en-US" sz="2500" dirty="0" smtClean="0">
                <a:latin typeface="+mj-lt"/>
              </a:rPr>
              <a:t> </a:t>
            </a:r>
            <a:r>
              <a:rPr lang="en-US" sz="2500" dirty="0" err="1" smtClean="0">
                <a:solidFill>
                  <a:srgbClr val="FFFF00"/>
                </a:solidFill>
                <a:latin typeface="+mj-lt"/>
              </a:rPr>
              <a:t>gửi</a:t>
            </a:r>
            <a:r>
              <a:rPr lang="en-US" sz="2500" dirty="0" smtClean="0">
                <a:solidFill>
                  <a:srgbClr val="FFFF00"/>
                </a:solidFill>
                <a:latin typeface="+mj-lt"/>
              </a:rPr>
              <a:t> </a:t>
            </a:r>
            <a:r>
              <a:rPr lang="en-US" sz="2500" dirty="0" err="1" smtClean="0">
                <a:solidFill>
                  <a:srgbClr val="FFFF00"/>
                </a:solidFill>
                <a:latin typeface="+mj-lt"/>
              </a:rPr>
              <a:t>Kế</a:t>
            </a:r>
            <a:r>
              <a:rPr lang="en-US" sz="2500" dirty="0" smtClean="0">
                <a:solidFill>
                  <a:srgbClr val="FFFF00"/>
                </a:solidFill>
                <a:latin typeface="+mj-lt"/>
              </a:rPr>
              <a:t> </a:t>
            </a:r>
            <a:r>
              <a:rPr lang="en-US" sz="2500" dirty="0" err="1" smtClean="0">
                <a:solidFill>
                  <a:srgbClr val="FFFF00"/>
                </a:solidFill>
                <a:latin typeface="+mj-lt"/>
              </a:rPr>
              <a:t>hoạch</a:t>
            </a:r>
            <a:r>
              <a:rPr lang="en-US" sz="2500" dirty="0" smtClean="0">
                <a:solidFill>
                  <a:srgbClr val="FFFF00"/>
                </a:solidFill>
                <a:latin typeface="+mj-lt"/>
              </a:rPr>
              <a:t> </a:t>
            </a:r>
            <a:r>
              <a:rPr lang="en-US" sz="2500" dirty="0" err="1" smtClean="0">
                <a:solidFill>
                  <a:srgbClr val="FFFF00"/>
                </a:solidFill>
                <a:latin typeface="+mj-lt"/>
              </a:rPr>
              <a:t>tổ</a:t>
            </a:r>
            <a:r>
              <a:rPr lang="en-US" sz="2500" dirty="0" smtClean="0">
                <a:solidFill>
                  <a:srgbClr val="FFFF00"/>
                </a:solidFill>
                <a:latin typeface="+mj-lt"/>
              </a:rPr>
              <a:t> </a:t>
            </a:r>
            <a:r>
              <a:rPr lang="en-US" sz="2500" dirty="0" err="1" smtClean="0">
                <a:solidFill>
                  <a:srgbClr val="FFFF00"/>
                </a:solidFill>
                <a:latin typeface="+mj-lt"/>
              </a:rPr>
              <a:t>chức</a:t>
            </a:r>
            <a:r>
              <a:rPr lang="en-US" sz="2500" dirty="0" smtClean="0">
                <a:solidFill>
                  <a:srgbClr val="FFFF00"/>
                </a:solidFill>
                <a:latin typeface="+mj-lt"/>
              </a:rPr>
              <a:t> </a:t>
            </a:r>
            <a:r>
              <a:rPr lang="en-US" sz="2500" dirty="0" err="1" smtClean="0">
                <a:solidFill>
                  <a:srgbClr val="FFFF00"/>
                </a:solidFill>
                <a:latin typeface="+mj-lt"/>
              </a:rPr>
              <a:t>phát</a:t>
            </a:r>
            <a:r>
              <a:rPr lang="en-US" sz="2500" dirty="0" smtClean="0">
                <a:solidFill>
                  <a:srgbClr val="FFFF00"/>
                </a:solidFill>
                <a:latin typeface="+mj-lt"/>
              </a:rPr>
              <a:t> </a:t>
            </a:r>
            <a:r>
              <a:rPr lang="en-US" sz="2500" dirty="0" err="1" smtClean="0">
                <a:solidFill>
                  <a:srgbClr val="FFFF00"/>
                </a:solidFill>
                <a:latin typeface="+mj-lt"/>
              </a:rPr>
              <a:t>động</a:t>
            </a:r>
            <a:r>
              <a:rPr lang="en-US" sz="2500" dirty="0" smtClean="0">
                <a:solidFill>
                  <a:srgbClr val="FFFF00"/>
                </a:solidFill>
                <a:latin typeface="+mj-lt"/>
              </a:rPr>
              <a:t> </a:t>
            </a:r>
            <a:r>
              <a:rPr lang="en-US" sz="2500" dirty="0" err="1" smtClean="0">
                <a:solidFill>
                  <a:srgbClr val="FFFF00"/>
                </a:solidFill>
                <a:latin typeface="+mj-lt"/>
              </a:rPr>
              <a:t>phong</a:t>
            </a:r>
            <a:r>
              <a:rPr lang="en-US" sz="2500" dirty="0" smtClean="0">
                <a:solidFill>
                  <a:srgbClr val="FFFF00"/>
                </a:solidFill>
                <a:latin typeface="+mj-lt"/>
              </a:rPr>
              <a:t> </a:t>
            </a:r>
            <a:r>
              <a:rPr lang="en-US" sz="2500" dirty="0" err="1" smtClean="0">
                <a:solidFill>
                  <a:srgbClr val="FFFF00"/>
                </a:solidFill>
                <a:latin typeface="+mj-lt"/>
              </a:rPr>
              <a:t>trào</a:t>
            </a:r>
            <a:r>
              <a:rPr lang="en-US" sz="2500" dirty="0" smtClean="0">
                <a:solidFill>
                  <a:srgbClr val="FFFF00"/>
                </a:solidFill>
                <a:latin typeface="+mj-lt"/>
              </a:rPr>
              <a:t> </a:t>
            </a:r>
            <a:r>
              <a:rPr lang="en-US" sz="2500" dirty="0" err="1" smtClean="0">
                <a:solidFill>
                  <a:srgbClr val="FFFF00"/>
                </a:solidFill>
                <a:latin typeface="+mj-lt"/>
              </a:rPr>
              <a:t>thi</a:t>
            </a:r>
            <a:r>
              <a:rPr lang="en-US" sz="2500" dirty="0" smtClean="0">
                <a:solidFill>
                  <a:srgbClr val="FFFF00"/>
                </a:solidFill>
                <a:latin typeface="+mj-lt"/>
              </a:rPr>
              <a:t> </a:t>
            </a:r>
            <a:r>
              <a:rPr lang="en-US" sz="2500" dirty="0" err="1" smtClean="0">
                <a:solidFill>
                  <a:srgbClr val="FFFF00"/>
                </a:solidFill>
                <a:latin typeface="+mj-lt"/>
              </a:rPr>
              <a:t>đua</a:t>
            </a:r>
            <a:r>
              <a:rPr lang="en-US" sz="2500" dirty="0" smtClean="0">
                <a:solidFill>
                  <a:srgbClr val="FFFF00"/>
                </a:solidFill>
                <a:latin typeface="+mj-lt"/>
              </a:rPr>
              <a:t> </a:t>
            </a:r>
            <a:r>
              <a:rPr lang="en-US" sz="2500" dirty="0" err="1" smtClean="0">
                <a:solidFill>
                  <a:srgbClr val="FFFF00"/>
                </a:solidFill>
                <a:latin typeface="+mj-lt"/>
              </a:rPr>
              <a:t>về</a:t>
            </a:r>
            <a:r>
              <a:rPr lang="en-US" sz="2500" dirty="0" smtClean="0">
                <a:solidFill>
                  <a:srgbClr val="FFFF00"/>
                </a:solidFill>
                <a:latin typeface="+mj-lt"/>
              </a:rPr>
              <a:t> Ban </a:t>
            </a:r>
            <a:r>
              <a:rPr lang="en-US" sz="2500" dirty="0" err="1" smtClean="0">
                <a:solidFill>
                  <a:srgbClr val="FFFF00"/>
                </a:solidFill>
                <a:latin typeface="+mj-lt"/>
              </a:rPr>
              <a:t>Thi</a:t>
            </a:r>
            <a:r>
              <a:rPr lang="en-US" sz="2500" dirty="0" smtClean="0">
                <a:solidFill>
                  <a:srgbClr val="FFFF00"/>
                </a:solidFill>
                <a:latin typeface="+mj-lt"/>
              </a:rPr>
              <a:t> </a:t>
            </a:r>
            <a:r>
              <a:rPr lang="en-US" sz="2500" dirty="0" err="1" smtClean="0">
                <a:solidFill>
                  <a:srgbClr val="FFFF00"/>
                </a:solidFill>
                <a:latin typeface="+mj-lt"/>
              </a:rPr>
              <a:t>đua</a:t>
            </a:r>
            <a:r>
              <a:rPr lang="en-US" sz="2500" dirty="0" smtClean="0">
                <a:solidFill>
                  <a:srgbClr val="FFFF00"/>
                </a:solidFill>
                <a:latin typeface="+mj-lt"/>
              </a:rPr>
              <a:t> -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thưởng</a:t>
            </a:r>
            <a:r>
              <a:rPr lang="en-US" sz="2500" dirty="0" smtClean="0">
                <a:solidFill>
                  <a:srgbClr val="FFFF00"/>
                </a:solidFill>
                <a:latin typeface="+mj-lt"/>
              </a:rPr>
              <a:t>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phố</a:t>
            </a:r>
            <a:r>
              <a:rPr lang="en-US" sz="2500" dirty="0" smtClean="0">
                <a:latin typeface="+mj-lt"/>
              </a:rPr>
              <a:t> </a:t>
            </a:r>
            <a:r>
              <a:rPr lang="en-US" sz="2500" dirty="0" err="1" smtClean="0">
                <a:latin typeface="+mj-lt"/>
              </a:rPr>
              <a:t>để</a:t>
            </a:r>
            <a:r>
              <a:rPr lang="en-US" sz="2500" dirty="0" smtClean="0">
                <a:latin typeface="+mj-lt"/>
              </a:rPr>
              <a:t> </a:t>
            </a:r>
            <a:r>
              <a:rPr lang="en-US" sz="2500" dirty="0" err="1" smtClean="0">
                <a:latin typeface="+mj-lt"/>
              </a:rPr>
              <a:t>theo</a:t>
            </a:r>
            <a:r>
              <a:rPr lang="en-US" sz="2500" dirty="0" smtClean="0">
                <a:latin typeface="+mj-lt"/>
              </a:rPr>
              <a:t> </a:t>
            </a:r>
            <a:r>
              <a:rPr lang="en-US" sz="2500" dirty="0" err="1" smtClean="0">
                <a:latin typeface="+mj-lt"/>
              </a:rPr>
              <a:t>dõi</a:t>
            </a:r>
            <a:r>
              <a:rPr lang="en-US" sz="2500" dirty="0" smtClean="0">
                <a:latin typeface="+mj-lt"/>
              </a:rPr>
              <a:t>, </a:t>
            </a:r>
            <a:r>
              <a:rPr lang="en-US" sz="2500" dirty="0" err="1" smtClean="0">
                <a:latin typeface="+mj-lt"/>
              </a:rPr>
              <a:t>tổng</a:t>
            </a:r>
            <a:r>
              <a:rPr lang="en-US" sz="2500" dirty="0" smtClean="0">
                <a:latin typeface="+mj-lt"/>
              </a:rPr>
              <a:t> </a:t>
            </a:r>
            <a:r>
              <a:rPr lang="en-US" sz="2500" dirty="0" err="1" smtClean="0">
                <a:latin typeface="+mj-lt"/>
              </a:rPr>
              <a:t>hợp</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hướng</a:t>
            </a:r>
            <a:r>
              <a:rPr lang="en-US" sz="2500" dirty="0" smtClean="0">
                <a:latin typeface="+mj-lt"/>
              </a:rPr>
              <a:t> </a:t>
            </a:r>
            <a:r>
              <a:rPr lang="en-US" sz="2500" dirty="0" err="1" smtClean="0">
                <a:latin typeface="+mj-lt"/>
              </a:rPr>
              <a:t>dẫn</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smtClean="0">
                <a:ea typeface="Calibri" charset="0"/>
              </a:rPr>
              <a:t>[9]</a:t>
            </a:r>
            <a:r>
              <a:rPr lang="en-US" sz="2500" dirty="0" smtClean="0">
                <a:latin typeface="+mj-lt"/>
              </a:rPr>
              <a:t>.</a:t>
            </a:r>
          </a:p>
          <a:p>
            <a:pPr algn="just">
              <a:lnSpc>
                <a:spcPct val="120000"/>
              </a:lnSpc>
              <a:spcBef>
                <a:spcPts val="1200"/>
              </a:spcBef>
              <a:buFont typeface="Wingdings" pitchFamily="2" charset="2"/>
              <a:buNone/>
              <a:defRPr/>
            </a:pPr>
            <a:r>
              <a:rPr lang="en-US" sz="2500" dirty="0" smtClean="0">
                <a:latin typeface="+mj-lt"/>
              </a:rPr>
              <a:t>-  </a:t>
            </a:r>
            <a:r>
              <a:rPr lang="en-US" sz="2500" dirty="0" err="1" smtClean="0">
                <a:latin typeface="+mj-lt"/>
              </a:rPr>
              <a:t>Người</a:t>
            </a:r>
            <a:r>
              <a:rPr lang="en-US" sz="2500" dirty="0" smtClean="0">
                <a:latin typeface="+mj-lt"/>
              </a:rPr>
              <a:t> </a:t>
            </a:r>
            <a:r>
              <a:rPr lang="en-US" sz="2500" dirty="0" err="1" smtClean="0">
                <a:latin typeface="+mj-lt"/>
              </a:rPr>
              <a:t>đứng</a:t>
            </a:r>
            <a:r>
              <a:rPr lang="en-US" sz="2500" dirty="0" smtClean="0">
                <a:latin typeface="+mj-lt"/>
              </a:rPr>
              <a:t> </a:t>
            </a:r>
            <a:r>
              <a:rPr lang="en-US" sz="2500" dirty="0" err="1" smtClean="0">
                <a:latin typeface="+mj-lt"/>
              </a:rPr>
              <a:t>đầu</a:t>
            </a:r>
            <a:r>
              <a:rPr lang="en-US" sz="2500" dirty="0" smtClean="0">
                <a:latin typeface="+mj-lt"/>
              </a:rPr>
              <a:t> </a:t>
            </a:r>
            <a:r>
              <a:rPr lang="vi-VN" sz="2500" dirty="0" smtClean="0">
                <a:latin typeface="+mj-lt"/>
              </a:rPr>
              <a:t>cơ quan, đơn 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en-US" sz="2500" dirty="0" smtClean="0">
                <a:latin typeface="+mj-lt"/>
              </a:rPr>
              <a:t> </a:t>
            </a:r>
            <a:r>
              <a:rPr lang="en-US" sz="2500" dirty="0" err="1" smtClean="0">
                <a:latin typeface="+mj-lt"/>
              </a:rPr>
              <a:t>khi</a:t>
            </a:r>
            <a:r>
              <a:rPr lang="en-US" sz="2500" dirty="0" smtClean="0">
                <a:latin typeface="+mj-lt"/>
              </a:rPr>
              <a:t> </a:t>
            </a:r>
            <a:r>
              <a:rPr lang="en-US" sz="2500" dirty="0" err="1" smtClean="0">
                <a:latin typeface="+mj-lt"/>
              </a:rPr>
              <a:t>sơ</a:t>
            </a:r>
            <a:r>
              <a:rPr lang="en-US" sz="2500" dirty="0" smtClean="0">
                <a:latin typeface="+mj-lt"/>
              </a:rPr>
              <a:t> </a:t>
            </a:r>
            <a:r>
              <a:rPr lang="en-US" sz="2500" dirty="0" err="1" smtClean="0">
                <a:latin typeface="+mj-lt"/>
              </a:rPr>
              <a:t>kết</a:t>
            </a:r>
            <a:r>
              <a:rPr lang="en-US" sz="2500" dirty="0" smtClean="0">
                <a:latin typeface="+mj-lt"/>
              </a:rPr>
              <a:t>, </a:t>
            </a:r>
            <a:r>
              <a:rPr lang="en-US" sz="2500" dirty="0" err="1" smtClean="0">
                <a:latin typeface="+mj-lt"/>
              </a:rPr>
              <a:t>tổng</a:t>
            </a:r>
            <a:r>
              <a:rPr lang="en-US" sz="2500" dirty="0" smtClean="0">
                <a:latin typeface="+mj-lt"/>
              </a:rPr>
              <a:t> </a:t>
            </a:r>
            <a:r>
              <a:rPr lang="en-US" sz="2500" dirty="0" err="1" smtClean="0">
                <a:latin typeface="+mj-lt"/>
              </a:rPr>
              <a:t>kết</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phong</a:t>
            </a:r>
            <a:r>
              <a:rPr lang="en-US" sz="2500" dirty="0" smtClean="0">
                <a:latin typeface="+mj-lt"/>
              </a:rPr>
              <a:t> </a:t>
            </a:r>
            <a:r>
              <a:rPr lang="en-US" sz="2500" dirty="0" err="1" smtClean="0">
                <a:latin typeface="+mj-lt"/>
              </a:rPr>
              <a:t>trào</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theo</a:t>
            </a:r>
            <a:r>
              <a:rPr lang="en-US" sz="2500" dirty="0" smtClean="0">
                <a:latin typeface="+mj-lt"/>
              </a:rPr>
              <a:t> </a:t>
            </a:r>
            <a:r>
              <a:rPr lang="en-US" sz="2500" dirty="0" err="1" smtClean="0">
                <a:latin typeface="+mj-lt"/>
              </a:rPr>
              <a:t>đợt</a:t>
            </a:r>
            <a:r>
              <a:rPr lang="en-US" sz="2500" dirty="0" smtClean="0">
                <a:latin typeface="+mj-lt"/>
              </a:rPr>
              <a:t> </a:t>
            </a:r>
            <a:r>
              <a:rPr lang="en-US" sz="2500" dirty="0" err="1" smtClean="0">
                <a:latin typeface="+mj-lt"/>
              </a:rPr>
              <a:t>trong</a:t>
            </a:r>
            <a:r>
              <a:rPr lang="en-US" sz="2500" dirty="0" smtClean="0">
                <a:latin typeface="+mj-lt"/>
              </a:rPr>
              <a:t> </a:t>
            </a:r>
            <a:r>
              <a:rPr lang="en-US" sz="2500" dirty="0" err="1" smtClean="0">
                <a:latin typeface="+mj-lt"/>
              </a:rPr>
              <a:t>phạm</a:t>
            </a:r>
            <a:r>
              <a:rPr lang="en-US" sz="2500" dirty="0" smtClean="0">
                <a:latin typeface="+mj-lt"/>
              </a:rPr>
              <a:t> vi </a:t>
            </a:r>
            <a:r>
              <a:rPr lang="en-US" sz="2500" dirty="0" err="1" smtClean="0">
                <a:latin typeface="+mj-lt"/>
              </a:rPr>
              <a:t>cơ</a:t>
            </a:r>
            <a:r>
              <a:rPr lang="en-US" sz="2500" dirty="0" smtClean="0">
                <a:latin typeface="+mj-lt"/>
              </a:rPr>
              <a:t> </a:t>
            </a:r>
            <a:r>
              <a:rPr lang="en-US" sz="2500" dirty="0" err="1" smtClean="0">
                <a:latin typeface="+mj-lt"/>
              </a:rPr>
              <a:t>quan</a:t>
            </a:r>
            <a:r>
              <a:rPr lang="en-US" sz="2500" dirty="0" smtClean="0">
                <a:latin typeface="+mj-lt"/>
              </a:rPr>
              <a:t>, </a:t>
            </a:r>
            <a:r>
              <a:rPr lang="en-US" sz="2500" dirty="0" err="1" smtClean="0">
                <a:latin typeface="+mj-lt"/>
              </a:rPr>
              <a:t>đơn</a:t>
            </a:r>
            <a:r>
              <a:rPr lang="en-US" sz="2500" dirty="0" smtClean="0">
                <a:latin typeface="+mj-lt"/>
              </a:rPr>
              <a:t> </a:t>
            </a:r>
            <a:r>
              <a:rPr lang="en-US" sz="2500" dirty="0" err="1" smtClean="0">
                <a:latin typeface="+mj-lt"/>
              </a:rPr>
              <a:t>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en-US" sz="2500" dirty="0" smtClean="0">
                <a:latin typeface="+mj-lt"/>
              </a:rPr>
              <a:t> </a:t>
            </a:r>
            <a:r>
              <a:rPr lang="en-US" sz="2500" dirty="0" err="1" smtClean="0">
                <a:solidFill>
                  <a:srgbClr val="FFFF00"/>
                </a:solidFill>
                <a:latin typeface="+mj-lt"/>
              </a:rPr>
              <a:t>thực</a:t>
            </a:r>
            <a:r>
              <a:rPr lang="en-US" sz="2500" dirty="0" smtClean="0">
                <a:solidFill>
                  <a:srgbClr val="FFFF00"/>
                </a:solidFill>
                <a:latin typeface="+mj-lt"/>
              </a:rPr>
              <a:t> </a:t>
            </a:r>
            <a:r>
              <a:rPr lang="en-US" sz="2500" dirty="0" err="1" smtClean="0">
                <a:solidFill>
                  <a:srgbClr val="FFFF00"/>
                </a:solidFill>
                <a:latin typeface="+mj-lt"/>
              </a:rPr>
              <a:t>hiện</a:t>
            </a:r>
            <a:r>
              <a:rPr lang="en-US" sz="2500" dirty="0" smtClean="0">
                <a:solidFill>
                  <a:srgbClr val="FFFF00"/>
                </a:solidFill>
                <a:latin typeface="+mj-lt"/>
              </a:rPr>
              <a:t> </a:t>
            </a:r>
            <a:r>
              <a:rPr lang="en-US" sz="2500" dirty="0" err="1" smtClean="0">
                <a:solidFill>
                  <a:srgbClr val="FFFF00"/>
                </a:solidFill>
                <a:latin typeface="+mj-lt"/>
              </a:rPr>
              <a:t>việc</a:t>
            </a:r>
            <a:r>
              <a:rPr lang="en-US" sz="2500" dirty="0" smtClean="0">
                <a:solidFill>
                  <a:srgbClr val="FFFF00"/>
                </a:solidFill>
                <a:latin typeface="+mj-lt"/>
              </a:rPr>
              <a:t>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thưởng</a:t>
            </a:r>
            <a:r>
              <a:rPr lang="en-US" sz="2500" dirty="0" smtClean="0">
                <a:solidFill>
                  <a:srgbClr val="FFFF00"/>
                </a:solidFill>
                <a:latin typeface="+mj-lt"/>
              </a:rPr>
              <a:t> </a:t>
            </a:r>
            <a:r>
              <a:rPr lang="en-US" sz="2500" dirty="0" err="1" smtClean="0">
                <a:solidFill>
                  <a:srgbClr val="FFFF00"/>
                </a:solidFill>
                <a:latin typeface="+mj-lt"/>
              </a:rPr>
              <a:t>theo</a:t>
            </a:r>
            <a:r>
              <a:rPr lang="en-US" sz="2500" dirty="0" smtClean="0">
                <a:solidFill>
                  <a:srgbClr val="FFFF00"/>
                </a:solidFill>
                <a:latin typeface="+mj-lt"/>
              </a:rPr>
              <a:t> </a:t>
            </a:r>
            <a:r>
              <a:rPr lang="en-US" sz="2500" dirty="0" err="1" smtClean="0">
                <a:solidFill>
                  <a:srgbClr val="FFFF00"/>
                </a:solidFill>
                <a:latin typeface="+mj-lt"/>
              </a:rPr>
              <a:t>thẩm</a:t>
            </a:r>
            <a:r>
              <a:rPr lang="en-US" sz="2500" dirty="0" smtClean="0">
                <a:solidFill>
                  <a:srgbClr val="FFFF00"/>
                </a:solidFill>
                <a:latin typeface="+mj-lt"/>
              </a:rPr>
              <a:t> </a:t>
            </a:r>
            <a:r>
              <a:rPr lang="en-US" sz="2500" dirty="0" err="1" smtClean="0">
                <a:solidFill>
                  <a:srgbClr val="FFFF00"/>
                </a:solidFill>
                <a:latin typeface="+mj-lt"/>
              </a:rPr>
              <a:t>quyền</a:t>
            </a:r>
            <a:r>
              <a:rPr lang="en-US" sz="2500" dirty="0" smtClean="0">
                <a:solidFill>
                  <a:srgbClr val="FFFF00"/>
                </a:solidFill>
                <a:latin typeface="+mj-lt"/>
              </a:rPr>
              <a:t>.</a:t>
            </a:r>
            <a:r>
              <a:rPr lang="en-US" sz="2500" dirty="0" smtClean="0">
                <a:latin typeface="+mj-lt"/>
              </a:rPr>
              <a:t> </a:t>
            </a:r>
          </a:p>
          <a:p>
            <a:pPr algn="just">
              <a:lnSpc>
                <a:spcPct val="120000"/>
              </a:lnSpc>
              <a:spcBef>
                <a:spcPts val="1200"/>
              </a:spcBef>
              <a:buNone/>
              <a:defRPr/>
            </a:pPr>
            <a:r>
              <a:rPr lang="en-US" sz="2500" dirty="0" smtClean="0">
                <a:latin typeface="+mj-lt"/>
              </a:rPr>
              <a:t>-  </a:t>
            </a:r>
            <a:r>
              <a:rPr lang="en-US" sz="2500" dirty="0" err="1" smtClean="0">
                <a:latin typeface="+mj-lt"/>
              </a:rPr>
              <a:t>Khi</a:t>
            </a:r>
            <a:r>
              <a:rPr lang="en-US" sz="2500" dirty="0" smtClean="0">
                <a:latin typeface="+mj-lt"/>
              </a:rPr>
              <a:t> </a:t>
            </a:r>
            <a:r>
              <a:rPr lang="en-US" sz="2500" dirty="0" err="1" smtClean="0">
                <a:latin typeface="+mj-lt"/>
              </a:rPr>
              <a:t>sơ</a:t>
            </a:r>
            <a:r>
              <a:rPr lang="en-US" sz="2500" dirty="0" smtClean="0">
                <a:latin typeface="+mj-lt"/>
              </a:rPr>
              <a:t> </a:t>
            </a:r>
            <a:r>
              <a:rPr lang="en-US" sz="2500" dirty="0" err="1" smtClean="0">
                <a:latin typeface="+mj-lt"/>
              </a:rPr>
              <a:t>kết</a:t>
            </a:r>
            <a:r>
              <a:rPr lang="en-US" sz="2500" dirty="0" smtClean="0">
                <a:latin typeface="+mj-lt"/>
              </a:rPr>
              <a:t>, </a:t>
            </a:r>
            <a:r>
              <a:rPr lang="en-US" sz="2500" dirty="0" err="1" smtClean="0">
                <a:latin typeface="+mj-lt"/>
              </a:rPr>
              <a:t>tổng</a:t>
            </a:r>
            <a:r>
              <a:rPr lang="en-US" sz="2500" dirty="0" smtClean="0">
                <a:latin typeface="+mj-lt"/>
              </a:rPr>
              <a:t> </a:t>
            </a:r>
            <a:r>
              <a:rPr lang="en-US" sz="2500" dirty="0" err="1" smtClean="0">
                <a:latin typeface="+mj-lt"/>
              </a:rPr>
              <a:t>kết</a:t>
            </a:r>
            <a:r>
              <a:rPr lang="en-US" sz="2500" dirty="0" smtClean="0">
                <a:latin typeface="+mj-lt"/>
              </a:rPr>
              <a:t> </a:t>
            </a:r>
            <a:r>
              <a:rPr lang="en-US" sz="2500" dirty="0" err="1" smtClean="0">
                <a:latin typeface="+mj-lt"/>
              </a:rPr>
              <a:t>phong</a:t>
            </a:r>
            <a:r>
              <a:rPr lang="en-US" sz="2500" dirty="0" smtClean="0">
                <a:latin typeface="+mj-lt"/>
              </a:rPr>
              <a:t> </a:t>
            </a:r>
            <a:r>
              <a:rPr lang="en-US" sz="2500" dirty="0" err="1" smtClean="0">
                <a:latin typeface="+mj-lt"/>
              </a:rPr>
              <a:t>trào</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latin typeface="+mj-lt"/>
              </a:rPr>
              <a:t>thời</a:t>
            </a:r>
            <a:r>
              <a:rPr lang="en-US" sz="2500" dirty="0" smtClean="0">
                <a:latin typeface="+mj-lt"/>
              </a:rPr>
              <a:t> </a:t>
            </a:r>
            <a:r>
              <a:rPr lang="en-US" sz="2500" dirty="0" err="1" smtClean="0">
                <a:latin typeface="+mj-lt"/>
              </a:rPr>
              <a:t>gian</a:t>
            </a:r>
            <a:r>
              <a:rPr lang="en-US" sz="2500" dirty="0" smtClean="0">
                <a:latin typeface="+mj-lt"/>
              </a:rPr>
              <a:t> </a:t>
            </a:r>
            <a:r>
              <a:rPr lang="en-US" sz="2500" dirty="0" err="1" smtClean="0">
                <a:latin typeface="+mj-lt"/>
              </a:rPr>
              <a:t>từ</a:t>
            </a:r>
            <a:r>
              <a:rPr lang="en-US" sz="2500" dirty="0" smtClean="0">
                <a:latin typeface="+mj-lt"/>
              </a:rPr>
              <a:t> </a:t>
            </a:r>
            <a:r>
              <a:rPr lang="en-US" sz="2500" b="1" dirty="0" smtClean="0">
                <a:solidFill>
                  <a:srgbClr val="FF0000"/>
                </a:solidFill>
                <a:latin typeface="+mj-lt"/>
              </a:rPr>
              <a:t>3 </a:t>
            </a:r>
            <a:r>
              <a:rPr lang="en-US" sz="2500" b="1" dirty="0" err="1" smtClean="0">
                <a:solidFill>
                  <a:srgbClr val="FF0000"/>
                </a:solidFill>
                <a:latin typeface="+mj-lt"/>
              </a:rPr>
              <a:t>năm</a:t>
            </a:r>
            <a:r>
              <a:rPr lang="en-US" sz="2500" b="1" dirty="0" smtClean="0">
                <a:solidFill>
                  <a:srgbClr val="FF0000"/>
                </a:solidFill>
                <a:latin typeface="+mj-lt"/>
              </a:rPr>
              <a:t> </a:t>
            </a:r>
            <a:r>
              <a:rPr lang="en-US" sz="2500" b="1" dirty="0" err="1" smtClean="0">
                <a:solidFill>
                  <a:srgbClr val="FF0000"/>
                </a:solidFill>
                <a:latin typeface="+mj-lt"/>
              </a:rPr>
              <a:t>trở</a:t>
            </a:r>
            <a:r>
              <a:rPr lang="en-US" sz="2500" b="1" dirty="0" smtClean="0">
                <a:solidFill>
                  <a:srgbClr val="FF0000"/>
                </a:solidFill>
                <a:latin typeface="+mj-lt"/>
              </a:rPr>
              <a:t> </a:t>
            </a:r>
            <a:r>
              <a:rPr lang="en-US" sz="2500" b="1" dirty="0" err="1" smtClean="0">
                <a:solidFill>
                  <a:srgbClr val="FF0000"/>
                </a:solidFill>
                <a:latin typeface="+mj-lt"/>
              </a:rPr>
              <a:t>lên</a:t>
            </a:r>
            <a:r>
              <a:rPr lang="en-US" sz="2500" dirty="0" smtClean="0">
                <a:latin typeface="+mj-lt"/>
              </a:rPr>
              <a:t>, </a:t>
            </a:r>
            <a:r>
              <a:rPr lang="en-US" sz="2500" dirty="0" err="1" smtClean="0">
                <a:solidFill>
                  <a:srgbClr val="FFFF00"/>
                </a:solidFill>
                <a:latin typeface="+mj-lt"/>
              </a:rPr>
              <a:t>lựa</a:t>
            </a:r>
            <a:r>
              <a:rPr lang="en-US" sz="2500" dirty="0" smtClean="0">
                <a:solidFill>
                  <a:srgbClr val="FFFF00"/>
                </a:solidFill>
                <a:latin typeface="+mj-lt"/>
              </a:rPr>
              <a:t> </a:t>
            </a:r>
            <a:r>
              <a:rPr lang="en-US" sz="2500" dirty="0" err="1" smtClean="0">
                <a:solidFill>
                  <a:srgbClr val="FFFF00"/>
                </a:solidFill>
                <a:latin typeface="+mj-lt"/>
              </a:rPr>
              <a:t>chọn</a:t>
            </a:r>
            <a:r>
              <a:rPr lang="en-US" sz="2500" dirty="0" smtClean="0">
                <a:solidFill>
                  <a:srgbClr val="FFFF00"/>
                </a:solidFill>
                <a:latin typeface="+mj-lt"/>
              </a:rPr>
              <a:t> </a:t>
            </a:r>
            <a:r>
              <a:rPr lang="en-US" sz="2500" dirty="0" err="1" smtClean="0">
                <a:latin typeface="+mj-lt"/>
              </a:rPr>
              <a:t>các</a:t>
            </a:r>
            <a:r>
              <a:rPr lang="en-US" sz="2500" dirty="0" smtClean="0">
                <a:latin typeface="+mj-lt"/>
              </a:rPr>
              <a:t>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solidFill>
                  <a:srgbClr val="FFFF00"/>
                </a:solidFill>
                <a:latin typeface="+mj-lt"/>
              </a:rPr>
              <a:t>xuất</a:t>
            </a:r>
            <a:r>
              <a:rPr lang="en-US" sz="2500" dirty="0" smtClean="0">
                <a:solidFill>
                  <a:srgbClr val="FFFF00"/>
                </a:solidFill>
                <a:latin typeface="+mj-lt"/>
              </a:rPr>
              <a:t> </a:t>
            </a:r>
            <a:r>
              <a:rPr lang="en-US" sz="2500" dirty="0" err="1" smtClean="0">
                <a:solidFill>
                  <a:srgbClr val="FFFF00"/>
                </a:solidFill>
                <a:latin typeface="+mj-lt"/>
              </a:rPr>
              <a:t>sắc</a:t>
            </a:r>
            <a:r>
              <a:rPr lang="en-US" sz="2500" dirty="0" smtClean="0">
                <a:solidFill>
                  <a:srgbClr val="FFFF00"/>
                </a:solidFill>
                <a:latin typeface="+mj-lt"/>
              </a:rPr>
              <a:t>, </a:t>
            </a:r>
            <a:r>
              <a:rPr lang="en-US" sz="2500" dirty="0" err="1" smtClean="0">
                <a:solidFill>
                  <a:srgbClr val="FFFF00"/>
                </a:solidFill>
                <a:latin typeface="+mj-lt"/>
              </a:rPr>
              <a:t>tiêu</a:t>
            </a:r>
            <a:r>
              <a:rPr lang="en-US" sz="2500" dirty="0" smtClean="0">
                <a:solidFill>
                  <a:srgbClr val="FFFF00"/>
                </a:solidFill>
                <a:latin typeface="+mj-lt"/>
              </a:rPr>
              <a:t> </a:t>
            </a:r>
            <a:r>
              <a:rPr lang="en-US" sz="2500" dirty="0" err="1" smtClean="0">
                <a:solidFill>
                  <a:srgbClr val="FFFF00"/>
                </a:solidFill>
                <a:latin typeface="+mj-lt"/>
              </a:rPr>
              <a:t>biểu</a:t>
            </a:r>
            <a:r>
              <a:rPr lang="en-US" sz="2500" dirty="0" smtClean="0">
                <a:latin typeface="+mj-lt"/>
              </a:rPr>
              <a:t> </a:t>
            </a:r>
            <a:r>
              <a:rPr lang="en-US" sz="2500" dirty="0" err="1" smtClean="0">
                <a:latin typeface="+mj-lt"/>
              </a:rPr>
              <a:t>để</a:t>
            </a:r>
            <a:r>
              <a:rPr lang="en-US" sz="2500" dirty="0" smtClean="0">
                <a:latin typeface="+mj-lt"/>
              </a:rPr>
              <a:t> </a:t>
            </a:r>
            <a:r>
              <a:rPr lang="en-US" sz="2500" dirty="0" err="1" smtClean="0">
                <a:latin typeface="+mj-lt"/>
              </a:rPr>
              <a:t>đề</a:t>
            </a:r>
            <a:r>
              <a:rPr lang="en-US" sz="2500" dirty="0" smtClean="0">
                <a:latin typeface="+mj-lt"/>
              </a:rPr>
              <a:t> </a:t>
            </a:r>
            <a:r>
              <a:rPr lang="en-US" sz="2500" dirty="0" err="1" smtClean="0">
                <a:latin typeface="+mj-lt"/>
              </a:rPr>
              <a:t>nghị</a:t>
            </a:r>
            <a:r>
              <a:rPr lang="en-US" sz="2500" dirty="0" smtClean="0">
                <a:latin typeface="+mj-lt"/>
              </a:rPr>
              <a:t> </a:t>
            </a:r>
            <a:r>
              <a:rPr lang="en-US" sz="2500" dirty="0" err="1" smtClean="0">
                <a:latin typeface="+mj-lt"/>
              </a:rPr>
              <a:t>Chủ</a:t>
            </a:r>
            <a:r>
              <a:rPr lang="en-US" sz="2500" dirty="0" smtClean="0">
                <a:latin typeface="+mj-lt"/>
              </a:rPr>
              <a:t> </a:t>
            </a:r>
            <a:r>
              <a:rPr lang="en-US" sz="2500" dirty="0" err="1" smtClean="0">
                <a:latin typeface="+mj-lt"/>
              </a:rPr>
              <a:t>tịch</a:t>
            </a:r>
            <a:r>
              <a:rPr lang="en-US" sz="2500" dirty="0" smtClean="0">
                <a:latin typeface="+mj-lt"/>
              </a:rPr>
              <a:t> </a:t>
            </a:r>
            <a:r>
              <a:rPr lang="en-US" sz="2500" dirty="0" err="1" smtClean="0">
                <a:latin typeface="+mj-lt"/>
              </a:rPr>
              <a:t>Ủy</a:t>
            </a:r>
            <a:r>
              <a:rPr lang="en-US" sz="2500" dirty="0" smtClean="0">
                <a:latin typeface="+mj-lt"/>
              </a:rPr>
              <a:t> ban </a:t>
            </a:r>
            <a:r>
              <a:rPr lang="en-US" sz="2500" dirty="0" err="1" smtClean="0">
                <a:latin typeface="+mj-lt"/>
              </a:rPr>
              <a:t>nhân</a:t>
            </a:r>
            <a:r>
              <a:rPr lang="en-US" sz="2500" dirty="0" smtClean="0">
                <a:latin typeface="+mj-lt"/>
              </a:rPr>
              <a:t> </a:t>
            </a:r>
            <a:r>
              <a:rPr lang="en-US" sz="2500" dirty="0" err="1" smtClean="0">
                <a:latin typeface="+mj-lt"/>
              </a:rPr>
              <a:t>dân</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i="1" dirty="0" err="1" smtClean="0">
                <a:latin typeface="+mj-lt"/>
              </a:rPr>
              <a:t>trên</a:t>
            </a:r>
            <a:r>
              <a:rPr lang="en-US" sz="2500" i="1" dirty="0" smtClean="0">
                <a:latin typeface="+mj-lt"/>
              </a:rPr>
              <a:t> </a:t>
            </a:r>
            <a:r>
              <a:rPr lang="en-US" sz="2500" i="1" dirty="0" err="1" smtClean="0">
                <a:latin typeface="+mj-lt"/>
              </a:rPr>
              <a:t>cơ</a:t>
            </a:r>
            <a:r>
              <a:rPr lang="en-US" sz="2500" i="1" dirty="0" smtClean="0">
                <a:latin typeface="+mj-lt"/>
              </a:rPr>
              <a:t> </a:t>
            </a:r>
            <a:r>
              <a:rPr lang="en-US" sz="2500" i="1" dirty="0" err="1" smtClean="0">
                <a:latin typeface="+mj-lt"/>
              </a:rPr>
              <a:t>sở</a:t>
            </a:r>
            <a:r>
              <a:rPr lang="en-US" sz="2500" i="1" dirty="0" smtClean="0">
                <a:latin typeface="+mj-lt"/>
              </a:rPr>
              <a:t> </a:t>
            </a:r>
            <a:r>
              <a:rPr lang="en-US" sz="2500" i="1" dirty="0" err="1" smtClean="0">
                <a:latin typeface="+mj-lt"/>
              </a:rPr>
              <a:t>có</a:t>
            </a:r>
            <a:r>
              <a:rPr lang="en-US" sz="2500" i="1" dirty="0" smtClean="0">
                <a:latin typeface="+mj-lt"/>
              </a:rPr>
              <a:t> </a:t>
            </a:r>
            <a:r>
              <a:rPr lang="en-US" sz="2500" i="1" dirty="0" err="1" smtClean="0">
                <a:latin typeface="+mj-lt"/>
              </a:rPr>
              <a:t>chủ</a:t>
            </a:r>
            <a:r>
              <a:rPr lang="en-US" sz="2500" i="1" dirty="0" smtClean="0">
                <a:latin typeface="+mj-lt"/>
              </a:rPr>
              <a:t> </a:t>
            </a:r>
            <a:r>
              <a:rPr lang="en-US" sz="2500" i="1" dirty="0" err="1" smtClean="0">
                <a:latin typeface="+mj-lt"/>
              </a:rPr>
              <a:t>trương</a:t>
            </a:r>
            <a:r>
              <a:rPr lang="en-US" sz="2500" i="1" dirty="0" smtClean="0">
                <a:latin typeface="+mj-lt"/>
              </a:rPr>
              <a:t> </a:t>
            </a:r>
            <a:r>
              <a:rPr lang="en-US" sz="2500" i="1" dirty="0" err="1" smtClean="0">
                <a:latin typeface="+mj-lt"/>
              </a:rPr>
              <a:t>và</a:t>
            </a:r>
            <a:r>
              <a:rPr lang="en-US" sz="2500" i="1" dirty="0" smtClean="0">
                <a:latin typeface="+mj-lt"/>
              </a:rPr>
              <a:t> </a:t>
            </a:r>
            <a:r>
              <a:rPr lang="en-US" sz="2500" i="1" dirty="0" err="1" smtClean="0">
                <a:latin typeface="+mj-lt"/>
              </a:rPr>
              <a:t>được</a:t>
            </a:r>
            <a:r>
              <a:rPr lang="en-US" sz="2500" i="1" dirty="0" smtClean="0">
                <a:latin typeface="+mj-lt"/>
              </a:rPr>
              <a:t> </a:t>
            </a:r>
            <a:r>
              <a:rPr lang="en-US" sz="2500" i="1" dirty="0" err="1" smtClean="0">
                <a:latin typeface="+mj-lt"/>
              </a:rPr>
              <a:t>Ủy</a:t>
            </a:r>
            <a:r>
              <a:rPr lang="en-US" sz="2500" i="1" dirty="0" smtClean="0">
                <a:latin typeface="+mj-lt"/>
              </a:rPr>
              <a:t> ban </a:t>
            </a:r>
            <a:r>
              <a:rPr lang="en-US" sz="2500" i="1" dirty="0" err="1" smtClean="0">
                <a:latin typeface="+mj-lt"/>
              </a:rPr>
              <a:t>nhân</a:t>
            </a:r>
            <a:r>
              <a:rPr lang="en-US" sz="2500" i="1" dirty="0" smtClean="0">
                <a:latin typeface="+mj-lt"/>
              </a:rPr>
              <a:t> </a:t>
            </a:r>
            <a:r>
              <a:rPr lang="en-US" sz="2500" i="1" dirty="0" err="1" smtClean="0">
                <a:latin typeface="+mj-lt"/>
              </a:rPr>
              <a:t>dân</a:t>
            </a:r>
            <a:r>
              <a:rPr lang="en-US" sz="2500" i="1" dirty="0" smtClean="0">
                <a:latin typeface="+mj-lt"/>
              </a:rPr>
              <a:t> </a:t>
            </a:r>
            <a:r>
              <a:rPr lang="en-US" sz="2500" i="1" dirty="0" err="1" smtClean="0">
                <a:latin typeface="+mj-lt"/>
              </a:rPr>
              <a:t>thành</a:t>
            </a:r>
            <a:r>
              <a:rPr lang="en-US" sz="2500" i="1" dirty="0" smtClean="0">
                <a:latin typeface="+mj-lt"/>
              </a:rPr>
              <a:t> </a:t>
            </a:r>
            <a:r>
              <a:rPr lang="en-US" sz="2500" i="1" dirty="0" err="1" smtClean="0">
                <a:latin typeface="+mj-lt"/>
              </a:rPr>
              <a:t>phố</a:t>
            </a:r>
            <a:r>
              <a:rPr lang="en-US" sz="2500" i="1" dirty="0" smtClean="0">
                <a:latin typeface="+mj-lt"/>
              </a:rPr>
              <a:t> </a:t>
            </a:r>
            <a:r>
              <a:rPr lang="en-US" sz="2500" i="1" dirty="0" err="1" smtClean="0">
                <a:latin typeface="+mj-lt"/>
              </a:rPr>
              <a:t>chấp</a:t>
            </a:r>
            <a:r>
              <a:rPr lang="en-US" sz="2500" i="1" dirty="0" smtClean="0">
                <a:latin typeface="+mj-lt"/>
              </a:rPr>
              <a:t> </a:t>
            </a:r>
            <a:r>
              <a:rPr lang="en-US" sz="2500" i="1" dirty="0" err="1" smtClean="0">
                <a:latin typeface="+mj-lt"/>
              </a:rPr>
              <a:t>thuận</a:t>
            </a:r>
            <a:r>
              <a:rPr lang="en-US" sz="2500" i="1" dirty="0" smtClean="0">
                <a:latin typeface="+mj-lt"/>
              </a:rPr>
              <a:t> </a:t>
            </a:r>
            <a:r>
              <a:rPr lang="en-US" sz="2500" i="1" dirty="0" err="1" smtClean="0">
                <a:latin typeface="+mj-lt"/>
              </a:rPr>
              <a:t>việc</a:t>
            </a:r>
            <a:r>
              <a:rPr lang="en-US" sz="2500" i="1" dirty="0" smtClean="0">
                <a:latin typeface="+mj-lt"/>
              </a:rPr>
              <a:t> </a:t>
            </a:r>
            <a:r>
              <a:rPr lang="en-US" sz="2500" i="1" dirty="0" err="1" smtClean="0">
                <a:latin typeface="+mj-lt"/>
              </a:rPr>
              <a:t>khen</a:t>
            </a:r>
            <a:r>
              <a:rPr lang="en-US" sz="2500" i="1" dirty="0" smtClean="0">
                <a:latin typeface="+mj-lt"/>
              </a:rPr>
              <a:t> </a:t>
            </a:r>
            <a:r>
              <a:rPr lang="en-US" sz="2500" i="1" dirty="0" err="1" smtClean="0">
                <a:latin typeface="+mj-lt"/>
              </a:rPr>
              <a:t>thưởng</a:t>
            </a:r>
            <a:r>
              <a:rPr lang="en-US" sz="2500" i="1" dirty="0" smtClean="0">
                <a:latin typeface="+mj-lt"/>
              </a:rPr>
              <a:t> </a:t>
            </a:r>
            <a:r>
              <a:rPr lang="en-US" sz="2500" dirty="0" smtClean="0">
                <a:ea typeface="Calibri" charset="0"/>
              </a:rPr>
              <a:t>[10]</a:t>
            </a:r>
            <a:r>
              <a:rPr lang="en-US" sz="2500" dirty="0" smtClean="0">
                <a:latin typeface="+mj-lt"/>
              </a:rPr>
              <a:t>.</a:t>
            </a:r>
          </a:p>
          <a:p>
            <a:pPr algn="just">
              <a:lnSpc>
                <a:spcPct val="120000"/>
              </a:lnSpc>
              <a:spcBef>
                <a:spcPts val="1200"/>
              </a:spcBef>
              <a:buFont typeface="Wingdings" pitchFamily="2" charset="2"/>
              <a:buNone/>
              <a:defRPr/>
            </a:pPr>
            <a:endParaRPr lang="en-US" sz="2500"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15400" cy="6400800"/>
          </a:xfrm>
        </p:spPr>
        <p:txBody>
          <a:bodyPr/>
          <a:lstStyle/>
          <a:p>
            <a:pPr algn="just">
              <a:lnSpc>
                <a:spcPct val="150000"/>
              </a:lnSpc>
              <a:spcBef>
                <a:spcPts val="1200"/>
              </a:spcBef>
              <a:buFont typeface="Wingdings" pitchFamily="2" charset="2"/>
              <a:buNone/>
              <a:defRPr/>
            </a:pPr>
            <a:r>
              <a:rPr lang="en-US" sz="2800" b="1" dirty="0" smtClean="0">
                <a:solidFill>
                  <a:srgbClr val="99FF33"/>
                </a:solidFill>
                <a:latin typeface="+mj-lt"/>
              </a:rPr>
              <a:t>2. </a:t>
            </a:r>
            <a:r>
              <a:rPr lang="x-none" sz="2800" b="1" smtClean="0">
                <a:solidFill>
                  <a:srgbClr val="99FF33"/>
                </a:solidFill>
                <a:latin typeface="+mj-lt"/>
              </a:rPr>
              <a:t>Nội dung tổ chức phong trào thi đua </a:t>
            </a:r>
            <a:r>
              <a:rPr lang="en-US" sz="2800" dirty="0" smtClean="0">
                <a:solidFill>
                  <a:srgbClr val="C00000"/>
                </a:solidFill>
                <a:latin typeface="+mj-lt"/>
              </a:rPr>
              <a:t>(</a:t>
            </a:r>
            <a:r>
              <a:rPr lang="en-US" sz="2800" dirty="0" err="1" smtClean="0">
                <a:solidFill>
                  <a:srgbClr val="C00000"/>
                </a:solidFill>
                <a:latin typeface="+mj-lt"/>
              </a:rPr>
              <a:t>Điều</a:t>
            </a:r>
            <a:r>
              <a:rPr lang="en-US" sz="2800" dirty="0" smtClean="0">
                <a:solidFill>
                  <a:srgbClr val="C00000"/>
                </a:solidFill>
                <a:latin typeface="+mj-lt"/>
              </a:rPr>
              <a:t> 5)</a:t>
            </a:r>
          </a:p>
          <a:p>
            <a:pPr algn="just">
              <a:lnSpc>
                <a:spcPct val="120000"/>
              </a:lnSpc>
              <a:spcBef>
                <a:spcPts val="1200"/>
              </a:spcBef>
              <a:buNone/>
              <a:defRPr/>
            </a:pPr>
            <a:r>
              <a:rPr lang="en-US" sz="2500" dirty="0" smtClean="0">
                <a:latin typeface="+mj-lt"/>
              </a:rPr>
              <a:t>	</a:t>
            </a:r>
            <a:r>
              <a:rPr lang="en-US" sz="2500" dirty="0" err="1" smtClean="0">
                <a:latin typeface="+mj-lt"/>
              </a:rPr>
              <a:t>Người</a:t>
            </a:r>
            <a:r>
              <a:rPr lang="en-US" sz="2500" dirty="0" smtClean="0">
                <a:latin typeface="+mj-lt"/>
              </a:rPr>
              <a:t> </a:t>
            </a:r>
            <a:r>
              <a:rPr lang="en-US" sz="2500" dirty="0" err="1" smtClean="0">
                <a:latin typeface="+mj-lt"/>
              </a:rPr>
              <a:t>đứng</a:t>
            </a:r>
            <a:r>
              <a:rPr lang="en-US" sz="2500" dirty="0" smtClean="0">
                <a:latin typeface="+mj-lt"/>
              </a:rPr>
              <a:t> </a:t>
            </a:r>
            <a:r>
              <a:rPr lang="en-US" sz="2500" dirty="0" err="1" smtClean="0">
                <a:latin typeface="+mj-lt"/>
              </a:rPr>
              <a:t>đầu</a:t>
            </a:r>
            <a:r>
              <a:rPr lang="en-US" sz="2500" dirty="0" smtClean="0">
                <a:latin typeface="+mj-lt"/>
              </a:rPr>
              <a:t> </a:t>
            </a:r>
            <a:r>
              <a:rPr lang="en-US" sz="2500" dirty="0" err="1" smtClean="0">
                <a:latin typeface="+mj-lt"/>
              </a:rPr>
              <a:t>cơ</a:t>
            </a:r>
            <a:r>
              <a:rPr lang="en-US" sz="2500" dirty="0" smtClean="0">
                <a:latin typeface="+mj-lt"/>
              </a:rPr>
              <a:t> </a:t>
            </a:r>
            <a:r>
              <a:rPr lang="en-US" sz="2500" dirty="0" err="1" smtClean="0">
                <a:latin typeface="+mj-lt"/>
              </a:rPr>
              <a:t>quan</a:t>
            </a:r>
            <a:r>
              <a:rPr lang="en-US" sz="2500" dirty="0" smtClean="0">
                <a:latin typeface="+mj-lt"/>
              </a:rPr>
              <a:t>, </a:t>
            </a:r>
            <a:r>
              <a:rPr lang="en-US" sz="2500" dirty="0" err="1" smtClean="0">
                <a:latin typeface="+mj-lt"/>
              </a:rPr>
              <a:t>đơn</a:t>
            </a:r>
            <a:r>
              <a:rPr lang="en-US" sz="2500" dirty="0" smtClean="0">
                <a:latin typeface="+mj-lt"/>
              </a:rPr>
              <a:t> </a:t>
            </a:r>
            <a:r>
              <a:rPr lang="en-US" sz="2500" dirty="0" err="1" smtClean="0">
                <a:latin typeface="+mj-lt"/>
              </a:rPr>
              <a:t>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latin typeface="+mj-lt"/>
              </a:rPr>
              <a:t>trách</a:t>
            </a:r>
            <a:r>
              <a:rPr lang="en-US" sz="2500" dirty="0" smtClean="0">
                <a:latin typeface="+mj-lt"/>
              </a:rPr>
              <a:t> </a:t>
            </a:r>
            <a:r>
              <a:rPr lang="en-US" sz="2500" dirty="0" err="1" smtClean="0">
                <a:latin typeface="+mj-lt"/>
              </a:rPr>
              <a:t>nhiệm</a:t>
            </a:r>
            <a:r>
              <a:rPr lang="en-US" sz="2500" dirty="0" smtClean="0">
                <a:latin typeface="+mj-lt"/>
              </a:rPr>
              <a:t> </a:t>
            </a:r>
            <a:r>
              <a:rPr lang="en-US" sz="2500" dirty="0" err="1" smtClean="0">
                <a:solidFill>
                  <a:srgbClr val="FFFF00"/>
                </a:solidFill>
                <a:latin typeface="+mj-lt"/>
              </a:rPr>
              <a:t>triển</a:t>
            </a:r>
            <a:r>
              <a:rPr lang="en-US" sz="2500" dirty="0" smtClean="0">
                <a:solidFill>
                  <a:srgbClr val="FFFF00"/>
                </a:solidFill>
                <a:latin typeface="+mj-lt"/>
              </a:rPr>
              <a:t> </a:t>
            </a:r>
            <a:r>
              <a:rPr lang="en-US" sz="2500" dirty="0" err="1" smtClean="0">
                <a:solidFill>
                  <a:srgbClr val="FFFF00"/>
                </a:solidFill>
                <a:latin typeface="+mj-lt"/>
              </a:rPr>
              <a:t>khai</a:t>
            </a:r>
            <a:r>
              <a:rPr lang="en-US" sz="2500" dirty="0" smtClean="0">
                <a:solidFill>
                  <a:srgbClr val="FFFF00"/>
                </a:solidFill>
                <a:latin typeface="+mj-lt"/>
              </a:rPr>
              <a:t> </a:t>
            </a:r>
            <a:r>
              <a:rPr lang="en-US" sz="2500" dirty="0" err="1" smtClean="0">
                <a:solidFill>
                  <a:srgbClr val="FFFF00"/>
                </a:solidFill>
                <a:latin typeface="+mj-lt"/>
              </a:rPr>
              <a:t>tổ</a:t>
            </a:r>
            <a:r>
              <a:rPr lang="en-US" sz="2500" dirty="0" smtClean="0">
                <a:solidFill>
                  <a:srgbClr val="FFFF00"/>
                </a:solidFill>
                <a:latin typeface="+mj-lt"/>
              </a:rPr>
              <a:t> </a:t>
            </a:r>
            <a:r>
              <a:rPr lang="en-US" sz="2500" dirty="0" err="1" smtClean="0">
                <a:solidFill>
                  <a:srgbClr val="FFFF00"/>
                </a:solidFill>
                <a:latin typeface="+mj-lt"/>
              </a:rPr>
              <a:t>chức</a:t>
            </a:r>
            <a:r>
              <a:rPr lang="en-US" sz="2500" dirty="0" smtClean="0">
                <a:solidFill>
                  <a:srgbClr val="FFFF00"/>
                </a:solidFill>
                <a:latin typeface="+mj-lt"/>
              </a:rPr>
              <a:t> </a:t>
            </a:r>
            <a:r>
              <a:rPr lang="en-US" sz="2500" dirty="0" err="1" smtClean="0">
                <a:solidFill>
                  <a:srgbClr val="FFFF00"/>
                </a:solidFill>
                <a:latin typeface="+mj-lt"/>
              </a:rPr>
              <a:t>phong</a:t>
            </a:r>
            <a:r>
              <a:rPr lang="en-US" sz="2500" dirty="0" smtClean="0">
                <a:solidFill>
                  <a:srgbClr val="FFFF00"/>
                </a:solidFill>
                <a:latin typeface="+mj-lt"/>
              </a:rPr>
              <a:t> </a:t>
            </a:r>
            <a:r>
              <a:rPr lang="en-US" sz="2500" dirty="0" err="1" smtClean="0">
                <a:solidFill>
                  <a:srgbClr val="FFFF00"/>
                </a:solidFill>
                <a:latin typeface="+mj-lt"/>
              </a:rPr>
              <a:t>trào</a:t>
            </a:r>
            <a:r>
              <a:rPr lang="en-US" sz="2500" dirty="0" smtClean="0">
                <a:solidFill>
                  <a:srgbClr val="FFFF00"/>
                </a:solidFill>
                <a:latin typeface="+mj-lt"/>
              </a:rPr>
              <a:t> </a:t>
            </a:r>
            <a:r>
              <a:rPr lang="en-US" sz="2500" dirty="0" err="1" smtClean="0">
                <a:solidFill>
                  <a:srgbClr val="FFFF00"/>
                </a:solidFill>
                <a:latin typeface="+mj-lt"/>
              </a:rPr>
              <a:t>thi</a:t>
            </a:r>
            <a:r>
              <a:rPr lang="en-US" sz="2500" dirty="0" smtClean="0">
                <a:solidFill>
                  <a:srgbClr val="FFFF00"/>
                </a:solidFill>
                <a:latin typeface="+mj-lt"/>
              </a:rPr>
              <a:t> </a:t>
            </a:r>
            <a:r>
              <a:rPr lang="en-US" sz="2500" dirty="0" err="1" smtClean="0">
                <a:solidFill>
                  <a:srgbClr val="FFFF00"/>
                </a:solidFill>
                <a:latin typeface="+mj-lt"/>
              </a:rPr>
              <a:t>đua</a:t>
            </a:r>
            <a:r>
              <a:rPr lang="en-US" sz="2500" dirty="0" smtClean="0">
                <a:solidFill>
                  <a:srgbClr val="FFFF00"/>
                </a:solidFill>
                <a:latin typeface="+mj-lt"/>
              </a:rPr>
              <a:t> </a:t>
            </a:r>
            <a:r>
              <a:rPr lang="en-US" sz="2500" dirty="0" err="1" smtClean="0">
                <a:latin typeface="+mj-lt"/>
              </a:rPr>
              <a:t>trong</a:t>
            </a:r>
            <a:r>
              <a:rPr lang="en-US" sz="2500" dirty="0" smtClean="0">
                <a:latin typeface="+mj-lt"/>
              </a:rPr>
              <a:t> </a:t>
            </a:r>
            <a:r>
              <a:rPr lang="en-US" sz="2500" dirty="0" err="1" smtClean="0">
                <a:latin typeface="+mj-lt"/>
              </a:rPr>
              <a:t>phạm</a:t>
            </a:r>
            <a:r>
              <a:rPr lang="en-US" sz="2500" dirty="0" smtClean="0">
                <a:latin typeface="+mj-lt"/>
              </a:rPr>
              <a:t> vi </a:t>
            </a:r>
            <a:r>
              <a:rPr lang="en-US" sz="2500" dirty="0" err="1" smtClean="0">
                <a:latin typeface="+mj-lt"/>
              </a:rPr>
              <a:t>quản</a:t>
            </a:r>
            <a:r>
              <a:rPr lang="en-US" sz="2500" dirty="0" smtClean="0">
                <a:latin typeface="+mj-lt"/>
              </a:rPr>
              <a:t> </a:t>
            </a:r>
            <a:r>
              <a:rPr lang="en-US" sz="2500" dirty="0" err="1" smtClean="0">
                <a:latin typeface="+mj-lt"/>
              </a:rPr>
              <a:t>lý</a:t>
            </a:r>
            <a:r>
              <a:rPr lang="en-US" sz="2500" dirty="0" smtClean="0">
                <a:latin typeface="+mj-lt"/>
              </a:rPr>
              <a:t> , </a:t>
            </a:r>
            <a:r>
              <a:rPr lang="en-US" sz="2500" dirty="0" err="1" smtClean="0">
                <a:latin typeface="+mj-lt"/>
              </a:rPr>
              <a:t>gồm</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nội</a:t>
            </a:r>
            <a:r>
              <a:rPr lang="en-US" sz="2500" dirty="0" smtClean="0">
                <a:latin typeface="+mj-lt"/>
              </a:rPr>
              <a:t> dung:</a:t>
            </a:r>
          </a:p>
          <a:p>
            <a:pPr algn="just">
              <a:lnSpc>
                <a:spcPct val="120000"/>
              </a:lnSpc>
              <a:spcBef>
                <a:spcPts val="1200"/>
              </a:spcBef>
              <a:buNone/>
              <a:defRPr/>
            </a:pPr>
            <a:r>
              <a:rPr lang="en-US" sz="2500" b="1" i="1" dirty="0" smtClean="0">
                <a:latin typeface="+mj-lt"/>
              </a:rPr>
              <a:t>	-  </a:t>
            </a:r>
            <a:r>
              <a:rPr lang="en-US" sz="2500" b="1" i="1" dirty="0" err="1" smtClean="0">
                <a:latin typeface="+mj-lt"/>
              </a:rPr>
              <a:t>Phát</a:t>
            </a:r>
            <a:r>
              <a:rPr lang="en-US" sz="2500" b="1" i="1" dirty="0" smtClean="0">
                <a:latin typeface="+mj-lt"/>
              </a:rPr>
              <a:t> </a:t>
            </a:r>
            <a:r>
              <a:rPr lang="en-US" sz="2500" b="1" i="1" dirty="0" err="1" smtClean="0">
                <a:latin typeface="+mj-lt"/>
              </a:rPr>
              <a:t>động</a:t>
            </a:r>
            <a:r>
              <a:rPr lang="en-US" sz="2500" b="1" i="1" dirty="0" smtClean="0">
                <a:latin typeface="+mj-lt"/>
              </a:rPr>
              <a:t> </a:t>
            </a:r>
            <a:r>
              <a:rPr lang="en-US" sz="2500" b="1" i="1" dirty="0" err="1" smtClean="0">
                <a:latin typeface="+mj-lt"/>
              </a:rPr>
              <a:t>phong</a:t>
            </a:r>
            <a:r>
              <a:rPr lang="en-US" sz="2500" b="1" i="1" dirty="0" smtClean="0">
                <a:latin typeface="+mj-lt"/>
              </a:rPr>
              <a:t> </a:t>
            </a:r>
            <a:r>
              <a:rPr lang="en-US" sz="2500" b="1" i="1" dirty="0" err="1" smtClean="0">
                <a:latin typeface="+mj-lt"/>
              </a:rPr>
              <a:t>trào</a:t>
            </a:r>
            <a:r>
              <a:rPr lang="en-US" sz="2500" b="1" i="1" dirty="0" smtClean="0">
                <a:latin typeface="+mj-lt"/>
              </a:rPr>
              <a:t> </a:t>
            </a:r>
            <a:r>
              <a:rPr lang="en-US" sz="2500" b="1" i="1" dirty="0" err="1" smtClean="0">
                <a:latin typeface="+mj-lt"/>
              </a:rPr>
              <a:t>thi</a:t>
            </a:r>
            <a:r>
              <a:rPr lang="en-US" sz="2500" b="1" i="1" dirty="0" smtClean="0">
                <a:latin typeface="+mj-lt"/>
              </a:rPr>
              <a:t> </a:t>
            </a:r>
            <a:r>
              <a:rPr lang="en-US" sz="2500" b="1" i="1" dirty="0" err="1" smtClean="0">
                <a:latin typeface="+mj-lt"/>
              </a:rPr>
              <a:t>đua</a:t>
            </a:r>
            <a:r>
              <a:rPr lang="en-US" sz="2500" b="1" i="1" dirty="0" smtClean="0">
                <a:latin typeface="+mj-lt"/>
              </a:rPr>
              <a:t>*;</a:t>
            </a:r>
          </a:p>
          <a:p>
            <a:pPr algn="just">
              <a:lnSpc>
                <a:spcPct val="150000"/>
              </a:lnSpc>
              <a:spcBef>
                <a:spcPts val="1200"/>
              </a:spcBef>
              <a:buNone/>
              <a:defRPr/>
            </a:pPr>
            <a:r>
              <a:rPr lang="en-US" sz="2500" b="1" i="1" dirty="0" smtClean="0">
                <a:latin typeface="+mj-lt"/>
              </a:rPr>
              <a:t>	- </a:t>
            </a:r>
            <a:r>
              <a:rPr lang="en-US" sz="2500" b="1" i="1" dirty="0" err="1" smtClean="0">
                <a:latin typeface="+mj-lt"/>
              </a:rPr>
              <a:t>Tuyên</a:t>
            </a:r>
            <a:r>
              <a:rPr lang="en-US" sz="2500" b="1" i="1" dirty="0" smtClean="0">
                <a:latin typeface="+mj-lt"/>
              </a:rPr>
              <a:t> </a:t>
            </a:r>
            <a:r>
              <a:rPr lang="en-US" sz="2500" b="1" i="1" dirty="0" err="1" smtClean="0">
                <a:latin typeface="+mj-lt"/>
              </a:rPr>
              <a:t>truyền</a:t>
            </a:r>
            <a:r>
              <a:rPr lang="en-US" sz="2500" b="1" i="1" dirty="0" smtClean="0">
                <a:latin typeface="+mj-lt"/>
              </a:rPr>
              <a:t>, </a:t>
            </a:r>
            <a:r>
              <a:rPr lang="en-US" sz="2500" b="1" i="1" dirty="0" err="1" smtClean="0">
                <a:latin typeface="+mj-lt"/>
              </a:rPr>
              <a:t>vận</a:t>
            </a:r>
            <a:r>
              <a:rPr lang="en-US" sz="2500" b="1" i="1" dirty="0" smtClean="0">
                <a:latin typeface="+mj-lt"/>
              </a:rPr>
              <a:t> </a:t>
            </a:r>
            <a:r>
              <a:rPr lang="en-US" sz="2500" b="1" i="1" dirty="0" err="1" smtClean="0">
                <a:latin typeface="+mj-lt"/>
              </a:rPr>
              <a:t>động</a:t>
            </a:r>
            <a:r>
              <a:rPr lang="en-US" sz="2500" b="1" i="1" dirty="0" smtClean="0">
                <a:latin typeface="+mj-lt"/>
              </a:rPr>
              <a:t> </a:t>
            </a:r>
            <a:r>
              <a:rPr lang="en-US" sz="2500" b="1" i="1" dirty="0" err="1" smtClean="0">
                <a:latin typeface="+mj-lt"/>
              </a:rPr>
              <a:t>các</a:t>
            </a:r>
            <a:r>
              <a:rPr lang="en-US" sz="2500" b="1" i="1" dirty="0" smtClean="0">
                <a:latin typeface="+mj-lt"/>
              </a:rPr>
              <a:t> </a:t>
            </a:r>
            <a:r>
              <a:rPr lang="en-US" sz="2500" b="1" i="1" dirty="0" err="1" smtClean="0">
                <a:latin typeface="+mj-lt"/>
              </a:rPr>
              <a:t>đối</a:t>
            </a:r>
            <a:r>
              <a:rPr lang="en-US" sz="2500" b="1" i="1" dirty="0" smtClean="0">
                <a:latin typeface="+mj-lt"/>
              </a:rPr>
              <a:t> </a:t>
            </a:r>
            <a:r>
              <a:rPr lang="en-US" sz="2500" b="1" i="1" dirty="0" err="1" smtClean="0">
                <a:latin typeface="+mj-lt"/>
              </a:rPr>
              <a:t>tượng</a:t>
            </a:r>
            <a:r>
              <a:rPr lang="en-US" sz="2500" b="1" i="1" dirty="0" smtClean="0">
                <a:latin typeface="+mj-lt"/>
              </a:rPr>
              <a:t> </a:t>
            </a:r>
            <a:r>
              <a:rPr lang="en-US" sz="2500" b="1" i="1" dirty="0" err="1" smtClean="0">
                <a:latin typeface="+mj-lt"/>
              </a:rPr>
              <a:t>tham</a:t>
            </a:r>
            <a:r>
              <a:rPr lang="en-US" sz="2500" b="1" i="1" dirty="0" smtClean="0">
                <a:latin typeface="+mj-lt"/>
              </a:rPr>
              <a:t> </a:t>
            </a:r>
            <a:r>
              <a:rPr lang="en-US" sz="2500" b="1" i="1" dirty="0" err="1" smtClean="0">
                <a:latin typeface="+mj-lt"/>
              </a:rPr>
              <a:t>gia</a:t>
            </a:r>
            <a:r>
              <a:rPr lang="en-US" sz="2500" b="1" i="1" dirty="0" smtClean="0">
                <a:latin typeface="+mj-lt"/>
              </a:rPr>
              <a:t>;</a:t>
            </a:r>
          </a:p>
          <a:p>
            <a:pPr algn="just">
              <a:lnSpc>
                <a:spcPct val="150000"/>
              </a:lnSpc>
              <a:spcBef>
                <a:spcPts val="1200"/>
              </a:spcBef>
              <a:buNone/>
              <a:defRPr/>
            </a:pPr>
            <a:r>
              <a:rPr lang="en-US" sz="2500" b="1" i="1" dirty="0" smtClean="0">
                <a:latin typeface="+mj-lt"/>
              </a:rPr>
              <a:t>	- Theo </a:t>
            </a:r>
            <a:r>
              <a:rPr lang="en-US" sz="2500" b="1" i="1" dirty="0" err="1" smtClean="0">
                <a:latin typeface="+mj-lt"/>
              </a:rPr>
              <a:t>dõi</a:t>
            </a:r>
            <a:r>
              <a:rPr lang="en-US" sz="2500" b="1" i="1" dirty="0" smtClean="0">
                <a:latin typeface="+mj-lt"/>
              </a:rPr>
              <a:t>, </a:t>
            </a:r>
            <a:r>
              <a:rPr lang="en-US" sz="2500" b="1" i="1" dirty="0" err="1" smtClean="0">
                <a:latin typeface="+mj-lt"/>
              </a:rPr>
              <a:t>kiểm</a:t>
            </a:r>
            <a:r>
              <a:rPr lang="en-US" sz="2500" b="1" i="1" dirty="0" smtClean="0">
                <a:latin typeface="+mj-lt"/>
              </a:rPr>
              <a:t> </a:t>
            </a:r>
            <a:r>
              <a:rPr lang="en-US" sz="2500" b="1" i="1" dirty="0" err="1" smtClean="0">
                <a:latin typeface="+mj-lt"/>
              </a:rPr>
              <a:t>tra</a:t>
            </a:r>
            <a:r>
              <a:rPr lang="en-US" sz="2500" b="1" i="1" dirty="0" smtClean="0">
                <a:latin typeface="+mj-lt"/>
              </a:rPr>
              <a:t>, </a:t>
            </a:r>
            <a:r>
              <a:rPr lang="en-US" sz="2500" b="1" i="1" dirty="0" err="1" smtClean="0">
                <a:latin typeface="+mj-lt"/>
              </a:rPr>
              <a:t>đôn</a:t>
            </a:r>
            <a:r>
              <a:rPr lang="en-US" sz="2500" b="1" i="1" dirty="0" smtClean="0">
                <a:latin typeface="+mj-lt"/>
              </a:rPr>
              <a:t> </a:t>
            </a:r>
            <a:r>
              <a:rPr lang="en-US" sz="2500" b="1" i="1" dirty="0" err="1" smtClean="0">
                <a:latin typeface="+mj-lt"/>
              </a:rPr>
              <a:t>đốc</a:t>
            </a:r>
            <a:r>
              <a:rPr lang="en-US" sz="2500" b="1" i="1" dirty="0" smtClean="0">
                <a:latin typeface="+mj-lt"/>
              </a:rPr>
              <a:t> </a:t>
            </a:r>
            <a:r>
              <a:rPr lang="en-US" sz="2500" b="1" i="1" dirty="0" err="1" smtClean="0">
                <a:latin typeface="+mj-lt"/>
              </a:rPr>
              <a:t>việc</a:t>
            </a:r>
            <a:r>
              <a:rPr lang="en-US" sz="2500" b="1" i="1" dirty="0" smtClean="0">
                <a:latin typeface="+mj-lt"/>
              </a:rPr>
              <a:t> </a:t>
            </a:r>
            <a:r>
              <a:rPr lang="en-US" sz="2500" b="1" i="1" dirty="0" err="1" smtClean="0">
                <a:latin typeface="+mj-lt"/>
              </a:rPr>
              <a:t>thực</a:t>
            </a:r>
            <a:r>
              <a:rPr lang="en-US" sz="2500" b="1" i="1" dirty="0" smtClean="0">
                <a:latin typeface="+mj-lt"/>
              </a:rPr>
              <a:t> </a:t>
            </a:r>
            <a:r>
              <a:rPr lang="en-US" sz="2500" b="1" i="1" dirty="0" err="1" smtClean="0">
                <a:latin typeface="+mj-lt"/>
              </a:rPr>
              <a:t>hiện</a:t>
            </a:r>
            <a:r>
              <a:rPr lang="en-US" sz="2500" b="1" i="1" dirty="0" smtClean="0">
                <a:latin typeface="+mj-lt"/>
              </a:rPr>
              <a:t>;</a:t>
            </a:r>
          </a:p>
          <a:p>
            <a:pPr algn="just">
              <a:lnSpc>
                <a:spcPct val="150000"/>
              </a:lnSpc>
              <a:spcBef>
                <a:spcPts val="1200"/>
              </a:spcBef>
              <a:buNone/>
              <a:defRPr/>
            </a:pPr>
            <a:r>
              <a:rPr lang="en-US" sz="2500" b="1" i="1" dirty="0" smtClean="0">
                <a:latin typeface="+mj-lt"/>
              </a:rPr>
              <a:t>	- </a:t>
            </a:r>
            <a:r>
              <a:rPr lang="en-US" sz="2500" b="1" i="1" dirty="0" err="1" smtClean="0">
                <a:latin typeface="+mj-lt"/>
              </a:rPr>
              <a:t>Sơ</a:t>
            </a:r>
            <a:r>
              <a:rPr lang="en-US" sz="2500" b="1" i="1" dirty="0" smtClean="0">
                <a:latin typeface="+mj-lt"/>
              </a:rPr>
              <a:t> </a:t>
            </a:r>
            <a:r>
              <a:rPr lang="en-US" sz="2500" b="1" i="1" dirty="0" err="1" smtClean="0">
                <a:latin typeface="+mj-lt"/>
              </a:rPr>
              <a:t>kết</a:t>
            </a:r>
            <a:r>
              <a:rPr lang="en-US" sz="2500" b="1" i="1" dirty="0" smtClean="0">
                <a:latin typeface="+mj-lt"/>
              </a:rPr>
              <a:t>, </a:t>
            </a:r>
            <a:r>
              <a:rPr lang="en-US" sz="2500" b="1" i="1" dirty="0" err="1" smtClean="0">
                <a:latin typeface="+mj-lt"/>
              </a:rPr>
              <a:t>tổng</a:t>
            </a:r>
            <a:r>
              <a:rPr lang="en-US" sz="2500" b="1" i="1" dirty="0" smtClean="0">
                <a:latin typeface="+mj-lt"/>
              </a:rPr>
              <a:t> </a:t>
            </a:r>
            <a:r>
              <a:rPr lang="en-US" sz="2500" b="1" i="1" dirty="0" err="1" smtClean="0">
                <a:latin typeface="+mj-lt"/>
              </a:rPr>
              <a:t>kết</a:t>
            </a:r>
            <a:r>
              <a:rPr lang="en-US" sz="2500" b="1" i="1" dirty="0" smtClean="0">
                <a:latin typeface="+mj-lt"/>
              </a:rPr>
              <a:t>, </a:t>
            </a:r>
            <a:r>
              <a:rPr lang="en-US" sz="2500" b="1" i="1" dirty="0" err="1" smtClean="0">
                <a:latin typeface="+mj-lt"/>
              </a:rPr>
              <a:t>biểu</a:t>
            </a:r>
            <a:r>
              <a:rPr lang="en-US" sz="2500" b="1" i="1" dirty="0" smtClean="0">
                <a:latin typeface="+mj-lt"/>
              </a:rPr>
              <a:t> </a:t>
            </a:r>
            <a:r>
              <a:rPr lang="en-US" sz="2500" b="1" i="1" dirty="0" err="1" smtClean="0">
                <a:latin typeface="+mj-lt"/>
              </a:rPr>
              <a:t>dương</a:t>
            </a:r>
            <a:r>
              <a:rPr lang="en-US" sz="2500" b="1" i="1" dirty="0" smtClean="0">
                <a:latin typeface="+mj-lt"/>
              </a:rPr>
              <a:t>, </a:t>
            </a:r>
            <a:r>
              <a:rPr lang="en-US" sz="2500" b="1" i="1" dirty="0" err="1" smtClean="0">
                <a:latin typeface="+mj-lt"/>
              </a:rPr>
              <a:t>khen</a:t>
            </a:r>
            <a:r>
              <a:rPr lang="en-US" sz="2500" b="1" i="1" dirty="0" smtClean="0">
                <a:latin typeface="+mj-lt"/>
              </a:rPr>
              <a:t> </a:t>
            </a:r>
            <a:r>
              <a:rPr lang="en-US" sz="2500" b="1" i="1" dirty="0" err="1" smtClean="0">
                <a:latin typeface="+mj-lt"/>
              </a:rPr>
              <a:t>thưởng</a:t>
            </a:r>
            <a:r>
              <a:rPr lang="en-US" sz="2500" b="1" i="1" dirty="0" smtClean="0">
                <a:latin typeface="+mj-lt"/>
              </a:rPr>
              <a:t>;</a:t>
            </a:r>
          </a:p>
          <a:p>
            <a:pPr algn="just">
              <a:lnSpc>
                <a:spcPct val="150000"/>
              </a:lnSpc>
              <a:spcBef>
                <a:spcPts val="1200"/>
              </a:spcBef>
              <a:buNone/>
              <a:defRPr/>
            </a:pPr>
            <a:r>
              <a:rPr lang="en-US" sz="2500" b="1" i="1" dirty="0" smtClean="0">
                <a:latin typeface="+mj-lt"/>
              </a:rPr>
              <a:t>	- </a:t>
            </a:r>
            <a:r>
              <a:rPr lang="en-US" sz="2500" b="1" i="1" dirty="0" err="1" smtClean="0">
                <a:latin typeface="+mj-lt"/>
              </a:rPr>
              <a:t>Nhân</a:t>
            </a:r>
            <a:r>
              <a:rPr lang="en-US" sz="2500" b="1" i="1" dirty="0" smtClean="0">
                <a:latin typeface="+mj-lt"/>
              </a:rPr>
              <a:t> </a:t>
            </a:r>
            <a:r>
              <a:rPr lang="en-US" sz="2500" b="1" i="1" dirty="0" err="1" smtClean="0">
                <a:latin typeface="+mj-lt"/>
              </a:rPr>
              <a:t>rộng</a:t>
            </a:r>
            <a:r>
              <a:rPr lang="en-US" sz="2500" b="1" i="1" dirty="0" smtClean="0">
                <a:latin typeface="+mj-lt"/>
              </a:rPr>
              <a:t> </a:t>
            </a:r>
            <a:r>
              <a:rPr lang="en-US" sz="2500" b="1" i="1" dirty="0" err="1" smtClean="0">
                <a:latin typeface="+mj-lt"/>
              </a:rPr>
              <a:t>điển</a:t>
            </a:r>
            <a:r>
              <a:rPr lang="en-US" sz="2500" b="1" i="1" dirty="0" smtClean="0">
                <a:latin typeface="+mj-lt"/>
              </a:rPr>
              <a:t> </a:t>
            </a:r>
            <a:r>
              <a:rPr lang="en-US" sz="2500" b="1" i="1" dirty="0" err="1" smtClean="0">
                <a:latin typeface="+mj-lt"/>
              </a:rPr>
              <a:t>hình</a:t>
            </a:r>
            <a:r>
              <a:rPr lang="en-US" sz="2500" b="1" i="1" dirty="0" smtClean="0">
                <a:latin typeface="+mj-lt"/>
              </a:rPr>
              <a:t> </a:t>
            </a:r>
            <a:r>
              <a:rPr lang="en-US" sz="2500" b="1" i="1" dirty="0" err="1" smtClean="0">
                <a:latin typeface="+mj-lt"/>
              </a:rPr>
              <a:t>tiên</a:t>
            </a:r>
            <a:r>
              <a:rPr lang="en-US" sz="2500" b="1" i="1" dirty="0" smtClean="0">
                <a:latin typeface="+mj-lt"/>
              </a:rPr>
              <a:t> </a:t>
            </a:r>
            <a:r>
              <a:rPr lang="en-US" sz="2500" b="1" i="1" dirty="0" err="1" smtClean="0">
                <a:latin typeface="+mj-lt"/>
              </a:rPr>
              <a:t>tiến</a:t>
            </a:r>
            <a:r>
              <a:rPr lang="en-US" sz="2500" b="1" i="1" dirty="0" smtClean="0">
                <a:latin typeface="+mj-lt"/>
              </a:rPr>
              <a:t>.</a:t>
            </a:r>
          </a:p>
          <a:p>
            <a:pPr algn="ctr">
              <a:lnSpc>
                <a:spcPct val="150000"/>
              </a:lnSpc>
              <a:spcBef>
                <a:spcPts val="1200"/>
              </a:spcBef>
              <a:buNone/>
              <a:defRPr/>
            </a:pPr>
            <a:r>
              <a:rPr lang="en-US" sz="2500" dirty="0" smtClean="0">
                <a:solidFill>
                  <a:srgbClr val="FF0000"/>
                </a:solidFill>
                <a:latin typeface="+mj-lt"/>
              </a:rPr>
              <a:t>5/8 </a:t>
            </a:r>
            <a:r>
              <a:rPr lang="en-US" sz="2500" dirty="0" err="1" smtClean="0">
                <a:solidFill>
                  <a:srgbClr val="FF0000"/>
                </a:solidFill>
                <a:latin typeface="+mj-lt"/>
              </a:rPr>
              <a:t>nội</a:t>
            </a:r>
            <a:r>
              <a:rPr lang="en-US" sz="2500" dirty="0" smtClean="0">
                <a:solidFill>
                  <a:srgbClr val="FF0000"/>
                </a:solidFill>
                <a:latin typeface="+mj-lt"/>
              </a:rPr>
              <a:t> dung </a:t>
            </a:r>
            <a:r>
              <a:rPr lang="en-US" sz="2500" dirty="0" err="1" smtClean="0">
                <a:solidFill>
                  <a:srgbClr val="FF0000"/>
                </a:solidFill>
                <a:latin typeface="+mj-lt"/>
              </a:rPr>
              <a:t>quy</a:t>
            </a:r>
            <a:r>
              <a:rPr lang="en-US" sz="2500" dirty="0" smtClean="0">
                <a:solidFill>
                  <a:srgbClr val="FF0000"/>
                </a:solidFill>
                <a:latin typeface="+mj-lt"/>
              </a:rPr>
              <a:t> </a:t>
            </a:r>
            <a:r>
              <a:rPr lang="en-US" sz="2500" dirty="0" err="1" smtClean="0">
                <a:solidFill>
                  <a:srgbClr val="FF0000"/>
                </a:solidFill>
                <a:latin typeface="+mj-lt"/>
              </a:rPr>
              <a:t>định</a:t>
            </a:r>
            <a:r>
              <a:rPr lang="en-US" sz="2500" dirty="0" smtClean="0">
                <a:solidFill>
                  <a:srgbClr val="FF0000"/>
                </a:solidFill>
                <a:latin typeface="+mj-lt"/>
              </a:rPr>
              <a:t> </a:t>
            </a:r>
            <a:r>
              <a:rPr lang="en-US" sz="2500" dirty="0" err="1" smtClean="0">
                <a:solidFill>
                  <a:srgbClr val="FF0000"/>
                </a:solidFill>
                <a:latin typeface="+mj-lt"/>
              </a:rPr>
              <a:t>về</a:t>
            </a:r>
            <a:r>
              <a:rPr lang="en-US" sz="2500" dirty="0" smtClean="0">
                <a:solidFill>
                  <a:srgbClr val="FF0000"/>
                </a:solidFill>
                <a:latin typeface="+mj-lt"/>
              </a:rPr>
              <a:t> </a:t>
            </a:r>
            <a:r>
              <a:rPr lang="en-US" sz="2500" dirty="0" err="1" smtClean="0">
                <a:solidFill>
                  <a:srgbClr val="FF0000"/>
                </a:solidFill>
                <a:latin typeface="+mj-lt"/>
              </a:rPr>
              <a:t>quản</a:t>
            </a:r>
            <a:r>
              <a:rPr lang="en-US" sz="2500" dirty="0" smtClean="0">
                <a:solidFill>
                  <a:srgbClr val="FF0000"/>
                </a:solidFill>
                <a:latin typeface="+mj-lt"/>
              </a:rPr>
              <a:t> </a:t>
            </a:r>
            <a:r>
              <a:rPr lang="en-US" sz="2500" dirty="0" err="1" smtClean="0">
                <a:solidFill>
                  <a:srgbClr val="FF0000"/>
                </a:solidFill>
                <a:latin typeface="+mj-lt"/>
              </a:rPr>
              <a:t>lý</a:t>
            </a:r>
            <a:r>
              <a:rPr lang="en-US" sz="2500" dirty="0" smtClean="0">
                <a:solidFill>
                  <a:srgbClr val="FF0000"/>
                </a:solidFill>
                <a:latin typeface="+mj-lt"/>
              </a:rPr>
              <a:t> </a:t>
            </a:r>
            <a:r>
              <a:rPr lang="en-US" sz="2500" dirty="0" err="1" smtClean="0">
                <a:solidFill>
                  <a:srgbClr val="FF0000"/>
                </a:solidFill>
                <a:latin typeface="+mj-lt"/>
              </a:rPr>
              <a:t>nhà</a:t>
            </a:r>
            <a:r>
              <a:rPr lang="en-US" sz="2500" dirty="0" smtClean="0">
                <a:solidFill>
                  <a:srgbClr val="FF0000"/>
                </a:solidFill>
                <a:latin typeface="+mj-lt"/>
              </a:rPr>
              <a:t> </a:t>
            </a:r>
            <a:r>
              <a:rPr lang="en-US" sz="2500" dirty="0" err="1" smtClean="0">
                <a:solidFill>
                  <a:srgbClr val="FF0000"/>
                </a:solidFill>
                <a:latin typeface="+mj-lt"/>
              </a:rPr>
              <a:t>nước</a:t>
            </a:r>
            <a:r>
              <a:rPr lang="en-US" sz="2500" dirty="0" smtClean="0">
                <a:solidFill>
                  <a:srgbClr val="FF0000"/>
                </a:solidFill>
                <a:latin typeface="+mj-lt"/>
              </a:rPr>
              <a:t> </a:t>
            </a:r>
            <a:r>
              <a:rPr lang="en-US" sz="2500" dirty="0" err="1" smtClean="0">
                <a:solidFill>
                  <a:srgbClr val="FF0000"/>
                </a:solidFill>
                <a:latin typeface="+mj-lt"/>
              </a:rPr>
              <a:t>về</a:t>
            </a:r>
            <a:r>
              <a:rPr lang="en-US" sz="2500" dirty="0" smtClean="0">
                <a:solidFill>
                  <a:srgbClr val="FF0000"/>
                </a:solidFill>
                <a:latin typeface="+mj-lt"/>
              </a:rPr>
              <a:t> TĐKT </a:t>
            </a:r>
            <a:r>
              <a:rPr lang="en-US" sz="2500" dirty="0" smtClean="0">
                <a:ea typeface="Calibri" charset="0"/>
              </a:rPr>
              <a:t>[11]</a:t>
            </a:r>
            <a:endParaRPr lang="en-US" sz="2500" dirty="0" smtClean="0">
              <a:latin typeface="+mj-lt"/>
            </a:endParaRPr>
          </a:p>
          <a:p>
            <a:pPr algn="just">
              <a:lnSpc>
                <a:spcPct val="150000"/>
              </a:lnSpc>
              <a:spcBef>
                <a:spcPts val="1200"/>
              </a:spcBef>
              <a:buFont typeface="Wingdings" pitchFamily="2" charset="2"/>
              <a:buNone/>
              <a:defRPr/>
            </a:pPr>
            <a:endParaRPr lang="en-US" sz="2500"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1"/>
            <a:ext cx="8686800" cy="609600"/>
          </a:xfrm>
        </p:spPr>
        <p:txBody>
          <a:bodyPr/>
          <a:lstStyle/>
          <a:p>
            <a:pPr algn="just">
              <a:buFont typeface="Wingdings" pitchFamily="2" charset="2"/>
              <a:buNone/>
              <a:defRPr/>
            </a:pPr>
            <a:r>
              <a:rPr lang="en-US" sz="2800" b="1" dirty="0" smtClean="0">
                <a:solidFill>
                  <a:srgbClr val="99FF33"/>
                </a:solidFill>
                <a:latin typeface="+mj-lt"/>
              </a:rPr>
              <a:t>3. </a:t>
            </a:r>
            <a:r>
              <a:rPr lang="en-US" sz="2800" b="1" spc="-100" dirty="0" err="1" smtClean="0">
                <a:solidFill>
                  <a:srgbClr val="99FF33"/>
                </a:solidFill>
                <a:latin typeface="+mj-lt"/>
              </a:rPr>
              <a:t>Danh</a:t>
            </a:r>
            <a:r>
              <a:rPr lang="en-US" sz="2800" b="1" spc="-100" dirty="0" smtClean="0">
                <a:solidFill>
                  <a:srgbClr val="99FF33"/>
                </a:solidFill>
                <a:latin typeface="+mj-lt"/>
              </a:rPr>
              <a:t> </a:t>
            </a:r>
            <a:r>
              <a:rPr lang="en-US" sz="2800" b="1" spc="-100" dirty="0" err="1" smtClean="0">
                <a:solidFill>
                  <a:srgbClr val="99FF33"/>
                </a:solidFill>
                <a:latin typeface="+mj-lt"/>
              </a:rPr>
              <a:t>hiệu</a:t>
            </a:r>
            <a:r>
              <a:rPr lang="en-US" sz="2800" b="1" spc="-100" dirty="0" smtClean="0">
                <a:solidFill>
                  <a:srgbClr val="99FF33"/>
                </a:solidFill>
                <a:latin typeface="+mj-lt"/>
              </a:rPr>
              <a:t> </a:t>
            </a:r>
            <a:r>
              <a:rPr lang="en-US" sz="2800" b="1" spc="-100" dirty="0" err="1" smtClean="0">
                <a:solidFill>
                  <a:srgbClr val="99FF33"/>
                </a:solidFill>
                <a:latin typeface="+mj-lt"/>
              </a:rPr>
              <a:t>thi</a:t>
            </a:r>
            <a:r>
              <a:rPr lang="en-US" sz="2800" b="1" spc="-100" dirty="0" smtClean="0">
                <a:solidFill>
                  <a:srgbClr val="99FF33"/>
                </a:solidFill>
                <a:latin typeface="+mj-lt"/>
              </a:rPr>
              <a:t> </a:t>
            </a:r>
            <a:r>
              <a:rPr lang="en-US" sz="2800" b="1" spc="-100" dirty="0" err="1" smtClean="0">
                <a:solidFill>
                  <a:srgbClr val="99FF33"/>
                </a:solidFill>
                <a:latin typeface="+mj-lt"/>
              </a:rPr>
              <a:t>đua</a:t>
            </a:r>
            <a:r>
              <a:rPr lang="en-US" sz="2800" b="1" spc="-100" dirty="0" smtClean="0">
                <a:solidFill>
                  <a:srgbClr val="99FF33"/>
                </a:solidFill>
                <a:latin typeface="+mj-lt"/>
              </a:rPr>
              <a:t> </a:t>
            </a:r>
            <a:r>
              <a:rPr lang="en-US" sz="2800" b="1" spc="-100" dirty="0" err="1" smtClean="0">
                <a:solidFill>
                  <a:srgbClr val="99FF33"/>
                </a:solidFill>
                <a:latin typeface="+mj-lt"/>
              </a:rPr>
              <a:t>và</a:t>
            </a:r>
            <a:r>
              <a:rPr lang="en-US" sz="2800" b="1" spc="-100" dirty="0" smtClean="0">
                <a:solidFill>
                  <a:srgbClr val="99FF33"/>
                </a:solidFill>
                <a:latin typeface="+mj-lt"/>
              </a:rPr>
              <a:t> </a:t>
            </a:r>
            <a:r>
              <a:rPr lang="en-US" sz="2800" b="1" spc="-100" dirty="0" err="1" smtClean="0">
                <a:solidFill>
                  <a:srgbClr val="99FF33"/>
                </a:solidFill>
                <a:latin typeface="+mj-lt"/>
              </a:rPr>
              <a:t>tiêu</a:t>
            </a:r>
            <a:r>
              <a:rPr lang="en-US" sz="2800" b="1" spc="-100" dirty="0" smtClean="0">
                <a:solidFill>
                  <a:srgbClr val="99FF33"/>
                </a:solidFill>
                <a:latin typeface="+mj-lt"/>
              </a:rPr>
              <a:t> </a:t>
            </a:r>
            <a:r>
              <a:rPr lang="en-US" sz="2800" b="1" spc="-100" dirty="0" err="1" smtClean="0">
                <a:solidFill>
                  <a:srgbClr val="99FF33"/>
                </a:solidFill>
                <a:latin typeface="+mj-lt"/>
              </a:rPr>
              <a:t>chuẩn</a:t>
            </a:r>
            <a:r>
              <a:rPr lang="en-US" sz="2800" b="1" spc="-100" dirty="0" smtClean="0">
                <a:solidFill>
                  <a:srgbClr val="99FF33"/>
                </a:solidFill>
                <a:latin typeface="+mj-lt"/>
              </a:rPr>
              <a:t> </a:t>
            </a:r>
            <a:r>
              <a:rPr lang="en-US" sz="2800" b="1" spc="-100" dirty="0" err="1" smtClean="0">
                <a:solidFill>
                  <a:srgbClr val="99FF33"/>
                </a:solidFill>
                <a:latin typeface="+mj-lt"/>
              </a:rPr>
              <a:t>danh</a:t>
            </a:r>
            <a:r>
              <a:rPr lang="en-US" sz="2800" b="1" spc="-100" dirty="0" smtClean="0">
                <a:solidFill>
                  <a:srgbClr val="99FF33"/>
                </a:solidFill>
                <a:latin typeface="+mj-lt"/>
              </a:rPr>
              <a:t> </a:t>
            </a:r>
            <a:r>
              <a:rPr lang="en-US" sz="2800" b="1" spc="-100" dirty="0" err="1" smtClean="0">
                <a:solidFill>
                  <a:srgbClr val="99FF33"/>
                </a:solidFill>
                <a:latin typeface="+mj-lt"/>
              </a:rPr>
              <a:t>hiệu</a:t>
            </a:r>
            <a:r>
              <a:rPr lang="en-US" sz="2800" b="1" spc="-100" dirty="0" smtClean="0">
                <a:solidFill>
                  <a:srgbClr val="99FF33"/>
                </a:solidFill>
                <a:latin typeface="+mj-lt"/>
              </a:rPr>
              <a:t> </a:t>
            </a:r>
            <a:r>
              <a:rPr lang="en-US" sz="2800" b="1" spc="-100" dirty="0" err="1" smtClean="0">
                <a:solidFill>
                  <a:srgbClr val="99FF33"/>
                </a:solidFill>
                <a:latin typeface="+mj-lt"/>
              </a:rPr>
              <a:t>thi</a:t>
            </a:r>
            <a:r>
              <a:rPr lang="en-US" sz="2800" b="1" spc="-100" dirty="0" smtClean="0">
                <a:solidFill>
                  <a:srgbClr val="99FF33"/>
                </a:solidFill>
                <a:latin typeface="+mj-lt"/>
              </a:rPr>
              <a:t> </a:t>
            </a:r>
            <a:r>
              <a:rPr lang="en-US" sz="2800" b="1" spc="-100" dirty="0" err="1" smtClean="0">
                <a:solidFill>
                  <a:srgbClr val="99FF33"/>
                </a:solidFill>
                <a:latin typeface="+mj-lt"/>
              </a:rPr>
              <a:t>đua</a:t>
            </a:r>
            <a:endParaRPr lang="en-US" sz="2800" b="1" spc="-100" dirty="0" smtClean="0">
              <a:solidFill>
                <a:srgbClr val="99FF33"/>
              </a:solidFill>
              <a:latin typeface="+mj-lt"/>
            </a:endParaRPr>
          </a:p>
          <a:p>
            <a:pPr algn="just">
              <a:lnSpc>
                <a:spcPct val="120000"/>
              </a:lnSpc>
              <a:spcBef>
                <a:spcPts val="1800"/>
              </a:spcBef>
              <a:buFont typeface="Wingdings" pitchFamily="2" charset="2"/>
              <a:buNone/>
              <a:defRPr/>
            </a:pPr>
            <a:r>
              <a:rPr lang="en-US" sz="2500" b="1" dirty="0" smtClean="0">
                <a:latin typeface="+mj-lt"/>
              </a:rPr>
              <a:t>    </a:t>
            </a:r>
            <a:r>
              <a:rPr lang="en-US" sz="2500" b="1" dirty="0" err="1" smtClean="0">
                <a:latin typeface="+mj-lt"/>
              </a:rPr>
              <a:t>Ngoài</a:t>
            </a:r>
            <a:r>
              <a:rPr lang="en-US" sz="2500" b="1" dirty="0" smtClean="0">
                <a:latin typeface="+mj-lt"/>
              </a:rPr>
              <a:t> </a:t>
            </a:r>
            <a:r>
              <a:rPr lang="en-US" sz="2500" b="1" dirty="0" err="1" smtClean="0">
                <a:latin typeface="+mj-lt"/>
              </a:rPr>
              <a:t>các</a:t>
            </a:r>
            <a:r>
              <a:rPr lang="en-US" sz="2500" b="1" dirty="0" smtClean="0">
                <a:latin typeface="+mj-lt"/>
              </a:rPr>
              <a:t> </a:t>
            </a:r>
            <a:r>
              <a:rPr lang="en-US" sz="2500" b="1" dirty="0" err="1" smtClean="0">
                <a:latin typeface="+mj-lt"/>
              </a:rPr>
              <a:t>danh</a:t>
            </a:r>
            <a:r>
              <a:rPr lang="en-US" sz="2500" b="1" dirty="0" smtClean="0">
                <a:latin typeface="+mj-lt"/>
              </a:rPr>
              <a:t> </a:t>
            </a:r>
            <a:r>
              <a:rPr lang="en-US" sz="2500" b="1" dirty="0" err="1" smtClean="0">
                <a:latin typeface="+mj-lt"/>
              </a:rPr>
              <a:t>hiệu</a:t>
            </a:r>
            <a:r>
              <a:rPr lang="en-US" sz="2500" b="1" dirty="0" smtClean="0">
                <a:latin typeface="+mj-lt"/>
              </a:rPr>
              <a:t> </a:t>
            </a:r>
            <a:r>
              <a:rPr lang="en-US" sz="2500" b="1" dirty="0" err="1" smtClean="0">
                <a:latin typeface="+mj-lt"/>
              </a:rPr>
              <a:t>thi</a:t>
            </a:r>
            <a:r>
              <a:rPr lang="en-US" sz="2500" b="1" dirty="0" smtClean="0">
                <a:latin typeface="+mj-lt"/>
              </a:rPr>
              <a:t> </a:t>
            </a:r>
            <a:r>
              <a:rPr lang="en-US" sz="2500" b="1" dirty="0" err="1" smtClean="0">
                <a:latin typeface="+mj-lt"/>
              </a:rPr>
              <a:t>đua</a:t>
            </a:r>
            <a:r>
              <a:rPr lang="en-US" sz="2500" b="1" dirty="0" smtClean="0">
                <a:latin typeface="+mj-lt"/>
              </a:rPr>
              <a:t> </a:t>
            </a:r>
            <a:r>
              <a:rPr lang="en-US" sz="2500" b="1" dirty="0" err="1" smtClean="0">
                <a:latin typeface="+mj-lt"/>
              </a:rPr>
              <a:t>đối</a:t>
            </a:r>
            <a:r>
              <a:rPr lang="en-US" sz="2500" b="1" dirty="0" smtClean="0">
                <a:latin typeface="+mj-lt"/>
              </a:rPr>
              <a:t> </a:t>
            </a:r>
            <a:r>
              <a:rPr lang="en-US" sz="2500" b="1" dirty="0" err="1" smtClean="0">
                <a:latin typeface="+mj-lt"/>
              </a:rPr>
              <a:t>với</a:t>
            </a:r>
            <a:r>
              <a:rPr lang="en-US" sz="2500" b="1" dirty="0" smtClean="0">
                <a:latin typeface="+mj-lt"/>
              </a:rPr>
              <a:t> </a:t>
            </a:r>
            <a:r>
              <a:rPr lang="en-US" sz="2500" b="1" dirty="0" err="1" smtClean="0">
                <a:latin typeface="+mj-lt"/>
              </a:rPr>
              <a:t>Khối</a:t>
            </a:r>
            <a:r>
              <a:rPr lang="en-US" sz="2500" b="1" dirty="0" smtClean="0">
                <a:latin typeface="+mj-lt"/>
              </a:rPr>
              <a:t> LLVT, </a:t>
            </a:r>
            <a:br>
              <a:rPr lang="en-US" sz="2500" b="1" dirty="0" smtClean="0">
                <a:latin typeface="+mj-lt"/>
              </a:rPr>
            </a:br>
            <a:r>
              <a:rPr lang="x-none" sz="2500" b="1" smtClean="0">
                <a:latin typeface="+mj-lt"/>
              </a:rPr>
              <a:t>Các danh hiệu thi đua</a:t>
            </a:r>
            <a:r>
              <a:rPr lang="en-US" sz="2500" b="1" dirty="0" smtClean="0">
                <a:latin typeface="+mj-lt"/>
              </a:rPr>
              <a:t> </a:t>
            </a:r>
            <a:r>
              <a:rPr lang="en-US" sz="2500" b="1" dirty="0" err="1" smtClean="0">
                <a:latin typeface="+mj-lt"/>
              </a:rPr>
              <a:t>gồm</a:t>
            </a:r>
            <a:r>
              <a:rPr lang="en-US" sz="2500" b="1" dirty="0" smtClean="0">
                <a:latin typeface="+mj-lt"/>
              </a:rPr>
              <a:t>:</a:t>
            </a:r>
            <a:endParaRPr lang="en-US" sz="2500" dirty="0" smtClean="0">
              <a:latin typeface="+mj-lt"/>
            </a:endParaRPr>
          </a:p>
          <a:p>
            <a:pPr algn="just">
              <a:buFont typeface="Wingdings" pitchFamily="2" charset="2"/>
              <a:buNone/>
              <a:defRPr/>
            </a:pPr>
            <a:endParaRPr lang="en-US" sz="2500" dirty="0">
              <a:latin typeface="+mj-lt"/>
            </a:endParaRPr>
          </a:p>
        </p:txBody>
      </p:sp>
      <p:graphicFrame>
        <p:nvGraphicFramePr>
          <p:cNvPr id="5" name="Group 40"/>
          <p:cNvGraphicFramePr>
            <a:graphicFrameLocks noGrp="1"/>
          </p:cNvGraphicFramePr>
          <p:nvPr>
            <p:extLst>
              <p:ext uri="{D42A27DB-BD31-4B8C-83A1-F6EECF244321}">
                <p14:modId xmlns:p14="http://schemas.microsoft.com/office/powerpoint/2010/main" val="47184896"/>
              </p:ext>
            </p:extLst>
          </p:nvPr>
        </p:nvGraphicFramePr>
        <p:xfrm>
          <a:off x="276726" y="2002582"/>
          <a:ext cx="8610600" cy="4678680"/>
        </p:xfrm>
        <a:graphic>
          <a:graphicData uri="http://schemas.openxmlformats.org/drawingml/2006/table">
            <a:tbl>
              <a:tblPr/>
              <a:tblGrid>
                <a:gridCol w="2870200"/>
                <a:gridCol w="4064000"/>
                <a:gridCol w="1676400"/>
              </a:tblGrid>
              <a:tr h="942213">
                <a:tc>
                  <a:txBody>
                    <a:bodyPr/>
                    <a:lstStyle/>
                    <a:p>
                      <a:pPr marL="0" marR="0" lvl="0" indent="0" algn="ctr"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500" b="0" i="0" u="none" strike="noStrike" cap="none" normalizeH="0" baseline="0" dirty="0" err="1" smtClean="0">
                          <a:ln>
                            <a:noFill/>
                          </a:ln>
                          <a:solidFill>
                            <a:srgbClr val="FF0000"/>
                          </a:solidFill>
                          <a:effectLst>
                            <a:outerShdw blurRad="38100" dist="38100" dir="2700000" algn="tl">
                              <a:srgbClr val="000000"/>
                            </a:outerShdw>
                          </a:effectLst>
                          <a:latin typeface="Arial" pitchFamily="34" charset="0"/>
                          <a:cs typeface="Arial" pitchFamily="34" charset="0"/>
                        </a:rPr>
                        <a:t>Cá</a:t>
                      </a:r>
                      <a:r>
                        <a:rPr kumimoji="0" lang="en-US" sz="2500" b="0" i="0" u="none" strike="noStrike" cap="none" normalizeH="0" baseline="0" dirty="0" smtClean="0">
                          <a:ln>
                            <a:noFill/>
                          </a:ln>
                          <a:solidFill>
                            <a:srgbClr val="FF00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0000"/>
                          </a:solidFill>
                          <a:effectLst>
                            <a:outerShdw blurRad="38100" dist="38100" dir="2700000" algn="tl">
                              <a:srgbClr val="000000"/>
                            </a:outerShdw>
                          </a:effectLst>
                          <a:latin typeface="Arial" pitchFamily="34" charset="0"/>
                          <a:cs typeface="Arial" pitchFamily="34" charset="0"/>
                        </a:rPr>
                        <a:t>nhân</a:t>
                      </a:r>
                      <a:endParaRPr kumimoji="0" lang="en-US" sz="2500" b="0" i="0" u="none" strike="noStrike" cap="none" normalizeH="0" baseline="0" dirty="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500" b="0" i="0" u="none" strike="noStrike" cap="none" normalizeH="0" baseline="0" dirty="0" err="1" smtClean="0">
                          <a:ln>
                            <a:noFill/>
                          </a:ln>
                          <a:solidFill>
                            <a:srgbClr val="FF0000"/>
                          </a:solidFill>
                          <a:effectLst>
                            <a:outerShdw blurRad="38100" dist="38100" dir="2700000" algn="tl">
                              <a:srgbClr val="000000"/>
                            </a:outerShdw>
                          </a:effectLst>
                          <a:latin typeface="Arial" pitchFamily="34" charset="0"/>
                          <a:cs typeface="Arial" pitchFamily="34" charset="0"/>
                        </a:rPr>
                        <a:t>Tập</a:t>
                      </a:r>
                      <a:r>
                        <a:rPr kumimoji="0" lang="en-US" sz="2500" b="0" i="0" u="none" strike="noStrike" cap="none" normalizeH="0" baseline="0" dirty="0" smtClean="0">
                          <a:ln>
                            <a:noFill/>
                          </a:ln>
                          <a:solidFill>
                            <a:srgbClr val="FF00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0000"/>
                          </a:solidFill>
                          <a:effectLst>
                            <a:outerShdw blurRad="38100" dist="38100" dir="2700000" algn="tl">
                              <a:srgbClr val="000000"/>
                            </a:outerShdw>
                          </a:effectLst>
                          <a:latin typeface="Arial" pitchFamily="34" charset="0"/>
                          <a:cs typeface="Arial" pitchFamily="34" charset="0"/>
                        </a:rPr>
                        <a:t>thể</a:t>
                      </a:r>
                      <a:endParaRPr kumimoji="0" lang="en-US" sz="2500" b="0" i="0" u="none" strike="noStrike" cap="none" normalizeH="0" baseline="0" dirty="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500" b="0" i="0" u="none" strike="noStrike" cap="none" normalizeH="0" baseline="0" dirty="0" err="1" smtClean="0">
                          <a:ln>
                            <a:noFill/>
                          </a:ln>
                          <a:solidFill>
                            <a:srgbClr val="FF0000"/>
                          </a:solidFill>
                          <a:effectLst>
                            <a:outerShdw blurRad="38100" dist="38100" dir="2700000" algn="tl">
                              <a:srgbClr val="000000"/>
                            </a:outerShdw>
                          </a:effectLst>
                          <a:latin typeface="Arial" pitchFamily="34" charset="0"/>
                          <a:cs typeface="Arial" pitchFamily="34" charset="0"/>
                        </a:rPr>
                        <a:t>Hộ</a:t>
                      </a:r>
                      <a:r>
                        <a:rPr kumimoji="0" lang="en-US" sz="2500" b="0" i="0" u="none" strike="noStrike" cap="none" normalizeH="0" baseline="0" dirty="0" smtClean="0">
                          <a:ln>
                            <a:noFill/>
                          </a:ln>
                          <a:solidFill>
                            <a:srgbClr val="FF0000"/>
                          </a:solidFill>
                          <a:effectLst>
                            <a:outerShdw blurRad="38100" dist="38100" dir="2700000" algn="tl">
                              <a:srgbClr val="000000"/>
                            </a:outerShdw>
                          </a:effectLst>
                          <a:latin typeface="Arial" pitchFamily="34" charset="0"/>
                          <a:cs typeface="Arial" pitchFamily="34" charset="0"/>
                        </a:rPr>
                        <a:t> </a:t>
                      </a:r>
                      <a:br>
                        <a:rPr kumimoji="0" lang="en-US" sz="2500" b="0" i="0" u="none" strike="noStrike" cap="none" normalizeH="0" baseline="0" dirty="0" smtClean="0">
                          <a:ln>
                            <a:noFill/>
                          </a:ln>
                          <a:solidFill>
                            <a:srgbClr val="FF0000"/>
                          </a:solidFill>
                          <a:effectLst>
                            <a:outerShdw blurRad="38100" dist="38100" dir="2700000" algn="tl">
                              <a:srgbClr val="000000"/>
                            </a:outerShdw>
                          </a:effectLst>
                          <a:latin typeface="Arial" pitchFamily="34" charset="0"/>
                          <a:cs typeface="Arial" pitchFamily="34" charset="0"/>
                        </a:rPr>
                      </a:br>
                      <a:r>
                        <a:rPr kumimoji="0" lang="en-US" sz="2500" b="0" i="0" u="none" strike="noStrike" cap="none" normalizeH="0" baseline="0" dirty="0" err="1" smtClean="0">
                          <a:ln>
                            <a:noFill/>
                          </a:ln>
                          <a:solidFill>
                            <a:srgbClr val="FF0000"/>
                          </a:solidFill>
                          <a:effectLst>
                            <a:outerShdw blurRad="38100" dist="38100" dir="2700000" algn="tl">
                              <a:srgbClr val="000000"/>
                            </a:outerShdw>
                          </a:effectLst>
                          <a:latin typeface="Arial" pitchFamily="34" charset="0"/>
                          <a:cs typeface="Arial" pitchFamily="34" charset="0"/>
                        </a:rPr>
                        <a:t>gia</a:t>
                      </a:r>
                      <a:r>
                        <a:rPr kumimoji="0" lang="en-US" sz="2500" b="0" i="0" u="none" strike="noStrike" cap="none" normalizeH="0" baseline="0" dirty="0" smtClean="0">
                          <a:ln>
                            <a:noFill/>
                          </a:ln>
                          <a:solidFill>
                            <a:srgbClr val="FF00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0000"/>
                          </a:solidFill>
                          <a:effectLst>
                            <a:outerShdw blurRad="38100" dist="38100" dir="2700000" algn="tl">
                              <a:srgbClr val="000000"/>
                            </a:outerShdw>
                          </a:effectLst>
                          <a:latin typeface="Arial" pitchFamily="34" charset="0"/>
                          <a:cs typeface="Arial" pitchFamily="34" charset="0"/>
                        </a:rPr>
                        <a:t>đình</a:t>
                      </a:r>
                      <a:endParaRPr kumimoji="0" lang="en-US" sz="2500" b="0" i="0" u="none" strike="noStrike" cap="none" normalizeH="0" baseline="0" dirty="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01187">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Lao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động</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tiên</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tiến</a:t>
                      </a:r>
                      <a:endPar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Chiến</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sĩ</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thi</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đua</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cơ</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sở</a:t>
                      </a:r>
                      <a:endPar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Chiến</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sĩ</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thi</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đua</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thành</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phố</a:t>
                      </a:r>
                      <a:endPar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Chiến</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sĩ</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thi</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đua</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toàn</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quốc</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Tập</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thể</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lao</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động</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tiên</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tiến</a:t>
                      </a:r>
                      <a:endPar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Tập</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thể</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lao</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động</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xuất</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sắc</a:t>
                      </a:r>
                      <a:endPar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Cờ</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thi</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đua</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của</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thành</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phố</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p>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Cờ</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thi</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đua</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của</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Chính</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rgbClr val="FFFF00"/>
                          </a:solidFill>
                          <a:effectLst>
                            <a:outerShdw blurRad="38100" dist="38100" dir="2700000" algn="tl">
                              <a:srgbClr val="000000"/>
                            </a:outerShdw>
                          </a:effectLst>
                          <a:latin typeface="Arial" pitchFamily="34" charset="0"/>
                          <a:cs typeface="Arial" pitchFamily="34" charset="0"/>
                        </a:rPr>
                        <a:t>phủ</a:t>
                      </a:r>
                      <a:r>
                        <a:rPr kumimoji="0" lang="en-US" sz="2500" b="0" i="0" u="none" strike="noStrike" cap="none" normalizeH="0" baseline="0" dirty="0" smtClean="0">
                          <a:ln>
                            <a:noFill/>
                          </a:ln>
                          <a:solidFill>
                            <a:srgbClr val="FFFF00"/>
                          </a:solidFill>
                          <a:effectLst>
                            <a:outerShdw blurRad="38100" dist="38100" dir="2700000" algn="tl">
                              <a:srgbClr val="000000"/>
                            </a:outerShdw>
                          </a:effectLst>
                          <a:latin typeface="Arial" pitchFamily="34" charset="0"/>
                          <a:cs typeface="Arial" pitchFamily="34" charset="0"/>
                        </a:rPr>
                        <a:t> </a:t>
                      </a:r>
                    </a:p>
                    <a:p>
                      <a:pPr marL="0" marR="0" lvl="0" indent="0" algn="l" defTabSz="914400" rtl="0" eaLnBrk="1" fontAlgn="base" latinLnBrk="0" hangingPunct="1">
                        <a:lnSpc>
                          <a:spcPct val="120000"/>
                        </a:lnSpc>
                        <a:spcBef>
                          <a:spcPct val="20000"/>
                        </a:spcBef>
                        <a:spcAft>
                          <a:spcPct val="0"/>
                        </a:spcAft>
                        <a:buClr>
                          <a:schemeClr val="hlink"/>
                        </a:buClr>
                        <a:buSzPct val="60000"/>
                        <a:buFontTx/>
                        <a:buChar char="-"/>
                        <a:tabLst/>
                      </a:pP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Ấp</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văn</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hóa</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khu</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phố</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văn</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hóa</a:t>
                      </a:r>
                      <a:endPar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20000"/>
                        </a:lnSpc>
                        <a:spcBef>
                          <a:spcPct val="20000"/>
                        </a:spcBef>
                        <a:spcAft>
                          <a:spcPct val="0"/>
                        </a:spcAft>
                        <a:buClr>
                          <a:schemeClr val="hlink"/>
                        </a:buClr>
                        <a:buSzPct val="60000"/>
                        <a:buFontTx/>
                        <a:buNone/>
                        <a:tabLst/>
                      </a:pPr>
                      <a:endPar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0000"/>
                        </a:lnSpc>
                        <a:spcBef>
                          <a:spcPct val="20000"/>
                        </a:spcBef>
                        <a:spcAft>
                          <a:spcPct val="0"/>
                        </a:spcAft>
                        <a:buClr>
                          <a:schemeClr val="hlink"/>
                        </a:buClr>
                        <a:buSzPct val="60000"/>
                        <a:buFont typeface="Wingdings" pitchFamily="2" charset="2"/>
                        <a:buNone/>
                        <a:tabLst/>
                      </a:pP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Gia</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đình</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văn</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5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hóa</a:t>
                      </a:r>
                      <a:r>
                        <a:rPr kumimoji="0" lang="en-US" sz="25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14400" y="-762000"/>
            <a:ext cx="8229600" cy="1139825"/>
          </a:xfrm>
        </p:spPr>
        <p:txBody>
          <a:bodyPr/>
          <a:lstStyle/>
          <a:p>
            <a:r>
              <a:rPr lang="en-US" sz="4200" b="1" i="1" smtClean="0">
                <a:solidFill>
                  <a:srgbClr val="FF0000"/>
                </a:solidFill>
                <a:effectLst/>
              </a:rPr>
              <a:t/>
            </a:r>
            <a:br>
              <a:rPr lang="en-US" sz="4200" b="1" i="1" smtClean="0">
                <a:solidFill>
                  <a:srgbClr val="FF0000"/>
                </a:solidFill>
                <a:effectLst/>
              </a:rPr>
            </a:br>
            <a:r>
              <a:rPr lang="en-US" sz="4200" b="1" smtClean="0">
                <a:solidFill>
                  <a:srgbClr val="FF0000"/>
                </a:solidFill>
                <a:effectLst/>
              </a:rPr>
              <a:t/>
            </a:r>
            <a:br>
              <a:rPr lang="en-US" sz="4200" b="1" smtClean="0">
                <a:solidFill>
                  <a:srgbClr val="FF0000"/>
                </a:solidFill>
                <a:effectLst/>
              </a:rPr>
            </a:br>
            <a:endParaRPr lang="en-US" sz="4200" b="1" smtClean="0">
              <a:solidFill>
                <a:srgbClr val="FF0000"/>
              </a:solidFill>
              <a:effectLst/>
            </a:endParaRPr>
          </a:p>
        </p:txBody>
      </p:sp>
      <p:sp>
        <p:nvSpPr>
          <p:cNvPr id="3" name="Content Placeholder 2"/>
          <p:cNvSpPr>
            <a:spLocks noGrp="1"/>
          </p:cNvSpPr>
          <p:nvPr>
            <p:ph idx="1"/>
          </p:nvPr>
        </p:nvSpPr>
        <p:spPr>
          <a:xfrm>
            <a:off x="152400" y="152400"/>
            <a:ext cx="8763000" cy="5181600"/>
          </a:xfrm>
        </p:spPr>
        <p:txBody>
          <a:bodyPr/>
          <a:lstStyle/>
          <a:p>
            <a:pPr algn="just">
              <a:lnSpc>
                <a:spcPct val="120000"/>
              </a:lnSpc>
              <a:spcBef>
                <a:spcPts val="1200"/>
              </a:spcBef>
              <a:buFont typeface="Wingdings" pitchFamily="2" charset="2"/>
              <a:buNone/>
              <a:defRPr/>
            </a:pPr>
            <a:r>
              <a:rPr lang="en-US" sz="2800" b="1" dirty="0" smtClean="0">
                <a:solidFill>
                  <a:srgbClr val="99FF33"/>
                </a:solidFill>
                <a:latin typeface="+mj-lt"/>
              </a:rPr>
              <a:t>    </a:t>
            </a:r>
            <a:r>
              <a:rPr lang="x-none" sz="2800" b="1" smtClean="0">
                <a:solidFill>
                  <a:srgbClr val="99FF33"/>
                </a:solidFill>
                <a:latin typeface="+mj-lt"/>
              </a:rPr>
              <a:t>Danh hiệu Chiến sĩ thi đua các cấp</a:t>
            </a:r>
            <a:r>
              <a:rPr lang="en-US" sz="2800" b="1" dirty="0" smtClean="0">
                <a:solidFill>
                  <a:srgbClr val="99FF33"/>
                </a:solidFill>
                <a:latin typeface="+mj-lt"/>
              </a:rPr>
              <a:t> </a:t>
            </a:r>
            <a:r>
              <a:rPr lang="en-US" sz="2800" b="1" dirty="0" smtClean="0">
                <a:solidFill>
                  <a:srgbClr val="FF0000"/>
                </a:solidFill>
                <a:latin typeface="+mj-lt"/>
              </a:rPr>
              <a:t>(</a:t>
            </a:r>
            <a:r>
              <a:rPr lang="en-US" sz="2800" b="1" dirty="0" err="1" smtClean="0">
                <a:solidFill>
                  <a:srgbClr val="FF0000"/>
                </a:solidFill>
                <a:latin typeface="+mj-lt"/>
              </a:rPr>
              <a:t>Điều</a:t>
            </a:r>
            <a:r>
              <a:rPr lang="en-US" sz="2800" b="1" dirty="0" smtClean="0">
                <a:solidFill>
                  <a:srgbClr val="FF0000"/>
                </a:solidFill>
                <a:latin typeface="+mj-lt"/>
              </a:rPr>
              <a:t> 10)</a:t>
            </a:r>
            <a:endParaRPr lang="en-US" sz="2800" dirty="0" smtClean="0">
              <a:solidFill>
                <a:srgbClr val="FF0000"/>
              </a:solidFill>
              <a:latin typeface="+mj-lt"/>
            </a:endParaRPr>
          </a:p>
          <a:p>
            <a:pPr algn="just">
              <a:lnSpc>
                <a:spcPct val="114000"/>
              </a:lnSpc>
              <a:spcBef>
                <a:spcPts val="600"/>
              </a:spcBef>
              <a:buNone/>
              <a:defRPr/>
            </a:pPr>
            <a:r>
              <a:rPr lang="vi-VN" sz="2500" dirty="0" smtClean="0">
                <a:latin typeface="+mj-lt"/>
              </a:rPr>
              <a:t>1. </a:t>
            </a:r>
            <a:r>
              <a:rPr lang="vi-VN" sz="2800" dirty="0" smtClean="0">
                <a:latin typeface="+mj-lt"/>
              </a:rPr>
              <a:t>Danh hiệu </a:t>
            </a:r>
            <a:r>
              <a:rPr lang="vi-VN" sz="2800" b="1" dirty="0" smtClean="0">
                <a:solidFill>
                  <a:srgbClr val="FFFF00"/>
                </a:solidFill>
                <a:latin typeface="+mj-lt"/>
              </a:rPr>
              <a:t>“Chiến sĩ thi đua toàn quốc”</a:t>
            </a:r>
            <a:r>
              <a:rPr lang="vi-VN" sz="2800" dirty="0" smtClean="0">
                <a:latin typeface="+mj-lt"/>
              </a:rPr>
              <a:t> được xét tặng cho cá nhân có thành tích </a:t>
            </a:r>
            <a:r>
              <a:rPr lang="vi-VN" sz="2800" dirty="0" smtClean="0">
                <a:solidFill>
                  <a:srgbClr val="FF0000"/>
                </a:solidFill>
                <a:latin typeface="+mj-lt"/>
              </a:rPr>
              <a:t>tiêu biểu xuất sắc NH</a:t>
            </a:r>
            <a:r>
              <a:rPr lang="en-US" sz="2800" dirty="0" smtClean="0">
                <a:solidFill>
                  <a:srgbClr val="FF0000"/>
                </a:solidFill>
                <a:latin typeface="+mj-lt"/>
              </a:rPr>
              <a:t>Ấ</a:t>
            </a:r>
            <a:r>
              <a:rPr lang="vi-VN" sz="2800" dirty="0" smtClean="0">
                <a:solidFill>
                  <a:srgbClr val="FF0000"/>
                </a:solidFill>
                <a:latin typeface="+mj-lt"/>
              </a:rPr>
              <a:t>T</a:t>
            </a:r>
            <a:r>
              <a:rPr lang="vi-VN" sz="2800" dirty="0" smtClean="0">
                <a:latin typeface="+mj-lt"/>
              </a:rPr>
              <a:t> được </a:t>
            </a:r>
            <a:r>
              <a:rPr lang="vi-VN" sz="2800" b="1" dirty="0" smtClean="0">
                <a:solidFill>
                  <a:srgbClr val="FF0000"/>
                </a:solidFill>
                <a:latin typeface="+mj-lt"/>
              </a:rPr>
              <a:t>lựa chọn</a:t>
            </a:r>
            <a:r>
              <a:rPr lang="vi-VN" sz="2800" dirty="0" smtClean="0">
                <a:solidFill>
                  <a:srgbClr val="FF0000"/>
                </a:solidFill>
                <a:latin typeface="+mj-lt"/>
              </a:rPr>
              <a:t> </a:t>
            </a:r>
            <a:r>
              <a:rPr lang="vi-VN" sz="2800" dirty="0" smtClean="0">
                <a:latin typeface="+mj-lt"/>
              </a:rPr>
              <a:t>trong số những cá nhân </a:t>
            </a:r>
            <a:r>
              <a:rPr lang="vi-VN" sz="2800" b="1" dirty="0" smtClean="0">
                <a:solidFill>
                  <a:srgbClr val="FF0000"/>
                </a:solidFill>
                <a:latin typeface="+mj-lt"/>
              </a:rPr>
              <a:t>có hai lần liên tục</a:t>
            </a:r>
            <a:r>
              <a:rPr lang="vi-VN" sz="2800" dirty="0" smtClean="0">
                <a:latin typeface="+mj-lt"/>
              </a:rPr>
              <a:t> đạt danh hiệu Chiến sĩ thi đua </a:t>
            </a:r>
            <a:r>
              <a:rPr lang="en-US" sz="2800" dirty="0" err="1" smtClean="0">
                <a:latin typeface="+mj-lt"/>
              </a:rPr>
              <a:t>thành</a:t>
            </a:r>
            <a:r>
              <a:rPr lang="en-US" sz="2800" dirty="0" smtClean="0">
                <a:latin typeface="+mj-lt"/>
              </a:rPr>
              <a:t> </a:t>
            </a:r>
            <a:r>
              <a:rPr lang="en-US" sz="2800" dirty="0" err="1" smtClean="0">
                <a:latin typeface="+mj-lt"/>
              </a:rPr>
              <a:t>phố</a:t>
            </a:r>
            <a:r>
              <a:rPr lang="en-US" sz="2800" dirty="0" smtClean="0">
                <a:latin typeface="+mj-lt"/>
              </a:rPr>
              <a:t> </a:t>
            </a:r>
            <a:r>
              <a:rPr lang="en-US" sz="2800" dirty="0" smtClean="0">
                <a:ea typeface="Calibri" charset="0"/>
              </a:rPr>
              <a:t>[12]</a:t>
            </a:r>
            <a:r>
              <a:rPr lang="vi-VN" sz="2800" dirty="0" smtClean="0">
                <a:latin typeface="+mj-lt"/>
              </a:rPr>
              <a:t>.</a:t>
            </a:r>
            <a:endParaRPr lang="en-US" sz="2800" dirty="0" smtClean="0">
              <a:latin typeface="+mj-lt"/>
            </a:endParaRPr>
          </a:p>
          <a:p>
            <a:pPr algn="just">
              <a:lnSpc>
                <a:spcPct val="114000"/>
              </a:lnSpc>
              <a:spcBef>
                <a:spcPts val="600"/>
              </a:spcBef>
              <a:buFont typeface="Wingdings" pitchFamily="2" charset="2"/>
              <a:buNone/>
              <a:defRPr/>
            </a:pPr>
            <a:r>
              <a:rPr lang="en-US" sz="2800" i="1" dirty="0" smtClean="0">
                <a:latin typeface="+mj-lt"/>
              </a:rPr>
              <a:t>	</a:t>
            </a:r>
            <a:r>
              <a:rPr lang="vi-VN" sz="2800" dirty="0" smtClean="0">
                <a:latin typeface="+mj-lt"/>
              </a:rPr>
              <a:t>Sáng kiến đ</a:t>
            </a:r>
            <a:r>
              <a:rPr lang="en-US" sz="2800" dirty="0" smtClean="0">
                <a:latin typeface="+mj-lt"/>
              </a:rPr>
              <a:t>ể </a:t>
            </a:r>
            <a:r>
              <a:rPr lang="vi-VN" sz="2800" dirty="0" smtClean="0">
                <a:latin typeface="+mj-lt"/>
              </a:rPr>
              <a:t>làm căn cứ x</a:t>
            </a:r>
            <a:r>
              <a:rPr lang="en-US" sz="2800" dirty="0" smtClean="0">
                <a:latin typeface="+mj-lt"/>
              </a:rPr>
              <a:t>é</a:t>
            </a:r>
            <a:r>
              <a:rPr lang="vi-VN" sz="2800" dirty="0" smtClean="0">
                <a:latin typeface="+mj-lt"/>
              </a:rPr>
              <a:t>t tặng danh hiệu “Chiến sĩ thi đua toàn quốc” phải được áp dụng thực tiễn đạt hiệu quả cao và </a:t>
            </a:r>
            <a:r>
              <a:rPr lang="vi-VN" sz="2800" dirty="0" smtClean="0">
                <a:solidFill>
                  <a:srgbClr val="FF0000"/>
                </a:solidFill>
                <a:latin typeface="+mj-lt"/>
              </a:rPr>
              <a:t>có phạm vi ảnh hưởng trong toàn quốc</a:t>
            </a:r>
            <a:r>
              <a:rPr lang="vi-VN" sz="2800" dirty="0" smtClean="0">
                <a:latin typeface="+mj-lt"/>
              </a:rPr>
              <a:t>. </a:t>
            </a:r>
            <a:endParaRPr lang="en-US" sz="2800" dirty="0" smtClean="0">
              <a:latin typeface="+mj-lt"/>
            </a:endParaRPr>
          </a:p>
          <a:p>
            <a:pPr algn="just">
              <a:lnSpc>
                <a:spcPct val="114000"/>
              </a:lnSpc>
              <a:spcBef>
                <a:spcPts val="600"/>
              </a:spcBef>
              <a:buFont typeface="Wingdings" pitchFamily="2" charset="2"/>
              <a:buNone/>
              <a:defRPr/>
            </a:pPr>
            <a:r>
              <a:rPr lang="en-US" sz="2800" dirty="0" smtClean="0">
                <a:latin typeface="+mj-lt"/>
              </a:rPr>
              <a:t>	V</a:t>
            </a:r>
            <a:r>
              <a:rPr lang="vi-VN" sz="2800" dirty="0" smtClean="0">
                <a:latin typeface="+mj-lt"/>
              </a:rPr>
              <a:t>iệc công nhận hiệu quả áp dụng và phạm vi ảnh hưởng của sáng kiến, đ</a:t>
            </a:r>
            <a:r>
              <a:rPr lang="en-US" sz="2800" dirty="0" smtClean="0">
                <a:latin typeface="+mj-lt"/>
              </a:rPr>
              <a:t>ề </a:t>
            </a:r>
            <a:r>
              <a:rPr lang="vi-VN" sz="2800" dirty="0" smtClean="0">
                <a:latin typeface="+mj-lt"/>
              </a:rPr>
              <a:t>tài nghiên cứu khoa học </a:t>
            </a:r>
            <a:r>
              <a:rPr lang="vi-VN" sz="2800" dirty="0" smtClean="0">
                <a:solidFill>
                  <a:srgbClr val="FF0000"/>
                </a:solidFill>
                <a:latin typeface="+mj-lt"/>
              </a:rPr>
              <a:t>do </a:t>
            </a:r>
            <a:r>
              <a:rPr lang="en-US" sz="2800" dirty="0" err="1" smtClean="0">
                <a:solidFill>
                  <a:srgbClr val="FF0000"/>
                </a:solidFill>
                <a:latin typeface="+mj-lt"/>
              </a:rPr>
              <a:t>Chủ</a:t>
            </a:r>
            <a:r>
              <a:rPr lang="en-US" sz="2800" dirty="0" smtClean="0">
                <a:solidFill>
                  <a:srgbClr val="FF0000"/>
                </a:solidFill>
                <a:latin typeface="+mj-lt"/>
              </a:rPr>
              <a:t> </a:t>
            </a:r>
            <a:r>
              <a:rPr lang="en-US" sz="2800" dirty="0" err="1" smtClean="0">
                <a:solidFill>
                  <a:srgbClr val="FF0000"/>
                </a:solidFill>
                <a:latin typeface="+mj-lt"/>
              </a:rPr>
              <a:t>tịch</a:t>
            </a:r>
            <a:r>
              <a:rPr lang="en-US" sz="2800" dirty="0" smtClean="0">
                <a:solidFill>
                  <a:srgbClr val="FF0000"/>
                </a:solidFill>
                <a:latin typeface="+mj-lt"/>
              </a:rPr>
              <a:t> </a:t>
            </a:r>
            <a:r>
              <a:rPr lang="en-US" sz="2800" dirty="0" err="1" smtClean="0">
                <a:solidFill>
                  <a:srgbClr val="FF0000"/>
                </a:solidFill>
                <a:latin typeface="+mj-lt"/>
              </a:rPr>
              <a:t>Ủy</a:t>
            </a:r>
            <a:r>
              <a:rPr lang="en-US" sz="2800" dirty="0" smtClean="0">
                <a:solidFill>
                  <a:srgbClr val="FF0000"/>
                </a:solidFill>
                <a:latin typeface="+mj-lt"/>
              </a:rPr>
              <a:t> ban </a:t>
            </a:r>
            <a:r>
              <a:rPr lang="en-US" sz="2800" dirty="0" err="1" smtClean="0">
                <a:solidFill>
                  <a:srgbClr val="FF0000"/>
                </a:solidFill>
                <a:latin typeface="+mj-lt"/>
              </a:rPr>
              <a:t>nhân</a:t>
            </a:r>
            <a:r>
              <a:rPr lang="en-US" sz="2800" dirty="0" smtClean="0">
                <a:solidFill>
                  <a:srgbClr val="FF0000"/>
                </a:solidFill>
                <a:latin typeface="+mj-lt"/>
              </a:rPr>
              <a:t> </a:t>
            </a:r>
            <a:r>
              <a:rPr lang="en-US" sz="2800" dirty="0" err="1" smtClean="0">
                <a:solidFill>
                  <a:srgbClr val="FF0000"/>
                </a:solidFill>
                <a:latin typeface="+mj-lt"/>
              </a:rPr>
              <a:t>dân</a:t>
            </a:r>
            <a:r>
              <a:rPr lang="en-US" sz="2800" dirty="0" smtClean="0">
                <a:solidFill>
                  <a:srgbClr val="FF0000"/>
                </a:solidFill>
                <a:latin typeface="+mj-lt"/>
              </a:rPr>
              <a:t> </a:t>
            </a:r>
            <a:r>
              <a:rPr lang="en-US" sz="2800" dirty="0" err="1" smtClean="0">
                <a:solidFill>
                  <a:srgbClr val="FF0000"/>
                </a:solidFill>
                <a:latin typeface="+mj-lt"/>
              </a:rPr>
              <a:t>thành</a:t>
            </a:r>
            <a:r>
              <a:rPr lang="en-US" sz="2800" dirty="0" smtClean="0">
                <a:solidFill>
                  <a:srgbClr val="FF0000"/>
                </a:solidFill>
                <a:latin typeface="+mj-lt"/>
              </a:rPr>
              <a:t> </a:t>
            </a:r>
            <a:r>
              <a:rPr lang="en-US" sz="2800" dirty="0" err="1" smtClean="0">
                <a:solidFill>
                  <a:srgbClr val="FF0000"/>
                </a:solidFill>
                <a:latin typeface="+mj-lt"/>
              </a:rPr>
              <a:t>phố</a:t>
            </a:r>
            <a:r>
              <a:rPr lang="en-US" sz="2800" dirty="0" smtClean="0">
                <a:solidFill>
                  <a:srgbClr val="FF0000"/>
                </a:solidFill>
                <a:latin typeface="+mj-lt"/>
              </a:rPr>
              <a:t> </a:t>
            </a:r>
            <a:r>
              <a:rPr lang="en-US" sz="2800" dirty="0" err="1" smtClean="0">
                <a:solidFill>
                  <a:srgbClr val="FF0000"/>
                </a:solidFill>
                <a:latin typeface="+mj-lt"/>
              </a:rPr>
              <a:t>quyết</a:t>
            </a:r>
            <a:r>
              <a:rPr lang="en-US" sz="2800" dirty="0" smtClean="0">
                <a:solidFill>
                  <a:srgbClr val="FF0000"/>
                </a:solidFill>
                <a:latin typeface="+mj-lt"/>
              </a:rPr>
              <a:t> </a:t>
            </a:r>
            <a:r>
              <a:rPr lang="en-US" sz="2800" dirty="0" err="1" smtClean="0">
                <a:solidFill>
                  <a:srgbClr val="FF0000"/>
                </a:solidFill>
                <a:latin typeface="+mj-lt"/>
              </a:rPr>
              <a:t>định</a:t>
            </a:r>
            <a:r>
              <a:rPr lang="en-US" sz="2800" dirty="0" smtClean="0">
                <a:solidFill>
                  <a:srgbClr val="FF0000"/>
                </a:solidFill>
                <a:latin typeface="+mj-lt"/>
              </a:rPr>
              <a:t>.</a:t>
            </a:r>
            <a:r>
              <a:rPr lang="vi-VN" sz="2800" dirty="0" smtClean="0">
                <a:solidFill>
                  <a:srgbClr val="FF0000"/>
                </a:solidFill>
                <a:latin typeface="+mj-lt"/>
              </a:rPr>
              <a:t> </a:t>
            </a:r>
            <a:endParaRPr lang="en-US" sz="2800" dirty="0" smtClean="0">
              <a:solidFill>
                <a:srgbClr val="FF0000"/>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2"/>
          <p:cNvSpPr txBox="1">
            <a:spLocks noChangeArrowheads="1"/>
          </p:cNvSpPr>
          <p:nvPr/>
        </p:nvSpPr>
        <p:spPr bwMode="auto">
          <a:xfrm>
            <a:off x="533400" y="0"/>
            <a:ext cx="8229600" cy="7620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
            </a:r>
            <a:br>
              <a:rPr kumimoji="0" lang="en-US" sz="3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br>
            <a:r>
              <a:rPr kumimoji="0" lang="en-US" sz="30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NỘI DUNG</a:t>
            </a:r>
            <a:endParaRPr kumimoji="0" lang="en-US" sz="3000" b="1" i="0" u="none" strike="noStrike" kern="0" cap="none" spc="0" normalizeH="0" baseline="0" noProof="0" dirty="0">
              <a:ln>
                <a:noFill/>
              </a:ln>
              <a:solidFill>
                <a:schemeClr val="tx2"/>
              </a:solidFill>
              <a:effectLst>
                <a:outerShdw blurRad="38100" dist="38100" dir="2700000" algn="tl">
                  <a:srgbClr val="000000"/>
                </a:outerShdw>
              </a:effectLst>
              <a:uLnTx/>
              <a:uFillTx/>
              <a:latin typeface="+mj-lt"/>
              <a:ea typeface="+mj-ea"/>
              <a:cs typeface="+mj-cs"/>
            </a:endParaRPr>
          </a:p>
        </p:txBody>
      </p:sp>
      <p:grpSp>
        <p:nvGrpSpPr>
          <p:cNvPr id="55" name="Group 3"/>
          <p:cNvGrpSpPr>
            <a:grpSpLocks/>
          </p:cNvGrpSpPr>
          <p:nvPr/>
        </p:nvGrpSpPr>
        <p:grpSpPr bwMode="auto">
          <a:xfrm>
            <a:off x="457200" y="870284"/>
            <a:ext cx="8305800" cy="958516"/>
            <a:chOff x="912" y="1008"/>
            <a:chExt cx="3984" cy="912"/>
          </a:xfrm>
        </p:grpSpPr>
        <p:sp>
          <p:nvSpPr>
            <p:cNvPr id="56" name="AutoShape 4"/>
            <p:cNvSpPr>
              <a:spLocks noChangeArrowheads="1"/>
            </p:cNvSpPr>
            <p:nvPr/>
          </p:nvSpPr>
          <p:spPr bwMode="gray">
            <a:xfrm>
              <a:off x="912" y="1008"/>
              <a:ext cx="3984" cy="912"/>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grpSp>
          <p:nvGrpSpPr>
            <p:cNvPr id="57" name="Group 5"/>
            <p:cNvGrpSpPr>
              <a:grpSpLocks/>
            </p:cNvGrpSpPr>
            <p:nvPr/>
          </p:nvGrpSpPr>
          <p:grpSpPr bwMode="auto">
            <a:xfrm>
              <a:off x="999" y="1092"/>
              <a:ext cx="768" cy="746"/>
              <a:chOff x="999" y="1092"/>
              <a:chExt cx="768" cy="746"/>
            </a:xfrm>
          </p:grpSpPr>
          <p:sp>
            <p:nvSpPr>
              <p:cNvPr id="59" name="AutoShape 6"/>
              <p:cNvSpPr>
                <a:spLocks noChangeArrowheads="1"/>
              </p:cNvSpPr>
              <p:nvPr/>
            </p:nvSpPr>
            <p:spPr bwMode="gray">
              <a:xfrm>
                <a:off x="999" y="1092"/>
                <a:ext cx="768" cy="746"/>
              </a:xfrm>
              <a:prstGeom prst="roundRect">
                <a:avLst>
                  <a:gd name="adj" fmla="val 11921"/>
                </a:avLst>
              </a:prstGeom>
              <a:solidFill>
                <a:srgbClr val="FF6600"/>
              </a:solidFill>
              <a:ln w="38100">
                <a:solidFill>
                  <a:schemeClr val="bg1"/>
                </a:solidFill>
                <a:round/>
                <a:headEnd/>
                <a:tailEnd/>
              </a:ln>
              <a:effectLst/>
            </p:spPr>
            <p:txBody>
              <a:bodyPr wrap="none" anchor="ctr"/>
              <a:lstStyle/>
              <a:p>
                <a:endParaRPr lang="en-US"/>
              </a:p>
            </p:txBody>
          </p:sp>
          <p:sp>
            <p:nvSpPr>
              <p:cNvPr id="60" name="Freeform 7"/>
              <p:cNvSpPr>
                <a:spLocks/>
              </p:cNvSpPr>
              <p:nvPr/>
            </p:nvSpPr>
            <p:spPr bwMode="gray">
              <a:xfrm>
                <a:off x="1047" y="1140"/>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61" name="Text Box 8"/>
              <p:cNvSpPr txBox="1">
                <a:spLocks noChangeArrowheads="1"/>
              </p:cNvSpPr>
              <p:nvPr/>
            </p:nvSpPr>
            <p:spPr bwMode="gray">
              <a:xfrm>
                <a:off x="1283" y="1188"/>
                <a:ext cx="182" cy="325"/>
              </a:xfrm>
              <a:prstGeom prst="rect">
                <a:avLst/>
              </a:prstGeom>
              <a:noFill/>
              <a:ln w="9525" algn="ctr">
                <a:noFill/>
                <a:miter lim="800000"/>
                <a:headEnd/>
                <a:tailEnd/>
              </a:ln>
              <a:effectLst/>
            </p:spPr>
            <p:txBody>
              <a:bodyPr wrap="none">
                <a:spAutoFit/>
              </a:bodyPr>
              <a:lstStyle/>
              <a:p>
                <a:pPr algn="ctr" eaLnBrk="0" hangingPunct="0"/>
                <a:r>
                  <a:rPr lang="en-US" sz="2800" dirty="0">
                    <a:solidFill>
                      <a:srgbClr val="FFFFFF"/>
                    </a:solidFill>
                    <a:effectLst>
                      <a:outerShdw blurRad="38100" dist="38100" dir="2700000" algn="tl">
                        <a:srgbClr val="000000"/>
                      </a:outerShdw>
                    </a:effectLst>
                    <a:latin typeface="Arial" charset="0"/>
                  </a:rPr>
                  <a:t>1</a:t>
                </a:r>
              </a:p>
            </p:txBody>
          </p:sp>
        </p:grpSp>
        <p:sp>
          <p:nvSpPr>
            <p:cNvPr id="58" name="Text Box 9"/>
            <p:cNvSpPr txBox="1">
              <a:spLocks noChangeArrowheads="1"/>
            </p:cNvSpPr>
            <p:nvPr/>
          </p:nvSpPr>
          <p:spPr bwMode="gray">
            <a:xfrm>
              <a:off x="1872" y="1149"/>
              <a:ext cx="2928" cy="230"/>
            </a:xfrm>
            <a:prstGeom prst="rect">
              <a:avLst/>
            </a:prstGeom>
            <a:noFill/>
            <a:ln w="9525" algn="ctr">
              <a:noFill/>
              <a:miter lim="800000"/>
              <a:headEnd/>
              <a:tailEnd/>
            </a:ln>
            <a:effectLst/>
          </p:spPr>
          <p:txBody>
            <a:bodyPr>
              <a:spAutoFit/>
            </a:bodyPr>
            <a:lstStyle/>
            <a:p>
              <a:pPr eaLnBrk="0" hangingPunct="0"/>
              <a:endParaRPr lang="en-US">
                <a:solidFill>
                  <a:srgbClr val="000000"/>
                </a:solidFill>
                <a:latin typeface="Arial" charset="0"/>
              </a:endParaRPr>
            </a:p>
          </p:txBody>
        </p:sp>
      </p:grpSp>
      <p:grpSp>
        <p:nvGrpSpPr>
          <p:cNvPr id="62" name="Group 10"/>
          <p:cNvGrpSpPr>
            <a:grpSpLocks/>
          </p:cNvGrpSpPr>
          <p:nvPr/>
        </p:nvGrpSpPr>
        <p:grpSpPr bwMode="auto">
          <a:xfrm>
            <a:off x="457200" y="2057402"/>
            <a:ext cx="8305800" cy="914400"/>
            <a:chOff x="912" y="2016"/>
            <a:chExt cx="3984" cy="912"/>
          </a:xfrm>
        </p:grpSpPr>
        <p:sp>
          <p:nvSpPr>
            <p:cNvPr id="63" name="AutoShape 11"/>
            <p:cNvSpPr>
              <a:spLocks noChangeArrowheads="1"/>
            </p:cNvSpPr>
            <p:nvPr/>
          </p:nvSpPr>
          <p:spPr bwMode="gray">
            <a:xfrm>
              <a:off x="912" y="2016"/>
              <a:ext cx="3984" cy="912"/>
            </a:xfrm>
            <a:prstGeom prst="roundRect">
              <a:avLst>
                <a:gd name="adj" fmla="val 10889"/>
              </a:avLst>
            </a:prstGeom>
            <a:gradFill rotWithShape="1">
              <a:gsLst>
                <a:gs pos="0">
                  <a:srgbClr val="DDDDDD"/>
                </a:gs>
                <a:gs pos="50000">
                  <a:srgbClr val="DDDDDD">
                    <a:gamma/>
                    <a:tint val="39216"/>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grpSp>
          <p:nvGrpSpPr>
            <p:cNvPr id="64" name="Group 12"/>
            <p:cNvGrpSpPr>
              <a:grpSpLocks/>
            </p:cNvGrpSpPr>
            <p:nvPr/>
          </p:nvGrpSpPr>
          <p:grpSpPr bwMode="auto">
            <a:xfrm>
              <a:off x="999" y="2100"/>
              <a:ext cx="768" cy="746"/>
              <a:chOff x="999" y="2100"/>
              <a:chExt cx="768" cy="746"/>
            </a:xfrm>
          </p:grpSpPr>
          <p:sp>
            <p:nvSpPr>
              <p:cNvPr id="66" name="AutoShape 13"/>
              <p:cNvSpPr>
                <a:spLocks noChangeArrowheads="1"/>
              </p:cNvSpPr>
              <p:nvPr/>
            </p:nvSpPr>
            <p:spPr bwMode="gray">
              <a:xfrm>
                <a:off x="999" y="2100"/>
                <a:ext cx="768" cy="746"/>
              </a:xfrm>
              <a:prstGeom prst="roundRect">
                <a:avLst>
                  <a:gd name="adj" fmla="val 11921"/>
                </a:avLst>
              </a:prstGeom>
              <a:solidFill>
                <a:srgbClr val="FF00FF"/>
              </a:solidFill>
              <a:ln w="38100">
                <a:solidFill>
                  <a:schemeClr val="bg1"/>
                </a:solidFill>
                <a:round/>
                <a:headEnd/>
                <a:tailEnd/>
              </a:ln>
              <a:effectLst/>
            </p:spPr>
            <p:txBody>
              <a:bodyPr wrap="none" anchor="ctr"/>
              <a:lstStyle/>
              <a:p>
                <a:endParaRPr lang="en-US"/>
              </a:p>
            </p:txBody>
          </p:sp>
          <p:sp>
            <p:nvSpPr>
              <p:cNvPr id="67" name="Freeform 14"/>
              <p:cNvSpPr>
                <a:spLocks/>
              </p:cNvSpPr>
              <p:nvPr/>
            </p:nvSpPr>
            <p:spPr bwMode="gray">
              <a:xfrm>
                <a:off x="1047" y="214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w="0">
                <a:noFill/>
                <a:prstDash val="solid"/>
                <a:round/>
                <a:headEnd/>
                <a:tailEnd/>
              </a:ln>
            </p:spPr>
            <p:txBody>
              <a:bodyPr/>
              <a:lstStyle/>
              <a:p>
                <a:endParaRPr lang="en-US"/>
              </a:p>
            </p:txBody>
          </p:sp>
          <p:sp>
            <p:nvSpPr>
              <p:cNvPr id="68" name="Text Box 15"/>
              <p:cNvSpPr txBox="1">
                <a:spLocks noChangeArrowheads="1"/>
              </p:cNvSpPr>
              <p:nvPr/>
            </p:nvSpPr>
            <p:spPr bwMode="gray">
              <a:xfrm>
                <a:off x="1282" y="2191"/>
                <a:ext cx="182" cy="444"/>
              </a:xfrm>
              <a:prstGeom prst="rect">
                <a:avLst/>
              </a:prstGeom>
              <a:solidFill>
                <a:srgbClr val="FF00FF"/>
              </a:solidFill>
              <a:ln w="9525" algn="ctr">
                <a:noFill/>
                <a:miter lim="800000"/>
                <a:headEnd/>
                <a:tailEnd/>
              </a:ln>
              <a:effectLst/>
            </p:spPr>
            <p:txBody>
              <a:bodyPr wrap="none">
                <a:spAutoFit/>
              </a:bodyPr>
              <a:lstStyle/>
              <a:p>
                <a:pPr algn="ctr" eaLnBrk="0" hangingPunct="0"/>
                <a:r>
                  <a:rPr lang="en-US" sz="2800" dirty="0">
                    <a:solidFill>
                      <a:srgbClr val="FFFFFF"/>
                    </a:solidFill>
                    <a:effectLst>
                      <a:outerShdw blurRad="38100" dist="38100" dir="2700000" algn="tl">
                        <a:srgbClr val="000000"/>
                      </a:outerShdw>
                    </a:effectLst>
                    <a:latin typeface="Arial" charset="0"/>
                  </a:rPr>
                  <a:t>2</a:t>
                </a:r>
              </a:p>
            </p:txBody>
          </p:sp>
        </p:grpSp>
        <p:sp>
          <p:nvSpPr>
            <p:cNvPr id="65" name="Text Box 16"/>
            <p:cNvSpPr txBox="1">
              <a:spLocks noChangeArrowheads="1"/>
            </p:cNvSpPr>
            <p:nvPr/>
          </p:nvSpPr>
          <p:spPr bwMode="gray">
            <a:xfrm>
              <a:off x="1872" y="2141"/>
              <a:ext cx="2928" cy="313"/>
            </a:xfrm>
            <a:prstGeom prst="rect">
              <a:avLst/>
            </a:prstGeom>
            <a:noFill/>
            <a:ln w="9525" algn="ctr">
              <a:noFill/>
              <a:miter lim="800000"/>
              <a:headEnd/>
              <a:tailEnd/>
            </a:ln>
            <a:effectLst/>
          </p:spPr>
          <p:txBody>
            <a:bodyPr>
              <a:spAutoFit/>
            </a:bodyPr>
            <a:lstStyle/>
            <a:p>
              <a:endParaRPr lang="en-US">
                <a:solidFill>
                  <a:srgbClr val="000000"/>
                </a:solidFill>
                <a:latin typeface="Arial" charset="0"/>
              </a:endParaRPr>
            </a:p>
          </p:txBody>
        </p:sp>
      </p:grpSp>
      <p:grpSp>
        <p:nvGrpSpPr>
          <p:cNvPr id="69" name="Group 17"/>
          <p:cNvGrpSpPr>
            <a:grpSpLocks/>
          </p:cNvGrpSpPr>
          <p:nvPr/>
        </p:nvGrpSpPr>
        <p:grpSpPr bwMode="auto">
          <a:xfrm>
            <a:off x="457200" y="4572000"/>
            <a:ext cx="8229600" cy="906378"/>
            <a:chOff x="912" y="3120"/>
            <a:chExt cx="3984" cy="1580"/>
          </a:xfrm>
        </p:grpSpPr>
        <p:sp>
          <p:nvSpPr>
            <p:cNvPr id="70" name="AutoShape 18"/>
            <p:cNvSpPr>
              <a:spLocks noChangeArrowheads="1"/>
            </p:cNvSpPr>
            <p:nvPr/>
          </p:nvSpPr>
          <p:spPr bwMode="gray">
            <a:xfrm>
              <a:off x="912" y="3120"/>
              <a:ext cx="3984" cy="1580"/>
            </a:xfrm>
            <a:prstGeom prst="roundRect">
              <a:avLst>
                <a:gd name="adj" fmla="val 10889"/>
              </a:avLst>
            </a:prstGeom>
            <a:gradFill rotWithShape="1">
              <a:gsLst>
                <a:gs pos="0">
                  <a:srgbClr val="DDDDDD"/>
                </a:gs>
                <a:gs pos="50000">
                  <a:srgbClr val="DDDDDD">
                    <a:gamma/>
                    <a:tint val="48627"/>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grpSp>
          <p:nvGrpSpPr>
            <p:cNvPr id="71" name="Group 19"/>
            <p:cNvGrpSpPr>
              <a:grpSpLocks/>
            </p:cNvGrpSpPr>
            <p:nvPr/>
          </p:nvGrpSpPr>
          <p:grpSpPr bwMode="auto">
            <a:xfrm>
              <a:off x="999" y="3260"/>
              <a:ext cx="768" cy="1328"/>
              <a:chOff x="999" y="3260"/>
              <a:chExt cx="768" cy="1328"/>
            </a:xfrm>
          </p:grpSpPr>
          <p:sp>
            <p:nvSpPr>
              <p:cNvPr id="73" name="AutoShape 20"/>
              <p:cNvSpPr>
                <a:spLocks noChangeArrowheads="1"/>
              </p:cNvSpPr>
              <p:nvPr/>
            </p:nvSpPr>
            <p:spPr bwMode="gray">
              <a:xfrm>
                <a:off x="999" y="3260"/>
                <a:ext cx="768" cy="1328"/>
              </a:xfrm>
              <a:prstGeom prst="roundRect">
                <a:avLst>
                  <a:gd name="adj" fmla="val 11921"/>
                </a:avLst>
              </a:prstGeom>
              <a:solidFill>
                <a:srgbClr val="FFFF00"/>
              </a:solidFill>
              <a:ln w="38100">
                <a:solidFill>
                  <a:schemeClr val="bg1"/>
                </a:solidFill>
                <a:round/>
                <a:headEnd/>
                <a:tailEnd/>
              </a:ln>
              <a:effectLst/>
            </p:spPr>
            <p:txBody>
              <a:bodyPr wrap="none" anchor="ctr"/>
              <a:lstStyle/>
              <a:p>
                <a:endParaRPr lang="en-US"/>
              </a:p>
            </p:txBody>
          </p:sp>
          <p:sp>
            <p:nvSpPr>
              <p:cNvPr id="75" name="Text Box 22"/>
              <p:cNvSpPr txBox="1">
                <a:spLocks noChangeArrowheads="1"/>
              </p:cNvSpPr>
              <p:nvPr/>
            </p:nvSpPr>
            <p:spPr bwMode="gray">
              <a:xfrm>
                <a:off x="1281" y="3492"/>
                <a:ext cx="184" cy="912"/>
              </a:xfrm>
              <a:prstGeom prst="rect">
                <a:avLst/>
              </a:prstGeom>
              <a:solidFill>
                <a:srgbClr val="FFFF00"/>
              </a:solidFill>
              <a:ln w="9525" algn="ctr">
                <a:noFill/>
                <a:miter lim="800000"/>
                <a:headEnd/>
                <a:tailEnd/>
              </a:ln>
              <a:effectLst/>
            </p:spPr>
            <p:txBody>
              <a:bodyPr wrap="square">
                <a:spAutoFit/>
              </a:bodyPr>
              <a:lstStyle/>
              <a:p>
                <a:pPr algn="ctr" eaLnBrk="0" hangingPunct="0"/>
                <a:r>
                  <a:rPr lang="en-US" dirty="0">
                    <a:solidFill>
                      <a:srgbClr val="FFFFFF"/>
                    </a:solidFill>
                    <a:effectLst>
                      <a:outerShdw blurRad="38100" dist="38100" dir="2700000" algn="tl">
                        <a:srgbClr val="000000"/>
                      </a:outerShdw>
                    </a:effectLst>
                    <a:latin typeface="Arial" charset="0"/>
                  </a:rPr>
                  <a:t>4</a:t>
                </a:r>
                <a:endParaRPr lang="en-US" sz="2800" dirty="0">
                  <a:solidFill>
                    <a:srgbClr val="FFFFFF"/>
                  </a:solidFill>
                  <a:effectLst>
                    <a:outerShdw blurRad="38100" dist="38100" dir="2700000" algn="tl">
                      <a:srgbClr val="000000"/>
                    </a:outerShdw>
                  </a:effectLst>
                  <a:latin typeface="Arial" charset="0"/>
                </a:endParaRPr>
              </a:p>
            </p:txBody>
          </p:sp>
        </p:grpSp>
        <p:sp>
          <p:nvSpPr>
            <p:cNvPr id="72" name="Text Box 23"/>
            <p:cNvSpPr txBox="1">
              <a:spLocks noChangeArrowheads="1"/>
            </p:cNvSpPr>
            <p:nvPr/>
          </p:nvSpPr>
          <p:spPr bwMode="gray">
            <a:xfrm>
              <a:off x="1872" y="3161"/>
              <a:ext cx="2928" cy="231"/>
            </a:xfrm>
            <a:prstGeom prst="rect">
              <a:avLst/>
            </a:prstGeom>
            <a:noFill/>
            <a:ln w="9525" algn="ctr">
              <a:noFill/>
              <a:miter lim="800000"/>
              <a:headEnd/>
              <a:tailEnd/>
            </a:ln>
            <a:effectLst/>
          </p:spPr>
          <p:txBody>
            <a:bodyPr>
              <a:spAutoFit/>
            </a:bodyPr>
            <a:lstStyle/>
            <a:p>
              <a:pPr eaLnBrk="0" hangingPunct="0"/>
              <a:endParaRPr lang="en-US">
                <a:solidFill>
                  <a:srgbClr val="000000"/>
                </a:solidFill>
                <a:latin typeface="Arial" charset="0"/>
              </a:endParaRPr>
            </a:p>
          </p:txBody>
        </p:sp>
      </p:grpSp>
      <p:sp>
        <p:nvSpPr>
          <p:cNvPr id="76" name="Rectangle 31"/>
          <p:cNvSpPr>
            <a:spLocks noChangeArrowheads="1"/>
          </p:cNvSpPr>
          <p:nvPr/>
        </p:nvSpPr>
        <p:spPr bwMode="auto">
          <a:xfrm>
            <a:off x="2286000" y="894349"/>
            <a:ext cx="6400800" cy="830997"/>
          </a:xfrm>
          <a:prstGeom prst="rect">
            <a:avLst/>
          </a:prstGeom>
          <a:noFill/>
          <a:ln w="9525">
            <a:noFill/>
            <a:miter lim="800000"/>
            <a:headEnd/>
            <a:tailEnd/>
          </a:ln>
          <a:effectLst/>
        </p:spPr>
        <p:txBody>
          <a:bodyPr wrap="square">
            <a:spAutoFit/>
          </a:bodyPr>
          <a:lstStyle/>
          <a:p>
            <a:pPr algn="just"/>
            <a:r>
              <a:rPr lang="en-US" sz="2400" b="1" dirty="0" err="1" smtClean="0">
                <a:solidFill>
                  <a:schemeClr val="bg1"/>
                </a:solidFill>
                <a:latin typeface="Arial" charset="0"/>
              </a:rPr>
              <a:t>Một</a:t>
            </a:r>
            <a:r>
              <a:rPr lang="en-US" sz="2400" b="1" dirty="0" smtClean="0">
                <a:solidFill>
                  <a:schemeClr val="bg1"/>
                </a:solidFill>
                <a:latin typeface="Arial" charset="0"/>
              </a:rPr>
              <a:t> </a:t>
            </a:r>
            <a:r>
              <a:rPr lang="en-US" sz="2400" b="1" dirty="0" err="1" smtClean="0">
                <a:solidFill>
                  <a:schemeClr val="bg1"/>
                </a:solidFill>
                <a:latin typeface="Arial" charset="0"/>
              </a:rPr>
              <a:t>số</a:t>
            </a:r>
            <a:r>
              <a:rPr lang="en-US" sz="2400" b="1" dirty="0" smtClean="0">
                <a:solidFill>
                  <a:schemeClr val="bg1"/>
                </a:solidFill>
                <a:latin typeface="Arial" charset="0"/>
              </a:rPr>
              <a:t> </a:t>
            </a:r>
            <a:r>
              <a:rPr lang="en-US" sz="2400" b="1" dirty="0" err="1" smtClean="0">
                <a:solidFill>
                  <a:schemeClr val="bg1"/>
                </a:solidFill>
                <a:latin typeface="Arial" charset="0"/>
              </a:rPr>
              <a:t>nội</a:t>
            </a:r>
            <a:r>
              <a:rPr lang="en-US" sz="2400" b="1" dirty="0" smtClean="0">
                <a:solidFill>
                  <a:schemeClr val="bg1"/>
                </a:solidFill>
                <a:latin typeface="Arial" charset="0"/>
              </a:rPr>
              <a:t> dung </a:t>
            </a:r>
            <a:r>
              <a:rPr lang="en-US" sz="2400" b="1" dirty="0" err="1" smtClean="0">
                <a:solidFill>
                  <a:schemeClr val="bg1"/>
                </a:solidFill>
                <a:latin typeface="Arial" charset="0"/>
              </a:rPr>
              <a:t>mới</a:t>
            </a:r>
            <a:r>
              <a:rPr lang="en-US" sz="2400" b="1" dirty="0" smtClean="0">
                <a:solidFill>
                  <a:schemeClr val="bg1"/>
                </a:solidFill>
                <a:latin typeface="Arial" charset="0"/>
              </a:rPr>
              <a:t>, </a:t>
            </a:r>
            <a:r>
              <a:rPr lang="en-US" sz="2400" b="1" dirty="0" err="1" smtClean="0">
                <a:solidFill>
                  <a:schemeClr val="bg1"/>
                </a:solidFill>
                <a:latin typeface="Arial" charset="0"/>
              </a:rPr>
              <a:t>cơ</a:t>
            </a:r>
            <a:r>
              <a:rPr lang="en-US" sz="2400" b="1" dirty="0" smtClean="0">
                <a:solidFill>
                  <a:schemeClr val="bg1"/>
                </a:solidFill>
                <a:latin typeface="Arial" charset="0"/>
              </a:rPr>
              <a:t> </a:t>
            </a:r>
            <a:r>
              <a:rPr lang="en-US" sz="2400" b="1" dirty="0" err="1" smtClean="0">
                <a:solidFill>
                  <a:schemeClr val="bg1"/>
                </a:solidFill>
                <a:latin typeface="Arial" charset="0"/>
              </a:rPr>
              <a:t>bản</a:t>
            </a:r>
            <a:r>
              <a:rPr lang="en-US" sz="2400" b="1" dirty="0" smtClean="0">
                <a:solidFill>
                  <a:schemeClr val="bg1"/>
                </a:solidFill>
                <a:latin typeface="Arial" charset="0"/>
              </a:rPr>
              <a:t> </a:t>
            </a:r>
            <a:r>
              <a:rPr lang="en-US" sz="2400" b="1" dirty="0" err="1" smtClean="0">
                <a:solidFill>
                  <a:schemeClr val="bg1"/>
                </a:solidFill>
                <a:latin typeface="Arial" charset="0"/>
              </a:rPr>
              <a:t>quy</a:t>
            </a:r>
            <a:r>
              <a:rPr lang="en-US" sz="2400" b="1" dirty="0" smtClean="0">
                <a:solidFill>
                  <a:schemeClr val="bg1"/>
                </a:solidFill>
                <a:latin typeface="Arial" charset="0"/>
              </a:rPr>
              <a:t> </a:t>
            </a:r>
            <a:r>
              <a:rPr lang="en-US" sz="2400" b="1" dirty="0" err="1" smtClean="0">
                <a:solidFill>
                  <a:schemeClr val="bg1"/>
                </a:solidFill>
                <a:latin typeface="Arial" charset="0"/>
              </a:rPr>
              <a:t>định</a:t>
            </a:r>
            <a:r>
              <a:rPr lang="en-US" sz="2400" b="1" dirty="0" smtClean="0">
                <a:solidFill>
                  <a:schemeClr val="bg1"/>
                </a:solidFill>
                <a:latin typeface="Arial" charset="0"/>
              </a:rPr>
              <a:t> </a:t>
            </a:r>
            <a:r>
              <a:rPr lang="en-US" sz="2400" b="1" dirty="0" err="1" smtClean="0">
                <a:solidFill>
                  <a:schemeClr val="bg1"/>
                </a:solidFill>
                <a:latin typeface="Arial" charset="0"/>
              </a:rPr>
              <a:t>về</a:t>
            </a:r>
            <a:r>
              <a:rPr lang="en-US" sz="2400" b="1" dirty="0" smtClean="0">
                <a:solidFill>
                  <a:schemeClr val="bg1"/>
                </a:solidFill>
                <a:latin typeface="Arial" charset="0"/>
              </a:rPr>
              <a:t> </a:t>
            </a:r>
            <a:r>
              <a:rPr lang="en-US" sz="2400" b="1" dirty="0" err="1" smtClean="0">
                <a:solidFill>
                  <a:schemeClr val="bg1"/>
                </a:solidFill>
                <a:latin typeface="Arial" charset="0"/>
              </a:rPr>
              <a:t>công</a:t>
            </a:r>
            <a:r>
              <a:rPr lang="en-US" sz="2400" b="1" dirty="0" smtClean="0">
                <a:solidFill>
                  <a:schemeClr val="bg1"/>
                </a:solidFill>
                <a:latin typeface="Arial" charset="0"/>
              </a:rPr>
              <a:t> </a:t>
            </a:r>
            <a:r>
              <a:rPr lang="en-US" sz="2400" b="1" dirty="0" err="1" smtClean="0">
                <a:solidFill>
                  <a:schemeClr val="bg1"/>
                </a:solidFill>
                <a:latin typeface="Arial" charset="0"/>
              </a:rPr>
              <a:t>tác</a:t>
            </a:r>
            <a:r>
              <a:rPr lang="en-US" sz="2400" b="1" dirty="0" smtClean="0">
                <a:solidFill>
                  <a:schemeClr val="bg1"/>
                </a:solidFill>
                <a:latin typeface="Arial" charset="0"/>
              </a:rPr>
              <a:t> </a:t>
            </a:r>
            <a:r>
              <a:rPr lang="en-US" sz="2400" b="1" dirty="0" err="1" smtClean="0">
                <a:solidFill>
                  <a:schemeClr val="bg1"/>
                </a:solidFill>
                <a:latin typeface="Arial" charset="0"/>
              </a:rPr>
              <a:t>thi</a:t>
            </a:r>
            <a:r>
              <a:rPr lang="en-US" sz="2400" b="1" dirty="0" smtClean="0">
                <a:solidFill>
                  <a:schemeClr val="bg1"/>
                </a:solidFill>
                <a:latin typeface="Arial" charset="0"/>
              </a:rPr>
              <a:t> </a:t>
            </a:r>
            <a:r>
              <a:rPr lang="en-US" sz="2400" b="1" dirty="0" err="1" smtClean="0">
                <a:solidFill>
                  <a:schemeClr val="bg1"/>
                </a:solidFill>
                <a:latin typeface="Arial" charset="0"/>
              </a:rPr>
              <a:t>đua</a:t>
            </a:r>
            <a:r>
              <a:rPr lang="en-US" sz="2400" b="1" dirty="0" smtClean="0">
                <a:solidFill>
                  <a:schemeClr val="bg1"/>
                </a:solidFill>
                <a:latin typeface="Arial" charset="0"/>
              </a:rPr>
              <a:t>, </a:t>
            </a:r>
            <a:r>
              <a:rPr lang="en-US" sz="2400" b="1" dirty="0" err="1" smtClean="0">
                <a:solidFill>
                  <a:schemeClr val="bg1"/>
                </a:solidFill>
                <a:latin typeface="Arial" charset="0"/>
              </a:rPr>
              <a:t>khen</a:t>
            </a:r>
            <a:r>
              <a:rPr lang="en-US" sz="2400" b="1" dirty="0" smtClean="0">
                <a:solidFill>
                  <a:schemeClr val="bg1"/>
                </a:solidFill>
                <a:latin typeface="Arial" charset="0"/>
              </a:rPr>
              <a:t> </a:t>
            </a:r>
            <a:r>
              <a:rPr lang="en-US" sz="2400" b="1" dirty="0" err="1" smtClean="0">
                <a:solidFill>
                  <a:schemeClr val="bg1"/>
                </a:solidFill>
                <a:latin typeface="Arial" charset="0"/>
              </a:rPr>
              <a:t>thưởng</a:t>
            </a:r>
            <a:r>
              <a:rPr lang="en-US" sz="2400" b="1" dirty="0" smtClean="0">
                <a:solidFill>
                  <a:schemeClr val="bg1"/>
                </a:solidFill>
                <a:latin typeface="Arial" charset="0"/>
              </a:rPr>
              <a:t> </a:t>
            </a:r>
            <a:r>
              <a:rPr lang="en-US" sz="2400" b="1" dirty="0" err="1" smtClean="0">
                <a:solidFill>
                  <a:schemeClr val="bg1"/>
                </a:solidFill>
                <a:latin typeface="Arial" charset="0"/>
              </a:rPr>
              <a:t>tại</a:t>
            </a:r>
            <a:r>
              <a:rPr lang="en-US" sz="2400" b="1" dirty="0" smtClean="0">
                <a:solidFill>
                  <a:schemeClr val="bg1"/>
                </a:solidFill>
                <a:latin typeface="Arial" charset="0"/>
              </a:rPr>
              <a:t> TP HCM</a:t>
            </a:r>
            <a:endParaRPr lang="en-US" sz="2400" b="1" dirty="0">
              <a:solidFill>
                <a:schemeClr val="bg1"/>
              </a:solidFill>
              <a:latin typeface="Arial" charset="0"/>
            </a:endParaRPr>
          </a:p>
        </p:txBody>
      </p:sp>
      <p:sp>
        <p:nvSpPr>
          <p:cNvPr id="77" name="Rectangle 32"/>
          <p:cNvSpPr>
            <a:spLocks noChangeArrowheads="1"/>
          </p:cNvSpPr>
          <p:nvPr/>
        </p:nvSpPr>
        <p:spPr bwMode="auto">
          <a:xfrm>
            <a:off x="2362200" y="1993236"/>
            <a:ext cx="6396038" cy="830997"/>
          </a:xfrm>
          <a:prstGeom prst="rect">
            <a:avLst/>
          </a:prstGeom>
          <a:noFill/>
          <a:ln w="9525">
            <a:noFill/>
            <a:miter lim="800000"/>
            <a:headEnd/>
            <a:tailEnd/>
          </a:ln>
          <a:effectLst/>
        </p:spPr>
        <p:txBody>
          <a:bodyPr>
            <a:spAutoFit/>
          </a:bodyPr>
          <a:lstStyle/>
          <a:p>
            <a:pPr algn="just"/>
            <a:r>
              <a:rPr lang="en-US" sz="2400" b="1" spc="-80" dirty="0" err="1" smtClean="0">
                <a:solidFill>
                  <a:schemeClr val="bg1"/>
                </a:solidFill>
                <a:latin typeface="Arial" charset="0"/>
              </a:rPr>
              <a:t>Hướng</a:t>
            </a:r>
            <a:r>
              <a:rPr lang="en-US" sz="2400" b="1" spc="-80" dirty="0" smtClean="0">
                <a:solidFill>
                  <a:schemeClr val="bg1"/>
                </a:solidFill>
                <a:latin typeface="Arial" charset="0"/>
              </a:rPr>
              <a:t> </a:t>
            </a:r>
            <a:r>
              <a:rPr lang="en-US" sz="2400" b="1" spc="-80" dirty="0" err="1" smtClean="0">
                <a:solidFill>
                  <a:schemeClr val="bg1"/>
                </a:solidFill>
                <a:latin typeface="Arial" charset="0"/>
              </a:rPr>
              <a:t>dẫn</a:t>
            </a:r>
            <a:r>
              <a:rPr lang="en-US" sz="2400" b="1" spc="-80" dirty="0" smtClean="0">
                <a:solidFill>
                  <a:schemeClr val="bg1"/>
                </a:solidFill>
                <a:latin typeface="Arial" charset="0"/>
              </a:rPr>
              <a:t> </a:t>
            </a:r>
            <a:r>
              <a:rPr lang="en-US" sz="2400" b="1" spc="-80" dirty="0" err="1" smtClean="0">
                <a:solidFill>
                  <a:schemeClr val="bg1"/>
                </a:solidFill>
                <a:latin typeface="Arial" charset="0"/>
              </a:rPr>
              <a:t>tổ</a:t>
            </a:r>
            <a:r>
              <a:rPr lang="en-US" sz="2400" b="1" spc="-80" dirty="0" smtClean="0">
                <a:solidFill>
                  <a:schemeClr val="bg1"/>
                </a:solidFill>
                <a:latin typeface="Arial" charset="0"/>
              </a:rPr>
              <a:t> </a:t>
            </a:r>
            <a:r>
              <a:rPr lang="en-US" sz="2400" b="1" spc="-80" dirty="0" err="1" smtClean="0">
                <a:solidFill>
                  <a:schemeClr val="bg1"/>
                </a:solidFill>
                <a:latin typeface="Arial" charset="0"/>
              </a:rPr>
              <a:t>chức</a:t>
            </a:r>
            <a:r>
              <a:rPr lang="en-US" sz="2400" b="1" spc="-80" dirty="0" smtClean="0">
                <a:solidFill>
                  <a:schemeClr val="bg1"/>
                </a:solidFill>
                <a:latin typeface="Arial" charset="0"/>
              </a:rPr>
              <a:t> </a:t>
            </a:r>
            <a:r>
              <a:rPr lang="en-US" sz="2400" b="1" spc="-80" dirty="0" err="1" smtClean="0">
                <a:solidFill>
                  <a:schemeClr val="bg1"/>
                </a:solidFill>
                <a:latin typeface="Arial" charset="0"/>
              </a:rPr>
              <a:t>hoạt</a:t>
            </a:r>
            <a:r>
              <a:rPr lang="en-US" sz="2400" b="1" spc="-80" dirty="0" smtClean="0">
                <a:solidFill>
                  <a:schemeClr val="bg1"/>
                </a:solidFill>
                <a:latin typeface="Arial" charset="0"/>
              </a:rPr>
              <a:t> </a:t>
            </a:r>
            <a:r>
              <a:rPr lang="en-US" sz="2400" b="1" spc="-80" dirty="0" err="1" smtClean="0">
                <a:solidFill>
                  <a:schemeClr val="bg1"/>
                </a:solidFill>
                <a:latin typeface="Arial" charset="0"/>
              </a:rPr>
              <a:t>động</a:t>
            </a:r>
            <a:r>
              <a:rPr lang="en-US" sz="2400" b="1" spc="-80" dirty="0" smtClean="0">
                <a:solidFill>
                  <a:schemeClr val="bg1"/>
                </a:solidFill>
                <a:latin typeface="Arial" charset="0"/>
              </a:rPr>
              <a:t> </a:t>
            </a:r>
            <a:r>
              <a:rPr lang="en-US" sz="2400" b="1" spc="-80" dirty="0" err="1" smtClean="0">
                <a:solidFill>
                  <a:schemeClr val="bg1"/>
                </a:solidFill>
                <a:latin typeface="Arial" charset="0"/>
              </a:rPr>
              <a:t>và</a:t>
            </a:r>
            <a:r>
              <a:rPr lang="en-US" sz="2400" b="1" spc="-80" dirty="0" smtClean="0">
                <a:solidFill>
                  <a:schemeClr val="bg1"/>
                </a:solidFill>
                <a:latin typeface="Arial" charset="0"/>
              </a:rPr>
              <a:t> </a:t>
            </a:r>
            <a:r>
              <a:rPr lang="en-US" sz="2400" b="1" spc="-80" dirty="0" err="1" smtClean="0">
                <a:solidFill>
                  <a:schemeClr val="bg1"/>
                </a:solidFill>
                <a:latin typeface="Arial" charset="0"/>
              </a:rPr>
              <a:t>bình</a:t>
            </a:r>
            <a:r>
              <a:rPr lang="en-US" sz="2400" b="1" spc="-80" dirty="0" smtClean="0">
                <a:solidFill>
                  <a:schemeClr val="bg1"/>
                </a:solidFill>
                <a:latin typeface="Arial" charset="0"/>
              </a:rPr>
              <a:t> </a:t>
            </a:r>
            <a:r>
              <a:rPr lang="en-US" sz="2400" b="1" spc="-80" dirty="0" err="1" smtClean="0">
                <a:solidFill>
                  <a:schemeClr val="bg1"/>
                </a:solidFill>
                <a:latin typeface="Arial" charset="0"/>
              </a:rPr>
              <a:t>xét</a:t>
            </a:r>
            <a:r>
              <a:rPr lang="en-US" sz="2400" b="1" spc="-80" dirty="0" smtClean="0">
                <a:solidFill>
                  <a:schemeClr val="bg1"/>
                </a:solidFill>
                <a:latin typeface="Arial" charset="0"/>
              </a:rPr>
              <a:t> </a:t>
            </a:r>
            <a:r>
              <a:rPr lang="en-US" sz="2400" b="1" spc="-80" dirty="0" err="1" smtClean="0">
                <a:solidFill>
                  <a:schemeClr val="bg1"/>
                </a:solidFill>
                <a:latin typeface="Arial" charset="0"/>
              </a:rPr>
              <a:t>thi</a:t>
            </a:r>
            <a:r>
              <a:rPr lang="en-US" sz="2400" b="1" spc="-80" dirty="0" smtClean="0">
                <a:solidFill>
                  <a:schemeClr val="bg1"/>
                </a:solidFill>
                <a:latin typeface="Arial" charset="0"/>
              </a:rPr>
              <a:t> </a:t>
            </a:r>
            <a:r>
              <a:rPr lang="en-US" sz="2400" b="1" spc="-80" dirty="0" err="1" smtClean="0">
                <a:solidFill>
                  <a:schemeClr val="bg1"/>
                </a:solidFill>
                <a:latin typeface="Arial" charset="0"/>
              </a:rPr>
              <a:t>đua</a:t>
            </a:r>
            <a:r>
              <a:rPr lang="en-US" sz="2400" b="1" spc="-80" dirty="0" smtClean="0">
                <a:solidFill>
                  <a:schemeClr val="bg1"/>
                </a:solidFill>
                <a:latin typeface="Arial" charset="0"/>
              </a:rPr>
              <a:t> </a:t>
            </a:r>
            <a:r>
              <a:rPr lang="en-US" sz="2400" b="1" spc="-80" dirty="0" err="1" smtClean="0">
                <a:solidFill>
                  <a:schemeClr val="bg1"/>
                </a:solidFill>
                <a:latin typeface="Arial" charset="0"/>
              </a:rPr>
              <a:t>của</a:t>
            </a:r>
            <a:r>
              <a:rPr lang="en-US" sz="2400" b="1" spc="-80" dirty="0" smtClean="0">
                <a:solidFill>
                  <a:schemeClr val="bg1"/>
                </a:solidFill>
                <a:latin typeface="Arial" charset="0"/>
              </a:rPr>
              <a:t> </a:t>
            </a:r>
            <a:r>
              <a:rPr lang="en-US" sz="2400" b="1" spc="-80" dirty="0" err="1" smtClean="0">
                <a:solidFill>
                  <a:schemeClr val="bg1"/>
                </a:solidFill>
                <a:latin typeface="Arial" charset="0"/>
              </a:rPr>
              <a:t>cụm</a:t>
            </a:r>
            <a:r>
              <a:rPr lang="en-US" sz="2400" b="1" spc="-80" dirty="0" smtClean="0">
                <a:solidFill>
                  <a:schemeClr val="bg1"/>
                </a:solidFill>
                <a:latin typeface="Arial" charset="0"/>
              </a:rPr>
              <a:t>, </a:t>
            </a:r>
            <a:r>
              <a:rPr lang="en-US" sz="2400" b="1" spc="-80" dirty="0" err="1" smtClean="0">
                <a:solidFill>
                  <a:schemeClr val="bg1"/>
                </a:solidFill>
                <a:latin typeface="Arial" charset="0"/>
              </a:rPr>
              <a:t>khối</a:t>
            </a:r>
            <a:r>
              <a:rPr lang="en-US" sz="2400" b="1" spc="-80" dirty="0" smtClean="0">
                <a:solidFill>
                  <a:schemeClr val="bg1"/>
                </a:solidFill>
                <a:latin typeface="Arial" charset="0"/>
              </a:rPr>
              <a:t> </a:t>
            </a:r>
            <a:r>
              <a:rPr lang="en-US" sz="2400" b="1" spc="-80" dirty="0" err="1" smtClean="0">
                <a:solidFill>
                  <a:schemeClr val="bg1"/>
                </a:solidFill>
                <a:latin typeface="Arial" charset="0"/>
              </a:rPr>
              <a:t>thi</a:t>
            </a:r>
            <a:r>
              <a:rPr lang="en-US" sz="2400" b="1" spc="-80" dirty="0" smtClean="0">
                <a:solidFill>
                  <a:schemeClr val="bg1"/>
                </a:solidFill>
                <a:latin typeface="Arial" charset="0"/>
              </a:rPr>
              <a:t> </a:t>
            </a:r>
            <a:r>
              <a:rPr lang="en-US" sz="2400" b="1" spc="-80" dirty="0" err="1" smtClean="0">
                <a:solidFill>
                  <a:schemeClr val="bg1"/>
                </a:solidFill>
                <a:latin typeface="Arial" charset="0"/>
              </a:rPr>
              <a:t>đua</a:t>
            </a:r>
            <a:r>
              <a:rPr lang="en-US" sz="2400" b="1" spc="-80" dirty="0" smtClean="0">
                <a:solidFill>
                  <a:schemeClr val="bg1"/>
                </a:solidFill>
                <a:latin typeface="Arial" charset="0"/>
              </a:rPr>
              <a:t> </a:t>
            </a:r>
            <a:r>
              <a:rPr lang="en-US" sz="2400" b="1" spc="-80" dirty="0" err="1" smtClean="0">
                <a:solidFill>
                  <a:schemeClr val="bg1"/>
                </a:solidFill>
                <a:latin typeface="Arial" charset="0"/>
              </a:rPr>
              <a:t>thuộc</a:t>
            </a:r>
            <a:r>
              <a:rPr lang="en-US" sz="2400" b="1" spc="-80" dirty="0" smtClean="0">
                <a:solidFill>
                  <a:schemeClr val="bg1"/>
                </a:solidFill>
                <a:latin typeface="Arial" charset="0"/>
              </a:rPr>
              <a:t> </a:t>
            </a:r>
            <a:r>
              <a:rPr lang="en-US" sz="2400" b="1" spc="-80" dirty="0" err="1" smtClean="0">
                <a:solidFill>
                  <a:schemeClr val="bg1"/>
                </a:solidFill>
                <a:latin typeface="Arial" charset="0"/>
              </a:rPr>
              <a:t>Thành</a:t>
            </a:r>
            <a:r>
              <a:rPr lang="en-US" sz="2400" b="1" spc="-80" dirty="0" smtClean="0">
                <a:solidFill>
                  <a:schemeClr val="bg1"/>
                </a:solidFill>
                <a:latin typeface="Arial" charset="0"/>
              </a:rPr>
              <a:t> </a:t>
            </a:r>
            <a:r>
              <a:rPr lang="en-US" sz="2400" b="1" spc="-80" dirty="0" err="1" smtClean="0">
                <a:solidFill>
                  <a:schemeClr val="bg1"/>
                </a:solidFill>
                <a:latin typeface="Arial" charset="0"/>
              </a:rPr>
              <a:t>phố</a:t>
            </a:r>
            <a:endParaRPr lang="en-US" sz="2400" b="1" spc="-80" dirty="0">
              <a:solidFill>
                <a:schemeClr val="bg1"/>
              </a:solidFill>
              <a:latin typeface="Arial" charset="0"/>
            </a:endParaRPr>
          </a:p>
        </p:txBody>
      </p:sp>
      <p:sp>
        <p:nvSpPr>
          <p:cNvPr id="78" name="Rectangle 33"/>
          <p:cNvSpPr>
            <a:spLocks noChangeArrowheads="1"/>
          </p:cNvSpPr>
          <p:nvPr/>
        </p:nvSpPr>
        <p:spPr bwMode="auto">
          <a:xfrm>
            <a:off x="2286000" y="4640178"/>
            <a:ext cx="6400800" cy="707886"/>
          </a:xfrm>
          <a:prstGeom prst="rect">
            <a:avLst/>
          </a:prstGeom>
          <a:noFill/>
          <a:ln w="9525">
            <a:noFill/>
            <a:miter lim="800000"/>
            <a:headEnd/>
            <a:tailEnd/>
          </a:ln>
          <a:effectLst/>
        </p:spPr>
        <p:txBody>
          <a:bodyPr>
            <a:spAutoFit/>
          </a:bodyPr>
          <a:lstStyle/>
          <a:p>
            <a:pPr algn="just"/>
            <a:r>
              <a:rPr lang="en-US" sz="2000" b="1" spc="-50" dirty="0" err="1" smtClean="0">
                <a:solidFill>
                  <a:schemeClr val="bg1"/>
                </a:solidFill>
                <a:latin typeface="+mn-lt"/>
              </a:rPr>
              <a:t>Hướng</a:t>
            </a:r>
            <a:r>
              <a:rPr lang="en-US" sz="2000" b="1" spc="-50" dirty="0" smtClean="0">
                <a:solidFill>
                  <a:schemeClr val="bg1"/>
                </a:solidFill>
                <a:latin typeface="+mn-lt"/>
              </a:rPr>
              <a:t> </a:t>
            </a:r>
            <a:r>
              <a:rPr lang="en-US" sz="2000" b="1" spc="-50" dirty="0" err="1" smtClean="0">
                <a:solidFill>
                  <a:schemeClr val="bg1"/>
                </a:solidFill>
                <a:latin typeface="+mn-lt"/>
              </a:rPr>
              <a:t>dẫn</a:t>
            </a:r>
            <a:r>
              <a:rPr lang="en-US" sz="2000" b="1" spc="-50" dirty="0" smtClean="0">
                <a:solidFill>
                  <a:schemeClr val="bg1"/>
                </a:solidFill>
                <a:latin typeface="+mn-lt"/>
              </a:rPr>
              <a:t> </a:t>
            </a:r>
            <a:r>
              <a:rPr lang="en-US" sz="2000" b="1" spc="-50" dirty="0" err="1" smtClean="0">
                <a:solidFill>
                  <a:schemeClr val="bg1"/>
                </a:solidFill>
                <a:latin typeface="+mn-lt"/>
              </a:rPr>
              <a:t>viết</a:t>
            </a:r>
            <a:r>
              <a:rPr lang="en-US" sz="2000" b="1" spc="-50" dirty="0" smtClean="0">
                <a:solidFill>
                  <a:schemeClr val="bg1"/>
                </a:solidFill>
                <a:latin typeface="+mn-lt"/>
              </a:rPr>
              <a:t> </a:t>
            </a:r>
            <a:r>
              <a:rPr lang="en-US" sz="2000" b="1" spc="-50" dirty="0" err="1" smtClean="0">
                <a:solidFill>
                  <a:schemeClr val="bg1"/>
                </a:solidFill>
                <a:latin typeface="+mn-lt"/>
              </a:rPr>
              <a:t>báo</a:t>
            </a:r>
            <a:r>
              <a:rPr lang="en-US" sz="2000" b="1" spc="-50" dirty="0" smtClean="0">
                <a:solidFill>
                  <a:schemeClr val="bg1"/>
                </a:solidFill>
                <a:latin typeface="+mn-lt"/>
              </a:rPr>
              <a:t> </a:t>
            </a:r>
            <a:r>
              <a:rPr lang="en-US" sz="2000" b="1" spc="-50" dirty="0" err="1" smtClean="0">
                <a:solidFill>
                  <a:schemeClr val="bg1"/>
                </a:solidFill>
                <a:latin typeface="+mn-lt"/>
              </a:rPr>
              <a:t>cáo</a:t>
            </a:r>
            <a:r>
              <a:rPr lang="en-US" sz="2000" b="1" spc="-50" dirty="0" smtClean="0">
                <a:solidFill>
                  <a:schemeClr val="bg1"/>
                </a:solidFill>
                <a:latin typeface="+mn-lt"/>
              </a:rPr>
              <a:t> </a:t>
            </a:r>
            <a:r>
              <a:rPr lang="en-US" sz="2000" b="1" spc="-50" dirty="0" err="1" smtClean="0">
                <a:solidFill>
                  <a:schemeClr val="bg1"/>
                </a:solidFill>
                <a:latin typeface="+mn-lt"/>
              </a:rPr>
              <a:t>thành</a:t>
            </a:r>
            <a:r>
              <a:rPr lang="en-US" sz="2000" b="1" spc="-50" dirty="0" smtClean="0">
                <a:solidFill>
                  <a:schemeClr val="bg1"/>
                </a:solidFill>
                <a:latin typeface="+mn-lt"/>
              </a:rPr>
              <a:t> </a:t>
            </a:r>
            <a:r>
              <a:rPr lang="en-US" sz="2000" b="1" spc="-50" dirty="0" err="1" smtClean="0">
                <a:solidFill>
                  <a:schemeClr val="bg1"/>
                </a:solidFill>
                <a:latin typeface="+mn-lt"/>
              </a:rPr>
              <a:t>tích</a:t>
            </a:r>
            <a:r>
              <a:rPr lang="en-US" sz="2000" b="1" spc="-50" dirty="0" smtClean="0">
                <a:solidFill>
                  <a:schemeClr val="bg1"/>
                </a:solidFill>
                <a:latin typeface="+mn-lt"/>
              </a:rPr>
              <a:t> </a:t>
            </a:r>
            <a:r>
              <a:rPr lang="en-US" sz="2000" b="1" spc="-50" dirty="0" err="1" smtClean="0">
                <a:solidFill>
                  <a:schemeClr val="bg1"/>
                </a:solidFill>
                <a:latin typeface="+mn-lt"/>
              </a:rPr>
              <a:t>đề</a:t>
            </a:r>
            <a:r>
              <a:rPr lang="en-US" sz="2000" b="1" spc="-50" dirty="0" smtClean="0">
                <a:solidFill>
                  <a:schemeClr val="bg1"/>
                </a:solidFill>
                <a:latin typeface="+mn-lt"/>
              </a:rPr>
              <a:t> </a:t>
            </a:r>
            <a:r>
              <a:rPr lang="en-US" sz="2000" b="1" spc="-50" dirty="0" err="1" smtClean="0">
                <a:solidFill>
                  <a:schemeClr val="bg1"/>
                </a:solidFill>
                <a:latin typeface="+mn-lt"/>
              </a:rPr>
              <a:t>nghị</a:t>
            </a:r>
            <a:r>
              <a:rPr lang="en-US" sz="2000" b="1" spc="-50" dirty="0" smtClean="0">
                <a:solidFill>
                  <a:schemeClr val="bg1"/>
                </a:solidFill>
                <a:latin typeface="+mn-lt"/>
              </a:rPr>
              <a:t> </a:t>
            </a:r>
            <a:r>
              <a:rPr lang="en-US" sz="2000" b="1" spc="-50" dirty="0" err="1" smtClean="0">
                <a:solidFill>
                  <a:schemeClr val="bg1"/>
                </a:solidFill>
                <a:latin typeface="+mn-lt"/>
              </a:rPr>
              <a:t>khen</a:t>
            </a:r>
            <a:r>
              <a:rPr lang="en-US" sz="2000" b="1" spc="-50" dirty="0" smtClean="0">
                <a:solidFill>
                  <a:schemeClr val="bg1"/>
                </a:solidFill>
                <a:latin typeface="+mn-lt"/>
              </a:rPr>
              <a:t> </a:t>
            </a:r>
            <a:r>
              <a:rPr lang="en-US" sz="2000" b="1" spc="-50" dirty="0" err="1" smtClean="0">
                <a:solidFill>
                  <a:schemeClr val="bg1"/>
                </a:solidFill>
                <a:latin typeface="+mn-lt"/>
              </a:rPr>
              <a:t>thưởng</a:t>
            </a:r>
            <a:r>
              <a:rPr lang="en-US" sz="2000" b="1" spc="-50" dirty="0" smtClean="0">
                <a:solidFill>
                  <a:schemeClr val="bg1"/>
                </a:solidFill>
                <a:latin typeface="+mn-lt"/>
              </a:rPr>
              <a:t> </a:t>
            </a:r>
            <a:r>
              <a:rPr lang="en-US" sz="2000" b="1" spc="-50" dirty="0" err="1" smtClean="0">
                <a:solidFill>
                  <a:schemeClr val="bg1"/>
                </a:solidFill>
                <a:latin typeface="+mn-lt"/>
              </a:rPr>
              <a:t>cấp</a:t>
            </a:r>
            <a:r>
              <a:rPr lang="en-US" sz="2000" b="1" spc="-50" dirty="0" smtClean="0">
                <a:solidFill>
                  <a:schemeClr val="bg1"/>
                </a:solidFill>
                <a:latin typeface="+mn-lt"/>
              </a:rPr>
              <a:t> </a:t>
            </a:r>
            <a:r>
              <a:rPr lang="en-US" sz="2000" b="1" spc="-50" dirty="0" err="1">
                <a:solidFill>
                  <a:schemeClr val="bg1"/>
                </a:solidFill>
                <a:latin typeface="+mn-lt"/>
              </a:rPr>
              <a:t>T</a:t>
            </a:r>
            <a:r>
              <a:rPr lang="en-US" sz="2000" b="1" spc="-50" dirty="0" err="1" smtClean="0">
                <a:solidFill>
                  <a:schemeClr val="bg1"/>
                </a:solidFill>
                <a:latin typeface="+mn-lt"/>
              </a:rPr>
              <a:t>hành</a:t>
            </a:r>
            <a:r>
              <a:rPr lang="en-US" sz="2000" b="1" spc="-50" dirty="0" smtClean="0">
                <a:solidFill>
                  <a:schemeClr val="bg1"/>
                </a:solidFill>
                <a:latin typeface="+mn-lt"/>
              </a:rPr>
              <a:t> </a:t>
            </a:r>
            <a:r>
              <a:rPr lang="en-US" sz="2000" b="1" spc="-50" dirty="0" err="1" smtClean="0">
                <a:solidFill>
                  <a:schemeClr val="bg1"/>
                </a:solidFill>
                <a:latin typeface="+mn-lt"/>
              </a:rPr>
              <a:t>phố</a:t>
            </a:r>
            <a:r>
              <a:rPr lang="en-US" sz="2000" b="1" spc="-50" dirty="0" smtClean="0">
                <a:solidFill>
                  <a:schemeClr val="bg1"/>
                </a:solidFill>
                <a:latin typeface="+mn-lt"/>
              </a:rPr>
              <a:t> </a:t>
            </a:r>
            <a:r>
              <a:rPr lang="en-US" sz="2000" b="1" spc="-50" dirty="0" err="1" smtClean="0">
                <a:solidFill>
                  <a:schemeClr val="bg1"/>
                </a:solidFill>
                <a:latin typeface="+mn-lt"/>
              </a:rPr>
              <a:t>và</a:t>
            </a:r>
            <a:r>
              <a:rPr lang="en-US" sz="2000" b="1" spc="-50" dirty="0" smtClean="0">
                <a:solidFill>
                  <a:schemeClr val="bg1"/>
                </a:solidFill>
                <a:latin typeface="+mn-lt"/>
              </a:rPr>
              <a:t> </a:t>
            </a:r>
            <a:r>
              <a:rPr lang="en-US" sz="2000" b="1" spc="-50" dirty="0" err="1" smtClean="0">
                <a:solidFill>
                  <a:schemeClr val="bg1"/>
                </a:solidFill>
                <a:latin typeface="+mn-lt"/>
              </a:rPr>
              <a:t>cấp</a:t>
            </a:r>
            <a:r>
              <a:rPr lang="en-US" sz="2000" b="1" spc="-50" dirty="0" smtClean="0">
                <a:solidFill>
                  <a:schemeClr val="bg1"/>
                </a:solidFill>
                <a:latin typeface="+mn-lt"/>
              </a:rPr>
              <a:t> </a:t>
            </a:r>
            <a:r>
              <a:rPr lang="en-US" sz="2000" b="1" spc="-50" dirty="0" err="1" smtClean="0">
                <a:solidFill>
                  <a:schemeClr val="bg1"/>
                </a:solidFill>
                <a:latin typeface="+mn-lt"/>
              </a:rPr>
              <a:t>Nhà</a:t>
            </a:r>
            <a:r>
              <a:rPr lang="en-US" sz="2000" b="1" spc="-50" dirty="0" smtClean="0">
                <a:solidFill>
                  <a:schemeClr val="bg1"/>
                </a:solidFill>
                <a:latin typeface="+mn-lt"/>
              </a:rPr>
              <a:t> </a:t>
            </a:r>
            <a:r>
              <a:rPr lang="en-US" sz="2000" b="1" spc="-50" dirty="0" err="1" smtClean="0">
                <a:solidFill>
                  <a:schemeClr val="bg1"/>
                </a:solidFill>
                <a:latin typeface="+mn-lt"/>
              </a:rPr>
              <a:t>nước</a:t>
            </a:r>
            <a:endParaRPr lang="en-US" sz="2000" b="1" spc="-50" dirty="0">
              <a:solidFill>
                <a:schemeClr val="bg1"/>
              </a:solidFill>
              <a:latin typeface="+mn-lt"/>
            </a:endParaRPr>
          </a:p>
        </p:txBody>
      </p:sp>
      <p:grpSp>
        <p:nvGrpSpPr>
          <p:cNvPr id="79" name="Group 36"/>
          <p:cNvGrpSpPr>
            <a:grpSpLocks/>
          </p:cNvGrpSpPr>
          <p:nvPr/>
        </p:nvGrpSpPr>
        <p:grpSpPr bwMode="auto">
          <a:xfrm>
            <a:off x="533400" y="5731040"/>
            <a:ext cx="8229600" cy="902368"/>
            <a:chOff x="912" y="2016"/>
            <a:chExt cx="3984" cy="912"/>
          </a:xfrm>
        </p:grpSpPr>
        <p:sp>
          <p:nvSpPr>
            <p:cNvPr id="80" name="AutoShape 37"/>
            <p:cNvSpPr>
              <a:spLocks noChangeArrowheads="1"/>
            </p:cNvSpPr>
            <p:nvPr/>
          </p:nvSpPr>
          <p:spPr bwMode="gray">
            <a:xfrm>
              <a:off x="912" y="2016"/>
              <a:ext cx="3984" cy="912"/>
            </a:xfrm>
            <a:prstGeom prst="roundRect">
              <a:avLst>
                <a:gd name="adj" fmla="val 10889"/>
              </a:avLst>
            </a:prstGeom>
            <a:gradFill rotWithShape="1">
              <a:gsLst>
                <a:gs pos="0">
                  <a:srgbClr val="DDDDDD"/>
                </a:gs>
                <a:gs pos="50000">
                  <a:srgbClr val="DDDDDD">
                    <a:gamma/>
                    <a:tint val="39216"/>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grpSp>
          <p:nvGrpSpPr>
            <p:cNvPr id="81" name="Group 38"/>
            <p:cNvGrpSpPr>
              <a:grpSpLocks/>
            </p:cNvGrpSpPr>
            <p:nvPr/>
          </p:nvGrpSpPr>
          <p:grpSpPr bwMode="auto">
            <a:xfrm>
              <a:off x="999" y="2100"/>
              <a:ext cx="768" cy="746"/>
              <a:chOff x="999" y="2100"/>
              <a:chExt cx="768" cy="746"/>
            </a:xfrm>
          </p:grpSpPr>
          <p:sp>
            <p:nvSpPr>
              <p:cNvPr id="83" name="AutoShape 39"/>
              <p:cNvSpPr>
                <a:spLocks noChangeArrowheads="1"/>
              </p:cNvSpPr>
              <p:nvPr/>
            </p:nvSpPr>
            <p:spPr bwMode="gray">
              <a:xfrm>
                <a:off x="999" y="2100"/>
                <a:ext cx="768" cy="746"/>
              </a:xfrm>
              <a:prstGeom prst="roundRect">
                <a:avLst>
                  <a:gd name="adj" fmla="val 11921"/>
                </a:avLst>
              </a:prstGeom>
              <a:solidFill>
                <a:schemeClr val="bg1"/>
              </a:solidFill>
              <a:ln w="38100">
                <a:solidFill>
                  <a:srgbClr val="00FF00"/>
                </a:solidFill>
                <a:round/>
                <a:headEnd/>
                <a:tailEnd/>
              </a:ln>
              <a:effectLst/>
            </p:spPr>
            <p:txBody>
              <a:bodyPr wrap="none" anchor="ctr"/>
              <a:lstStyle/>
              <a:p>
                <a:endParaRPr lang="en-US"/>
              </a:p>
            </p:txBody>
          </p:sp>
          <p:sp>
            <p:nvSpPr>
              <p:cNvPr id="84" name="Freeform 40"/>
              <p:cNvSpPr>
                <a:spLocks/>
              </p:cNvSpPr>
              <p:nvPr/>
            </p:nvSpPr>
            <p:spPr bwMode="gray">
              <a:xfrm>
                <a:off x="1047" y="214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solidFill>
                <a:srgbClr val="99FF33">
                  <a:alpha val="0"/>
                </a:srgbClr>
              </a:solidFill>
              <a:ln w="0">
                <a:solidFill>
                  <a:srgbClr val="00FF00"/>
                </a:solidFill>
                <a:prstDash val="solid"/>
                <a:round/>
                <a:headEnd/>
                <a:tailEnd/>
              </a:ln>
            </p:spPr>
            <p:txBody>
              <a:bodyPr/>
              <a:lstStyle/>
              <a:p>
                <a:endParaRPr lang="en-US"/>
              </a:p>
            </p:txBody>
          </p:sp>
          <p:sp>
            <p:nvSpPr>
              <p:cNvPr id="85" name="Text Box 41"/>
              <p:cNvSpPr txBox="1">
                <a:spLocks noChangeArrowheads="1"/>
              </p:cNvSpPr>
              <p:nvPr/>
            </p:nvSpPr>
            <p:spPr bwMode="gray">
              <a:xfrm>
                <a:off x="1279" y="2222"/>
                <a:ext cx="186" cy="529"/>
              </a:xfrm>
              <a:prstGeom prst="rect">
                <a:avLst/>
              </a:prstGeom>
              <a:solidFill>
                <a:schemeClr val="bg1"/>
              </a:solidFill>
              <a:ln w="9525" algn="ctr">
                <a:solidFill>
                  <a:schemeClr val="bg1"/>
                </a:solidFill>
                <a:miter lim="800000"/>
                <a:headEnd/>
                <a:tailEnd/>
              </a:ln>
              <a:effectLst/>
            </p:spPr>
            <p:txBody>
              <a:bodyPr wrap="none">
                <a:spAutoFit/>
              </a:bodyPr>
              <a:lstStyle/>
              <a:p>
                <a:pPr algn="ctr" eaLnBrk="0" hangingPunct="0"/>
                <a:r>
                  <a:rPr lang="en-US" dirty="0">
                    <a:solidFill>
                      <a:srgbClr val="FFFFFF"/>
                    </a:solidFill>
                    <a:effectLst>
                      <a:outerShdw blurRad="38100" dist="38100" dir="2700000" algn="tl">
                        <a:srgbClr val="000000"/>
                      </a:outerShdw>
                    </a:effectLst>
                    <a:latin typeface="Arial" charset="0"/>
                  </a:rPr>
                  <a:t>5</a:t>
                </a:r>
                <a:endParaRPr lang="en-US" sz="2800" dirty="0">
                  <a:solidFill>
                    <a:srgbClr val="FFFFFF"/>
                  </a:solidFill>
                  <a:effectLst>
                    <a:outerShdw blurRad="38100" dist="38100" dir="2700000" algn="tl">
                      <a:srgbClr val="000000"/>
                    </a:outerShdw>
                  </a:effectLst>
                  <a:latin typeface="Arial" charset="0"/>
                </a:endParaRPr>
              </a:p>
            </p:txBody>
          </p:sp>
        </p:grpSp>
        <p:sp>
          <p:nvSpPr>
            <p:cNvPr id="82" name="Text Box 42"/>
            <p:cNvSpPr txBox="1">
              <a:spLocks noChangeArrowheads="1"/>
            </p:cNvSpPr>
            <p:nvPr/>
          </p:nvSpPr>
          <p:spPr bwMode="gray">
            <a:xfrm>
              <a:off x="1872" y="2141"/>
              <a:ext cx="2928" cy="274"/>
            </a:xfrm>
            <a:prstGeom prst="rect">
              <a:avLst/>
            </a:prstGeom>
            <a:noFill/>
            <a:ln w="9525" algn="ctr">
              <a:noFill/>
              <a:miter lim="800000"/>
              <a:headEnd/>
              <a:tailEnd/>
            </a:ln>
            <a:effectLst/>
          </p:spPr>
          <p:txBody>
            <a:bodyPr>
              <a:spAutoFit/>
            </a:bodyPr>
            <a:lstStyle/>
            <a:p>
              <a:endParaRPr lang="en-US">
                <a:solidFill>
                  <a:srgbClr val="000000"/>
                </a:solidFill>
                <a:latin typeface="Arial" charset="0"/>
              </a:endParaRPr>
            </a:p>
          </p:txBody>
        </p:sp>
      </p:grpSp>
      <p:sp>
        <p:nvSpPr>
          <p:cNvPr id="86" name="Rectangle 43"/>
          <p:cNvSpPr>
            <a:spLocks noChangeArrowheads="1"/>
          </p:cNvSpPr>
          <p:nvPr/>
        </p:nvSpPr>
        <p:spPr bwMode="auto">
          <a:xfrm>
            <a:off x="2362200" y="5795208"/>
            <a:ext cx="6396038" cy="830997"/>
          </a:xfrm>
          <a:prstGeom prst="rect">
            <a:avLst/>
          </a:prstGeom>
          <a:noFill/>
          <a:ln w="9525">
            <a:noFill/>
            <a:miter lim="800000"/>
            <a:headEnd/>
            <a:tailEnd/>
          </a:ln>
          <a:effectLst/>
        </p:spPr>
        <p:txBody>
          <a:bodyPr>
            <a:spAutoFit/>
          </a:bodyPr>
          <a:lstStyle/>
          <a:p>
            <a:pPr algn="just"/>
            <a:r>
              <a:rPr lang="en-US" sz="2400" b="1" dirty="0" err="1" smtClean="0">
                <a:solidFill>
                  <a:schemeClr val="bg1"/>
                </a:solidFill>
                <a:latin typeface="Arial" charset="0"/>
              </a:rPr>
              <a:t>Giải</a:t>
            </a:r>
            <a:r>
              <a:rPr lang="en-US" sz="2400" b="1" dirty="0" smtClean="0">
                <a:solidFill>
                  <a:schemeClr val="bg1"/>
                </a:solidFill>
                <a:latin typeface="Arial" charset="0"/>
              </a:rPr>
              <a:t> </a:t>
            </a:r>
            <a:r>
              <a:rPr lang="en-US" sz="2400" b="1" dirty="0" err="1" smtClean="0">
                <a:solidFill>
                  <a:schemeClr val="bg1"/>
                </a:solidFill>
                <a:latin typeface="Arial" charset="0"/>
              </a:rPr>
              <a:t>đáp</a:t>
            </a:r>
            <a:r>
              <a:rPr lang="en-US" sz="2400" b="1" dirty="0" smtClean="0">
                <a:solidFill>
                  <a:schemeClr val="bg1"/>
                </a:solidFill>
                <a:latin typeface="Arial" charset="0"/>
              </a:rPr>
              <a:t> </a:t>
            </a:r>
            <a:r>
              <a:rPr lang="en-US" sz="2400" b="1" dirty="0" err="1" smtClean="0">
                <a:solidFill>
                  <a:schemeClr val="bg1"/>
                </a:solidFill>
                <a:latin typeface="Arial" charset="0"/>
              </a:rPr>
              <a:t>thắc</a:t>
            </a:r>
            <a:r>
              <a:rPr lang="en-US" sz="2400" b="1" dirty="0" smtClean="0">
                <a:solidFill>
                  <a:schemeClr val="bg1"/>
                </a:solidFill>
                <a:latin typeface="Arial" charset="0"/>
              </a:rPr>
              <a:t> </a:t>
            </a:r>
            <a:r>
              <a:rPr lang="en-US" sz="2400" b="1" dirty="0" err="1" smtClean="0">
                <a:solidFill>
                  <a:schemeClr val="bg1"/>
                </a:solidFill>
                <a:latin typeface="Arial" charset="0"/>
              </a:rPr>
              <a:t>mắc</a:t>
            </a:r>
            <a:r>
              <a:rPr lang="en-US" sz="2400" b="1" dirty="0" smtClean="0">
                <a:solidFill>
                  <a:schemeClr val="bg1"/>
                </a:solidFill>
                <a:latin typeface="Arial" charset="0"/>
              </a:rPr>
              <a:t> </a:t>
            </a:r>
            <a:r>
              <a:rPr lang="en-US" sz="2400" b="1" dirty="0" err="1" smtClean="0">
                <a:solidFill>
                  <a:schemeClr val="bg1"/>
                </a:solidFill>
                <a:latin typeface="Arial" charset="0"/>
              </a:rPr>
              <a:t>trong</a:t>
            </a:r>
            <a:r>
              <a:rPr lang="en-US" sz="2400" b="1" dirty="0" smtClean="0">
                <a:solidFill>
                  <a:schemeClr val="bg1"/>
                </a:solidFill>
                <a:latin typeface="Arial" charset="0"/>
              </a:rPr>
              <a:t> </a:t>
            </a:r>
            <a:r>
              <a:rPr lang="en-US" sz="2400" b="1" dirty="0" err="1" smtClean="0">
                <a:solidFill>
                  <a:schemeClr val="bg1"/>
                </a:solidFill>
                <a:latin typeface="Arial" charset="0"/>
              </a:rPr>
              <a:t>công</a:t>
            </a:r>
            <a:r>
              <a:rPr lang="en-US" sz="2400" b="1" dirty="0" smtClean="0">
                <a:solidFill>
                  <a:schemeClr val="bg1"/>
                </a:solidFill>
                <a:latin typeface="Arial" charset="0"/>
              </a:rPr>
              <a:t> </a:t>
            </a:r>
            <a:r>
              <a:rPr lang="en-US" sz="2400" b="1" dirty="0" err="1" smtClean="0">
                <a:solidFill>
                  <a:schemeClr val="bg1"/>
                </a:solidFill>
                <a:latin typeface="Arial" charset="0"/>
              </a:rPr>
              <a:t>tác</a:t>
            </a:r>
            <a:r>
              <a:rPr lang="en-US" sz="2400" b="1" dirty="0" smtClean="0">
                <a:solidFill>
                  <a:schemeClr val="bg1"/>
                </a:solidFill>
                <a:latin typeface="Arial" charset="0"/>
              </a:rPr>
              <a:t> </a:t>
            </a:r>
            <a:r>
              <a:rPr lang="en-US" sz="2400" b="1" dirty="0" err="1" smtClean="0">
                <a:solidFill>
                  <a:schemeClr val="bg1"/>
                </a:solidFill>
                <a:latin typeface="Arial" charset="0"/>
              </a:rPr>
              <a:t>thi</a:t>
            </a:r>
            <a:r>
              <a:rPr lang="en-US" sz="2400" b="1" dirty="0" smtClean="0">
                <a:solidFill>
                  <a:schemeClr val="bg1"/>
                </a:solidFill>
                <a:latin typeface="Arial" charset="0"/>
              </a:rPr>
              <a:t> </a:t>
            </a:r>
            <a:r>
              <a:rPr lang="en-US" sz="2400" b="1" dirty="0" err="1" smtClean="0">
                <a:solidFill>
                  <a:schemeClr val="bg1"/>
                </a:solidFill>
                <a:latin typeface="Arial" charset="0"/>
              </a:rPr>
              <a:t>đua</a:t>
            </a:r>
            <a:r>
              <a:rPr lang="en-US" sz="2400" b="1" dirty="0" smtClean="0">
                <a:solidFill>
                  <a:schemeClr val="bg1"/>
                </a:solidFill>
                <a:latin typeface="Arial" charset="0"/>
              </a:rPr>
              <a:t>, </a:t>
            </a:r>
            <a:r>
              <a:rPr lang="en-US" sz="2400" b="1" dirty="0" err="1" smtClean="0">
                <a:solidFill>
                  <a:schemeClr val="bg1"/>
                </a:solidFill>
                <a:latin typeface="Arial" charset="0"/>
              </a:rPr>
              <a:t>khen</a:t>
            </a:r>
            <a:r>
              <a:rPr lang="en-US" sz="2400" b="1" dirty="0" smtClean="0">
                <a:solidFill>
                  <a:schemeClr val="bg1"/>
                </a:solidFill>
                <a:latin typeface="Arial" charset="0"/>
              </a:rPr>
              <a:t> </a:t>
            </a:r>
            <a:r>
              <a:rPr lang="en-US" sz="2400" b="1" dirty="0" err="1" smtClean="0">
                <a:solidFill>
                  <a:schemeClr val="bg1"/>
                </a:solidFill>
                <a:latin typeface="Arial" charset="0"/>
              </a:rPr>
              <a:t>thưởng</a:t>
            </a:r>
            <a:endParaRPr lang="en-US" sz="2400" b="1" dirty="0">
              <a:solidFill>
                <a:schemeClr val="bg1"/>
              </a:solidFill>
              <a:latin typeface="Arial" charset="0"/>
            </a:endParaRPr>
          </a:p>
        </p:txBody>
      </p:sp>
      <p:grpSp>
        <p:nvGrpSpPr>
          <p:cNvPr id="35" name="Group 10"/>
          <p:cNvGrpSpPr>
            <a:grpSpLocks/>
          </p:cNvGrpSpPr>
          <p:nvPr/>
        </p:nvGrpSpPr>
        <p:grpSpPr bwMode="auto">
          <a:xfrm>
            <a:off x="457200" y="3340766"/>
            <a:ext cx="8305800" cy="914400"/>
            <a:chOff x="912" y="2016"/>
            <a:chExt cx="3984" cy="912"/>
          </a:xfrm>
        </p:grpSpPr>
        <p:sp>
          <p:nvSpPr>
            <p:cNvPr id="36" name="AutoShape 11"/>
            <p:cNvSpPr>
              <a:spLocks noChangeArrowheads="1"/>
            </p:cNvSpPr>
            <p:nvPr/>
          </p:nvSpPr>
          <p:spPr bwMode="gray">
            <a:xfrm>
              <a:off x="912" y="2016"/>
              <a:ext cx="3984" cy="912"/>
            </a:xfrm>
            <a:prstGeom prst="roundRect">
              <a:avLst>
                <a:gd name="adj" fmla="val 10889"/>
              </a:avLst>
            </a:prstGeom>
            <a:gradFill rotWithShape="1">
              <a:gsLst>
                <a:gs pos="0">
                  <a:srgbClr val="DDDDDD"/>
                </a:gs>
                <a:gs pos="50000">
                  <a:srgbClr val="DDDDDD">
                    <a:gamma/>
                    <a:tint val="39216"/>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grpSp>
          <p:nvGrpSpPr>
            <p:cNvPr id="37" name="Group 12"/>
            <p:cNvGrpSpPr>
              <a:grpSpLocks/>
            </p:cNvGrpSpPr>
            <p:nvPr/>
          </p:nvGrpSpPr>
          <p:grpSpPr bwMode="auto">
            <a:xfrm>
              <a:off x="983" y="2104"/>
              <a:ext cx="768" cy="750"/>
              <a:chOff x="983" y="2104"/>
              <a:chExt cx="768" cy="750"/>
            </a:xfrm>
          </p:grpSpPr>
          <p:sp>
            <p:nvSpPr>
              <p:cNvPr id="39" name="AutoShape 13"/>
              <p:cNvSpPr>
                <a:spLocks noChangeArrowheads="1"/>
              </p:cNvSpPr>
              <p:nvPr/>
            </p:nvSpPr>
            <p:spPr bwMode="gray">
              <a:xfrm>
                <a:off x="983" y="2104"/>
                <a:ext cx="768" cy="746"/>
              </a:xfrm>
              <a:prstGeom prst="roundRect">
                <a:avLst>
                  <a:gd name="adj" fmla="val 11921"/>
                </a:avLst>
              </a:prstGeom>
              <a:solidFill>
                <a:srgbClr val="158532"/>
              </a:solidFill>
              <a:ln w="38100">
                <a:solidFill>
                  <a:schemeClr val="bg1"/>
                </a:solidFill>
                <a:round/>
                <a:headEnd/>
                <a:tailEnd/>
              </a:ln>
              <a:effectLst/>
            </p:spPr>
            <p:txBody>
              <a:bodyPr wrap="none" anchor="ctr"/>
              <a:lstStyle/>
              <a:p>
                <a:endParaRPr lang="en-US" dirty="0">
                  <a:solidFill>
                    <a:srgbClr val="00B050"/>
                  </a:solidFill>
                </a:endParaRPr>
              </a:p>
            </p:txBody>
          </p:sp>
          <p:sp>
            <p:nvSpPr>
              <p:cNvPr id="40" name="Freeform 14"/>
              <p:cNvSpPr>
                <a:spLocks/>
              </p:cNvSpPr>
              <p:nvPr/>
            </p:nvSpPr>
            <p:spPr bwMode="gray">
              <a:xfrm>
                <a:off x="1047" y="2148"/>
                <a:ext cx="383" cy="373"/>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hlink">
                      <a:gamma/>
                      <a:tint val="42353"/>
                      <a:invGamma/>
                    </a:schemeClr>
                  </a:gs>
                  <a:gs pos="100000">
                    <a:schemeClr val="hlink">
                      <a:alpha val="0"/>
                    </a:schemeClr>
                  </a:gs>
                </a:gsLst>
                <a:lin ang="2700000" scaled="1"/>
              </a:gradFill>
              <a:ln w="0">
                <a:noFill/>
                <a:prstDash val="solid"/>
                <a:round/>
                <a:headEnd/>
                <a:tailEnd/>
              </a:ln>
            </p:spPr>
            <p:txBody>
              <a:bodyPr/>
              <a:lstStyle/>
              <a:p>
                <a:endParaRPr lang="en-US"/>
              </a:p>
            </p:txBody>
          </p:sp>
          <p:sp>
            <p:nvSpPr>
              <p:cNvPr id="41" name="Text Box 15"/>
              <p:cNvSpPr txBox="1">
                <a:spLocks noChangeArrowheads="1"/>
              </p:cNvSpPr>
              <p:nvPr/>
            </p:nvSpPr>
            <p:spPr bwMode="gray">
              <a:xfrm>
                <a:off x="1276" y="2332"/>
                <a:ext cx="185" cy="522"/>
              </a:xfrm>
              <a:prstGeom prst="rect">
                <a:avLst/>
              </a:prstGeom>
              <a:solidFill>
                <a:srgbClr val="158532"/>
              </a:solidFill>
              <a:ln w="9525" algn="ctr">
                <a:noFill/>
                <a:miter lim="800000"/>
                <a:headEnd/>
                <a:tailEnd/>
              </a:ln>
              <a:effectLst/>
            </p:spPr>
            <p:txBody>
              <a:bodyPr wrap="none">
                <a:spAutoFit/>
              </a:bodyPr>
              <a:lstStyle/>
              <a:p>
                <a:pPr algn="ctr" eaLnBrk="0" hangingPunct="0"/>
                <a:r>
                  <a:rPr lang="en-US" sz="2800" dirty="0" smtClean="0">
                    <a:solidFill>
                      <a:srgbClr val="FFFFFF"/>
                    </a:solidFill>
                    <a:effectLst>
                      <a:outerShdw blurRad="38100" dist="38100" dir="2700000" algn="tl">
                        <a:srgbClr val="000000"/>
                      </a:outerShdw>
                    </a:effectLst>
                    <a:latin typeface="Arial" charset="0"/>
                  </a:rPr>
                  <a:t>3</a:t>
                </a:r>
                <a:endParaRPr lang="en-US" sz="2800" dirty="0">
                  <a:solidFill>
                    <a:srgbClr val="FFFFFF"/>
                  </a:solidFill>
                  <a:effectLst>
                    <a:outerShdw blurRad="38100" dist="38100" dir="2700000" algn="tl">
                      <a:srgbClr val="000000"/>
                    </a:outerShdw>
                  </a:effectLst>
                  <a:latin typeface="Arial" charset="0"/>
                </a:endParaRPr>
              </a:p>
            </p:txBody>
          </p:sp>
        </p:grpSp>
        <p:sp>
          <p:nvSpPr>
            <p:cNvPr id="38" name="Text Box 16"/>
            <p:cNvSpPr txBox="1">
              <a:spLocks noChangeArrowheads="1"/>
            </p:cNvSpPr>
            <p:nvPr/>
          </p:nvSpPr>
          <p:spPr bwMode="gray">
            <a:xfrm>
              <a:off x="1872" y="2141"/>
              <a:ext cx="2928" cy="313"/>
            </a:xfrm>
            <a:prstGeom prst="rect">
              <a:avLst/>
            </a:prstGeom>
            <a:noFill/>
            <a:ln w="9525" algn="ctr">
              <a:noFill/>
              <a:miter lim="800000"/>
              <a:headEnd/>
              <a:tailEnd/>
            </a:ln>
            <a:effectLst/>
          </p:spPr>
          <p:txBody>
            <a:bodyPr>
              <a:spAutoFit/>
            </a:bodyPr>
            <a:lstStyle/>
            <a:p>
              <a:endParaRPr lang="en-US">
                <a:solidFill>
                  <a:srgbClr val="000000"/>
                </a:solidFill>
                <a:latin typeface="Arial" charset="0"/>
              </a:endParaRPr>
            </a:p>
          </p:txBody>
        </p:sp>
      </p:grpSp>
      <p:sp>
        <p:nvSpPr>
          <p:cNvPr id="42" name="Rectangle 32"/>
          <p:cNvSpPr>
            <a:spLocks noChangeArrowheads="1"/>
          </p:cNvSpPr>
          <p:nvPr/>
        </p:nvSpPr>
        <p:spPr bwMode="auto">
          <a:xfrm>
            <a:off x="2362200" y="3276600"/>
            <a:ext cx="6396038" cy="1015663"/>
          </a:xfrm>
          <a:prstGeom prst="rect">
            <a:avLst/>
          </a:prstGeom>
          <a:noFill/>
          <a:ln w="9525">
            <a:noFill/>
            <a:miter lim="800000"/>
            <a:headEnd/>
            <a:tailEnd/>
          </a:ln>
          <a:effectLst/>
        </p:spPr>
        <p:txBody>
          <a:bodyPr>
            <a:spAutoFit/>
          </a:bodyPr>
          <a:lstStyle/>
          <a:p>
            <a:pPr algn="just"/>
            <a:r>
              <a:rPr lang="en-US" sz="2000" b="1" spc="-70" dirty="0" err="1" smtClean="0">
                <a:solidFill>
                  <a:schemeClr val="bg1"/>
                </a:solidFill>
              </a:rPr>
              <a:t>Hướng</a:t>
            </a:r>
            <a:r>
              <a:rPr lang="en-US" sz="2000" b="1" spc="-70" dirty="0" smtClean="0">
                <a:solidFill>
                  <a:schemeClr val="bg1"/>
                </a:solidFill>
              </a:rPr>
              <a:t> </a:t>
            </a:r>
            <a:r>
              <a:rPr lang="en-US" sz="2000" b="1" spc="-70" dirty="0" err="1" smtClean="0">
                <a:solidFill>
                  <a:schemeClr val="bg1"/>
                </a:solidFill>
              </a:rPr>
              <a:t>dẫn</a:t>
            </a:r>
            <a:r>
              <a:rPr lang="en-US" sz="2000" b="1" spc="-70" dirty="0" smtClean="0">
                <a:solidFill>
                  <a:schemeClr val="bg1"/>
                </a:solidFill>
              </a:rPr>
              <a:t> </a:t>
            </a:r>
            <a:r>
              <a:rPr lang="en-US" sz="2000" b="1" spc="-70" dirty="0" err="1" smtClean="0">
                <a:solidFill>
                  <a:schemeClr val="bg1"/>
                </a:solidFill>
              </a:rPr>
              <a:t>xét</a:t>
            </a:r>
            <a:r>
              <a:rPr lang="en-US" sz="2000" b="1" spc="-70" dirty="0" smtClean="0">
                <a:solidFill>
                  <a:schemeClr val="bg1"/>
                </a:solidFill>
              </a:rPr>
              <a:t> </a:t>
            </a:r>
            <a:r>
              <a:rPr lang="en-US" sz="2000" b="1" spc="-70" dirty="0" err="1">
                <a:solidFill>
                  <a:schemeClr val="bg1"/>
                </a:solidFill>
              </a:rPr>
              <a:t>công</a:t>
            </a:r>
            <a:r>
              <a:rPr lang="en-US" sz="2000" b="1" spc="-70" dirty="0">
                <a:solidFill>
                  <a:schemeClr val="bg1"/>
                </a:solidFill>
              </a:rPr>
              <a:t> </a:t>
            </a:r>
            <a:r>
              <a:rPr lang="en-US" sz="2000" b="1" spc="-70" dirty="0" err="1">
                <a:solidFill>
                  <a:schemeClr val="bg1"/>
                </a:solidFill>
              </a:rPr>
              <a:t>nhận</a:t>
            </a:r>
            <a:r>
              <a:rPr lang="en-US" sz="2000" b="1" spc="-70" dirty="0">
                <a:solidFill>
                  <a:schemeClr val="bg1"/>
                </a:solidFill>
              </a:rPr>
              <a:t> </a:t>
            </a:r>
            <a:r>
              <a:rPr lang="en-US" sz="2000" b="1" spc="-70" dirty="0" err="1">
                <a:solidFill>
                  <a:schemeClr val="bg1"/>
                </a:solidFill>
              </a:rPr>
              <a:t>phạm</a:t>
            </a:r>
            <a:r>
              <a:rPr lang="en-US" sz="2000" b="1" spc="-70" dirty="0">
                <a:solidFill>
                  <a:schemeClr val="bg1"/>
                </a:solidFill>
              </a:rPr>
              <a:t> vi </a:t>
            </a:r>
            <a:r>
              <a:rPr lang="en-US" sz="2000" b="1" spc="-70" dirty="0" err="1">
                <a:solidFill>
                  <a:schemeClr val="bg1"/>
                </a:solidFill>
              </a:rPr>
              <a:t>ảnh</a:t>
            </a:r>
            <a:r>
              <a:rPr lang="en-US" sz="2000" b="1" spc="-70" dirty="0">
                <a:solidFill>
                  <a:schemeClr val="bg1"/>
                </a:solidFill>
              </a:rPr>
              <a:t> </a:t>
            </a:r>
            <a:r>
              <a:rPr lang="en-US" sz="2000" b="1" spc="-70" dirty="0" err="1">
                <a:solidFill>
                  <a:schemeClr val="bg1"/>
                </a:solidFill>
              </a:rPr>
              <a:t>hưởng</a:t>
            </a:r>
            <a:r>
              <a:rPr lang="en-US" sz="2000" b="1" spc="-70" dirty="0">
                <a:solidFill>
                  <a:schemeClr val="bg1"/>
                </a:solidFill>
              </a:rPr>
              <a:t> </a:t>
            </a:r>
            <a:r>
              <a:rPr lang="en-US" sz="2000" b="1" spc="-70" dirty="0" err="1">
                <a:solidFill>
                  <a:schemeClr val="bg1"/>
                </a:solidFill>
              </a:rPr>
              <a:t>của</a:t>
            </a:r>
            <a:r>
              <a:rPr lang="en-US" sz="2000" b="1" spc="-70" dirty="0">
                <a:solidFill>
                  <a:schemeClr val="bg1"/>
                </a:solidFill>
              </a:rPr>
              <a:t> s</a:t>
            </a:r>
            <a:r>
              <a:rPr lang="vi-VN" sz="2000" b="1" spc="-70" dirty="0">
                <a:solidFill>
                  <a:schemeClr val="bg1"/>
                </a:solidFill>
              </a:rPr>
              <a:t>áng </a:t>
            </a:r>
            <a:r>
              <a:rPr lang="vi-VN" sz="2000" b="1" spc="-70" dirty="0" smtClean="0">
                <a:solidFill>
                  <a:schemeClr val="bg1"/>
                </a:solidFill>
              </a:rPr>
              <a:t>kiến</a:t>
            </a:r>
            <a:r>
              <a:rPr lang="en-US" sz="2000" b="1" spc="-70" dirty="0" smtClean="0">
                <a:solidFill>
                  <a:schemeClr val="bg1"/>
                </a:solidFill>
              </a:rPr>
              <a:t> </a:t>
            </a:r>
            <a:r>
              <a:rPr lang="en-US" sz="2000" b="1" spc="-70" dirty="0" err="1" smtClean="0">
                <a:solidFill>
                  <a:schemeClr val="bg1"/>
                </a:solidFill>
              </a:rPr>
              <a:t>phục</a:t>
            </a:r>
            <a:r>
              <a:rPr lang="en-US" sz="2000" b="1" spc="-70" dirty="0" smtClean="0">
                <a:solidFill>
                  <a:schemeClr val="bg1"/>
                </a:solidFill>
              </a:rPr>
              <a:t> </a:t>
            </a:r>
            <a:r>
              <a:rPr lang="en-US" sz="2000" b="1" spc="-70" dirty="0" err="1">
                <a:solidFill>
                  <a:schemeClr val="bg1"/>
                </a:solidFill>
              </a:rPr>
              <a:t>vụ</a:t>
            </a:r>
            <a:r>
              <a:rPr lang="en-US" sz="2000" b="1" spc="-70" dirty="0">
                <a:solidFill>
                  <a:schemeClr val="bg1"/>
                </a:solidFill>
              </a:rPr>
              <a:t> </a:t>
            </a:r>
            <a:r>
              <a:rPr lang="en-US" sz="2000" b="1" spc="-70" dirty="0" err="1">
                <a:solidFill>
                  <a:schemeClr val="bg1"/>
                </a:solidFill>
              </a:rPr>
              <a:t>công</a:t>
            </a:r>
            <a:r>
              <a:rPr lang="en-US" sz="2000" b="1" spc="-70" dirty="0">
                <a:solidFill>
                  <a:schemeClr val="bg1"/>
                </a:solidFill>
              </a:rPr>
              <a:t> </a:t>
            </a:r>
            <a:r>
              <a:rPr lang="en-US" sz="2000" b="1" spc="-70" dirty="0" err="1">
                <a:solidFill>
                  <a:schemeClr val="bg1"/>
                </a:solidFill>
              </a:rPr>
              <a:t>tác</a:t>
            </a:r>
            <a:r>
              <a:rPr lang="en-US" sz="2000" b="1" spc="-70" dirty="0">
                <a:solidFill>
                  <a:schemeClr val="bg1"/>
                </a:solidFill>
              </a:rPr>
              <a:t> </a:t>
            </a:r>
            <a:r>
              <a:rPr lang="en-US" sz="2000" b="1" spc="-70" dirty="0" smtClean="0">
                <a:solidFill>
                  <a:schemeClr val="bg1"/>
                </a:solidFill>
              </a:rPr>
              <a:t>TĐKT </a:t>
            </a:r>
            <a:r>
              <a:rPr lang="vi-VN" sz="2000" b="1" spc="-70" dirty="0" smtClean="0">
                <a:solidFill>
                  <a:schemeClr val="bg1"/>
                </a:solidFill>
              </a:rPr>
              <a:t>trên </a:t>
            </a:r>
            <a:r>
              <a:rPr lang="vi-VN" sz="2000" b="1" spc="-70" dirty="0">
                <a:solidFill>
                  <a:schemeClr val="bg1"/>
                </a:solidFill>
              </a:rPr>
              <a:t>địa </a:t>
            </a:r>
            <a:r>
              <a:rPr lang="vi-VN" sz="2000" b="1" spc="-70" dirty="0" smtClean="0">
                <a:solidFill>
                  <a:schemeClr val="bg1"/>
                </a:solidFill>
              </a:rPr>
              <a:t>bàn</a:t>
            </a:r>
            <a:r>
              <a:rPr lang="en-US" sz="2000" b="1" spc="-70" dirty="0" smtClean="0">
                <a:solidFill>
                  <a:schemeClr val="bg1"/>
                </a:solidFill>
              </a:rPr>
              <a:t> T</a:t>
            </a:r>
            <a:r>
              <a:rPr lang="vi-VN" sz="2000" b="1" spc="-70" dirty="0" smtClean="0">
                <a:solidFill>
                  <a:schemeClr val="bg1"/>
                </a:solidFill>
              </a:rPr>
              <a:t>hành phố</a:t>
            </a:r>
            <a:endParaRPr lang="en-US" sz="2000" b="1" spc="-70" dirty="0">
              <a:solidFill>
                <a:schemeClr val="bg1"/>
              </a:solidFill>
              <a:latin typeface="Arial"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486400"/>
          </a:xfrm>
        </p:spPr>
        <p:txBody>
          <a:bodyPr/>
          <a:lstStyle/>
          <a:p>
            <a:pPr algn="just">
              <a:lnSpc>
                <a:spcPct val="120000"/>
              </a:lnSpc>
              <a:spcBef>
                <a:spcPts val="1200"/>
              </a:spcBef>
              <a:buNone/>
              <a:defRPr/>
            </a:pPr>
            <a:r>
              <a:rPr lang="vi-VN" sz="2800" dirty="0" smtClean="0">
                <a:latin typeface="+mj-lt"/>
              </a:rPr>
              <a:t>2. Danh hiệu </a:t>
            </a:r>
            <a:r>
              <a:rPr lang="en-US" sz="2800" b="1" dirty="0" smtClean="0">
                <a:solidFill>
                  <a:srgbClr val="FFFF00"/>
                </a:solidFill>
                <a:latin typeface="+mj-lt"/>
              </a:rPr>
              <a:t>“C</a:t>
            </a:r>
            <a:r>
              <a:rPr lang="vi-VN" sz="2800" b="1" dirty="0" smtClean="0">
                <a:solidFill>
                  <a:srgbClr val="FFFF00"/>
                </a:solidFill>
                <a:latin typeface="+mj-lt"/>
              </a:rPr>
              <a:t>hiến sỹ thi đua </a:t>
            </a:r>
            <a:r>
              <a:rPr lang="en-US" sz="2800" b="1" dirty="0" err="1" smtClean="0">
                <a:solidFill>
                  <a:srgbClr val="FFFF00"/>
                </a:solidFill>
                <a:latin typeface="+mj-lt"/>
              </a:rPr>
              <a:t>thành</a:t>
            </a:r>
            <a:r>
              <a:rPr lang="en-US" sz="2800" b="1" dirty="0" smtClean="0">
                <a:solidFill>
                  <a:srgbClr val="FFFF00"/>
                </a:solidFill>
                <a:latin typeface="+mj-lt"/>
              </a:rPr>
              <a:t> </a:t>
            </a:r>
            <a:r>
              <a:rPr lang="en-US" sz="2800" b="1" dirty="0" err="1" smtClean="0">
                <a:solidFill>
                  <a:srgbClr val="FFFF00"/>
                </a:solidFill>
                <a:latin typeface="+mj-lt"/>
              </a:rPr>
              <a:t>phố</a:t>
            </a:r>
            <a:r>
              <a:rPr lang="en-US" sz="2800" b="1" dirty="0" smtClean="0">
                <a:solidFill>
                  <a:srgbClr val="FFFF00"/>
                </a:solidFill>
                <a:latin typeface="+mj-lt"/>
              </a:rPr>
              <a:t>”</a:t>
            </a:r>
            <a:r>
              <a:rPr lang="vi-VN" sz="2800" dirty="0" smtClean="0">
                <a:latin typeface="+mj-lt"/>
              </a:rPr>
              <a:t> được xét tặng cho cá nhân </a:t>
            </a:r>
            <a:r>
              <a:rPr lang="vi-VN" sz="2800" b="1" dirty="0" smtClean="0">
                <a:solidFill>
                  <a:srgbClr val="FF0000"/>
                </a:solidFill>
                <a:latin typeface="+mj-lt"/>
              </a:rPr>
              <a:t>có thành tích tiêu biểu xuất sắc trong số</a:t>
            </a:r>
            <a:r>
              <a:rPr lang="vi-VN" sz="2800" dirty="0" smtClean="0">
                <a:latin typeface="+mj-lt"/>
              </a:rPr>
              <a:t> những cá nhân </a:t>
            </a:r>
            <a:r>
              <a:rPr lang="vi-VN" sz="2800" b="1" dirty="0" smtClean="0">
                <a:solidFill>
                  <a:srgbClr val="FF0000"/>
                </a:solidFill>
                <a:latin typeface="+mj-lt"/>
              </a:rPr>
              <a:t>có ba lần liên tục</a:t>
            </a:r>
            <a:r>
              <a:rPr lang="vi-VN" sz="2800" dirty="0" smtClean="0">
                <a:latin typeface="+mj-lt"/>
              </a:rPr>
              <a:t> đạt danh hiệu Chiến sĩ thi đua cơ sở</a:t>
            </a:r>
            <a:r>
              <a:rPr lang="en-US" sz="2800" dirty="0" smtClean="0">
                <a:latin typeface="+mj-lt"/>
              </a:rPr>
              <a:t> </a:t>
            </a:r>
            <a:r>
              <a:rPr lang="en-US" sz="2800" dirty="0" smtClean="0">
                <a:ea typeface="Calibri" charset="0"/>
              </a:rPr>
              <a:t>[13]</a:t>
            </a:r>
            <a:r>
              <a:rPr lang="vi-VN" sz="2800" dirty="0" smtClean="0">
                <a:latin typeface="+mj-lt"/>
              </a:rPr>
              <a:t>.</a:t>
            </a:r>
            <a:endParaRPr lang="en-US" sz="2800" dirty="0" smtClean="0">
              <a:latin typeface="+mj-lt"/>
            </a:endParaRPr>
          </a:p>
          <a:p>
            <a:pPr algn="just">
              <a:lnSpc>
                <a:spcPct val="120000"/>
              </a:lnSpc>
              <a:spcBef>
                <a:spcPts val="1800"/>
              </a:spcBef>
              <a:buNone/>
              <a:defRPr/>
            </a:pPr>
            <a:r>
              <a:rPr lang="en-US" sz="2800" dirty="0" smtClean="0">
                <a:latin typeface="+mj-lt"/>
              </a:rPr>
              <a:t>	</a:t>
            </a:r>
            <a:r>
              <a:rPr lang="vi-VN" sz="2800" dirty="0" smtClean="0">
                <a:latin typeface="+mj-lt"/>
              </a:rPr>
              <a:t>Sáng kiến để làm căn cứ xét tặng danh hiệu Chiến sỹ thi đua </a:t>
            </a:r>
            <a:r>
              <a:rPr lang="en-US" sz="2800" dirty="0" err="1" smtClean="0">
                <a:latin typeface="+mj-lt"/>
              </a:rPr>
              <a:t>thành</a:t>
            </a:r>
            <a:r>
              <a:rPr lang="en-US" sz="2800" dirty="0" smtClean="0">
                <a:latin typeface="+mj-lt"/>
              </a:rPr>
              <a:t> </a:t>
            </a:r>
            <a:r>
              <a:rPr lang="en-US" sz="2800" dirty="0" err="1" smtClean="0">
                <a:latin typeface="+mj-lt"/>
              </a:rPr>
              <a:t>phố</a:t>
            </a:r>
            <a:r>
              <a:rPr lang="vi-VN" sz="2800" dirty="0" smtClean="0">
                <a:latin typeface="+mj-lt"/>
              </a:rPr>
              <a:t> </a:t>
            </a:r>
            <a:r>
              <a:rPr lang="vi-VN" sz="2800" dirty="0" smtClean="0">
                <a:solidFill>
                  <a:srgbClr val="FF0000"/>
                </a:solidFill>
                <a:latin typeface="+mj-lt"/>
              </a:rPr>
              <a:t>do </a:t>
            </a:r>
            <a:r>
              <a:rPr lang="en-US" sz="2800" dirty="0" err="1" smtClean="0">
                <a:solidFill>
                  <a:srgbClr val="FF0000"/>
                </a:solidFill>
              </a:rPr>
              <a:t>Chủ</a:t>
            </a:r>
            <a:r>
              <a:rPr lang="en-US" sz="2800" dirty="0" smtClean="0">
                <a:solidFill>
                  <a:srgbClr val="FF0000"/>
                </a:solidFill>
              </a:rPr>
              <a:t> </a:t>
            </a:r>
            <a:r>
              <a:rPr lang="en-US" sz="2800" dirty="0" err="1" smtClean="0">
                <a:solidFill>
                  <a:srgbClr val="FF0000"/>
                </a:solidFill>
              </a:rPr>
              <a:t>tịch</a:t>
            </a:r>
            <a:r>
              <a:rPr lang="en-US" sz="2800" dirty="0" smtClean="0">
                <a:solidFill>
                  <a:srgbClr val="FF0000"/>
                </a:solidFill>
              </a:rPr>
              <a:t> </a:t>
            </a:r>
            <a:r>
              <a:rPr lang="en-US" sz="2800" dirty="0" err="1" smtClean="0">
                <a:solidFill>
                  <a:srgbClr val="FF0000"/>
                </a:solidFill>
              </a:rPr>
              <a:t>Ủy</a:t>
            </a:r>
            <a:r>
              <a:rPr lang="en-US" sz="2800" dirty="0" smtClean="0">
                <a:solidFill>
                  <a:srgbClr val="FF0000"/>
                </a:solidFill>
              </a:rPr>
              <a:t> ban </a:t>
            </a:r>
            <a:r>
              <a:rPr lang="en-US" sz="2800" dirty="0" err="1" smtClean="0">
                <a:solidFill>
                  <a:srgbClr val="FF0000"/>
                </a:solidFill>
              </a:rPr>
              <a:t>nhân</a:t>
            </a:r>
            <a:r>
              <a:rPr lang="en-US" sz="2800" dirty="0" smtClean="0">
                <a:solidFill>
                  <a:srgbClr val="FF0000"/>
                </a:solidFill>
              </a:rPr>
              <a:t> </a:t>
            </a:r>
            <a:r>
              <a:rPr lang="en-US" sz="2800" dirty="0" err="1" smtClean="0">
                <a:solidFill>
                  <a:srgbClr val="FF0000"/>
                </a:solidFill>
              </a:rPr>
              <a:t>dân</a:t>
            </a:r>
            <a:r>
              <a:rPr lang="en-US" sz="2800" dirty="0" smtClean="0">
                <a:solidFill>
                  <a:srgbClr val="FF0000"/>
                </a:solidFill>
              </a:rPr>
              <a:t> </a:t>
            </a:r>
            <a:r>
              <a:rPr lang="en-US" sz="2800" dirty="0" err="1" smtClean="0">
                <a:solidFill>
                  <a:srgbClr val="FF0000"/>
                </a:solidFill>
              </a:rPr>
              <a:t>thành</a:t>
            </a:r>
            <a:r>
              <a:rPr lang="en-US" sz="2800" dirty="0" smtClean="0">
                <a:solidFill>
                  <a:srgbClr val="FF0000"/>
                </a:solidFill>
              </a:rPr>
              <a:t> </a:t>
            </a:r>
            <a:r>
              <a:rPr lang="en-US" sz="2800" dirty="0" err="1" smtClean="0">
                <a:solidFill>
                  <a:srgbClr val="FF0000"/>
                </a:solidFill>
              </a:rPr>
              <a:t>phố</a:t>
            </a:r>
            <a:r>
              <a:rPr lang="en-US" sz="2800" dirty="0" smtClean="0">
                <a:solidFill>
                  <a:srgbClr val="FF0000"/>
                </a:solidFill>
              </a:rPr>
              <a:t> </a:t>
            </a:r>
            <a:r>
              <a:rPr lang="en-US" sz="2800" dirty="0" err="1" smtClean="0">
                <a:solidFill>
                  <a:srgbClr val="FF0000"/>
                </a:solidFill>
              </a:rPr>
              <a:t>quyết</a:t>
            </a:r>
            <a:r>
              <a:rPr lang="en-US" sz="2800" dirty="0" smtClean="0">
                <a:solidFill>
                  <a:srgbClr val="FF0000"/>
                </a:solidFill>
              </a:rPr>
              <a:t> </a:t>
            </a:r>
            <a:r>
              <a:rPr lang="en-US" sz="2800" dirty="0" err="1" smtClean="0">
                <a:solidFill>
                  <a:srgbClr val="FF0000"/>
                </a:solidFill>
              </a:rPr>
              <a:t>định</a:t>
            </a:r>
            <a:r>
              <a:rPr lang="en-US" sz="2800" dirty="0" smtClean="0"/>
              <a:t>.</a:t>
            </a:r>
            <a:r>
              <a:rPr lang="vi-VN" sz="2800" dirty="0" smtClean="0">
                <a:latin typeface="+mj-lt"/>
              </a:rPr>
              <a:t> </a:t>
            </a:r>
            <a:endParaRPr lang="en-US" sz="2800" dirty="0" smtClean="0">
              <a:latin typeface="+mj-lt"/>
            </a:endParaRPr>
          </a:p>
          <a:p>
            <a:pPr algn="just">
              <a:lnSpc>
                <a:spcPct val="120000"/>
              </a:lnSpc>
              <a:spcBef>
                <a:spcPts val="1200"/>
              </a:spcBef>
              <a:buFont typeface="Wingdings" pitchFamily="2" charset="2"/>
              <a:buNone/>
              <a:defRPr/>
            </a:pPr>
            <a:endParaRPr lang="en-US" sz="2800" dirty="0" smtClean="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62385"/>
            <a:ext cx="8686800" cy="4530725"/>
          </a:xfrm>
        </p:spPr>
        <p:txBody>
          <a:bodyPr/>
          <a:lstStyle/>
          <a:p>
            <a:pPr algn="just">
              <a:lnSpc>
                <a:spcPct val="120000"/>
              </a:lnSpc>
              <a:spcBef>
                <a:spcPts val="1200"/>
              </a:spcBef>
              <a:buFont typeface="Wingdings" pitchFamily="2" charset="2"/>
              <a:buNone/>
              <a:defRPr/>
            </a:pPr>
            <a:r>
              <a:rPr lang="en-US" sz="2800" dirty="0" smtClean="0">
                <a:latin typeface="+mj-lt"/>
              </a:rPr>
              <a:t>3. </a:t>
            </a:r>
            <a:r>
              <a:rPr lang="en-US" sz="2800" spc="-50" dirty="0" err="1" smtClean="0">
                <a:latin typeface="+mj-lt"/>
              </a:rPr>
              <a:t>Danh</a:t>
            </a:r>
            <a:r>
              <a:rPr lang="en-US" sz="2800" spc="-50" dirty="0" smtClean="0">
                <a:latin typeface="+mj-lt"/>
              </a:rPr>
              <a:t> </a:t>
            </a:r>
            <a:r>
              <a:rPr lang="en-US" sz="2800" spc="-50" dirty="0" err="1" smtClean="0">
                <a:latin typeface="+mj-lt"/>
              </a:rPr>
              <a:t>hiệu</a:t>
            </a:r>
            <a:r>
              <a:rPr lang="en-US" sz="2800" spc="-50" dirty="0" smtClean="0">
                <a:latin typeface="+mj-lt"/>
              </a:rPr>
              <a:t> </a:t>
            </a:r>
            <a:r>
              <a:rPr lang="en-US" sz="2800" b="1" spc="-50" dirty="0" smtClean="0">
                <a:solidFill>
                  <a:srgbClr val="FFFF00"/>
                </a:solidFill>
                <a:latin typeface="+mj-lt"/>
              </a:rPr>
              <a:t>“</a:t>
            </a:r>
            <a:r>
              <a:rPr lang="en-US" sz="2800" b="1" spc="-50" dirty="0" err="1" smtClean="0">
                <a:solidFill>
                  <a:srgbClr val="FFFF00"/>
                </a:solidFill>
                <a:latin typeface="+mj-lt"/>
              </a:rPr>
              <a:t>Chiến</a:t>
            </a:r>
            <a:r>
              <a:rPr lang="en-US" sz="2800" b="1" spc="-50" dirty="0" smtClean="0">
                <a:solidFill>
                  <a:srgbClr val="FFFF00"/>
                </a:solidFill>
                <a:latin typeface="+mj-lt"/>
              </a:rPr>
              <a:t> </a:t>
            </a:r>
            <a:r>
              <a:rPr lang="en-US" sz="2800" b="1" spc="-50" dirty="0" err="1" smtClean="0">
                <a:solidFill>
                  <a:srgbClr val="FFFF00"/>
                </a:solidFill>
                <a:latin typeface="+mj-lt"/>
              </a:rPr>
              <a:t>sĩ</a:t>
            </a:r>
            <a:r>
              <a:rPr lang="en-US" sz="2800" b="1" spc="-50" dirty="0" smtClean="0">
                <a:solidFill>
                  <a:srgbClr val="FFFF00"/>
                </a:solidFill>
                <a:latin typeface="+mj-lt"/>
              </a:rPr>
              <a:t> </a:t>
            </a:r>
            <a:r>
              <a:rPr lang="en-US" sz="2800" b="1" spc="-50" dirty="0" err="1" smtClean="0">
                <a:solidFill>
                  <a:srgbClr val="FFFF00"/>
                </a:solidFill>
                <a:latin typeface="+mj-lt"/>
              </a:rPr>
              <a:t>thi</a:t>
            </a:r>
            <a:r>
              <a:rPr lang="en-US" sz="2800" b="1" spc="-50" dirty="0" smtClean="0">
                <a:solidFill>
                  <a:srgbClr val="FFFF00"/>
                </a:solidFill>
                <a:latin typeface="+mj-lt"/>
              </a:rPr>
              <a:t> </a:t>
            </a:r>
            <a:r>
              <a:rPr lang="en-US" sz="2800" b="1" spc="-50" dirty="0" err="1" smtClean="0">
                <a:solidFill>
                  <a:srgbClr val="FFFF00"/>
                </a:solidFill>
                <a:latin typeface="+mj-lt"/>
              </a:rPr>
              <a:t>đua</a:t>
            </a:r>
            <a:r>
              <a:rPr lang="en-US" sz="2800" b="1" spc="-50" dirty="0" smtClean="0">
                <a:solidFill>
                  <a:srgbClr val="FFFF00"/>
                </a:solidFill>
                <a:latin typeface="+mj-lt"/>
              </a:rPr>
              <a:t> </a:t>
            </a:r>
            <a:r>
              <a:rPr lang="en-US" sz="2800" b="1" spc="-50" dirty="0" err="1" smtClean="0">
                <a:solidFill>
                  <a:srgbClr val="FFFF00"/>
                </a:solidFill>
                <a:latin typeface="+mj-lt"/>
              </a:rPr>
              <a:t>cơ</a:t>
            </a:r>
            <a:r>
              <a:rPr lang="en-US" sz="2800" b="1" spc="-50" dirty="0" smtClean="0">
                <a:solidFill>
                  <a:srgbClr val="FFFF00"/>
                </a:solidFill>
                <a:latin typeface="+mj-lt"/>
              </a:rPr>
              <a:t> </a:t>
            </a:r>
            <a:r>
              <a:rPr lang="en-US" sz="2800" b="1" spc="-50" dirty="0" err="1" smtClean="0">
                <a:solidFill>
                  <a:srgbClr val="FFFF00"/>
                </a:solidFill>
                <a:latin typeface="+mj-lt"/>
              </a:rPr>
              <a:t>sở</a:t>
            </a:r>
            <a:r>
              <a:rPr lang="en-US" sz="2800" b="1" spc="-50" dirty="0" smtClean="0">
                <a:solidFill>
                  <a:srgbClr val="FFFF00"/>
                </a:solidFill>
                <a:latin typeface="+mj-lt"/>
              </a:rPr>
              <a:t>”</a:t>
            </a:r>
            <a:r>
              <a:rPr lang="en-US" sz="2800" spc="-50" dirty="0" smtClean="0">
                <a:latin typeface="+mj-lt"/>
              </a:rPr>
              <a:t> </a:t>
            </a:r>
            <a:r>
              <a:rPr lang="en-US" sz="2800" spc="-50" dirty="0" err="1" smtClean="0">
                <a:latin typeface="+mj-lt"/>
              </a:rPr>
              <a:t>được</a:t>
            </a:r>
            <a:r>
              <a:rPr lang="en-US" sz="2800" spc="-50" dirty="0" smtClean="0">
                <a:latin typeface="+mj-lt"/>
              </a:rPr>
              <a:t> </a:t>
            </a:r>
            <a:r>
              <a:rPr lang="en-US" sz="2800" spc="-50" dirty="0" err="1" smtClean="0">
                <a:latin typeface="+mj-lt"/>
              </a:rPr>
              <a:t>xét</a:t>
            </a:r>
            <a:r>
              <a:rPr lang="en-US" sz="2800" spc="-50" dirty="0" smtClean="0">
                <a:latin typeface="+mj-lt"/>
              </a:rPr>
              <a:t> </a:t>
            </a:r>
            <a:r>
              <a:rPr lang="en-US" sz="2800" spc="-50" dirty="0" err="1" smtClean="0">
                <a:latin typeface="+mj-lt"/>
              </a:rPr>
              <a:t>tặng</a:t>
            </a:r>
            <a:r>
              <a:rPr lang="en-US" sz="2800" spc="-50" dirty="0" smtClean="0">
                <a:latin typeface="+mj-lt"/>
              </a:rPr>
              <a:t> </a:t>
            </a:r>
            <a:r>
              <a:rPr lang="en-US" sz="2800" spc="-50" dirty="0" err="1" smtClean="0">
                <a:solidFill>
                  <a:srgbClr val="FF0000"/>
                </a:solidFill>
                <a:latin typeface="+mj-lt"/>
              </a:rPr>
              <a:t>hàng</a:t>
            </a:r>
            <a:r>
              <a:rPr lang="en-US" sz="2800" spc="-50" dirty="0" smtClean="0">
                <a:solidFill>
                  <a:srgbClr val="FF0000"/>
                </a:solidFill>
                <a:latin typeface="+mj-lt"/>
              </a:rPr>
              <a:t> </a:t>
            </a:r>
            <a:r>
              <a:rPr lang="en-US" sz="2800" spc="-50" dirty="0" err="1" smtClean="0">
                <a:solidFill>
                  <a:srgbClr val="FF0000"/>
                </a:solidFill>
                <a:latin typeface="+mj-lt"/>
              </a:rPr>
              <a:t>năm</a:t>
            </a:r>
            <a:r>
              <a:rPr lang="en-US" sz="2800" spc="-50" dirty="0" smtClean="0">
                <a:solidFill>
                  <a:srgbClr val="FF0000"/>
                </a:solidFill>
                <a:latin typeface="+mj-lt"/>
              </a:rPr>
              <a:t> </a:t>
            </a:r>
            <a:r>
              <a:rPr lang="en-US" sz="2800" spc="-50" dirty="0" err="1" smtClean="0">
                <a:latin typeface="+mj-lt"/>
              </a:rPr>
              <a:t>cho</a:t>
            </a:r>
            <a:r>
              <a:rPr lang="en-US" sz="2800" spc="-50" dirty="0" smtClean="0">
                <a:latin typeface="+mj-lt"/>
              </a:rPr>
              <a:t> </a:t>
            </a:r>
            <a:r>
              <a:rPr lang="en-US" sz="2800" spc="-50" dirty="0" err="1" smtClean="0">
                <a:latin typeface="+mj-lt"/>
              </a:rPr>
              <a:t>các</a:t>
            </a:r>
            <a:r>
              <a:rPr lang="en-US" sz="2800" spc="-50" dirty="0" smtClean="0">
                <a:latin typeface="+mj-lt"/>
              </a:rPr>
              <a:t> </a:t>
            </a:r>
            <a:r>
              <a:rPr lang="en-US" sz="2800" spc="-50" dirty="0" err="1" smtClean="0">
                <a:latin typeface="+mj-lt"/>
              </a:rPr>
              <a:t>cá</a:t>
            </a:r>
            <a:r>
              <a:rPr lang="en-US" sz="2800" spc="-50" dirty="0" smtClean="0">
                <a:latin typeface="+mj-lt"/>
              </a:rPr>
              <a:t> </a:t>
            </a:r>
            <a:r>
              <a:rPr lang="en-US" sz="2800" spc="-50" dirty="0" err="1" smtClean="0">
                <a:latin typeface="+mj-lt"/>
              </a:rPr>
              <a:t>nhân</a:t>
            </a:r>
            <a:r>
              <a:rPr lang="en-US" sz="2800" spc="-50" dirty="0" smtClean="0">
                <a:latin typeface="+mj-lt"/>
              </a:rPr>
              <a:t> </a:t>
            </a:r>
            <a:r>
              <a:rPr lang="en-US" sz="2800" spc="-50" dirty="0" err="1" smtClean="0">
                <a:latin typeface="+mj-lt"/>
              </a:rPr>
              <a:t>đạt</a:t>
            </a:r>
            <a:r>
              <a:rPr lang="en-US" sz="2800" spc="-50" dirty="0" smtClean="0">
                <a:latin typeface="+mj-lt"/>
              </a:rPr>
              <a:t> </a:t>
            </a:r>
            <a:r>
              <a:rPr lang="en-US" sz="2800" spc="-50" dirty="0" err="1" smtClean="0">
                <a:latin typeface="+mj-lt"/>
              </a:rPr>
              <a:t>các</a:t>
            </a:r>
            <a:r>
              <a:rPr lang="en-US" sz="2800" spc="-50" dirty="0" smtClean="0">
                <a:latin typeface="+mj-lt"/>
              </a:rPr>
              <a:t> </a:t>
            </a:r>
            <a:r>
              <a:rPr lang="en-US" sz="2800" spc="-50" dirty="0" err="1" smtClean="0">
                <a:latin typeface="+mj-lt"/>
              </a:rPr>
              <a:t>tiêu</a:t>
            </a:r>
            <a:r>
              <a:rPr lang="en-US" sz="2800" spc="-50" dirty="0" smtClean="0">
                <a:latin typeface="+mj-lt"/>
              </a:rPr>
              <a:t> </a:t>
            </a:r>
            <a:r>
              <a:rPr lang="en-US" sz="2800" spc="-50" dirty="0" err="1" smtClean="0">
                <a:latin typeface="+mj-lt"/>
              </a:rPr>
              <a:t>chuẩn</a:t>
            </a:r>
            <a:r>
              <a:rPr lang="en-US" sz="2800" spc="-50" dirty="0" smtClean="0">
                <a:latin typeface="+mj-lt"/>
              </a:rPr>
              <a:t> </a:t>
            </a:r>
            <a:r>
              <a:rPr lang="en-US" sz="2800" spc="-50" dirty="0" err="1" smtClean="0">
                <a:latin typeface="+mj-lt"/>
              </a:rPr>
              <a:t>sau</a:t>
            </a:r>
            <a:r>
              <a:rPr lang="en-US" sz="2800" spc="-50" dirty="0" smtClean="0">
                <a:latin typeface="+mj-lt"/>
              </a:rPr>
              <a:t>:</a:t>
            </a:r>
          </a:p>
          <a:p>
            <a:pPr algn="just">
              <a:lnSpc>
                <a:spcPct val="120000"/>
              </a:lnSpc>
              <a:spcBef>
                <a:spcPts val="1200"/>
              </a:spcBef>
              <a:buFont typeface="Wingdings" pitchFamily="2" charset="2"/>
              <a:buNone/>
              <a:defRPr/>
            </a:pPr>
            <a:r>
              <a:rPr lang="en-US" sz="2800" dirty="0" smtClean="0">
                <a:latin typeface="+mj-lt"/>
              </a:rPr>
              <a:t>a) </a:t>
            </a:r>
            <a:r>
              <a:rPr lang="en-US" sz="2800" dirty="0" err="1" smtClean="0">
                <a:latin typeface="+mj-lt"/>
              </a:rPr>
              <a:t>Đạt</a:t>
            </a:r>
            <a:r>
              <a:rPr lang="en-US" sz="2800" dirty="0" smtClean="0">
                <a:latin typeface="+mj-lt"/>
              </a:rPr>
              <a:t> </a:t>
            </a:r>
            <a:r>
              <a:rPr lang="en-US" sz="2800" dirty="0" err="1" smtClean="0">
                <a:latin typeface="+mj-lt"/>
              </a:rPr>
              <a:t>tiêu</a:t>
            </a:r>
            <a:r>
              <a:rPr lang="en-US" sz="2800" dirty="0" smtClean="0">
                <a:latin typeface="+mj-lt"/>
              </a:rPr>
              <a:t> </a:t>
            </a:r>
            <a:r>
              <a:rPr lang="en-US" sz="2800" dirty="0" err="1" smtClean="0">
                <a:latin typeface="+mj-lt"/>
              </a:rPr>
              <a:t>chuẩn</a:t>
            </a:r>
            <a:r>
              <a:rPr lang="en-US" sz="2800" dirty="0" smtClean="0">
                <a:latin typeface="+mj-lt"/>
              </a:rPr>
              <a:t> </a:t>
            </a:r>
            <a:r>
              <a:rPr lang="en-US" sz="2800" dirty="0" err="1" smtClean="0">
                <a:latin typeface="+mj-lt"/>
              </a:rPr>
              <a:t>danh</a:t>
            </a:r>
            <a:r>
              <a:rPr lang="en-US" sz="2800" dirty="0" smtClean="0">
                <a:latin typeface="+mj-lt"/>
              </a:rPr>
              <a:t> </a:t>
            </a:r>
            <a:r>
              <a:rPr lang="en-US" sz="2800" dirty="0" err="1" smtClean="0">
                <a:latin typeface="+mj-lt"/>
              </a:rPr>
              <a:t>hiệu</a:t>
            </a:r>
            <a:r>
              <a:rPr lang="en-US" sz="2800" dirty="0" smtClean="0">
                <a:latin typeface="+mj-lt"/>
              </a:rPr>
              <a:t> “</a:t>
            </a:r>
            <a:r>
              <a:rPr lang="en-US" sz="2800" u="sng" dirty="0" smtClean="0">
                <a:latin typeface="+mj-lt"/>
              </a:rPr>
              <a:t>Lao </a:t>
            </a:r>
            <a:r>
              <a:rPr lang="en-US" sz="2800" u="sng" dirty="0" err="1" smtClean="0">
                <a:latin typeface="+mj-lt"/>
              </a:rPr>
              <a:t>động</a:t>
            </a:r>
            <a:r>
              <a:rPr lang="en-US" sz="2800" u="sng" dirty="0" smtClean="0">
                <a:latin typeface="+mj-lt"/>
              </a:rPr>
              <a:t> </a:t>
            </a:r>
            <a:r>
              <a:rPr lang="en-US" sz="2800" u="sng" dirty="0" err="1" smtClean="0">
                <a:latin typeface="+mj-lt"/>
              </a:rPr>
              <a:t>tiên</a:t>
            </a:r>
            <a:r>
              <a:rPr lang="en-US" sz="2800" u="sng" dirty="0" smtClean="0">
                <a:latin typeface="+mj-lt"/>
              </a:rPr>
              <a:t> </a:t>
            </a:r>
            <a:r>
              <a:rPr lang="en-US" sz="2800" u="sng" dirty="0" err="1" smtClean="0">
                <a:latin typeface="+mj-lt"/>
              </a:rPr>
              <a:t>tiến</a:t>
            </a:r>
            <a:r>
              <a:rPr lang="en-US" sz="2800" dirty="0" smtClean="0">
                <a:latin typeface="+mj-lt"/>
              </a:rPr>
              <a:t>”, </a:t>
            </a:r>
            <a:r>
              <a:rPr lang="en-US" sz="2800" dirty="0" err="1" smtClean="0">
                <a:latin typeface="+mj-lt"/>
              </a:rPr>
              <a:t>được</a:t>
            </a:r>
            <a:r>
              <a:rPr lang="en-US" sz="2800" dirty="0" smtClean="0">
                <a:latin typeface="+mj-lt"/>
              </a:rPr>
              <a:t> </a:t>
            </a:r>
            <a:r>
              <a:rPr lang="en-US" sz="2800" dirty="0" err="1" smtClean="0">
                <a:latin typeface="+mj-lt"/>
              </a:rPr>
              <a:t>đánh</a:t>
            </a:r>
            <a:r>
              <a:rPr lang="en-US" sz="2800" dirty="0" smtClean="0">
                <a:latin typeface="+mj-lt"/>
              </a:rPr>
              <a:t> </a:t>
            </a:r>
            <a:r>
              <a:rPr lang="en-US" sz="2800" dirty="0" err="1" smtClean="0">
                <a:latin typeface="+mj-lt"/>
              </a:rPr>
              <a:t>giá</a:t>
            </a:r>
            <a:r>
              <a:rPr lang="en-US" sz="2800" dirty="0" smtClean="0">
                <a:latin typeface="+mj-lt"/>
              </a:rPr>
              <a:t> </a:t>
            </a:r>
            <a:r>
              <a:rPr lang="en-US" sz="2800" dirty="0" err="1" smtClean="0">
                <a:solidFill>
                  <a:srgbClr val="FF0000"/>
                </a:solidFill>
                <a:latin typeface="+mj-lt"/>
              </a:rPr>
              <a:t>Hoàn</a:t>
            </a:r>
            <a:r>
              <a:rPr lang="en-US" sz="2800" dirty="0" smtClean="0">
                <a:solidFill>
                  <a:srgbClr val="FF0000"/>
                </a:solidFill>
                <a:latin typeface="+mj-lt"/>
              </a:rPr>
              <a:t> </a:t>
            </a:r>
            <a:r>
              <a:rPr lang="en-US" sz="2800" dirty="0" err="1" smtClean="0">
                <a:solidFill>
                  <a:srgbClr val="FF0000"/>
                </a:solidFill>
                <a:latin typeface="+mj-lt"/>
              </a:rPr>
              <a:t>thành</a:t>
            </a:r>
            <a:r>
              <a:rPr lang="en-US" sz="2800" dirty="0" smtClean="0">
                <a:solidFill>
                  <a:srgbClr val="FF0000"/>
                </a:solidFill>
                <a:latin typeface="+mj-lt"/>
              </a:rPr>
              <a:t> </a:t>
            </a:r>
            <a:r>
              <a:rPr lang="en-US" sz="2800" dirty="0" err="1" smtClean="0">
                <a:solidFill>
                  <a:srgbClr val="FF0000"/>
                </a:solidFill>
                <a:latin typeface="+mj-lt"/>
              </a:rPr>
              <a:t>tốt</a:t>
            </a:r>
            <a:r>
              <a:rPr lang="en-US" sz="2800" dirty="0" smtClean="0">
                <a:solidFill>
                  <a:srgbClr val="FF0000"/>
                </a:solidFill>
                <a:latin typeface="+mj-lt"/>
              </a:rPr>
              <a:t> </a:t>
            </a:r>
            <a:r>
              <a:rPr lang="en-US" sz="2800" dirty="0" err="1" smtClean="0">
                <a:solidFill>
                  <a:srgbClr val="FF0000"/>
                </a:solidFill>
                <a:latin typeface="+mj-lt"/>
              </a:rPr>
              <a:t>nhiệm</a:t>
            </a:r>
            <a:r>
              <a:rPr lang="en-US" sz="2800" dirty="0" smtClean="0">
                <a:solidFill>
                  <a:srgbClr val="FF0000"/>
                </a:solidFill>
                <a:latin typeface="+mj-lt"/>
              </a:rPr>
              <a:t> </a:t>
            </a:r>
            <a:r>
              <a:rPr lang="en-US" sz="2800" dirty="0" err="1" smtClean="0">
                <a:solidFill>
                  <a:srgbClr val="FF0000"/>
                </a:solidFill>
                <a:latin typeface="+mj-lt"/>
              </a:rPr>
              <a:t>vụ</a:t>
            </a:r>
            <a:r>
              <a:rPr lang="en-US" sz="2800" dirty="0">
                <a:solidFill>
                  <a:srgbClr val="FF0000"/>
                </a:solidFill>
                <a:latin typeface="+mj-lt"/>
              </a:rPr>
              <a:t>*</a:t>
            </a:r>
            <a:endParaRPr lang="en-US" sz="2800" dirty="0" smtClean="0">
              <a:solidFill>
                <a:srgbClr val="FF0000"/>
              </a:solidFill>
              <a:latin typeface="+mj-lt"/>
            </a:endParaRPr>
          </a:p>
          <a:p>
            <a:pPr algn="just">
              <a:lnSpc>
                <a:spcPct val="120000"/>
              </a:lnSpc>
              <a:spcBef>
                <a:spcPts val="1200"/>
              </a:spcBef>
              <a:buFont typeface="Wingdings" pitchFamily="2" charset="2"/>
              <a:buNone/>
              <a:defRPr/>
            </a:pPr>
            <a:r>
              <a:rPr lang="en-US" sz="2800" dirty="0" smtClean="0">
                <a:latin typeface="+mj-lt"/>
              </a:rPr>
              <a:t>b) </a:t>
            </a:r>
            <a:r>
              <a:rPr lang="en-US" sz="2800" u="sng" dirty="0" err="1" smtClean="0">
                <a:latin typeface="+mj-lt"/>
              </a:rPr>
              <a:t>Có</a:t>
            </a:r>
            <a:r>
              <a:rPr lang="en-US" sz="2800" u="sng" dirty="0" smtClean="0">
                <a:latin typeface="+mj-lt"/>
              </a:rPr>
              <a:t> </a:t>
            </a:r>
            <a:r>
              <a:rPr lang="en-US" sz="2800" u="sng" dirty="0" err="1" smtClean="0">
                <a:latin typeface="+mj-lt"/>
              </a:rPr>
              <a:t>sáng</a:t>
            </a:r>
            <a:r>
              <a:rPr lang="en-US" sz="2800" u="sng" dirty="0" smtClean="0">
                <a:latin typeface="+mj-lt"/>
              </a:rPr>
              <a:t> </a:t>
            </a:r>
            <a:r>
              <a:rPr lang="en-US" sz="2800" u="sng" dirty="0" err="1" smtClean="0">
                <a:latin typeface="+mj-lt"/>
              </a:rPr>
              <a:t>kiến</a:t>
            </a:r>
            <a:r>
              <a:rPr lang="en-US" sz="2800" u="sng" dirty="0" smtClean="0">
                <a:latin typeface="+mj-lt"/>
              </a:rPr>
              <a:t> </a:t>
            </a:r>
            <a:r>
              <a:rPr lang="en-US" sz="2800" dirty="0" err="1" smtClean="0">
                <a:latin typeface="+mj-lt"/>
              </a:rPr>
              <a:t>được</a:t>
            </a:r>
            <a:r>
              <a:rPr lang="en-US" sz="2800" dirty="0" smtClean="0">
                <a:latin typeface="+mj-lt"/>
              </a:rPr>
              <a:t> </a:t>
            </a:r>
            <a:r>
              <a:rPr lang="en-US" sz="2800" dirty="0" err="1" smtClean="0">
                <a:latin typeface="+mj-lt"/>
              </a:rPr>
              <a:t>Thủ</a:t>
            </a:r>
            <a:r>
              <a:rPr lang="en-US" sz="2800" dirty="0" smtClean="0">
                <a:latin typeface="+mj-lt"/>
              </a:rPr>
              <a:t> </a:t>
            </a:r>
            <a:r>
              <a:rPr lang="en-US" sz="2800" dirty="0" err="1" smtClean="0">
                <a:latin typeface="+mj-lt"/>
              </a:rPr>
              <a:t>trưởng</a:t>
            </a:r>
            <a:r>
              <a:rPr lang="en-US" sz="2800" dirty="0" smtClean="0">
                <a:latin typeface="+mj-lt"/>
              </a:rPr>
              <a:t> </a:t>
            </a:r>
            <a:r>
              <a:rPr lang="en-US" sz="2800" dirty="0" err="1" smtClean="0">
                <a:latin typeface="+mj-lt"/>
              </a:rPr>
              <a:t>cơ</a:t>
            </a:r>
            <a:r>
              <a:rPr lang="en-US" sz="2800" dirty="0" smtClean="0">
                <a:latin typeface="+mj-lt"/>
              </a:rPr>
              <a:t> </a:t>
            </a:r>
            <a:r>
              <a:rPr lang="en-US" sz="2800" dirty="0" err="1" smtClean="0">
                <a:latin typeface="+mj-lt"/>
              </a:rPr>
              <a:t>quan</a:t>
            </a:r>
            <a:r>
              <a:rPr lang="en-US" sz="2800" dirty="0" smtClean="0">
                <a:latin typeface="+mj-lt"/>
              </a:rPr>
              <a:t>, </a:t>
            </a:r>
            <a:r>
              <a:rPr lang="en-US" sz="2800" dirty="0" err="1" smtClean="0">
                <a:latin typeface="+mj-lt"/>
              </a:rPr>
              <a:t>đơn</a:t>
            </a:r>
            <a:r>
              <a:rPr lang="en-US" sz="2800" dirty="0" smtClean="0">
                <a:latin typeface="+mj-lt"/>
              </a:rPr>
              <a:t> </a:t>
            </a:r>
            <a:r>
              <a:rPr lang="en-US" sz="2800" dirty="0" err="1" smtClean="0">
                <a:latin typeface="+mj-lt"/>
              </a:rPr>
              <a:t>vị</a:t>
            </a:r>
            <a:r>
              <a:rPr lang="en-US" sz="2800" dirty="0" smtClean="0">
                <a:latin typeface="+mj-lt"/>
              </a:rPr>
              <a:t>, </a:t>
            </a:r>
            <a:r>
              <a:rPr lang="en-US" sz="2800" dirty="0" err="1" smtClean="0">
                <a:latin typeface="+mj-lt"/>
              </a:rPr>
              <a:t>địa</a:t>
            </a:r>
            <a:r>
              <a:rPr lang="en-US" sz="2800" dirty="0" smtClean="0">
                <a:latin typeface="+mj-lt"/>
              </a:rPr>
              <a:t> </a:t>
            </a:r>
            <a:r>
              <a:rPr lang="en-US" sz="2800" dirty="0" err="1" smtClean="0">
                <a:latin typeface="+mj-lt"/>
              </a:rPr>
              <a:t>phương</a:t>
            </a:r>
            <a:r>
              <a:rPr lang="en-US" sz="2800" dirty="0" smtClean="0">
                <a:latin typeface="+mj-lt"/>
              </a:rPr>
              <a:t> </a:t>
            </a:r>
            <a:r>
              <a:rPr lang="en-US" sz="2800" dirty="0" err="1" smtClean="0">
                <a:latin typeface="+mj-lt"/>
              </a:rPr>
              <a:t>quyết</a:t>
            </a:r>
            <a:r>
              <a:rPr lang="en-US" sz="2800" dirty="0" smtClean="0">
                <a:latin typeface="+mj-lt"/>
              </a:rPr>
              <a:t> </a:t>
            </a:r>
            <a:r>
              <a:rPr lang="en-US" sz="2800" dirty="0" err="1" smtClean="0">
                <a:latin typeface="+mj-lt"/>
              </a:rPr>
              <a:t>định</a:t>
            </a:r>
            <a:r>
              <a:rPr lang="en-US" sz="2800" dirty="0" smtClean="0">
                <a:latin typeface="+mj-lt"/>
              </a:rPr>
              <a:t> </a:t>
            </a:r>
            <a:r>
              <a:rPr lang="en-US" sz="2800" dirty="0" err="1" smtClean="0">
                <a:latin typeface="+mj-lt"/>
              </a:rPr>
              <a:t>công</a:t>
            </a:r>
            <a:r>
              <a:rPr lang="en-US" sz="2800" dirty="0" smtClean="0">
                <a:latin typeface="+mj-lt"/>
              </a:rPr>
              <a:t> </a:t>
            </a:r>
            <a:r>
              <a:rPr lang="en-US" sz="2800" dirty="0" err="1" smtClean="0">
                <a:latin typeface="+mj-lt"/>
              </a:rPr>
              <a:t>nhận</a:t>
            </a:r>
            <a:r>
              <a:rPr lang="en-US" sz="2800" dirty="0" smtClean="0">
                <a:latin typeface="+mj-lt"/>
              </a:rPr>
              <a:t> </a:t>
            </a:r>
            <a:r>
              <a:rPr lang="en-US" sz="2800" dirty="0" err="1" smtClean="0">
                <a:latin typeface="+mj-lt"/>
              </a:rPr>
              <a:t>hoặc</a:t>
            </a:r>
            <a:r>
              <a:rPr lang="en-US" sz="2800" dirty="0" smtClean="0">
                <a:latin typeface="+mj-lt"/>
              </a:rPr>
              <a:t> </a:t>
            </a:r>
            <a:r>
              <a:rPr lang="en-US" sz="2800" dirty="0" err="1" smtClean="0">
                <a:latin typeface="+mj-lt"/>
              </a:rPr>
              <a:t>có</a:t>
            </a:r>
            <a:r>
              <a:rPr lang="en-US" sz="2800" dirty="0" smtClean="0">
                <a:latin typeface="+mj-lt"/>
              </a:rPr>
              <a:t> </a:t>
            </a:r>
            <a:r>
              <a:rPr lang="en-US" sz="2800" dirty="0" err="1" smtClean="0">
                <a:latin typeface="+mj-lt"/>
              </a:rPr>
              <a:t>đề</a:t>
            </a:r>
            <a:r>
              <a:rPr lang="en-US" sz="2800" dirty="0" smtClean="0">
                <a:latin typeface="+mj-lt"/>
              </a:rPr>
              <a:t> </a:t>
            </a:r>
            <a:r>
              <a:rPr lang="en-US" sz="2800" dirty="0" err="1" smtClean="0">
                <a:latin typeface="+mj-lt"/>
              </a:rPr>
              <a:t>tài</a:t>
            </a:r>
            <a:r>
              <a:rPr lang="en-US" sz="2800" dirty="0" smtClean="0">
                <a:latin typeface="+mj-lt"/>
              </a:rPr>
              <a:t> </a:t>
            </a:r>
            <a:r>
              <a:rPr lang="en-US" sz="2800" dirty="0" err="1" smtClean="0">
                <a:latin typeface="+mj-lt"/>
              </a:rPr>
              <a:t>nghiên</a:t>
            </a:r>
            <a:r>
              <a:rPr lang="en-US" sz="2800" dirty="0" smtClean="0">
                <a:latin typeface="+mj-lt"/>
              </a:rPr>
              <a:t> </a:t>
            </a:r>
            <a:r>
              <a:rPr lang="en-US" sz="2800" dirty="0" err="1" smtClean="0">
                <a:latin typeface="+mj-lt"/>
              </a:rPr>
              <a:t>cứu</a:t>
            </a:r>
            <a:r>
              <a:rPr lang="en-US" sz="2800" dirty="0" smtClean="0">
                <a:latin typeface="+mj-lt"/>
              </a:rPr>
              <a:t> </a:t>
            </a:r>
            <a:r>
              <a:rPr lang="en-US" sz="2800" dirty="0" err="1" smtClean="0">
                <a:latin typeface="+mj-lt"/>
              </a:rPr>
              <a:t>khoa</a:t>
            </a:r>
            <a:r>
              <a:rPr lang="en-US" sz="2800" dirty="0" smtClean="0">
                <a:latin typeface="+mj-lt"/>
              </a:rPr>
              <a:t> </a:t>
            </a:r>
            <a:r>
              <a:rPr lang="en-US" sz="2800" dirty="0" err="1" smtClean="0">
                <a:latin typeface="+mj-lt"/>
              </a:rPr>
              <a:t>học</a:t>
            </a:r>
            <a:r>
              <a:rPr lang="en-US" sz="2800" dirty="0" smtClean="0">
                <a:latin typeface="+mj-lt"/>
              </a:rPr>
              <a:t> </a:t>
            </a:r>
            <a:r>
              <a:rPr lang="en-US" sz="2800" dirty="0" err="1" smtClean="0">
                <a:latin typeface="+mj-lt"/>
              </a:rPr>
              <a:t>đã</a:t>
            </a:r>
            <a:r>
              <a:rPr lang="en-US" sz="2800" dirty="0" smtClean="0">
                <a:latin typeface="+mj-lt"/>
              </a:rPr>
              <a:t> </a:t>
            </a:r>
            <a:r>
              <a:rPr lang="en-US" sz="2800" dirty="0" err="1" smtClean="0">
                <a:latin typeface="+mj-lt"/>
              </a:rPr>
              <a:t>nghiệm</a:t>
            </a:r>
            <a:r>
              <a:rPr lang="en-US" sz="2800" dirty="0" smtClean="0">
                <a:latin typeface="+mj-lt"/>
              </a:rPr>
              <a:t> </a:t>
            </a:r>
            <a:r>
              <a:rPr lang="en-US" sz="2800" dirty="0" err="1" smtClean="0">
                <a:latin typeface="+mj-lt"/>
              </a:rPr>
              <a:t>thu</a:t>
            </a:r>
            <a:r>
              <a:rPr lang="en-US" sz="2800" dirty="0" smtClean="0">
                <a:latin typeface="+mj-lt"/>
              </a:rPr>
              <a:t> </a:t>
            </a:r>
            <a:r>
              <a:rPr lang="en-US" sz="2800" dirty="0" err="1" smtClean="0">
                <a:latin typeface="+mj-lt"/>
              </a:rPr>
              <a:t>được</a:t>
            </a:r>
            <a:r>
              <a:rPr lang="en-US" sz="2800" dirty="0" smtClean="0">
                <a:latin typeface="+mj-lt"/>
              </a:rPr>
              <a:t> </a:t>
            </a:r>
            <a:r>
              <a:rPr lang="en-US" sz="2800" dirty="0" err="1" smtClean="0">
                <a:latin typeface="+mj-lt"/>
              </a:rPr>
              <a:t>áp</a:t>
            </a:r>
            <a:r>
              <a:rPr lang="en-US" sz="2800" dirty="0" smtClean="0">
                <a:latin typeface="+mj-lt"/>
              </a:rPr>
              <a:t> </a:t>
            </a:r>
            <a:r>
              <a:rPr lang="en-US" sz="2800" dirty="0" err="1" smtClean="0">
                <a:latin typeface="+mj-lt"/>
              </a:rPr>
              <a:t>dụng</a:t>
            </a:r>
            <a:r>
              <a:rPr lang="en-US" sz="2800" dirty="0" smtClean="0">
                <a:latin typeface="+mj-lt"/>
              </a:rPr>
              <a:t> </a:t>
            </a:r>
            <a:r>
              <a:rPr lang="en-US" sz="2800" dirty="0" err="1" smtClean="0">
                <a:latin typeface="+mj-lt"/>
              </a:rPr>
              <a:t>tại</a:t>
            </a:r>
            <a:r>
              <a:rPr lang="en-US" sz="2800" dirty="0" smtClean="0">
                <a:latin typeface="+mj-lt"/>
              </a:rPr>
              <a:t> </a:t>
            </a:r>
            <a:r>
              <a:rPr lang="en-US" sz="2800" dirty="0" err="1" smtClean="0">
                <a:latin typeface="+mj-lt"/>
              </a:rPr>
              <a:t>cơ</a:t>
            </a:r>
            <a:r>
              <a:rPr lang="en-US" sz="2800" dirty="0" smtClean="0">
                <a:latin typeface="+mj-lt"/>
              </a:rPr>
              <a:t> </a:t>
            </a:r>
            <a:r>
              <a:rPr lang="en-US" sz="2800" dirty="0" err="1" smtClean="0">
                <a:latin typeface="+mj-lt"/>
              </a:rPr>
              <a:t>quan</a:t>
            </a:r>
            <a:r>
              <a:rPr lang="en-US" sz="2800" dirty="0" smtClean="0">
                <a:latin typeface="+mj-lt"/>
              </a:rPr>
              <a:t>, </a:t>
            </a:r>
            <a:r>
              <a:rPr lang="en-US" sz="2800" dirty="0" err="1" smtClean="0">
                <a:latin typeface="+mj-lt"/>
              </a:rPr>
              <a:t>đơn</a:t>
            </a:r>
            <a:r>
              <a:rPr lang="en-US" sz="2800" dirty="0" smtClean="0">
                <a:latin typeface="+mj-lt"/>
              </a:rPr>
              <a:t> </a:t>
            </a:r>
            <a:r>
              <a:rPr lang="en-US" sz="2800" dirty="0" err="1" smtClean="0">
                <a:latin typeface="+mj-lt"/>
              </a:rPr>
              <a:t>vị</a:t>
            </a:r>
            <a:r>
              <a:rPr lang="en-US" sz="2800" dirty="0" smtClean="0">
                <a:latin typeface="+mj-lt"/>
              </a:rPr>
              <a:t>, </a:t>
            </a:r>
            <a:r>
              <a:rPr lang="en-US" sz="2800" dirty="0" err="1" smtClean="0">
                <a:latin typeface="+mj-lt"/>
              </a:rPr>
              <a:t>địa</a:t>
            </a:r>
            <a:r>
              <a:rPr lang="en-US" sz="2800" dirty="0" smtClean="0">
                <a:latin typeface="+mj-lt"/>
              </a:rPr>
              <a:t> </a:t>
            </a:r>
            <a:r>
              <a:rPr lang="en-US" sz="2800" dirty="0" err="1" smtClean="0">
                <a:latin typeface="+mj-lt"/>
              </a:rPr>
              <a:t>phương</a:t>
            </a:r>
            <a:r>
              <a:rPr lang="en-US" sz="2800" dirty="0" smtClean="0">
                <a:latin typeface="+mj-lt"/>
              </a:rPr>
              <a:t>.</a:t>
            </a:r>
          </a:p>
          <a:p>
            <a:pPr algn="just">
              <a:lnSpc>
                <a:spcPct val="120000"/>
              </a:lnSpc>
              <a:spcBef>
                <a:spcPts val="1200"/>
              </a:spcBef>
              <a:buFont typeface="Wingdings" pitchFamily="2" charset="2"/>
              <a:buNone/>
              <a:defRPr/>
            </a:pPr>
            <a:r>
              <a:rPr lang="en-US" sz="2800" dirty="0" smtClean="0">
                <a:latin typeface="+mj-lt"/>
              </a:rPr>
              <a:t>	</a:t>
            </a:r>
            <a:r>
              <a:rPr lang="en-US" sz="2800" dirty="0" err="1" smtClean="0">
                <a:latin typeface="+mj-lt"/>
              </a:rPr>
              <a:t>Tỷ</a:t>
            </a:r>
            <a:r>
              <a:rPr lang="en-US" sz="2800" dirty="0" smtClean="0">
                <a:latin typeface="+mj-lt"/>
              </a:rPr>
              <a:t> </a:t>
            </a:r>
            <a:r>
              <a:rPr lang="en-US" sz="2800" dirty="0" err="1" smtClean="0">
                <a:latin typeface="+mj-lt"/>
              </a:rPr>
              <a:t>lệ</a:t>
            </a:r>
            <a:r>
              <a:rPr lang="en-US" sz="2800" dirty="0" smtClean="0">
                <a:latin typeface="+mj-lt"/>
              </a:rPr>
              <a:t> </a:t>
            </a:r>
            <a:r>
              <a:rPr lang="en-US" sz="2800" dirty="0" err="1" smtClean="0">
                <a:latin typeface="+mj-lt"/>
              </a:rPr>
              <a:t>cá</a:t>
            </a:r>
            <a:r>
              <a:rPr lang="en-US" sz="2800" dirty="0" smtClean="0">
                <a:latin typeface="+mj-lt"/>
              </a:rPr>
              <a:t> </a:t>
            </a:r>
            <a:r>
              <a:rPr lang="en-US" sz="2800" dirty="0" err="1" smtClean="0">
                <a:latin typeface="+mj-lt"/>
              </a:rPr>
              <a:t>nhân</a:t>
            </a:r>
            <a:r>
              <a:rPr lang="en-US" sz="2800" dirty="0" smtClean="0">
                <a:latin typeface="+mj-lt"/>
              </a:rPr>
              <a:t> </a:t>
            </a:r>
            <a:r>
              <a:rPr lang="en-US" sz="2800" dirty="0" err="1" smtClean="0">
                <a:latin typeface="+mj-lt"/>
              </a:rPr>
              <a:t>được</a:t>
            </a:r>
            <a:r>
              <a:rPr lang="en-US" sz="2800" dirty="0" smtClean="0">
                <a:latin typeface="+mj-lt"/>
              </a:rPr>
              <a:t> </a:t>
            </a:r>
            <a:r>
              <a:rPr lang="en-US" sz="2800" dirty="0" err="1" smtClean="0">
                <a:latin typeface="+mj-lt"/>
              </a:rPr>
              <a:t>công</a:t>
            </a:r>
            <a:r>
              <a:rPr lang="en-US" sz="2800" dirty="0" smtClean="0">
                <a:latin typeface="+mj-lt"/>
              </a:rPr>
              <a:t> </a:t>
            </a:r>
            <a:r>
              <a:rPr lang="en-US" sz="2800" dirty="0" err="1" smtClean="0">
                <a:latin typeface="+mj-lt"/>
              </a:rPr>
              <a:t>nhận</a:t>
            </a:r>
            <a:r>
              <a:rPr lang="en-US" sz="2800" dirty="0" smtClean="0">
                <a:latin typeface="+mj-lt"/>
              </a:rPr>
              <a:t> </a:t>
            </a:r>
            <a:r>
              <a:rPr lang="en-US" sz="2800" dirty="0" err="1" smtClean="0">
                <a:latin typeface="+mj-lt"/>
              </a:rPr>
              <a:t>danh</a:t>
            </a:r>
            <a:r>
              <a:rPr lang="en-US" sz="2800" dirty="0" smtClean="0">
                <a:latin typeface="+mj-lt"/>
              </a:rPr>
              <a:t> </a:t>
            </a:r>
            <a:r>
              <a:rPr lang="en-US" sz="2800" dirty="0" err="1" smtClean="0">
                <a:latin typeface="+mj-lt"/>
              </a:rPr>
              <a:t>hiệu</a:t>
            </a:r>
            <a:r>
              <a:rPr lang="en-US" sz="2800" dirty="0" smtClean="0">
                <a:latin typeface="+mj-lt"/>
              </a:rPr>
              <a:t> “</a:t>
            </a:r>
            <a:r>
              <a:rPr lang="en-US" sz="2800" dirty="0" err="1" smtClean="0">
                <a:latin typeface="+mj-lt"/>
              </a:rPr>
              <a:t>Chiến</a:t>
            </a:r>
            <a:r>
              <a:rPr lang="en-US" sz="2800" dirty="0" smtClean="0">
                <a:latin typeface="+mj-lt"/>
              </a:rPr>
              <a:t> </a:t>
            </a:r>
            <a:r>
              <a:rPr lang="en-US" sz="2800" dirty="0" err="1" smtClean="0">
                <a:latin typeface="+mj-lt"/>
              </a:rPr>
              <a:t>sĩ</a:t>
            </a:r>
            <a:r>
              <a:rPr lang="en-US" sz="2800" dirty="0" smtClean="0">
                <a:latin typeface="+mj-lt"/>
              </a:rPr>
              <a:t> </a:t>
            </a:r>
            <a:r>
              <a:rPr lang="en-US" sz="2800" dirty="0" err="1" smtClean="0">
                <a:latin typeface="+mj-lt"/>
              </a:rPr>
              <a:t>thi</a:t>
            </a:r>
            <a:r>
              <a:rPr lang="en-US" sz="2800" dirty="0" smtClean="0">
                <a:latin typeface="+mj-lt"/>
              </a:rPr>
              <a:t> </a:t>
            </a:r>
            <a:r>
              <a:rPr lang="en-US" sz="2800" dirty="0" err="1" smtClean="0">
                <a:latin typeface="+mj-lt"/>
              </a:rPr>
              <a:t>đua</a:t>
            </a:r>
            <a:r>
              <a:rPr lang="en-US" sz="2800" dirty="0" smtClean="0">
                <a:latin typeface="+mj-lt"/>
              </a:rPr>
              <a:t> </a:t>
            </a:r>
            <a:r>
              <a:rPr lang="en-US" sz="2800" dirty="0" err="1" smtClean="0">
                <a:latin typeface="+mj-lt"/>
              </a:rPr>
              <a:t>cơ</a:t>
            </a:r>
            <a:r>
              <a:rPr lang="en-US" sz="2800" dirty="0" smtClean="0">
                <a:latin typeface="+mj-lt"/>
              </a:rPr>
              <a:t> </a:t>
            </a:r>
            <a:r>
              <a:rPr lang="en-US" sz="2800" dirty="0" err="1" smtClean="0">
                <a:latin typeface="+mj-lt"/>
              </a:rPr>
              <a:t>sở</a:t>
            </a:r>
            <a:r>
              <a:rPr lang="en-US" sz="2800" dirty="0" smtClean="0">
                <a:latin typeface="+mj-lt"/>
              </a:rPr>
              <a:t>” </a:t>
            </a:r>
            <a:r>
              <a:rPr lang="en-US" sz="2800" b="1" dirty="0" err="1" smtClean="0">
                <a:solidFill>
                  <a:srgbClr val="FF0000"/>
                </a:solidFill>
                <a:latin typeface="+mj-lt"/>
              </a:rPr>
              <a:t>không</a:t>
            </a:r>
            <a:r>
              <a:rPr lang="en-US" sz="2800" b="1" dirty="0" smtClean="0">
                <a:solidFill>
                  <a:srgbClr val="FF0000"/>
                </a:solidFill>
                <a:latin typeface="+mj-lt"/>
              </a:rPr>
              <a:t> </a:t>
            </a:r>
            <a:r>
              <a:rPr lang="en-US" sz="2800" b="1" dirty="0" err="1" smtClean="0">
                <a:solidFill>
                  <a:srgbClr val="FF0000"/>
                </a:solidFill>
                <a:latin typeface="+mj-lt"/>
              </a:rPr>
              <a:t>quá</a:t>
            </a:r>
            <a:r>
              <a:rPr lang="en-US" sz="2800" b="1" dirty="0" smtClean="0">
                <a:solidFill>
                  <a:srgbClr val="FF0000"/>
                </a:solidFill>
                <a:latin typeface="+mj-lt"/>
              </a:rPr>
              <a:t> 15% </a:t>
            </a:r>
            <a:r>
              <a:rPr lang="en-US" sz="2800" b="1" dirty="0" err="1" smtClean="0">
                <a:solidFill>
                  <a:srgbClr val="FF0000"/>
                </a:solidFill>
                <a:latin typeface="+mj-lt"/>
              </a:rPr>
              <a:t>trên</a:t>
            </a:r>
            <a:r>
              <a:rPr lang="en-US" sz="2800" b="1" dirty="0" smtClean="0">
                <a:solidFill>
                  <a:srgbClr val="FF0000"/>
                </a:solidFill>
                <a:latin typeface="+mj-lt"/>
              </a:rPr>
              <a:t> </a:t>
            </a:r>
            <a:r>
              <a:rPr lang="en-US" sz="2800" b="1" dirty="0" err="1" smtClean="0">
                <a:solidFill>
                  <a:srgbClr val="FF0000"/>
                </a:solidFill>
                <a:latin typeface="+mj-lt"/>
              </a:rPr>
              <a:t>tổng</a:t>
            </a:r>
            <a:r>
              <a:rPr lang="en-US" sz="2800" b="1" dirty="0" smtClean="0">
                <a:solidFill>
                  <a:srgbClr val="FF0000"/>
                </a:solidFill>
                <a:latin typeface="+mj-lt"/>
              </a:rPr>
              <a:t> </a:t>
            </a:r>
            <a:r>
              <a:rPr lang="en-US" sz="2800" b="1" dirty="0" err="1" smtClean="0">
                <a:solidFill>
                  <a:srgbClr val="FF0000"/>
                </a:solidFill>
                <a:latin typeface="+mj-lt"/>
              </a:rPr>
              <a:t>số</a:t>
            </a:r>
            <a:r>
              <a:rPr lang="en-US" sz="2800" b="1" dirty="0" smtClean="0">
                <a:solidFill>
                  <a:srgbClr val="FF0000"/>
                </a:solidFill>
                <a:latin typeface="+mj-lt"/>
              </a:rPr>
              <a:t> </a:t>
            </a:r>
            <a:r>
              <a:rPr lang="en-US" sz="2800" b="1" dirty="0" err="1" smtClean="0">
                <a:solidFill>
                  <a:srgbClr val="FF0000"/>
                </a:solidFill>
                <a:latin typeface="+mj-lt"/>
              </a:rPr>
              <a:t>cá</a:t>
            </a:r>
            <a:r>
              <a:rPr lang="en-US" sz="2800" b="1" dirty="0" smtClean="0">
                <a:solidFill>
                  <a:srgbClr val="FF0000"/>
                </a:solidFill>
                <a:latin typeface="+mj-lt"/>
              </a:rPr>
              <a:t> </a:t>
            </a:r>
            <a:r>
              <a:rPr lang="en-US" sz="2800" b="1" dirty="0" err="1" smtClean="0">
                <a:solidFill>
                  <a:srgbClr val="FF0000"/>
                </a:solidFill>
                <a:latin typeface="+mj-lt"/>
              </a:rPr>
              <a:t>nhân</a:t>
            </a:r>
            <a:r>
              <a:rPr lang="en-US" sz="2800" b="1" dirty="0" smtClean="0">
                <a:solidFill>
                  <a:srgbClr val="FF0000"/>
                </a:solidFill>
                <a:latin typeface="+mj-lt"/>
              </a:rPr>
              <a:t> </a:t>
            </a:r>
            <a:r>
              <a:rPr lang="en-US" sz="2800" b="1" dirty="0" err="1" smtClean="0">
                <a:solidFill>
                  <a:srgbClr val="FF0000"/>
                </a:solidFill>
                <a:latin typeface="+mj-lt"/>
              </a:rPr>
              <a:t>đạt</a:t>
            </a:r>
            <a:r>
              <a:rPr lang="en-US" sz="2800" b="1" dirty="0" smtClean="0">
                <a:solidFill>
                  <a:srgbClr val="FF0000"/>
                </a:solidFill>
                <a:latin typeface="+mj-lt"/>
              </a:rPr>
              <a:t> </a:t>
            </a:r>
            <a:r>
              <a:rPr lang="en-US" sz="2800" b="1" dirty="0" err="1" smtClean="0">
                <a:solidFill>
                  <a:srgbClr val="FF0000"/>
                </a:solidFill>
                <a:latin typeface="+mj-lt"/>
              </a:rPr>
              <a:t>danh</a:t>
            </a:r>
            <a:r>
              <a:rPr lang="en-US" sz="2800" b="1" dirty="0" smtClean="0">
                <a:solidFill>
                  <a:srgbClr val="FF0000"/>
                </a:solidFill>
                <a:latin typeface="+mj-lt"/>
              </a:rPr>
              <a:t> </a:t>
            </a:r>
            <a:r>
              <a:rPr lang="en-US" sz="2800" b="1" dirty="0" err="1" smtClean="0">
                <a:solidFill>
                  <a:srgbClr val="FF0000"/>
                </a:solidFill>
                <a:latin typeface="+mj-lt"/>
              </a:rPr>
              <a:t>hiệu</a:t>
            </a:r>
            <a:r>
              <a:rPr lang="en-US" sz="2800" b="1" dirty="0" smtClean="0">
                <a:solidFill>
                  <a:srgbClr val="FF0000"/>
                </a:solidFill>
                <a:latin typeface="+mj-lt"/>
              </a:rPr>
              <a:t> “Lao </a:t>
            </a:r>
            <a:r>
              <a:rPr lang="en-US" sz="2800" b="1" dirty="0" err="1" smtClean="0">
                <a:solidFill>
                  <a:srgbClr val="FF0000"/>
                </a:solidFill>
                <a:latin typeface="+mj-lt"/>
              </a:rPr>
              <a:t>động</a:t>
            </a:r>
            <a:r>
              <a:rPr lang="en-US" sz="2800" b="1" dirty="0" smtClean="0">
                <a:solidFill>
                  <a:srgbClr val="FF0000"/>
                </a:solidFill>
                <a:latin typeface="+mj-lt"/>
              </a:rPr>
              <a:t> </a:t>
            </a:r>
            <a:r>
              <a:rPr lang="en-US" sz="2800" b="1" dirty="0" err="1" smtClean="0">
                <a:solidFill>
                  <a:srgbClr val="FF0000"/>
                </a:solidFill>
                <a:latin typeface="+mj-lt"/>
              </a:rPr>
              <a:t>tiên</a:t>
            </a:r>
            <a:r>
              <a:rPr lang="en-US" sz="2800" b="1" dirty="0" smtClean="0">
                <a:solidFill>
                  <a:srgbClr val="FF0000"/>
                </a:solidFill>
                <a:latin typeface="+mj-lt"/>
              </a:rPr>
              <a:t> </a:t>
            </a:r>
            <a:r>
              <a:rPr lang="en-US" sz="2800" b="1" dirty="0" err="1" smtClean="0">
                <a:solidFill>
                  <a:srgbClr val="FF0000"/>
                </a:solidFill>
                <a:latin typeface="+mj-lt"/>
              </a:rPr>
              <a:t>tiến</a:t>
            </a:r>
            <a:r>
              <a:rPr lang="en-US" sz="2800" b="1" dirty="0" smtClean="0">
                <a:solidFill>
                  <a:srgbClr val="FF0000"/>
                </a:solidFill>
                <a:latin typeface="+mj-lt"/>
              </a:rPr>
              <a:t>”*.</a:t>
            </a:r>
            <a:endParaRPr lang="en-US" sz="2800" dirty="0" smtClean="0">
              <a:solidFill>
                <a:srgbClr val="FF0000"/>
              </a:solidFill>
              <a:latin typeface="+mj-lt"/>
            </a:endParaRPr>
          </a:p>
          <a:p>
            <a:pPr algn="just">
              <a:lnSpc>
                <a:spcPct val="120000"/>
              </a:lnSpc>
              <a:spcBef>
                <a:spcPts val="1200"/>
              </a:spcBef>
              <a:buFont typeface="Wingdings" pitchFamily="2" charset="2"/>
              <a:buNone/>
              <a:defRPr/>
            </a:pPr>
            <a:endParaRPr lang="en-US" sz="2800"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4530725"/>
          </a:xfrm>
        </p:spPr>
        <p:txBody>
          <a:bodyPr/>
          <a:lstStyle/>
          <a:p>
            <a:pPr algn="just">
              <a:lnSpc>
                <a:spcPct val="120000"/>
              </a:lnSpc>
              <a:spcBef>
                <a:spcPts val="1200"/>
              </a:spcBef>
              <a:buNone/>
            </a:pPr>
            <a:r>
              <a:rPr lang="x-none" sz="2800" b="1" smtClean="0">
                <a:solidFill>
                  <a:srgbClr val="99FF33"/>
                </a:solidFill>
                <a:latin typeface="+mj-lt"/>
              </a:rPr>
              <a:t>Danh hiệu</a:t>
            </a:r>
            <a:r>
              <a:rPr lang="x-none" sz="2800" smtClean="0">
                <a:solidFill>
                  <a:srgbClr val="99FF33"/>
                </a:solidFill>
                <a:latin typeface="+mj-lt"/>
              </a:rPr>
              <a:t> </a:t>
            </a:r>
            <a:r>
              <a:rPr lang="x-none" sz="2800" b="1" smtClean="0">
                <a:solidFill>
                  <a:srgbClr val="99FF33"/>
                </a:solidFill>
                <a:latin typeface="+mj-lt"/>
              </a:rPr>
              <a:t>“Lao động tiên tiến”</a:t>
            </a:r>
            <a:r>
              <a:rPr lang="en-US" sz="2800" b="1" dirty="0" smtClean="0">
                <a:solidFill>
                  <a:srgbClr val="99FF33"/>
                </a:solidFill>
                <a:latin typeface="+mj-lt"/>
              </a:rPr>
              <a:t> </a:t>
            </a:r>
            <a:r>
              <a:rPr lang="en-US" sz="2800" b="1" dirty="0" smtClean="0">
                <a:solidFill>
                  <a:srgbClr val="FF0000"/>
                </a:solidFill>
                <a:latin typeface="+mj-lt"/>
              </a:rPr>
              <a:t>(</a:t>
            </a:r>
            <a:r>
              <a:rPr lang="en-US" sz="2800" b="1" dirty="0" err="1" smtClean="0">
                <a:solidFill>
                  <a:srgbClr val="FF0000"/>
                </a:solidFill>
                <a:latin typeface="+mj-lt"/>
              </a:rPr>
              <a:t>Điều</a:t>
            </a:r>
            <a:r>
              <a:rPr lang="en-US" sz="2800" b="1" dirty="0" smtClean="0">
                <a:solidFill>
                  <a:srgbClr val="FF0000"/>
                </a:solidFill>
                <a:latin typeface="+mj-lt"/>
              </a:rPr>
              <a:t> 11)</a:t>
            </a:r>
            <a:endParaRPr lang="en-US" sz="2800" dirty="0" smtClean="0">
              <a:solidFill>
                <a:srgbClr val="FF0000"/>
              </a:solidFill>
              <a:latin typeface="+mj-lt"/>
            </a:endParaRPr>
          </a:p>
          <a:p>
            <a:pPr algn="just">
              <a:lnSpc>
                <a:spcPct val="120000"/>
              </a:lnSpc>
              <a:spcBef>
                <a:spcPts val="1200"/>
              </a:spcBef>
              <a:buNone/>
            </a:pPr>
            <a:r>
              <a:rPr lang="x-none" sz="2500" smtClean="0">
                <a:latin typeface="+mj-lt"/>
              </a:rPr>
              <a:t>1. Danh hiệu “Lao động tiên tiến” xét tặng cho cán bộ</a:t>
            </a:r>
            <a:r>
              <a:rPr lang="en-US" sz="2500" dirty="0" smtClean="0">
                <a:latin typeface="+mj-lt"/>
              </a:rPr>
              <a:t>, </a:t>
            </a:r>
            <a:r>
              <a:rPr lang="x-none" sz="2500" smtClean="0">
                <a:latin typeface="+mj-lt"/>
              </a:rPr>
              <a:t>công chức, viên chức</a:t>
            </a:r>
            <a:r>
              <a:rPr lang="en-US" sz="2500" dirty="0" smtClean="0">
                <a:latin typeface="+mj-lt"/>
              </a:rPr>
              <a:t>, </a:t>
            </a:r>
            <a:r>
              <a:rPr lang="x-none" sz="2500" smtClean="0">
                <a:latin typeface="+mj-lt"/>
              </a:rPr>
              <a:t>công nhân, nông dân, người lao động</a:t>
            </a:r>
            <a:endParaRPr lang="en-US" sz="2500" dirty="0" smtClean="0">
              <a:latin typeface="+mj-lt"/>
            </a:endParaRPr>
          </a:p>
          <a:p>
            <a:pPr algn="just">
              <a:lnSpc>
                <a:spcPct val="120000"/>
              </a:lnSpc>
              <a:spcBef>
                <a:spcPts val="1200"/>
              </a:spcBef>
              <a:buNone/>
            </a:pPr>
            <a:r>
              <a:rPr lang="en-US" sz="2500" dirty="0" smtClean="0">
                <a:latin typeface="+mj-lt"/>
              </a:rPr>
              <a:t>2</a:t>
            </a:r>
            <a:r>
              <a:rPr lang="x-none" sz="2500" smtClean="0">
                <a:latin typeface="+mj-lt"/>
              </a:rPr>
              <a:t>. Cá nhân có hành động dũng cảm cứu người, cứu tài sản của Nhà nước, của nhân dân dẫn đến bị thương tích cần điều trị, điều dưỡng theo kết luận của cơ sở y tế cấp huyện hoặc tương đương trở lên </a:t>
            </a:r>
            <a:r>
              <a:rPr lang="x-none" sz="2500" smtClean="0">
                <a:solidFill>
                  <a:srgbClr val="FF0000"/>
                </a:solidFill>
                <a:latin typeface="+mj-lt"/>
              </a:rPr>
              <a:t>thì thời gian điều trị, điều dưỡng được tính</a:t>
            </a:r>
            <a:r>
              <a:rPr lang="x-none" sz="2500" smtClean="0">
                <a:solidFill>
                  <a:srgbClr val="FF0066"/>
                </a:solidFill>
                <a:latin typeface="+mj-lt"/>
              </a:rPr>
              <a:t> </a:t>
            </a:r>
            <a:r>
              <a:rPr lang="x-none" sz="2500" smtClean="0">
                <a:latin typeface="+mj-lt"/>
              </a:rPr>
              <a:t>để bình xét tặng danh hiệu “Lao động tiên tiến”</a:t>
            </a:r>
            <a:endParaRPr lang="en-US" sz="2500" dirty="0" smtClean="0">
              <a:latin typeface="+mj-lt"/>
            </a:endParaRPr>
          </a:p>
          <a:p>
            <a:pPr algn="just">
              <a:lnSpc>
                <a:spcPct val="120000"/>
              </a:lnSpc>
              <a:spcBef>
                <a:spcPts val="1200"/>
              </a:spcBef>
              <a:buNone/>
            </a:pPr>
            <a:r>
              <a:rPr lang="en-US" sz="2500" dirty="0" smtClean="0">
                <a:latin typeface="+mj-lt"/>
              </a:rPr>
              <a:t>3</a:t>
            </a:r>
            <a:r>
              <a:rPr lang="x-none" sz="2500" smtClean="0">
                <a:latin typeface="+mj-lt"/>
              </a:rPr>
              <a:t>. </a:t>
            </a:r>
            <a:r>
              <a:rPr lang="x-none" sz="2500" spc="-100" smtClean="0">
                <a:latin typeface="+mj-lt"/>
              </a:rPr>
              <a:t>Cá nhân được cử tham gia đào tạo, bồi dưỡng ngắn hạn </a:t>
            </a:r>
            <a:r>
              <a:rPr lang="x-none" sz="2500" spc="-100" smtClean="0">
                <a:solidFill>
                  <a:srgbClr val="FF0000"/>
                </a:solidFill>
                <a:latin typeface="+mj-lt"/>
              </a:rPr>
              <a:t>dưới 01 năm </a:t>
            </a:r>
            <a:r>
              <a:rPr lang="en-US" sz="2500" spc="-100" dirty="0" err="1" smtClean="0">
                <a:latin typeface="+mj-lt"/>
              </a:rPr>
              <a:t>được</a:t>
            </a:r>
            <a:r>
              <a:rPr lang="en-US" sz="2500" spc="-100" dirty="0" smtClean="0">
                <a:latin typeface="+mj-lt"/>
              </a:rPr>
              <a:t> </a:t>
            </a:r>
            <a:r>
              <a:rPr lang="en-US" sz="2500" spc="-100" dirty="0" err="1" smtClean="0">
                <a:latin typeface="+mj-lt"/>
              </a:rPr>
              <a:t>tính</a:t>
            </a:r>
            <a:r>
              <a:rPr lang="x-none" sz="2500" spc="-100" smtClean="0">
                <a:latin typeface="+mj-lt"/>
              </a:rPr>
              <a:t> </a:t>
            </a:r>
            <a:r>
              <a:rPr lang="en-US" sz="2500" spc="-100" dirty="0" err="1" smtClean="0">
                <a:latin typeface="+mj-lt"/>
              </a:rPr>
              <a:t>xét</a:t>
            </a:r>
            <a:r>
              <a:rPr lang="en-US" sz="2500" spc="-100" dirty="0" smtClean="0">
                <a:latin typeface="+mj-lt"/>
              </a:rPr>
              <a:t> d</a:t>
            </a:r>
            <a:r>
              <a:rPr lang="x-none" sz="2500" spc="-100" smtClean="0">
                <a:latin typeface="+mj-lt"/>
              </a:rPr>
              <a:t>anh hiệu “Lao động tiên tiến”. </a:t>
            </a:r>
            <a:r>
              <a:rPr lang="en-US" sz="2500" spc="-100" dirty="0" smtClean="0">
                <a:solidFill>
                  <a:srgbClr val="FF0000"/>
                </a:solidFill>
                <a:latin typeface="+mj-lt"/>
              </a:rPr>
              <a:t>T</a:t>
            </a:r>
            <a:r>
              <a:rPr lang="x-none" sz="2500" spc="-100" smtClean="0">
                <a:solidFill>
                  <a:srgbClr val="FF0000"/>
                </a:solidFill>
                <a:latin typeface="+mj-lt"/>
              </a:rPr>
              <a:t>ừ 01 năm trở lên, có kết quả học tập từ loại khá trở lên </a:t>
            </a:r>
            <a:r>
              <a:rPr lang="x-none" sz="2500" spc="-100" smtClean="0">
                <a:latin typeface="+mj-lt"/>
              </a:rPr>
              <a:t>được tính xét danh hiệu “Lao động tiên tiến tiến”</a:t>
            </a:r>
            <a:r>
              <a:rPr lang="en-US" sz="2500" spc="-100" dirty="0" smtClean="0">
                <a:ea typeface="Calibri" charset="0"/>
              </a:rPr>
              <a:t> [14]</a:t>
            </a:r>
            <a:r>
              <a:rPr lang="en-US" sz="2500" spc="-100" dirty="0" smtClean="0">
                <a:latin typeface="+mj-lt"/>
              </a:rPr>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629400"/>
          </a:xfrm>
        </p:spPr>
        <p:txBody>
          <a:bodyPr/>
          <a:lstStyle/>
          <a:p>
            <a:pPr algn="just">
              <a:spcBef>
                <a:spcPts val="600"/>
              </a:spcBef>
              <a:buNone/>
            </a:pPr>
            <a:r>
              <a:rPr lang="en-US" sz="2500" dirty="0" smtClean="0"/>
              <a:t>4. </a:t>
            </a:r>
            <a:r>
              <a:rPr lang="en-US" sz="2500" dirty="0" err="1" smtClean="0"/>
              <a:t>Thời</a:t>
            </a:r>
            <a:r>
              <a:rPr lang="en-US" sz="2500" dirty="0" smtClean="0"/>
              <a:t> </a:t>
            </a:r>
            <a:r>
              <a:rPr lang="en-US" sz="2500" dirty="0" err="1" smtClean="0"/>
              <a:t>gian</a:t>
            </a:r>
            <a:r>
              <a:rPr lang="en-US" sz="2500" dirty="0" smtClean="0"/>
              <a:t> </a:t>
            </a:r>
            <a:r>
              <a:rPr lang="en-US" sz="2500" dirty="0" err="1" smtClean="0">
                <a:solidFill>
                  <a:srgbClr val="FF0000"/>
                </a:solidFill>
              </a:rPr>
              <a:t>nghỉ</a:t>
            </a:r>
            <a:r>
              <a:rPr lang="en-US" sz="2500" dirty="0" smtClean="0">
                <a:solidFill>
                  <a:srgbClr val="FF0000"/>
                </a:solidFill>
              </a:rPr>
              <a:t> </a:t>
            </a:r>
            <a:r>
              <a:rPr lang="en-US" sz="2500" dirty="0" err="1" smtClean="0">
                <a:solidFill>
                  <a:srgbClr val="FF0000"/>
                </a:solidFill>
              </a:rPr>
              <a:t>thai</a:t>
            </a:r>
            <a:r>
              <a:rPr lang="en-US" sz="2500" dirty="0" smtClean="0">
                <a:solidFill>
                  <a:srgbClr val="FF0000"/>
                </a:solidFill>
              </a:rPr>
              <a:t> </a:t>
            </a:r>
            <a:r>
              <a:rPr lang="en-US" sz="2500" dirty="0" err="1" smtClean="0">
                <a:solidFill>
                  <a:srgbClr val="FF0000"/>
                </a:solidFill>
              </a:rPr>
              <a:t>sản</a:t>
            </a:r>
            <a:r>
              <a:rPr lang="en-US" sz="2500" dirty="0" smtClean="0">
                <a:solidFill>
                  <a:srgbClr val="FF0000"/>
                </a:solidFill>
              </a:rPr>
              <a:t> </a:t>
            </a:r>
            <a:r>
              <a:rPr lang="en-US" sz="2500" dirty="0" err="1" smtClean="0">
                <a:solidFill>
                  <a:srgbClr val="FF0000"/>
                </a:solidFill>
              </a:rPr>
              <a:t>theo</a:t>
            </a:r>
            <a:r>
              <a:rPr lang="en-US" sz="2500" dirty="0" smtClean="0">
                <a:solidFill>
                  <a:srgbClr val="FF0000"/>
                </a:solidFill>
              </a:rPr>
              <a:t> </a:t>
            </a:r>
            <a:r>
              <a:rPr lang="en-US" sz="2500" dirty="0" err="1" smtClean="0">
                <a:solidFill>
                  <a:srgbClr val="FF0000"/>
                </a:solidFill>
              </a:rPr>
              <a:t>quy</a:t>
            </a:r>
            <a:r>
              <a:rPr lang="en-US" sz="2500" dirty="0" smtClean="0">
                <a:solidFill>
                  <a:srgbClr val="FF0000"/>
                </a:solidFill>
              </a:rPr>
              <a:t> </a:t>
            </a:r>
            <a:r>
              <a:rPr lang="en-US" sz="2500" dirty="0" err="1" smtClean="0">
                <a:solidFill>
                  <a:srgbClr val="FF0000"/>
                </a:solidFill>
              </a:rPr>
              <a:t>định</a:t>
            </a:r>
            <a:r>
              <a:rPr lang="en-US" sz="2500" dirty="0" smtClean="0">
                <a:solidFill>
                  <a:srgbClr val="FF0000"/>
                </a:solidFill>
              </a:rPr>
              <a:t> </a:t>
            </a:r>
            <a:r>
              <a:rPr lang="en-US" sz="2500" dirty="0" err="1" smtClean="0">
                <a:solidFill>
                  <a:srgbClr val="FF0000"/>
                </a:solidFill>
              </a:rPr>
              <a:t>được</a:t>
            </a:r>
            <a:r>
              <a:rPr lang="en-US" sz="2500" dirty="0" smtClean="0">
                <a:solidFill>
                  <a:srgbClr val="FF0000"/>
                </a:solidFill>
              </a:rPr>
              <a:t> </a:t>
            </a:r>
            <a:r>
              <a:rPr lang="en-US" sz="2500" dirty="0" err="1" smtClean="0">
                <a:solidFill>
                  <a:srgbClr val="FF0000"/>
                </a:solidFill>
              </a:rPr>
              <a:t>tính</a:t>
            </a:r>
            <a:r>
              <a:rPr lang="en-US" sz="2500" dirty="0" smtClean="0">
                <a:solidFill>
                  <a:srgbClr val="FF0000"/>
                </a:solidFill>
              </a:rPr>
              <a:t> </a:t>
            </a:r>
            <a:r>
              <a:rPr lang="en-US" sz="2500" dirty="0" err="1" smtClean="0"/>
              <a:t>để</a:t>
            </a:r>
            <a:r>
              <a:rPr lang="en-US" sz="2500" dirty="0" smtClean="0"/>
              <a:t> </a:t>
            </a:r>
            <a:r>
              <a:rPr lang="en-US" sz="2500" dirty="0" err="1" smtClean="0"/>
              <a:t>bình</a:t>
            </a:r>
            <a:r>
              <a:rPr lang="en-US" sz="2500" dirty="0" smtClean="0"/>
              <a:t> </a:t>
            </a:r>
            <a:r>
              <a:rPr lang="en-US" sz="2500" dirty="0" err="1" smtClean="0"/>
              <a:t>xét</a:t>
            </a:r>
            <a:r>
              <a:rPr lang="en-US" sz="2500" dirty="0" smtClean="0"/>
              <a:t> </a:t>
            </a:r>
            <a:r>
              <a:rPr lang="en-US" sz="2500" dirty="0" err="1" smtClean="0"/>
              <a:t>danh</a:t>
            </a:r>
            <a:r>
              <a:rPr lang="en-US" sz="2500" dirty="0" smtClean="0"/>
              <a:t> </a:t>
            </a:r>
            <a:r>
              <a:rPr lang="en-US" sz="2500" dirty="0" err="1" smtClean="0"/>
              <a:t>hiệu</a:t>
            </a:r>
            <a:r>
              <a:rPr lang="en-US" sz="2500" dirty="0" smtClean="0"/>
              <a:t> “Lao </a:t>
            </a:r>
            <a:r>
              <a:rPr lang="en-US" sz="2500" dirty="0" err="1" smtClean="0"/>
              <a:t>động</a:t>
            </a:r>
            <a:r>
              <a:rPr lang="en-US" sz="2500" dirty="0" smtClean="0"/>
              <a:t> </a:t>
            </a:r>
            <a:r>
              <a:rPr lang="en-US" sz="2500" dirty="0" err="1" smtClean="0"/>
              <a:t>tiên</a:t>
            </a:r>
            <a:r>
              <a:rPr lang="en-US" sz="2500" dirty="0" smtClean="0"/>
              <a:t> </a:t>
            </a:r>
            <a:r>
              <a:rPr lang="en-US" sz="2500" dirty="0" err="1" smtClean="0"/>
              <a:t>tiến</a:t>
            </a:r>
            <a:r>
              <a:rPr lang="en-US" sz="2500" dirty="0" smtClean="0"/>
              <a:t>”.</a:t>
            </a:r>
          </a:p>
          <a:p>
            <a:pPr algn="just">
              <a:spcBef>
                <a:spcPts val="1200"/>
              </a:spcBef>
              <a:buNone/>
            </a:pPr>
            <a:r>
              <a:rPr lang="en-US" sz="2500" dirty="0" smtClean="0">
                <a:latin typeface="+mj-lt"/>
              </a:rPr>
              <a:t>5</a:t>
            </a:r>
            <a:r>
              <a:rPr lang="vi-VN" sz="2500" dirty="0" smtClean="0">
                <a:latin typeface="+mj-lt"/>
              </a:rPr>
              <a:t>. </a:t>
            </a:r>
            <a:r>
              <a:rPr lang="en-US" sz="2500" dirty="0" smtClean="0">
                <a:latin typeface="+mj-lt"/>
              </a:rPr>
              <a:t>C</a:t>
            </a:r>
            <a:r>
              <a:rPr lang="vi-VN" sz="2500" dirty="0" smtClean="0">
                <a:latin typeface="+mj-lt"/>
              </a:rPr>
              <a:t>á nhân chuyển công tác, cơ quan, tổ chức, </a:t>
            </a:r>
            <a:r>
              <a:rPr lang="vi-VN" sz="2500" dirty="0" smtClean="0">
                <a:solidFill>
                  <a:srgbClr val="FF0000"/>
                </a:solidFill>
                <a:latin typeface="+mj-lt"/>
              </a:rPr>
              <a:t>đơn vị mới </a:t>
            </a:r>
            <a:r>
              <a:rPr lang="vi-VN" sz="2500" dirty="0" smtClean="0">
                <a:latin typeface="+mj-lt"/>
              </a:rPr>
              <a:t>có trách nhiệm xem xét, bình bầu danh hiệu “Lao động tiên tiến” (trường hợp có thời gian công tác ở cơ quan cũ từ 06 tháng trở lên phải có ý kiến nhận xét của cơ quan cũ).</a:t>
            </a:r>
          </a:p>
          <a:p>
            <a:pPr algn="just">
              <a:spcBef>
                <a:spcPts val="600"/>
              </a:spcBef>
              <a:buNone/>
            </a:pPr>
            <a:r>
              <a:rPr lang="en-US" sz="2500" dirty="0" smtClean="0">
                <a:latin typeface="+mj-lt"/>
              </a:rPr>
              <a:t>	</a:t>
            </a:r>
            <a:r>
              <a:rPr lang="vi-VN" sz="2500" dirty="0" smtClean="0">
                <a:latin typeface="+mj-lt"/>
              </a:rPr>
              <a:t>Trường hợp được điều động, biệt phái đến cơ quan, đơn vị khác trong một thời gian nhất định thì việc xem xét, bình bầu danh hiệu “Lao động tiên tiến”</a:t>
            </a:r>
            <a:r>
              <a:rPr lang="en-US" sz="2500" dirty="0" smtClean="0">
                <a:latin typeface="+mj-lt"/>
              </a:rPr>
              <a:t> </a:t>
            </a:r>
            <a:r>
              <a:rPr lang="vi-VN" sz="2500" dirty="0" smtClean="0">
                <a:latin typeface="+mj-lt"/>
              </a:rPr>
              <a:t>do </a:t>
            </a:r>
            <a:r>
              <a:rPr lang="vi-VN" sz="2500" dirty="0" smtClean="0">
                <a:solidFill>
                  <a:srgbClr val="FF0000"/>
                </a:solidFill>
                <a:latin typeface="+mj-lt"/>
              </a:rPr>
              <a:t>cơ quan, tổ chức, đơn vị điều động, biệt phái</a:t>
            </a:r>
            <a:r>
              <a:rPr lang="vi-VN" sz="2500" dirty="0" smtClean="0">
                <a:latin typeface="+mj-lt"/>
              </a:rPr>
              <a:t> xem xét quyết định và phải có ý kiến nhận xét của cơ quan, tổ chức, đơn vị tiếp nhận. </a:t>
            </a:r>
          </a:p>
          <a:p>
            <a:pPr algn="just">
              <a:spcBef>
                <a:spcPts val="600"/>
              </a:spcBef>
              <a:buNone/>
            </a:pPr>
            <a:r>
              <a:rPr lang="en-US" sz="2500" dirty="0" smtClean="0">
                <a:latin typeface="+mj-lt"/>
              </a:rPr>
              <a:t>6</a:t>
            </a:r>
            <a:r>
              <a:rPr lang="vi-VN" sz="2500" dirty="0" smtClean="0">
                <a:latin typeface="+mj-lt"/>
              </a:rPr>
              <a:t>. Không xét tặng danh hiệu “Lao động tiên tiến” đối với cá nhân </a:t>
            </a:r>
            <a:r>
              <a:rPr lang="vi-VN" sz="2500" dirty="0" smtClean="0">
                <a:solidFill>
                  <a:srgbClr val="FF0000"/>
                </a:solidFill>
                <a:latin typeface="+mj-lt"/>
              </a:rPr>
              <a:t>bị kỷ luật từ hình thức khiển trách trở lên</a:t>
            </a:r>
            <a:r>
              <a:rPr lang="en-US" sz="2500" dirty="0" smtClean="0">
                <a:latin typeface="+mj-lt"/>
              </a:rPr>
              <a:t>;</a:t>
            </a:r>
            <a:r>
              <a:rPr lang="en-US" sz="2500" dirty="0" smtClean="0">
                <a:solidFill>
                  <a:srgbClr val="FF0000"/>
                </a:solidFill>
                <a:latin typeface="+mj-lt"/>
              </a:rPr>
              <a:t>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vi-VN" sz="2500" dirty="0" smtClean="0"/>
              <a:t>mới tuyển dụng </a:t>
            </a:r>
            <a:r>
              <a:rPr lang="vi-VN" sz="2500" dirty="0" smtClean="0">
                <a:solidFill>
                  <a:srgbClr val="FF0000"/>
                </a:solidFill>
              </a:rPr>
              <a:t>dưới 10 tháng</a:t>
            </a:r>
            <a:r>
              <a:rPr lang="en-US" sz="2500" dirty="0" smtClean="0">
                <a:solidFill>
                  <a:srgbClr val="FF0000"/>
                </a:solidFill>
              </a:rPr>
              <a:t> </a:t>
            </a:r>
            <a:r>
              <a:rPr lang="en-US" sz="2500" dirty="0" smtClean="0"/>
              <a:t>[15]</a:t>
            </a:r>
            <a:r>
              <a:rPr lang="vi-VN" sz="2500" dirty="0" smtClean="0"/>
              <a:t>; </a:t>
            </a:r>
            <a:endParaRPr lang="en-US" sz="2500" dirty="0">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8290"/>
            <a:ext cx="8686800" cy="6216312"/>
          </a:xfrm>
        </p:spPr>
        <p:txBody>
          <a:bodyPr/>
          <a:lstStyle/>
          <a:p>
            <a:pPr marL="0" indent="0">
              <a:spcBef>
                <a:spcPts val="600"/>
              </a:spcBef>
              <a:spcAft>
                <a:spcPts val="0"/>
              </a:spcAft>
              <a:buFont typeface="Wingdings" pitchFamily="2" charset="2"/>
              <a:buNone/>
              <a:defRPr/>
            </a:pPr>
            <a:r>
              <a:rPr lang="en-US" sz="2500" i="1" dirty="0" smtClean="0">
                <a:latin typeface="+mj-lt"/>
              </a:rPr>
              <a:t>  </a:t>
            </a:r>
            <a:r>
              <a:rPr lang="en-US" sz="2500" b="1" dirty="0" err="1" smtClean="0">
                <a:solidFill>
                  <a:srgbClr val="99FF33"/>
                </a:solidFill>
                <a:effectLst/>
                <a:latin typeface="+mj-lt"/>
              </a:rPr>
              <a:t>Danh</a:t>
            </a:r>
            <a:r>
              <a:rPr lang="en-US" sz="2500" b="1" dirty="0" smtClean="0">
                <a:solidFill>
                  <a:srgbClr val="99FF33"/>
                </a:solidFill>
                <a:effectLst/>
                <a:latin typeface="+mj-lt"/>
              </a:rPr>
              <a:t> </a:t>
            </a:r>
            <a:r>
              <a:rPr lang="en-US" sz="2500" b="1" dirty="0" err="1" smtClean="0">
                <a:solidFill>
                  <a:srgbClr val="99FF33"/>
                </a:solidFill>
                <a:effectLst/>
                <a:latin typeface="+mj-lt"/>
              </a:rPr>
              <a:t>hiệu</a:t>
            </a:r>
            <a:r>
              <a:rPr lang="vi-VN" sz="2500" b="1" dirty="0" smtClean="0">
                <a:solidFill>
                  <a:srgbClr val="99FF33"/>
                </a:solidFill>
                <a:effectLst/>
                <a:latin typeface="+mj-lt"/>
              </a:rPr>
              <a:t> “Cờ </a:t>
            </a:r>
            <a:r>
              <a:rPr lang="en-US" sz="2500" b="1" dirty="0" smtClean="0">
                <a:solidFill>
                  <a:srgbClr val="99FF33"/>
                </a:solidFill>
                <a:effectLst/>
                <a:latin typeface="+mj-lt"/>
              </a:rPr>
              <a:t>T</a:t>
            </a:r>
            <a:r>
              <a:rPr lang="vi-VN" sz="2500" b="1" dirty="0" smtClean="0">
                <a:solidFill>
                  <a:srgbClr val="99FF33"/>
                </a:solidFill>
                <a:effectLst/>
                <a:latin typeface="+mj-lt"/>
              </a:rPr>
              <a:t>hi đua của Chính phủ”</a:t>
            </a:r>
            <a:r>
              <a:rPr lang="en-US" sz="2500" b="1" dirty="0" smtClean="0">
                <a:solidFill>
                  <a:srgbClr val="99FF33"/>
                </a:solidFill>
                <a:effectLst/>
                <a:latin typeface="+mj-lt"/>
              </a:rPr>
              <a:t> </a:t>
            </a:r>
            <a:r>
              <a:rPr lang="en-US" sz="2500" b="1" dirty="0" smtClean="0">
                <a:solidFill>
                  <a:srgbClr val="FF0000"/>
                </a:solidFill>
                <a:effectLst/>
                <a:latin typeface="+mj-lt"/>
              </a:rPr>
              <a:t>(</a:t>
            </a:r>
            <a:r>
              <a:rPr lang="en-US" sz="2500" b="1" dirty="0" err="1" smtClean="0">
                <a:solidFill>
                  <a:srgbClr val="FF0000"/>
                </a:solidFill>
                <a:effectLst/>
                <a:latin typeface="+mj-lt"/>
              </a:rPr>
              <a:t>Điều</a:t>
            </a:r>
            <a:r>
              <a:rPr lang="en-US" sz="2500" b="1" dirty="0" smtClean="0">
                <a:solidFill>
                  <a:srgbClr val="FF0000"/>
                </a:solidFill>
                <a:effectLst/>
                <a:latin typeface="+mj-lt"/>
              </a:rPr>
              <a:t> 12)</a:t>
            </a:r>
          </a:p>
          <a:p>
            <a:pPr algn="just">
              <a:spcBef>
                <a:spcPts val="600"/>
              </a:spcBef>
              <a:spcAft>
                <a:spcPts val="0"/>
              </a:spcAft>
              <a:buFontTx/>
              <a:buNone/>
              <a:defRPr/>
            </a:pPr>
            <a:r>
              <a:rPr lang="vi-VN" sz="2500" dirty="0" smtClean="0">
                <a:latin typeface="+mj-lt"/>
              </a:rPr>
              <a:t>a)</a:t>
            </a:r>
            <a:r>
              <a:rPr lang="en-US" sz="2500" dirty="0" smtClean="0">
                <a:latin typeface="+mj-lt"/>
              </a:rPr>
              <a:t>	</a:t>
            </a:r>
            <a:r>
              <a:rPr lang="en-US" sz="2800" dirty="0" smtClean="0">
                <a:latin typeface="+mj-lt"/>
              </a:rPr>
              <a:t> </a:t>
            </a:r>
            <a:r>
              <a:rPr lang="vi-VN" sz="2800" dirty="0" smtClean="0">
                <a:latin typeface="+mj-lt"/>
              </a:rPr>
              <a:t>Là tập thể tiêu biểu xuất sắc </a:t>
            </a:r>
            <a:r>
              <a:rPr lang="vi-VN" sz="2800" dirty="0" smtClean="0">
                <a:solidFill>
                  <a:srgbClr val="FFFF00"/>
                </a:solidFill>
                <a:latin typeface="+mj-lt"/>
              </a:rPr>
              <a:t>dẫn đầu trong số các tập thể đạt tiêu chuẩn</a:t>
            </a:r>
            <a:r>
              <a:rPr lang="en-US" sz="2800" dirty="0" smtClean="0">
                <a:solidFill>
                  <a:srgbClr val="FFFF00"/>
                </a:solidFill>
                <a:latin typeface="+mj-lt"/>
              </a:rPr>
              <a:t> </a:t>
            </a:r>
            <a:r>
              <a:rPr lang="vi-VN" sz="2800" dirty="0" smtClean="0">
                <a:solidFill>
                  <a:srgbClr val="FFFF00"/>
                </a:solidFill>
                <a:latin typeface="+mj-lt"/>
              </a:rPr>
              <a:t>Cờ thi đua </a:t>
            </a:r>
            <a:r>
              <a:rPr lang="en-US" sz="2800" dirty="0" err="1" smtClean="0">
                <a:solidFill>
                  <a:srgbClr val="FFFF00"/>
                </a:solidFill>
                <a:latin typeface="+mj-lt"/>
              </a:rPr>
              <a:t>thành</a:t>
            </a:r>
            <a:r>
              <a:rPr lang="en-US" sz="2800" dirty="0" smtClean="0">
                <a:solidFill>
                  <a:srgbClr val="FFFF00"/>
                </a:solidFill>
                <a:latin typeface="+mj-lt"/>
              </a:rPr>
              <a:t> </a:t>
            </a:r>
            <a:r>
              <a:rPr lang="en-US" sz="2800" dirty="0" err="1" smtClean="0">
                <a:solidFill>
                  <a:srgbClr val="FFFF00"/>
                </a:solidFill>
                <a:latin typeface="+mj-lt"/>
              </a:rPr>
              <a:t>phố</a:t>
            </a:r>
            <a:r>
              <a:rPr lang="vi-VN" sz="2800" dirty="0" smtClean="0">
                <a:solidFill>
                  <a:srgbClr val="FFFF00"/>
                </a:solidFill>
                <a:latin typeface="+mj-lt"/>
              </a:rPr>
              <a:t> </a:t>
            </a:r>
            <a:r>
              <a:rPr lang="en-US" sz="2800" dirty="0" err="1" smtClean="0">
                <a:solidFill>
                  <a:srgbClr val="FFFF00"/>
                </a:solidFill>
                <a:latin typeface="+mj-lt"/>
              </a:rPr>
              <a:t>của</a:t>
            </a:r>
            <a:r>
              <a:rPr lang="en-US" sz="2800" dirty="0" smtClean="0">
                <a:solidFill>
                  <a:srgbClr val="FFFF00"/>
                </a:solidFill>
                <a:latin typeface="+mj-lt"/>
              </a:rPr>
              <a:t> </a:t>
            </a:r>
            <a:r>
              <a:rPr lang="en-US" sz="2800" dirty="0" err="1" smtClean="0">
                <a:solidFill>
                  <a:srgbClr val="FFFF00"/>
                </a:solidFill>
                <a:latin typeface="+mj-lt"/>
              </a:rPr>
              <a:t>từng</a:t>
            </a:r>
            <a:r>
              <a:rPr lang="en-US" sz="2800" dirty="0" smtClean="0">
                <a:solidFill>
                  <a:srgbClr val="FFFF00"/>
                </a:solidFill>
                <a:latin typeface="+mj-lt"/>
              </a:rPr>
              <a:t> </a:t>
            </a:r>
            <a:r>
              <a:rPr lang="en-US" sz="2800" dirty="0" err="1" smtClean="0">
                <a:solidFill>
                  <a:srgbClr val="FFFF00"/>
                </a:solidFill>
                <a:latin typeface="+mj-lt"/>
              </a:rPr>
              <a:t>lĩnh</a:t>
            </a:r>
            <a:r>
              <a:rPr lang="en-US" sz="2800" dirty="0" smtClean="0">
                <a:solidFill>
                  <a:srgbClr val="FFFF00"/>
                </a:solidFill>
                <a:latin typeface="+mj-lt"/>
              </a:rPr>
              <a:t> </a:t>
            </a:r>
            <a:r>
              <a:rPr lang="en-US" sz="2800" dirty="0" err="1" smtClean="0">
                <a:solidFill>
                  <a:srgbClr val="FFFF00"/>
                </a:solidFill>
                <a:latin typeface="+mj-lt"/>
              </a:rPr>
              <a:t>vực</a:t>
            </a:r>
            <a:r>
              <a:rPr lang="en-US" sz="2800" dirty="0" smtClean="0">
                <a:solidFill>
                  <a:srgbClr val="FFFF00"/>
                </a:solidFill>
                <a:latin typeface="+mj-lt"/>
              </a:rPr>
              <a:t>, </a:t>
            </a:r>
            <a:r>
              <a:rPr lang="en-US" sz="2800" dirty="0" err="1" smtClean="0">
                <a:solidFill>
                  <a:srgbClr val="FFFF00"/>
                </a:solidFill>
                <a:latin typeface="+mj-lt"/>
              </a:rPr>
              <a:t>ngành</a:t>
            </a:r>
            <a:r>
              <a:rPr lang="en-US" sz="2800" dirty="0" smtClean="0">
                <a:solidFill>
                  <a:srgbClr val="FFFF00"/>
                </a:solidFill>
                <a:latin typeface="+mj-lt"/>
              </a:rPr>
              <a:t> </a:t>
            </a:r>
            <a:r>
              <a:rPr lang="en-US" sz="2800" dirty="0" smtClean="0">
                <a:latin typeface="+mj-lt"/>
              </a:rPr>
              <a:t>[16]</a:t>
            </a:r>
            <a:r>
              <a:rPr lang="en-US" sz="2800" dirty="0" smtClean="0">
                <a:solidFill>
                  <a:srgbClr val="FFFF00"/>
                </a:solidFill>
                <a:latin typeface="+mj-lt"/>
              </a:rPr>
              <a:t>.</a:t>
            </a:r>
            <a:endParaRPr lang="vi-VN" sz="2800" dirty="0" smtClean="0">
              <a:solidFill>
                <a:srgbClr val="FFFF00"/>
              </a:solidFill>
              <a:latin typeface="+mj-lt"/>
            </a:endParaRPr>
          </a:p>
          <a:p>
            <a:pPr algn="just">
              <a:spcBef>
                <a:spcPts val="600"/>
              </a:spcBef>
              <a:spcAft>
                <a:spcPts val="0"/>
              </a:spcAft>
              <a:buFont typeface="Wingdings" pitchFamily="2" charset="2"/>
              <a:buNone/>
              <a:defRPr/>
            </a:pPr>
            <a:r>
              <a:rPr lang="vi-VN" sz="2500" dirty="0" smtClean="0">
                <a:latin typeface="+mj-lt"/>
              </a:rPr>
              <a:t>b)</a:t>
            </a:r>
            <a:r>
              <a:rPr lang="en-US" sz="2500" dirty="0" smtClean="0">
                <a:latin typeface="+mj-lt"/>
              </a:rPr>
              <a:t> </a:t>
            </a:r>
            <a:r>
              <a:rPr lang="vi-VN" sz="2800" dirty="0" smtClean="0">
                <a:latin typeface="+mj-lt"/>
              </a:rPr>
              <a:t>Là các tỉnh, bộ, ban, ngành, đoàn thể Trung ương, </a:t>
            </a:r>
            <a:r>
              <a:rPr lang="vi-VN" sz="2800" dirty="0" smtClean="0">
                <a:solidFill>
                  <a:srgbClr val="FFFF00"/>
                </a:solidFill>
                <a:latin typeface="+mj-lt"/>
              </a:rPr>
              <a:t>dẫn đầu các cụm</a:t>
            </a:r>
            <a:r>
              <a:rPr lang="en-US" sz="2800" dirty="0" smtClean="0">
                <a:solidFill>
                  <a:srgbClr val="FFFF00"/>
                </a:solidFill>
                <a:latin typeface="+mj-lt"/>
              </a:rPr>
              <a:t>, </a:t>
            </a:r>
            <a:r>
              <a:rPr lang="en-US" sz="2800" dirty="0" err="1" smtClean="0">
                <a:solidFill>
                  <a:srgbClr val="FFFF00"/>
                </a:solidFill>
                <a:latin typeface="+mj-lt"/>
              </a:rPr>
              <a:t>khối</a:t>
            </a:r>
            <a:r>
              <a:rPr lang="vi-VN" sz="2800" dirty="0" smtClean="0">
                <a:solidFill>
                  <a:srgbClr val="FFFF00"/>
                </a:solidFill>
                <a:latin typeface="+mj-lt"/>
              </a:rPr>
              <a:t> thi đua do Hội đồng Thi đua</a:t>
            </a:r>
            <a:r>
              <a:rPr lang="en-US" sz="2800" dirty="0" smtClean="0">
                <a:solidFill>
                  <a:srgbClr val="FFFF00"/>
                </a:solidFill>
                <a:latin typeface="+mj-lt"/>
              </a:rPr>
              <a:t> </a:t>
            </a:r>
            <a:r>
              <a:rPr lang="vi-VN" sz="2800" dirty="0" smtClean="0">
                <a:solidFill>
                  <a:srgbClr val="FFFF00"/>
                </a:solidFill>
                <a:latin typeface="+mj-lt"/>
              </a:rPr>
              <a:t>-</a:t>
            </a:r>
            <a:r>
              <a:rPr lang="en-US" sz="2800" dirty="0" smtClean="0">
                <a:solidFill>
                  <a:srgbClr val="FFFF00"/>
                </a:solidFill>
                <a:latin typeface="+mj-lt"/>
              </a:rPr>
              <a:t> </a:t>
            </a:r>
            <a:r>
              <a:rPr lang="vi-VN" sz="2800" dirty="0" smtClean="0">
                <a:solidFill>
                  <a:srgbClr val="FFFF00"/>
                </a:solidFill>
                <a:latin typeface="+mj-lt"/>
              </a:rPr>
              <a:t>Khen thưởng Trung ương tổ chức.</a:t>
            </a:r>
            <a:endParaRPr lang="en-US" sz="2800" dirty="0" smtClean="0">
              <a:solidFill>
                <a:srgbClr val="FFFF00"/>
              </a:solidFill>
              <a:latin typeface="+mj-lt"/>
            </a:endParaRPr>
          </a:p>
          <a:p>
            <a:pPr algn="just">
              <a:spcBef>
                <a:spcPts val="600"/>
              </a:spcBef>
              <a:spcAft>
                <a:spcPts val="0"/>
              </a:spcAft>
              <a:buNone/>
              <a:defRPr/>
            </a:pPr>
            <a:r>
              <a:rPr lang="vi-VN" sz="2500" dirty="0" smtClean="0">
                <a:latin typeface="+mj-lt"/>
              </a:rPr>
              <a:t>c)</a:t>
            </a:r>
            <a:r>
              <a:rPr lang="en-US" sz="2500" dirty="0" smtClean="0">
                <a:latin typeface="+mj-lt"/>
              </a:rPr>
              <a:t> </a:t>
            </a:r>
            <a:r>
              <a:rPr lang="vi-VN" sz="2800" dirty="0" smtClean="0">
                <a:latin typeface="+mj-lt"/>
              </a:rPr>
              <a:t>Là các tập thể </a:t>
            </a:r>
            <a:r>
              <a:rPr lang="vi-VN" sz="2800" dirty="0" smtClean="0">
                <a:solidFill>
                  <a:srgbClr val="FFFF00"/>
                </a:solidFill>
                <a:latin typeface="+mj-lt"/>
              </a:rPr>
              <a:t>tiêu biểu nhất </a:t>
            </a:r>
            <a:r>
              <a:rPr lang="vi-VN" sz="2800" dirty="0" smtClean="0">
                <a:latin typeface="+mj-lt"/>
              </a:rPr>
              <a:t>trong phong trào </a:t>
            </a:r>
            <a:r>
              <a:rPr lang="vi-VN" sz="2800" dirty="0" smtClean="0">
                <a:solidFill>
                  <a:srgbClr val="FFFF00"/>
                </a:solidFill>
                <a:latin typeface="+mj-lt"/>
              </a:rPr>
              <a:t>thi đua theo chuyên đề do Chủ tịch nước, Thủ tướng Chính phủ phát động </a:t>
            </a:r>
            <a:r>
              <a:rPr lang="vi-VN" sz="2800" dirty="0" smtClean="0">
                <a:latin typeface="+mj-lt"/>
              </a:rPr>
              <a:t>được đánh giá, bình xét, suy tôn khi </a:t>
            </a:r>
            <a:r>
              <a:rPr lang="vi-VN" sz="2800" dirty="0" smtClean="0">
                <a:solidFill>
                  <a:srgbClr val="FFFF00"/>
                </a:solidFill>
                <a:latin typeface="+mj-lt"/>
              </a:rPr>
              <a:t>sơ kết, tổng kết từ 5 năm trở lên</a:t>
            </a:r>
            <a:r>
              <a:rPr lang="en-US" sz="2800" dirty="0" smtClean="0">
                <a:solidFill>
                  <a:srgbClr val="FFFF00"/>
                </a:solidFill>
                <a:latin typeface="+mj-lt"/>
              </a:rPr>
              <a:t> </a:t>
            </a:r>
            <a:r>
              <a:rPr lang="en-US" sz="2800" dirty="0" smtClean="0"/>
              <a:t>[17]</a:t>
            </a:r>
            <a:r>
              <a:rPr lang="vi-VN" sz="2800" dirty="0" smtClean="0">
                <a:latin typeface="+mj-lt"/>
              </a:rPr>
              <a:t>.</a:t>
            </a:r>
            <a:endParaRPr lang="en-US" sz="2800" dirty="0" smtClean="0">
              <a:latin typeface="+mj-lt"/>
            </a:endParaRPr>
          </a:p>
          <a:p>
            <a:pPr algn="just" eaLnBrk="1" hangingPunct="1">
              <a:spcBef>
                <a:spcPts val="600"/>
              </a:spcBef>
              <a:spcAft>
                <a:spcPts val="0"/>
              </a:spcAft>
              <a:buFontTx/>
              <a:buNone/>
            </a:pPr>
            <a:r>
              <a:rPr lang="en-US" altLang="en-US" sz="2500" dirty="0" smtClean="0">
                <a:latin typeface="+mj-lt"/>
                <a:cs typeface="Times New Roman" pitchFamily="18" charset="0"/>
              </a:rPr>
              <a:t>    </a:t>
            </a:r>
            <a:r>
              <a:rPr lang="en-US" altLang="en-US" sz="2800" dirty="0" err="1" smtClean="0">
                <a:latin typeface="+mj-lt"/>
                <a:cs typeface="Times New Roman" pitchFamily="18" charset="0"/>
              </a:rPr>
              <a:t>Bộ</a:t>
            </a:r>
            <a:r>
              <a:rPr lang="en-US" altLang="en-US" sz="2800" dirty="0">
                <a:latin typeface="+mj-lt"/>
                <a:cs typeface="Times New Roman" pitchFamily="18" charset="0"/>
              </a:rPr>
              <a:t>, ban, </a:t>
            </a:r>
            <a:r>
              <a:rPr lang="en-US" altLang="en-US" sz="2800" dirty="0" err="1">
                <a:latin typeface="+mj-lt"/>
                <a:cs typeface="Times New Roman" pitchFamily="18" charset="0"/>
              </a:rPr>
              <a:t>ngành</a:t>
            </a:r>
            <a:r>
              <a:rPr lang="en-US" altLang="en-US" sz="2800" dirty="0">
                <a:latin typeface="+mj-lt"/>
                <a:cs typeface="Times New Roman" pitchFamily="18" charset="0"/>
              </a:rPr>
              <a:t>, </a:t>
            </a:r>
            <a:r>
              <a:rPr lang="en-US" altLang="en-US" sz="2800" dirty="0" err="1">
                <a:latin typeface="+mj-lt"/>
                <a:cs typeface="Times New Roman" pitchFamily="18" charset="0"/>
              </a:rPr>
              <a:t>tỉnh</a:t>
            </a:r>
            <a:r>
              <a:rPr lang="en-US" altLang="en-US" sz="2800" dirty="0">
                <a:latin typeface="+mj-lt"/>
                <a:cs typeface="Times New Roman" pitchFamily="18" charset="0"/>
              </a:rPr>
              <a:t> </a:t>
            </a:r>
            <a:r>
              <a:rPr lang="en-US" altLang="en-US" sz="2800" b="1" dirty="0" smtClean="0">
                <a:solidFill>
                  <a:srgbClr val="FFFF00"/>
                </a:solidFill>
                <a:latin typeface="+mj-lt"/>
                <a:cs typeface="Times New Roman" pitchFamily="18" charset="0"/>
              </a:rPr>
              <a:t>KHÔNG</a:t>
            </a:r>
            <a:r>
              <a:rPr lang="en-US" altLang="en-US" sz="2800" dirty="0" smtClean="0">
                <a:latin typeface="+mj-lt"/>
                <a:cs typeface="Times New Roman" pitchFamily="18" charset="0"/>
              </a:rPr>
              <a:t> </a:t>
            </a:r>
            <a:r>
              <a:rPr lang="en-US" altLang="en-US" sz="2800" dirty="0">
                <a:latin typeface="+mj-lt"/>
                <a:cs typeface="Times New Roman" pitchFamily="18" charset="0"/>
              </a:rPr>
              <a:t>ban </a:t>
            </a:r>
            <a:r>
              <a:rPr lang="en-US" altLang="en-US" sz="2800" dirty="0" err="1">
                <a:latin typeface="+mj-lt"/>
                <a:cs typeface="Times New Roman" pitchFamily="18" charset="0"/>
              </a:rPr>
              <a:t>hành</a:t>
            </a:r>
            <a:r>
              <a:rPr lang="en-US" altLang="en-US" sz="2800" dirty="0">
                <a:latin typeface="+mj-lt"/>
                <a:cs typeface="Times New Roman" pitchFamily="18" charset="0"/>
              </a:rPr>
              <a:t> </a:t>
            </a:r>
            <a:r>
              <a:rPr lang="en-US" altLang="en-US" sz="2800" dirty="0" err="1">
                <a:latin typeface="+mj-lt"/>
                <a:cs typeface="Times New Roman" pitchFamily="18" charset="0"/>
              </a:rPr>
              <a:t>Quyết</a:t>
            </a:r>
            <a:r>
              <a:rPr lang="en-US" altLang="en-US" sz="2800" dirty="0">
                <a:latin typeface="+mj-lt"/>
                <a:cs typeface="Times New Roman" pitchFamily="18" charset="0"/>
              </a:rPr>
              <a:t> </a:t>
            </a:r>
            <a:r>
              <a:rPr lang="en-US" altLang="en-US" sz="2800" dirty="0" err="1">
                <a:latin typeface="+mj-lt"/>
                <a:cs typeface="Times New Roman" pitchFamily="18" charset="0"/>
              </a:rPr>
              <a:t>định</a:t>
            </a:r>
            <a:r>
              <a:rPr lang="en-US" altLang="en-US" sz="2800" dirty="0">
                <a:latin typeface="+mj-lt"/>
                <a:cs typeface="Times New Roman" pitchFamily="18" charset="0"/>
              </a:rPr>
              <a:t> </a:t>
            </a:r>
            <a:r>
              <a:rPr lang="en-US" altLang="en-US" sz="2800" dirty="0" err="1">
                <a:latin typeface="+mj-lt"/>
                <a:cs typeface="Times New Roman" pitchFamily="18" charset="0"/>
              </a:rPr>
              <a:t>tặng</a:t>
            </a:r>
            <a:r>
              <a:rPr lang="en-US" altLang="en-US" sz="2800" dirty="0">
                <a:latin typeface="+mj-lt"/>
                <a:cs typeface="Times New Roman" pitchFamily="18" charset="0"/>
              </a:rPr>
              <a:t> </a:t>
            </a:r>
            <a:r>
              <a:rPr lang="en-US" altLang="en-US" sz="2800" dirty="0" err="1">
                <a:latin typeface="+mj-lt"/>
                <a:cs typeface="Times New Roman" pitchFamily="18" charset="0"/>
              </a:rPr>
              <a:t>Cờ</a:t>
            </a:r>
            <a:r>
              <a:rPr lang="en-US" altLang="en-US" sz="2800" dirty="0">
                <a:latin typeface="+mj-lt"/>
                <a:cs typeface="Times New Roman" pitchFamily="18" charset="0"/>
              </a:rPr>
              <a:t> </a:t>
            </a:r>
            <a:r>
              <a:rPr lang="en-US" altLang="en-US" sz="2800" dirty="0" err="1">
                <a:latin typeface="+mj-lt"/>
                <a:cs typeface="Times New Roman" pitchFamily="18" charset="0"/>
              </a:rPr>
              <a:t>thi</a:t>
            </a:r>
            <a:r>
              <a:rPr lang="en-US" altLang="en-US" sz="2800" dirty="0">
                <a:latin typeface="+mj-lt"/>
                <a:cs typeface="Times New Roman" pitchFamily="18" charset="0"/>
              </a:rPr>
              <a:t> </a:t>
            </a:r>
            <a:r>
              <a:rPr lang="en-US" altLang="en-US" sz="2800" dirty="0" err="1">
                <a:latin typeface="+mj-lt"/>
                <a:cs typeface="Times New Roman" pitchFamily="18" charset="0"/>
              </a:rPr>
              <a:t>đua</a:t>
            </a:r>
            <a:r>
              <a:rPr lang="en-US" altLang="en-US" sz="2800" dirty="0">
                <a:latin typeface="+mj-lt"/>
                <a:cs typeface="Times New Roman" pitchFamily="18" charset="0"/>
              </a:rPr>
              <a:t> </a:t>
            </a:r>
            <a:r>
              <a:rPr lang="en-US" altLang="en-US" sz="2800" dirty="0" err="1">
                <a:latin typeface="+mj-lt"/>
                <a:cs typeface="Times New Roman" pitchFamily="18" charset="0"/>
              </a:rPr>
              <a:t>cấp</a:t>
            </a:r>
            <a:r>
              <a:rPr lang="en-US" altLang="en-US" sz="2800" dirty="0">
                <a:latin typeface="+mj-lt"/>
                <a:cs typeface="Times New Roman" pitchFamily="18" charset="0"/>
              </a:rPr>
              <a:t> </a:t>
            </a:r>
            <a:r>
              <a:rPr lang="en-US" altLang="en-US" sz="2800" dirty="0" err="1">
                <a:latin typeface="+mj-lt"/>
                <a:cs typeface="Times New Roman" pitchFamily="18" charset="0"/>
              </a:rPr>
              <a:t>bộ</a:t>
            </a:r>
            <a:r>
              <a:rPr lang="en-US" altLang="en-US" sz="2800" dirty="0">
                <a:latin typeface="+mj-lt"/>
                <a:cs typeface="Times New Roman" pitchFamily="18" charset="0"/>
              </a:rPr>
              <a:t>, </a:t>
            </a:r>
            <a:r>
              <a:rPr lang="en-US" altLang="en-US" sz="2800" dirty="0" err="1">
                <a:latin typeface="+mj-lt"/>
                <a:cs typeface="Times New Roman" pitchFamily="18" charset="0"/>
              </a:rPr>
              <a:t>cấp</a:t>
            </a:r>
            <a:r>
              <a:rPr lang="en-US" altLang="en-US" sz="2800" dirty="0">
                <a:latin typeface="+mj-lt"/>
                <a:cs typeface="Times New Roman" pitchFamily="18" charset="0"/>
              </a:rPr>
              <a:t> </a:t>
            </a:r>
            <a:r>
              <a:rPr lang="en-US" altLang="en-US" sz="2800" dirty="0" err="1">
                <a:latin typeface="+mj-lt"/>
                <a:cs typeface="Times New Roman" pitchFamily="18" charset="0"/>
              </a:rPr>
              <a:t>tỉnh</a:t>
            </a:r>
            <a:r>
              <a:rPr lang="en-US" altLang="en-US" sz="2800" dirty="0">
                <a:latin typeface="+mj-lt"/>
                <a:cs typeface="Times New Roman" pitchFamily="18" charset="0"/>
              </a:rPr>
              <a:t> </a:t>
            </a:r>
            <a:r>
              <a:rPr lang="en-US" altLang="en-US" sz="2800" dirty="0" err="1">
                <a:latin typeface="+mj-lt"/>
                <a:cs typeface="Times New Roman" pitchFamily="18" charset="0"/>
              </a:rPr>
              <a:t>đối</a:t>
            </a:r>
            <a:r>
              <a:rPr lang="en-US" altLang="en-US" sz="2800" dirty="0">
                <a:latin typeface="+mj-lt"/>
                <a:cs typeface="Times New Roman" pitchFamily="18" charset="0"/>
              </a:rPr>
              <a:t> </a:t>
            </a:r>
            <a:r>
              <a:rPr lang="en-US" altLang="en-US" sz="2800" dirty="0" err="1">
                <a:latin typeface="+mj-lt"/>
                <a:cs typeface="Times New Roman" pitchFamily="18" charset="0"/>
              </a:rPr>
              <a:t>với</a:t>
            </a:r>
            <a:r>
              <a:rPr lang="en-US" altLang="en-US" sz="2800" dirty="0">
                <a:latin typeface="+mj-lt"/>
                <a:cs typeface="Times New Roman" pitchFamily="18" charset="0"/>
              </a:rPr>
              <a:t> </a:t>
            </a:r>
            <a:r>
              <a:rPr lang="en-US" altLang="en-US" sz="2800" dirty="0" err="1">
                <a:latin typeface="+mj-lt"/>
                <a:cs typeface="Times New Roman" pitchFamily="18" charset="0"/>
              </a:rPr>
              <a:t>tập</a:t>
            </a:r>
            <a:r>
              <a:rPr lang="en-US" altLang="en-US" sz="2800" dirty="0">
                <a:latin typeface="+mj-lt"/>
                <a:cs typeface="Times New Roman" pitchFamily="18" charset="0"/>
              </a:rPr>
              <a:t> </a:t>
            </a:r>
            <a:r>
              <a:rPr lang="en-US" altLang="en-US" sz="2800" dirty="0" err="1">
                <a:latin typeface="+mj-lt"/>
                <a:cs typeface="Times New Roman" pitchFamily="18" charset="0"/>
              </a:rPr>
              <a:t>thể</a:t>
            </a:r>
            <a:r>
              <a:rPr lang="en-US" altLang="en-US" sz="2800" dirty="0">
                <a:latin typeface="+mj-lt"/>
                <a:cs typeface="Times New Roman" pitchFamily="18" charset="0"/>
              </a:rPr>
              <a:t> </a:t>
            </a:r>
            <a:r>
              <a:rPr lang="en-US" altLang="en-US" sz="2800" dirty="0" err="1">
                <a:latin typeface="+mj-lt"/>
                <a:cs typeface="Times New Roman" pitchFamily="18" charset="0"/>
              </a:rPr>
              <a:t>đủ</a:t>
            </a:r>
            <a:r>
              <a:rPr lang="en-US" altLang="en-US" sz="2800" dirty="0">
                <a:latin typeface="+mj-lt"/>
                <a:cs typeface="Times New Roman" pitchFamily="18" charset="0"/>
              </a:rPr>
              <a:t> </a:t>
            </a:r>
            <a:r>
              <a:rPr lang="en-US" altLang="en-US" sz="2800" dirty="0" err="1">
                <a:latin typeface="+mj-lt"/>
                <a:cs typeface="Times New Roman" pitchFamily="18" charset="0"/>
              </a:rPr>
              <a:t>tiêu</a:t>
            </a:r>
            <a:r>
              <a:rPr lang="en-US" altLang="en-US" sz="2800" dirty="0">
                <a:latin typeface="+mj-lt"/>
                <a:cs typeface="Times New Roman" pitchFamily="18" charset="0"/>
              </a:rPr>
              <a:t> </a:t>
            </a:r>
            <a:r>
              <a:rPr lang="en-US" altLang="en-US" sz="2800" dirty="0" err="1">
                <a:latin typeface="+mj-lt"/>
                <a:cs typeface="Times New Roman" pitchFamily="18" charset="0"/>
              </a:rPr>
              <a:t>chuẩn</a:t>
            </a:r>
            <a:r>
              <a:rPr lang="en-US" altLang="en-US" sz="2800" dirty="0">
                <a:latin typeface="+mj-lt"/>
                <a:cs typeface="Times New Roman" pitchFamily="18" charset="0"/>
              </a:rPr>
              <a:t> </a:t>
            </a:r>
            <a:r>
              <a:rPr lang="en-US" altLang="en-US" sz="2800" dirty="0" err="1">
                <a:latin typeface="+mj-lt"/>
                <a:cs typeface="Times New Roman" pitchFamily="18" charset="0"/>
              </a:rPr>
              <a:t>đề</a:t>
            </a:r>
            <a:r>
              <a:rPr lang="en-US" altLang="en-US" sz="2800" dirty="0">
                <a:latin typeface="+mj-lt"/>
                <a:cs typeface="Times New Roman" pitchFamily="18" charset="0"/>
              </a:rPr>
              <a:t> </a:t>
            </a:r>
            <a:r>
              <a:rPr lang="en-US" altLang="en-US" sz="2800" dirty="0" err="1">
                <a:latin typeface="+mj-lt"/>
                <a:cs typeface="Times New Roman" pitchFamily="18" charset="0"/>
              </a:rPr>
              <a:t>nghị</a:t>
            </a:r>
            <a:r>
              <a:rPr lang="en-US" altLang="en-US" sz="2800" dirty="0">
                <a:latin typeface="+mj-lt"/>
                <a:cs typeface="Times New Roman" pitchFamily="18" charset="0"/>
              </a:rPr>
              <a:t> </a:t>
            </a:r>
            <a:r>
              <a:rPr lang="en-US" altLang="en-US" sz="2800" dirty="0" err="1">
                <a:latin typeface="+mj-lt"/>
                <a:cs typeface="Times New Roman" pitchFamily="18" charset="0"/>
              </a:rPr>
              <a:t>tặng</a:t>
            </a:r>
            <a:r>
              <a:rPr lang="en-US" altLang="en-US" sz="2800" dirty="0">
                <a:latin typeface="+mj-lt"/>
                <a:cs typeface="Times New Roman" pitchFamily="18" charset="0"/>
              </a:rPr>
              <a:t> </a:t>
            </a:r>
            <a:r>
              <a:rPr lang="en-US" altLang="en-US" sz="2800" dirty="0" err="1">
                <a:latin typeface="+mj-lt"/>
                <a:cs typeface="Times New Roman" pitchFamily="18" charset="0"/>
              </a:rPr>
              <a:t>Cờ</a:t>
            </a:r>
            <a:r>
              <a:rPr lang="en-US" altLang="en-US" sz="2800" dirty="0">
                <a:latin typeface="+mj-lt"/>
                <a:cs typeface="Times New Roman" pitchFamily="18" charset="0"/>
              </a:rPr>
              <a:t> </a:t>
            </a:r>
            <a:r>
              <a:rPr lang="en-US" altLang="en-US" sz="2800" dirty="0" err="1">
                <a:latin typeface="+mj-lt"/>
                <a:cs typeface="Times New Roman" pitchFamily="18" charset="0"/>
              </a:rPr>
              <a:t>thi</a:t>
            </a:r>
            <a:r>
              <a:rPr lang="en-US" altLang="en-US" sz="2800" dirty="0">
                <a:latin typeface="+mj-lt"/>
                <a:cs typeface="Times New Roman" pitchFamily="18" charset="0"/>
              </a:rPr>
              <a:t> </a:t>
            </a:r>
            <a:r>
              <a:rPr lang="en-US" altLang="en-US" sz="2800" dirty="0" err="1">
                <a:latin typeface="+mj-lt"/>
                <a:cs typeface="Times New Roman" pitchFamily="18" charset="0"/>
              </a:rPr>
              <a:t>đua</a:t>
            </a:r>
            <a:r>
              <a:rPr lang="en-US" altLang="en-US" sz="2800" dirty="0">
                <a:latin typeface="+mj-lt"/>
                <a:cs typeface="Times New Roman" pitchFamily="18" charset="0"/>
              </a:rPr>
              <a:t> </a:t>
            </a:r>
            <a:r>
              <a:rPr lang="en-US" altLang="en-US" sz="2800" dirty="0" err="1">
                <a:latin typeface="+mj-lt"/>
                <a:cs typeface="Times New Roman" pitchFamily="18" charset="0"/>
              </a:rPr>
              <a:t>của</a:t>
            </a:r>
            <a:r>
              <a:rPr lang="en-US" altLang="en-US" sz="2800" dirty="0">
                <a:latin typeface="+mj-lt"/>
                <a:cs typeface="Times New Roman" pitchFamily="18" charset="0"/>
              </a:rPr>
              <a:t> </a:t>
            </a:r>
            <a:r>
              <a:rPr lang="en-US" altLang="en-US" sz="2800" dirty="0" err="1">
                <a:latin typeface="+mj-lt"/>
                <a:cs typeface="Times New Roman" pitchFamily="18" charset="0"/>
              </a:rPr>
              <a:t>Chính</a:t>
            </a:r>
            <a:r>
              <a:rPr lang="en-US" altLang="en-US" sz="2800" dirty="0">
                <a:latin typeface="+mj-lt"/>
                <a:cs typeface="Times New Roman" pitchFamily="18" charset="0"/>
              </a:rPr>
              <a:t> </a:t>
            </a:r>
            <a:r>
              <a:rPr lang="en-US" altLang="en-US" sz="2800" dirty="0" err="1">
                <a:latin typeface="+mj-lt"/>
                <a:cs typeface="Times New Roman" pitchFamily="18" charset="0"/>
              </a:rPr>
              <a:t>phủ</a:t>
            </a:r>
            <a:r>
              <a:rPr lang="en-US" altLang="en-US" sz="2800" dirty="0">
                <a:latin typeface="+mj-lt"/>
                <a:cs typeface="Times New Roman" pitchFamily="18" charset="0"/>
              </a:rPr>
              <a:t>* </a:t>
            </a:r>
            <a:r>
              <a:rPr lang="en-US" altLang="en-US" sz="2800" b="1" dirty="0" smtClean="0">
                <a:solidFill>
                  <a:srgbClr val="FF0000"/>
                </a:solidFill>
                <a:latin typeface="Times New Roman" pitchFamily="18" charset="0"/>
                <a:cs typeface="Times New Roman" pitchFamily="18" charset="0"/>
              </a:rPr>
              <a:t>(K3</a:t>
            </a:r>
            <a:r>
              <a:rPr lang="en-US" altLang="en-US" sz="2800" b="1" dirty="0">
                <a:solidFill>
                  <a:srgbClr val="FF0000"/>
                </a:solidFill>
                <a:latin typeface="Times New Roman" pitchFamily="18" charset="0"/>
                <a:cs typeface="Times New Roman" pitchFamily="18" charset="0"/>
              </a:rPr>
              <a:t>, </a:t>
            </a:r>
            <a:r>
              <a:rPr lang="en-US" altLang="en-US" sz="2800" b="1" dirty="0" smtClean="0">
                <a:solidFill>
                  <a:srgbClr val="FF0000"/>
                </a:solidFill>
                <a:latin typeface="Times New Roman" pitchFamily="18" charset="0"/>
                <a:cs typeface="Times New Roman" pitchFamily="18" charset="0"/>
              </a:rPr>
              <a:t>Đ8 </a:t>
            </a:r>
            <a:r>
              <a:rPr lang="en-US" altLang="en-US" sz="2800" b="1" dirty="0" err="1">
                <a:solidFill>
                  <a:srgbClr val="FF0000"/>
                </a:solidFill>
                <a:latin typeface="Times New Roman" pitchFamily="18" charset="0"/>
                <a:cs typeface="Times New Roman" pitchFamily="18" charset="0"/>
              </a:rPr>
              <a:t>Thông</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tư</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số</a:t>
            </a:r>
            <a:r>
              <a:rPr lang="en-US" altLang="en-US" sz="2800" b="1" dirty="0">
                <a:solidFill>
                  <a:srgbClr val="FF0000"/>
                </a:solidFill>
                <a:latin typeface="Times New Roman" pitchFamily="18" charset="0"/>
                <a:cs typeface="Times New Roman" pitchFamily="18" charset="0"/>
              </a:rPr>
              <a:t> 12)</a:t>
            </a:r>
            <a:endParaRPr lang="en-US" sz="2800" b="1" dirty="0" smtClean="0">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858000"/>
          </a:xfrm>
        </p:spPr>
        <p:txBody>
          <a:bodyPr/>
          <a:lstStyle/>
          <a:p>
            <a:pPr algn="just">
              <a:lnSpc>
                <a:spcPct val="85000"/>
              </a:lnSpc>
              <a:buNone/>
              <a:defRPr/>
            </a:pPr>
            <a:r>
              <a:rPr lang="en-US" sz="2200" dirty="0" smtClean="0">
                <a:latin typeface="+mj-lt"/>
              </a:rPr>
              <a:t> </a:t>
            </a:r>
            <a:r>
              <a:rPr lang="en-US" sz="2600" b="1" dirty="0" err="1" smtClean="0">
                <a:solidFill>
                  <a:srgbClr val="99FF33"/>
                </a:solidFill>
                <a:effectLst/>
              </a:rPr>
              <a:t>Danh</a:t>
            </a:r>
            <a:r>
              <a:rPr lang="en-US" sz="2600" b="1" dirty="0" smtClean="0">
                <a:solidFill>
                  <a:srgbClr val="99FF33"/>
                </a:solidFill>
                <a:effectLst/>
              </a:rPr>
              <a:t> </a:t>
            </a:r>
            <a:r>
              <a:rPr lang="en-US" sz="2600" b="1" dirty="0" err="1" smtClean="0">
                <a:solidFill>
                  <a:srgbClr val="99FF33"/>
                </a:solidFill>
                <a:effectLst/>
              </a:rPr>
              <a:t>hiệu</a:t>
            </a:r>
            <a:r>
              <a:rPr lang="vi-VN" sz="2600" b="1" dirty="0" smtClean="0">
                <a:solidFill>
                  <a:srgbClr val="99FF33"/>
                </a:solidFill>
                <a:effectLst/>
              </a:rPr>
              <a:t> “Cờ </a:t>
            </a:r>
            <a:r>
              <a:rPr lang="en-US" sz="2600" b="1" dirty="0" smtClean="0">
                <a:solidFill>
                  <a:srgbClr val="99FF33"/>
                </a:solidFill>
                <a:effectLst/>
              </a:rPr>
              <a:t>T</a:t>
            </a:r>
            <a:r>
              <a:rPr lang="vi-VN" sz="2600" b="1" dirty="0" smtClean="0">
                <a:solidFill>
                  <a:srgbClr val="99FF33"/>
                </a:solidFill>
                <a:effectLst/>
              </a:rPr>
              <a:t>hi đua </a:t>
            </a:r>
            <a:r>
              <a:rPr lang="en-US" sz="2600" b="1" dirty="0" err="1" smtClean="0">
                <a:solidFill>
                  <a:srgbClr val="99FF33"/>
                </a:solidFill>
                <a:effectLst/>
              </a:rPr>
              <a:t>thành</a:t>
            </a:r>
            <a:r>
              <a:rPr lang="en-US" sz="2600" b="1" dirty="0" smtClean="0">
                <a:solidFill>
                  <a:srgbClr val="99FF33"/>
                </a:solidFill>
                <a:effectLst/>
              </a:rPr>
              <a:t> </a:t>
            </a:r>
            <a:r>
              <a:rPr lang="en-US" sz="2600" b="1" dirty="0" err="1" smtClean="0">
                <a:solidFill>
                  <a:srgbClr val="99FF33"/>
                </a:solidFill>
                <a:effectLst/>
              </a:rPr>
              <a:t>phố</a:t>
            </a:r>
            <a:r>
              <a:rPr lang="vi-VN" sz="2600" b="1" dirty="0" smtClean="0">
                <a:solidFill>
                  <a:srgbClr val="99FF33"/>
                </a:solidFill>
                <a:effectLst/>
              </a:rPr>
              <a:t>”</a:t>
            </a:r>
            <a:r>
              <a:rPr lang="en-US" sz="2600" b="1" dirty="0" smtClean="0">
                <a:solidFill>
                  <a:srgbClr val="99FF33"/>
                </a:solidFill>
                <a:effectLst/>
              </a:rPr>
              <a:t> </a:t>
            </a:r>
            <a:r>
              <a:rPr lang="en-US" sz="2600" b="1" dirty="0" smtClean="0">
                <a:solidFill>
                  <a:srgbClr val="FF0000"/>
                </a:solidFill>
                <a:effectLst/>
              </a:rPr>
              <a:t>(</a:t>
            </a:r>
            <a:r>
              <a:rPr lang="en-US" sz="2600" b="1" dirty="0" err="1" smtClean="0">
                <a:solidFill>
                  <a:srgbClr val="FF0000"/>
                </a:solidFill>
                <a:effectLst/>
              </a:rPr>
              <a:t>Điều</a:t>
            </a:r>
            <a:r>
              <a:rPr lang="en-US" sz="2600" b="1" dirty="0" smtClean="0">
                <a:solidFill>
                  <a:srgbClr val="FF0000"/>
                </a:solidFill>
                <a:effectLst/>
              </a:rPr>
              <a:t> 13)</a:t>
            </a:r>
          </a:p>
          <a:p>
            <a:pPr algn="just">
              <a:lnSpc>
                <a:spcPct val="85000"/>
              </a:lnSpc>
              <a:buNone/>
              <a:defRPr/>
            </a:pPr>
            <a:r>
              <a:rPr lang="en-US" sz="2200" dirty="0" smtClean="0">
                <a:latin typeface="+mj-lt"/>
              </a:rPr>
              <a:t>1. </a:t>
            </a:r>
            <a:r>
              <a:rPr lang="en-US" sz="2500" dirty="0" smtClean="0">
                <a:latin typeface="+mj-lt"/>
              </a:rPr>
              <a:t>“</a:t>
            </a:r>
            <a:r>
              <a:rPr lang="en-US" sz="2500" dirty="0" err="1" smtClean="0">
                <a:latin typeface="+mj-lt"/>
              </a:rPr>
              <a:t>Cờ</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tặng</a:t>
            </a:r>
            <a:r>
              <a:rPr lang="en-US" sz="2500" dirty="0" smtClean="0">
                <a:latin typeface="+mj-lt"/>
              </a:rPr>
              <a:t> </a:t>
            </a:r>
            <a:r>
              <a:rPr lang="en-US" sz="2500" dirty="0" err="1" smtClean="0">
                <a:latin typeface="+mj-lt"/>
              </a:rPr>
              <a:t>cho</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a:t>
            </a:r>
          </a:p>
          <a:p>
            <a:pPr algn="just">
              <a:buFontTx/>
              <a:buChar char="-"/>
              <a:defRPr/>
            </a:pPr>
            <a:r>
              <a:rPr lang="en-US" sz="2500" dirty="0" err="1" smtClean="0">
                <a:latin typeface="+mj-lt"/>
              </a:rPr>
              <a:t>Hoàn</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solidFill>
                  <a:srgbClr val="FF0000"/>
                </a:solidFill>
                <a:latin typeface="+mj-lt"/>
              </a:rPr>
              <a:t>vượt</a:t>
            </a:r>
            <a:r>
              <a:rPr lang="en-US" sz="2500" dirty="0" smtClean="0">
                <a:solidFill>
                  <a:srgbClr val="FF0000"/>
                </a:solidFill>
                <a:latin typeface="+mj-lt"/>
              </a:rPr>
              <a:t> </a:t>
            </a:r>
            <a:r>
              <a:rPr lang="en-US" sz="2500" dirty="0" err="1" smtClean="0">
                <a:solidFill>
                  <a:srgbClr val="FF0000"/>
                </a:solidFill>
                <a:latin typeface="+mj-lt"/>
              </a:rPr>
              <a:t>mức</a:t>
            </a:r>
            <a:r>
              <a:rPr lang="en-US" sz="2500" dirty="0" smtClean="0">
                <a:solidFill>
                  <a:srgbClr val="FF0000"/>
                </a:solidFill>
                <a:latin typeface="+mj-lt"/>
              </a:rPr>
              <a:t> </a:t>
            </a:r>
            <a:r>
              <a:rPr lang="en-US" sz="2500" dirty="0" err="1" smtClean="0">
                <a:solidFill>
                  <a:srgbClr val="FF0000"/>
                </a:solidFill>
                <a:latin typeface="+mj-lt"/>
              </a:rPr>
              <a:t>các</a:t>
            </a:r>
            <a:r>
              <a:rPr lang="en-US" sz="2500" dirty="0" smtClean="0">
                <a:solidFill>
                  <a:srgbClr val="FF0000"/>
                </a:solidFill>
                <a:latin typeface="+mj-lt"/>
              </a:rPr>
              <a:t> </a:t>
            </a:r>
            <a:r>
              <a:rPr lang="en-US" sz="2500" dirty="0" err="1" smtClean="0">
                <a:solidFill>
                  <a:srgbClr val="FF0000"/>
                </a:solidFill>
                <a:latin typeface="+mj-lt"/>
              </a:rPr>
              <a:t>chỉ</a:t>
            </a:r>
            <a:r>
              <a:rPr lang="en-US" sz="2500" dirty="0" smtClean="0">
                <a:solidFill>
                  <a:srgbClr val="FF0000"/>
                </a:solidFill>
                <a:latin typeface="+mj-lt"/>
              </a:rPr>
              <a:t> </a:t>
            </a:r>
            <a:r>
              <a:rPr lang="en-US" sz="2500" dirty="0" err="1" smtClean="0">
                <a:solidFill>
                  <a:srgbClr val="FF0000"/>
                </a:solidFill>
                <a:latin typeface="+mj-lt"/>
              </a:rPr>
              <a:t>tiêu</a:t>
            </a:r>
            <a:r>
              <a:rPr lang="en-US" sz="2500" dirty="0" smtClean="0">
                <a:solidFill>
                  <a:srgbClr val="FF0000"/>
                </a:solidFill>
                <a:latin typeface="+mj-lt"/>
              </a:rPr>
              <a:t> </a:t>
            </a:r>
            <a:r>
              <a:rPr lang="en-US" sz="2500" dirty="0" err="1" smtClean="0">
                <a:solidFill>
                  <a:srgbClr val="FF0000"/>
                </a:solidFill>
                <a:latin typeface="+mj-lt"/>
              </a:rPr>
              <a:t>thi</a:t>
            </a:r>
            <a:r>
              <a:rPr lang="en-US" sz="2500" dirty="0" smtClean="0">
                <a:solidFill>
                  <a:srgbClr val="FF0000"/>
                </a:solidFill>
                <a:latin typeface="+mj-lt"/>
              </a:rPr>
              <a:t> </a:t>
            </a:r>
            <a:r>
              <a:rPr lang="en-US" sz="2500" dirty="0" err="1" smtClean="0">
                <a:solidFill>
                  <a:srgbClr val="FF0000"/>
                </a:solidFill>
                <a:latin typeface="+mj-lt"/>
              </a:rPr>
              <a:t>đua</a:t>
            </a:r>
            <a:r>
              <a:rPr lang="en-US" sz="2500" dirty="0" smtClean="0">
                <a:solidFill>
                  <a:srgbClr val="FF0000"/>
                </a:solidFill>
                <a:latin typeface="+mj-lt"/>
              </a:rPr>
              <a:t> </a:t>
            </a:r>
            <a:r>
              <a:rPr lang="en-US" sz="2500" dirty="0" err="1" smtClean="0">
                <a:latin typeface="+mj-lt"/>
              </a:rPr>
              <a:t>và</a:t>
            </a:r>
            <a:r>
              <a:rPr lang="en-US" sz="2500" dirty="0" smtClean="0">
                <a:latin typeface="+mj-lt"/>
              </a:rPr>
              <a:t> </a:t>
            </a:r>
            <a:r>
              <a:rPr lang="en-US" sz="2500" dirty="0" err="1" smtClean="0">
                <a:latin typeface="+mj-lt"/>
              </a:rPr>
              <a:t>nhiệm</a:t>
            </a:r>
            <a:r>
              <a:rPr lang="en-US" sz="2500" dirty="0" smtClean="0">
                <a:latin typeface="+mj-lt"/>
              </a:rPr>
              <a:t> </a:t>
            </a:r>
            <a:r>
              <a:rPr lang="en-US" sz="2500" dirty="0" err="1" smtClean="0">
                <a:latin typeface="+mj-lt"/>
              </a:rPr>
              <a:t>vụ</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giao</a:t>
            </a:r>
            <a:r>
              <a:rPr lang="en-US" sz="2500" dirty="0" smtClean="0">
                <a:latin typeface="+mj-lt"/>
              </a:rPr>
              <a:t> </a:t>
            </a:r>
            <a:r>
              <a:rPr lang="en-US" sz="2500" dirty="0" err="1" smtClean="0">
                <a:latin typeface="+mj-lt"/>
              </a:rPr>
              <a:t>trong</a:t>
            </a:r>
            <a:r>
              <a:rPr lang="en-US" sz="2500" dirty="0" smtClean="0">
                <a:latin typeface="+mj-lt"/>
              </a:rPr>
              <a:t> </a:t>
            </a:r>
            <a:r>
              <a:rPr lang="en-US" sz="2500" dirty="0" err="1" smtClean="0">
                <a:latin typeface="+mj-lt"/>
              </a:rPr>
              <a:t>năm</a:t>
            </a:r>
            <a:r>
              <a:rPr lang="en-US" sz="2500" dirty="0" smtClean="0">
                <a:latin typeface="+mj-lt"/>
              </a:rPr>
              <a:t>, </a:t>
            </a:r>
            <a:r>
              <a:rPr lang="vi-VN" sz="2500" dirty="0" smtClean="0">
                <a:latin typeface="+mj-lt"/>
              </a:rPr>
              <a:t>là tập thể </a:t>
            </a:r>
            <a:r>
              <a:rPr lang="vi-VN" sz="2500" dirty="0" smtClean="0">
                <a:solidFill>
                  <a:srgbClr val="FFFF00"/>
                </a:solidFill>
                <a:latin typeface="+mj-lt"/>
              </a:rPr>
              <a:t>xuất sắc nhất </a:t>
            </a:r>
            <a:r>
              <a:rPr lang="en-US" sz="2500" dirty="0" err="1" smtClean="0">
                <a:solidFill>
                  <a:srgbClr val="FFFF00"/>
                </a:solidFill>
                <a:latin typeface="+mj-lt"/>
              </a:rPr>
              <a:t>cụm</a:t>
            </a:r>
            <a:r>
              <a:rPr lang="en-US" sz="2500" dirty="0" smtClean="0">
                <a:solidFill>
                  <a:srgbClr val="FFFF00"/>
                </a:solidFill>
                <a:latin typeface="+mj-lt"/>
              </a:rPr>
              <a:t>, </a:t>
            </a:r>
            <a:r>
              <a:rPr lang="en-US" sz="2500" dirty="0" err="1" smtClean="0">
                <a:solidFill>
                  <a:srgbClr val="FFFF00"/>
                </a:solidFill>
                <a:latin typeface="+mj-lt"/>
              </a:rPr>
              <a:t>khối</a:t>
            </a:r>
            <a:r>
              <a:rPr lang="en-US" sz="2500" dirty="0" smtClean="0">
                <a:solidFill>
                  <a:srgbClr val="FFFF00"/>
                </a:solidFill>
                <a:latin typeface="+mj-lt"/>
              </a:rPr>
              <a:t> </a:t>
            </a:r>
            <a:r>
              <a:rPr lang="en-US" sz="2500" dirty="0" err="1" smtClean="0">
                <a:solidFill>
                  <a:srgbClr val="FFFF00"/>
                </a:solidFill>
                <a:latin typeface="+mj-lt"/>
              </a:rPr>
              <a:t>thi</a:t>
            </a:r>
            <a:r>
              <a:rPr lang="en-US" sz="2500" dirty="0" smtClean="0">
                <a:solidFill>
                  <a:srgbClr val="FFFF00"/>
                </a:solidFill>
                <a:latin typeface="+mj-lt"/>
              </a:rPr>
              <a:t> </a:t>
            </a:r>
            <a:r>
              <a:rPr lang="en-US" sz="2500" dirty="0" err="1" smtClean="0">
                <a:solidFill>
                  <a:srgbClr val="FFFF00"/>
                </a:solidFill>
                <a:latin typeface="+mj-lt"/>
              </a:rPr>
              <a:t>đua</a:t>
            </a:r>
            <a:r>
              <a:rPr lang="en-US" sz="2500" dirty="0" smtClean="0">
                <a:solidFill>
                  <a:srgbClr val="FFFF00"/>
                </a:solidFill>
                <a:latin typeface="+mj-lt"/>
              </a:rPr>
              <a:t> do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phố</a:t>
            </a:r>
            <a:r>
              <a:rPr lang="en-US" sz="2500" dirty="0" smtClean="0">
                <a:solidFill>
                  <a:srgbClr val="FFFF00"/>
                </a:solidFill>
                <a:latin typeface="+mj-lt"/>
              </a:rPr>
              <a:t> </a:t>
            </a:r>
            <a:r>
              <a:rPr lang="en-US" sz="2500" dirty="0" err="1" smtClean="0">
                <a:solidFill>
                  <a:srgbClr val="FFFF00"/>
                </a:solidFill>
                <a:latin typeface="+mj-lt"/>
              </a:rPr>
              <a:t>tổ</a:t>
            </a:r>
            <a:r>
              <a:rPr lang="en-US" sz="2500" dirty="0" smtClean="0">
                <a:solidFill>
                  <a:srgbClr val="FFFF00"/>
                </a:solidFill>
                <a:latin typeface="+mj-lt"/>
              </a:rPr>
              <a:t> </a:t>
            </a:r>
            <a:r>
              <a:rPr lang="en-US" sz="2500" dirty="0" err="1" smtClean="0">
                <a:solidFill>
                  <a:srgbClr val="FFFF00"/>
                </a:solidFill>
                <a:latin typeface="+mj-lt"/>
              </a:rPr>
              <a:t>chức</a:t>
            </a:r>
            <a:r>
              <a:rPr lang="en-US" sz="2500" dirty="0" smtClean="0">
                <a:solidFill>
                  <a:srgbClr val="FFFF00"/>
                </a:solidFill>
                <a:latin typeface="+mj-lt"/>
              </a:rPr>
              <a:t> </a:t>
            </a:r>
            <a:r>
              <a:rPr lang="en-US" sz="2400" dirty="0" smtClean="0"/>
              <a:t>[18]</a:t>
            </a:r>
            <a:r>
              <a:rPr lang="en-US" sz="2500" dirty="0" smtClean="0">
                <a:solidFill>
                  <a:srgbClr val="FFFF00"/>
                </a:solidFill>
                <a:latin typeface="+mj-lt"/>
              </a:rPr>
              <a:t>; </a:t>
            </a:r>
          </a:p>
          <a:p>
            <a:pPr algn="just">
              <a:buFontTx/>
              <a:buChar char="-"/>
              <a:defRPr/>
            </a:pPr>
            <a:r>
              <a:rPr lang="en-US" sz="2500" dirty="0" err="1" smtClean="0">
                <a:solidFill>
                  <a:srgbClr val="FF0000"/>
                </a:solidFill>
                <a:latin typeface="+mj-lt"/>
              </a:rPr>
              <a:t>Có</a:t>
            </a:r>
            <a:r>
              <a:rPr lang="en-US" sz="2500" dirty="0" smtClean="0">
                <a:solidFill>
                  <a:srgbClr val="FF0000"/>
                </a:solidFill>
                <a:latin typeface="+mj-lt"/>
              </a:rPr>
              <a:t> </a:t>
            </a:r>
            <a:r>
              <a:rPr lang="en-US" sz="2500" dirty="0" err="1" smtClean="0">
                <a:solidFill>
                  <a:srgbClr val="FF0000"/>
                </a:solidFill>
                <a:latin typeface="+mj-lt"/>
              </a:rPr>
              <a:t>nhân</a:t>
            </a:r>
            <a:r>
              <a:rPr lang="en-US" sz="2500" dirty="0" smtClean="0">
                <a:solidFill>
                  <a:srgbClr val="FF0000"/>
                </a:solidFill>
                <a:latin typeface="+mj-lt"/>
              </a:rPr>
              <a:t> </a:t>
            </a:r>
            <a:r>
              <a:rPr lang="en-US" sz="2500" dirty="0" err="1" smtClean="0">
                <a:solidFill>
                  <a:srgbClr val="FF0000"/>
                </a:solidFill>
                <a:latin typeface="+mj-lt"/>
              </a:rPr>
              <a:t>tố</a:t>
            </a:r>
            <a:r>
              <a:rPr lang="en-US" sz="2500" dirty="0" smtClean="0">
                <a:solidFill>
                  <a:srgbClr val="FF0000"/>
                </a:solidFill>
                <a:latin typeface="+mj-lt"/>
              </a:rPr>
              <a:t> </a:t>
            </a:r>
            <a:r>
              <a:rPr lang="en-US" sz="2500" dirty="0" err="1" smtClean="0">
                <a:solidFill>
                  <a:srgbClr val="FF0000"/>
                </a:solidFill>
                <a:latin typeface="+mj-lt"/>
              </a:rPr>
              <a:t>mới</a:t>
            </a:r>
            <a:r>
              <a:rPr lang="en-US" sz="2500" dirty="0" smtClean="0">
                <a:solidFill>
                  <a:srgbClr val="FF0000"/>
                </a:solidFill>
                <a:latin typeface="+mj-lt"/>
              </a:rPr>
              <a:t>, </a:t>
            </a:r>
            <a:r>
              <a:rPr lang="en-US" sz="2500" dirty="0" err="1" smtClean="0">
                <a:solidFill>
                  <a:srgbClr val="FF0000"/>
                </a:solidFill>
                <a:latin typeface="+mj-lt"/>
              </a:rPr>
              <a:t>mô</a:t>
            </a:r>
            <a:r>
              <a:rPr lang="en-US" sz="2500" dirty="0" smtClean="0">
                <a:solidFill>
                  <a:srgbClr val="FF0000"/>
                </a:solidFill>
                <a:latin typeface="+mj-lt"/>
              </a:rPr>
              <a:t> </a:t>
            </a:r>
            <a:r>
              <a:rPr lang="en-US" sz="2500" dirty="0" err="1" smtClean="0">
                <a:solidFill>
                  <a:srgbClr val="FF0000"/>
                </a:solidFill>
                <a:latin typeface="+mj-lt"/>
              </a:rPr>
              <a:t>hình</a:t>
            </a:r>
            <a:r>
              <a:rPr lang="en-US" sz="2500" dirty="0" smtClean="0">
                <a:solidFill>
                  <a:srgbClr val="FF0000"/>
                </a:solidFill>
                <a:latin typeface="+mj-lt"/>
              </a:rPr>
              <a:t> </a:t>
            </a:r>
            <a:r>
              <a:rPr lang="en-US" sz="2500" dirty="0" err="1" smtClean="0">
                <a:solidFill>
                  <a:srgbClr val="FF0000"/>
                </a:solidFill>
                <a:latin typeface="+mj-lt"/>
              </a:rPr>
              <a:t>mới</a:t>
            </a:r>
            <a:r>
              <a:rPr lang="en-US" sz="2500" dirty="0" smtClean="0">
                <a:solidFill>
                  <a:srgbClr val="FF0000"/>
                </a:solidFill>
                <a:latin typeface="+mj-lt"/>
              </a:rPr>
              <a:t> </a:t>
            </a:r>
            <a:r>
              <a:rPr lang="en-US" sz="2500" dirty="0" err="1" smtClean="0">
                <a:latin typeface="+mj-lt"/>
              </a:rPr>
              <a:t>để</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latin typeface="+mj-lt"/>
              </a:rPr>
              <a:t>khác</a:t>
            </a:r>
            <a:r>
              <a:rPr lang="en-US" sz="2500" dirty="0" smtClean="0">
                <a:latin typeface="+mj-lt"/>
              </a:rPr>
              <a:t> </a:t>
            </a:r>
            <a:r>
              <a:rPr lang="en-US" sz="2500" dirty="0" err="1" smtClean="0">
                <a:latin typeface="+mj-lt"/>
              </a:rPr>
              <a:t>thuộc</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en-US" sz="2500" dirty="0" err="1" smtClean="0">
                <a:latin typeface="+mj-lt"/>
              </a:rPr>
              <a:t>học</a:t>
            </a:r>
            <a:r>
              <a:rPr lang="en-US" sz="2500" dirty="0" smtClean="0">
                <a:latin typeface="+mj-lt"/>
              </a:rPr>
              <a:t> </a:t>
            </a:r>
            <a:r>
              <a:rPr lang="en-US" sz="2500" dirty="0" err="1" smtClean="0">
                <a:latin typeface="+mj-lt"/>
              </a:rPr>
              <a:t>tập</a:t>
            </a:r>
            <a:r>
              <a:rPr lang="en-US" sz="2500" dirty="0" smtClean="0">
                <a:latin typeface="+mj-lt"/>
              </a:rPr>
              <a:t>; </a:t>
            </a:r>
          </a:p>
          <a:p>
            <a:pPr algn="just">
              <a:buFont typeface="Wingdings" pitchFamily="2" charset="2"/>
              <a:buNone/>
              <a:defRPr/>
            </a:pPr>
            <a:r>
              <a:rPr lang="en-US" sz="2500" dirty="0" smtClean="0">
                <a:latin typeface="+mj-lt"/>
              </a:rPr>
              <a:t>2. </a:t>
            </a:r>
            <a:r>
              <a:rPr lang="en-US" sz="2500" dirty="0" err="1" smtClean="0">
                <a:solidFill>
                  <a:srgbClr val="FFFF00"/>
                </a:solidFill>
                <a:latin typeface="+mj-lt"/>
              </a:rPr>
              <a:t>Đối</a:t>
            </a:r>
            <a:r>
              <a:rPr lang="en-US" sz="2500" dirty="0" smtClean="0">
                <a:solidFill>
                  <a:srgbClr val="FFFF00"/>
                </a:solidFill>
                <a:latin typeface="+mj-lt"/>
              </a:rPr>
              <a:t> </a:t>
            </a:r>
            <a:r>
              <a:rPr lang="en-US" sz="2500" dirty="0" err="1" smtClean="0">
                <a:solidFill>
                  <a:srgbClr val="FFFF00"/>
                </a:solidFill>
                <a:latin typeface="+mj-lt"/>
              </a:rPr>
              <a:t>tượng</a:t>
            </a:r>
            <a:r>
              <a:rPr lang="en-US" sz="2500" dirty="0" smtClean="0">
                <a:solidFill>
                  <a:srgbClr val="FFFF00"/>
                </a:solidFill>
                <a:latin typeface="+mj-lt"/>
              </a:rPr>
              <a:t> </a:t>
            </a:r>
            <a:r>
              <a:rPr lang="en-US" sz="2500" dirty="0" err="1" smtClean="0">
                <a:solidFill>
                  <a:srgbClr val="FFFF00"/>
                </a:solidFill>
                <a:latin typeface="+mj-lt"/>
              </a:rPr>
              <a:t>xét</a:t>
            </a:r>
            <a:r>
              <a:rPr lang="en-US" sz="2500" dirty="0" smtClean="0">
                <a:solidFill>
                  <a:srgbClr val="FFFF00"/>
                </a:solidFill>
                <a:latin typeface="+mj-lt"/>
              </a:rPr>
              <a:t> </a:t>
            </a:r>
            <a:r>
              <a:rPr lang="en-US" sz="2500" dirty="0" err="1" smtClean="0">
                <a:solidFill>
                  <a:srgbClr val="FFFF00"/>
                </a:solidFill>
                <a:latin typeface="+mj-lt"/>
              </a:rPr>
              <a:t>tặng</a:t>
            </a:r>
            <a:r>
              <a:rPr lang="en-US" sz="2500" dirty="0" smtClean="0">
                <a:solidFill>
                  <a:srgbClr val="FFFF00"/>
                </a:solidFill>
                <a:latin typeface="+mj-lt"/>
              </a:rPr>
              <a:t> </a:t>
            </a:r>
            <a:r>
              <a:rPr lang="en-US" sz="2500" dirty="0" err="1" smtClean="0">
                <a:solidFill>
                  <a:srgbClr val="FFFF00"/>
                </a:solidFill>
                <a:latin typeface="+mj-lt"/>
              </a:rPr>
              <a:t>Cờ</a:t>
            </a:r>
            <a:r>
              <a:rPr lang="en-US" sz="2500" dirty="0" smtClean="0">
                <a:solidFill>
                  <a:srgbClr val="FFFF00"/>
                </a:solidFill>
                <a:latin typeface="+mj-lt"/>
              </a:rPr>
              <a:t> </a:t>
            </a:r>
            <a:r>
              <a:rPr lang="en-US" sz="2500" dirty="0" err="1" smtClean="0">
                <a:solidFill>
                  <a:srgbClr val="FFFF00"/>
                </a:solidFill>
                <a:latin typeface="+mj-lt"/>
              </a:rPr>
              <a:t>thi</a:t>
            </a:r>
            <a:r>
              <a:rPr lang="en-US" sz="2500" dirty="0" smtClean="0">
                <a:solidFill>
                  <a:srgbClr val="FFFF00"/>
                </a:solidFill>
                <a:latin typeface="+mj-lt"/>
              </a:rPr>
              <a:t> </a:t>
            </a:r>
            <a:r>
              <a:rPr lang="en-US" sz="2500" dirty="0" err="1" smtClean="0">
                <a:solidFill>
                  <a:srgbClr val="FFFF00"/>
                </a:solidFill>
                <a:latin typeface="+mj-lt"/>
              </a:rPr>
              <a:t>đua</a:t>
            </a:r>
            <a:r>
              <a:rPr lang="en-US" sz="2500" dirty="0" smtClean="0">
                <a:solidFill>
                  <a:srgbClr val="FFFF00"/>
                </a:solidFill>
                <a:latin typeface="+mj-lt"/>
              </a:rPr>
              <a:t>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phố</a:t>
            </a:r>
            <a:r>
              <a:rPr lang="en-US" sz="2500" dirty="0" smtClean="0">
                <a:solidFill>
                  <a:srgbClr val="FFFF00"/>
                </a:solidFill>
                <a:latin typeface="+mj-lt"/>
              </a:rPr>
              <a:t> </a:t>
            </a:r>
            <a:r>
              <a:rPr lang="en-US" sz="2500" dirty="0" err="1" smtClean="0">
                <a:solidFill>
                  <a:srgbClr val="FFFF00"/>
                </a:solidFill>
                <a:latin typeface="+mj-lt"/>
              </a:rPr>
              <a:t>là</a:t>
            </a:r>
            <a:r>
              <a:rPr lang="en-US" sz="2500" dirty="0" smtClean="0">
                <a:solidFill>
                  <a:srgbClr val="FFFF00"/>
                </a:solidFill>
                <a:latin typeface="+mj-lt"/>
              </a:rPr>
              <a:t> </a:t>
            </a:r>
            <a:r>
              <a:rPr lang="en-US" sz="2500" dirty="0" err="1" smtClean="0">
                <a:solidFill>
                  <a:srgbClr val="FFFF00"/>
                </a:solidFill>
                <a:latin typeface="+mj-lt"/>
              </a:rPr>
              <a:t>các</a:t>
            </a:r>
            <a:r>
              <a:rPr lang="en-US" sz="2500" dirty="0" smtClean="0">
                <a:solidFill>
                  <a:srgbClr val="FFFF00"/>
                </a:solidFill>
                <a:latin typeface="+mj-lt"/>
              </a:rPr>
              <a:t> </a:t>
            </a:r>
            <a:r>
              <a:rPr lang="en-US" sz="2500" dirty="0" err="1" smtClean="0">
                <a:solidFill>
                  <a:srgbClr val="FFFF00"/>
                </a:solidFill>
                <a:latin typeface="+mj-lt"/>
              </a:rPr>
              <a:t>tập</a:t>
            </a:r>
            <a:r>
              <a:rPr lang="en-US" sz="2500" dirty="0" smtClean="0">
                <a:solidFill>
                  <a:srgbClr val="FFFF00"/>
                </a:solidFill>
                <a:latin typeface="+mj-lt"/>
              </a:rPr>
              <a:t> </a:t>
            </a:r>
            <a:r>
              <a:rPr lang="en-US" sz="2500" dirty="0" err="1" smtClean="0">
                <a:solidFill>
                  <a:srgbClr val="FFFF00"/>
                </a:solidFill>
                <a:latin typeface="+mj-lt"/>
              </a:rPr>
              <a:t>thể</a:t>
            </a:r>
            <a:r>
              <a:rPr lang="en-US" sz="2500" dirty="0" smtClean="0">
                <a:solidFill>
                  <a:srgbClr val="FFFF00"/>
                </a:solidFill>
                <a:latin typeface="+mj-lt"/>
              </a:rPr>
              <a:t> do </a:t>
            </a:r>
            <a:r>
              <a:rPr lang="en-US" sz="2500" dirty="0" err="1" smtClean="0">
                <a:solidFill>
                  <a:srgbClr val="FFFF00"/>
                </a:solidFill>
                <a:latin typeface="+mj-lt"/>
              </a:rPr>
              <a:t>Ủy</a:t>
            </a:r>
            <a:r>
              <a:rPr lang="en-US" sz="2500" dirty="0" smtClean="0">
                <a:solidFill>
                  <a:srgbClr val="FFFF00"/>
                </a:solidFill>
                <a:latin typeface="+mj-lt"/>
              </a:rPr>
              <a:t> ban </a:t>
            </a:r>
            <a:r>
              <a:rPr lang="en-US" sz="2500" dirty="0" err="1" smtClean="0">
                <a:solidFill>
                  <a:srgbClr val="FFFF00"/>
                </a:solidFill>
                <a:latin typeface="+mj-lt"/>
              </a:rPr>
              <a:t>nhân</a:t>
            </a:r>
            <a:r>
              <a:rPr lang="en-US" sz="2500" dirty="0" smtClean="0">
                <a:solidFill>
                  <a:srgbClr val="FFFF00"/>
                </a:solidFill>
                <a:latin typeface="+mj-lt"/>
              </a:rPr>
              <a:t> </a:t>
            </a:r>
            <a:r>
              <a:rPr lang="en-US" sz="2500" dirty="0" err="1" smtClean="0">
                <a:solidFill>
                  <a:srgbClr val="FFFF00"/>
                </a:solidFill>
                <a:latin typeface="+mj-lt"/>
              </a:rPr>
              <a:t>dân</a:t>
            </a:r>
            <a:r>
              <a:rPr lang="en-US" sz="2500" dirty="0" smtClean="0">
                <a:solidFill>
                  <a:srgbClr val="FFFF00"/>
                </a:solidFill>
                <a:latin typeface="+mj-lt"/>
              </a:rPr>
              <a:t>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phố</a:t>
            </a:r>
            <a:r>
              <a:rPr lang="en-US" sz="2500" dirty="0" smtClean="0">
                <a:solidFill>
                  <a:srgbClr val="FFFF00"/>
                </a:solidFill>
                <a:latin typeface="+mj-lt"/>
              </a:rPr>
              <a:t> </a:t>
            </a:r>
            <a:r>
              <a:rPr lang="en-US" sz="2500" dirty="0" err="1" smtClean="0">
                <a:solidFill>
                  <a:srgbClr val="FFFF00"/>
                </a:solidFill>
                <a:latin typeface="+mj-lt"/>
              </a:rPr>
              <a:t>quyết</a:t>
            </a:r>
            <a:r>
              <a:rPr lang="en-US" sz="2500" dirty="0" smtClean="0">
                <a:solidFill>
                  <a:srgbClr val="FFFF00"/>
                </a:solidFill>
                <a:latin typeface="+mj-lt"/>
              </a:rPr>
              <a:t> </a:t>
            </a:r>
            <a:r>
              <a:rPr lang="en-US" sz="2500" dirty="0" err="1" smtClean="0">
                <a:solidFill>
                  <a:srgbClr val="FFFF00"/>
                </a:solidFill>
                <a:latin typeface="+mj-lt"/>
              </a:rPr>
              <a:t>định</a:t>
            </a:r>
            <a:r>
              <a:rPr lang="en-US" sz="2500" dirty="0" smtClean="0">
                <a:solidFill>
                  <a:srgbClr val="FFFF00"/>
                </a:solidFill>
                <a:latin typeface="+mj-lt"/>
              </a:rPr>
              <a:t> </a:t>
            </a:r>
            <a:r>
              <a:rPr lang="en-US" sz="2500" dirty="0" err="1" smtClean="0">
                <a:solidFill>
                  <a:srgbClr val="FFFF00"/>
                </a:solidFill>
                <a:latin typeface="+mj-lt"/>
              </a:rPr>
              <a:t>tổ</a:t>
            </a:r>
            <a:r>
              <a:rPr lang="en-US" sz="2500" dirty="0" smtClean="0">
                <a:solidFill>
                  <a:srgbClr val="FFFF00"/>
                </a:solidFill>
                <a:latin typeface="+mj-lt"/>
              </a:rPr>
              <a:t> </a:t>
            </a:r>
            <a:r>
              <a:rPr lang="en-US" sz="2500" dirty="0" err="1" smtClean="0">
                <a:solidFill>
                  <a:srgbClr val="FFFF00"/>
                </a:solidFill>
                <a:latin typeface="+mj-lt"/>
              </a:rPr>
              <a:t>chức</a:t>
            </a:r>
            <a:r>
              <a:rPr lang="en-US" sz="2500" dirty="0" smtClean="0">
                <a:solidFill>
                  <a:srgbClr val="FFFF00"/>
                </a:solidFill>
                <a:latin typeface="+mj-lt"/>
              </a:rPr>
              <a:t> </a:t>
            </a:r>
            <a:r>
              <a:rPr lang="en-US" sz="2500" dirty="0" err="1" smtClean="0">
                <a:solidFill>
                  <a:srgbClr val="FFFF00"/>
                </a:solidFill>
                <a:latin typeface="+mj-lt"/>
              </a:rPr>
              <a:t>phân</a:t>
            </a:r>
            <a:r>
              <a:rPr lang="en-US" sz="2500" dirty="0" smtClean="0">
                <a:solidFill>
                  <a:srgbClr val="FFFF00"/>
                </a:solidFill>
                <a:latin typeface="+mj-lt"/>
              </a:rPr>
              <a:t> </a:t>
            </a:r>
            <a:r>
              <a:rPr lang="en-US" sz="2500" dirty="0" err="1" smtClean="0">
                <a:solidFill>
                  <a:srgbClr val="FFFF00"/>
                </a:solidFill>
                <a:latin typeface="+mj-lt"/>
              </a:rPr>
              <a:t>chia</a:t>
            </a:r>
            <a:r>
              <a:rPr lang="en-US" sz="2500" dirty="0" smtClean="0">
                <a:solidFill>
                  <a:srgbClr val="FFFF00"/>
                </a:solidFill>
                <a:latin typeface="+mj-lt"/>
              </a:rPr>
              <a:t>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các</a:t>
            </a:r>
            <a:r>
              <a:rPr lang="en-US" sz="2500" dirty="0" smtClean="0">
                <a:solidFill>
                  <a:srgbClr val="FFFF00"/>
                </a:solidFill>
                <a:latin typeface="+mj-lt"/>
              </a:rPr>
              <a:t> </a:t>
            </a:r>
            <a:r>
              <a:rPr lang="en-US" sz="2500" dirty="0" err="1" smtClean="0">
                <a:solidFill>
                  <a:srgbClr val="FFFF00"/>
                </a:solidFill>
                <a:latin typeface="+mj-lt"/>
              </a:rPr>
              <a:t>cụm</a:t>
            </a:r>
            <a:r>
              <a:rPr lang="en-US" sz="2500" dirty="0" smtClean="0">
                <a:solidFill>
                  <a:srgbClr val="FFFF00"/>
                </a:solidFill>
                <a:latin typeface="+mj-lt"/>
              </a:rPr>
              <a:t>, </a:t>
            </a:r>
            <a:r>
              <a:rPr lang="en-US" sz="2500" dirty="0" err="1" smtClean="0">
                <a:solidFill>
                  <a:srgbClr val="FFFF00"/>
                </a:solidFill>
                <a:latin typeface="+mj-lt"/>
              </a:rPr>
              <a:t>khối</a:t>
            </a:r>
            <a:r>
              <a:rPr lang="en-US" sz="2500" dirty="0" smtClean="0">
                <a:solidFill>
                  <a:srgbClr val="FFFF00"/>
                </a:solidFill>
                <a:latin typeface="+mj-lt"/>
              </a:rPr>
              <a:t> </a:t>
            </a:r>
            <a:r>
              <a:rPr lang="en-US" sz="2500" dirty="0" err="1" smtClean="0">
                <a:solidFill>
                  <a:srgbClr val="FFFF00"/>
                </a:solidFill>
                <a:latin typeface="+mj-lt"/>
              </a:rPr>
              <a:t>thi</a:t>
            </a:r>
            <a:r>
              <a:rPr lang="en-US" sz="2500" dirty="0" smtClean="0">
                <a:solidFill>
                  <a:srgbClr val="FFFF00"/>
                </a:solidFill>
                <a:latin typeface="+mj-lt"/>
              </a:rPr>
              <a:t> </a:t>
            </a:r>
            <a:r>
              <a:rPr lang="en-US" sz="2500" dirty="0" err="1" smtClean="0">
                <a:solidFill>
                  <a:srgbClr val="FFFF00"/>
                </a:solidFill>
                <a:latin typeface="+mj-lt"/>
              </a:rPr>
              <a:t>đua</a:t>
            </a:r>
            <a:r>
              <a:rPr lang="en-US" sz="2500" dirty="0" smtClean="0">
                <a:solidFill>
                  <a:srgbClr val="FFFF00"/>
                </a:solidFill>
                <a:latin typeface="+mj-lt"/>
              </a:rPr>
              <a:t>*. </a:t>
            </a:r>
            <a:r>
              <a:rPr lang="en-US" sz="2500" dirty="0" err="1" smtClean="0">
                <a:latin typeface="+mj-lt"/>
              </a:rPr>
              <a:t>Việc</a:t>
            </a:r>
            <a:r>
              <a:rPr lang="en-US" sz="2500" dirty="0" smtClean="0">
                <a:latin typeface="+mj-lt"/>
              </a:rPr>
              <a:t> </a:t>
            </a:r>
            <a:r>
              <a:rPr lang="en-US" sz="2500" dirty="0" err="1" smtClean="0">
                <a:latin typeface="+mj-lt"/>
              </a:rPr>
              <a:t>công</a:t>
            </a:r>
            <a:r>
              <a:rPr lang="en-US" sz="2500" dirty="0" smtClean="0">
                <a:latin typeface="+mj-lt"/>
              </a:rPr>
              <a:t> </a:t>
            </a:r>
            <a:r>
              <a:rPr lang="en-US" sz="2500" dirty="0" err="1" smtClean="0">
                <a:latin typeface="+mj-lt"/>
              </a:rPr>
              <a:t>nhận</a:t>
            </a:r>
            <a:r>
              <a:rPr lang="en-US" sz="2500" dirty="0" smtClean="0">
                <a:latin typeface="+mj-lt"/>
              </a:rPr>
              <a:t> </a:t>
            </a:r>
            <a:r>
              <a:rPr lang="en-US" sz="2500" dirty="0" err="1" smtClean="0">
                <a:latin typeface="+mj-lt"/>
              </a:rPr>
              <a:t>là</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latin typeface="+mj-lt"/>
              </a:rPr>
              <a:t>tiêu</a:t>
            </a:r>
            <a:r>
              <a:rPr lang="en-US" sz="2500" dirty="0" smtClean="0">
                <a:latin typeface="+mj-lt"/>
              </a:rPr>
              <a:t> </a:t>
            </a:r>
            <a:r>
              <a:rPr lang="en-US" sz="2500" dirty="0" err="1" smtClean="0">
                <a:latin typeface="+mj-lt"/>
              </a:rPr>
              <a:t>biểu</a:t>
            </a:r>
            <a:r>
              <a:rPr lang="en-US" sz="2500" dirty="0" smtClean="0">
                <a:latin typeface="+mj-lt"/>
              </a:rPr>
              <a:t> </a:t>
            </a:r>
            <a:r>
              <a:rPr lang="en-US" sz="2500" dirty="0" err="1" smtClean="0">
                <a:latin typeface="+mj-lt"/>
              </a:rPr>
              <a:t>xuất</a:t>
            </a:r>
            <a:r>
              <a:rPr lang="en-US" sz="2500" dirty="0" smtClean="0">
                <a:latin typeface="+mj-lt"/>
              </a:rPr>
              <a:t> </a:t>
            </a:r>
            <a:r>
              <a:rPr lang="en-US" sz="2500" dirty="0" err="1" smtClean="0">
                <a:latin typeface="+mj-lt"/>
              </a:rPr>
              <a:t>sắc</a:t>
            </a:r>
            <a:r>
              <a:rPr lang="en-US" sz="2500" dirty="0" smtClean="0">
                <a:latin typeface="+mj-lt"/>
              </a:rPr>
              <a:t> </a:t>
            </a:r>
            <a:r>
              <a:rPr lang="en-US" sz="2500" dirty="0" err="1" smtClean="0">
                <a:latin typeface="+mj-lt"/>
              </a:rPr>
              <a:t>để</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tặng</a:t>
            </a:r>
            <a:r>
              <a:rPr lang="en-US" sz="2500" dirty="0" smtClean="0">
                <a:latin typeface="+mj-lt"/>
              </a:rPr>
              <a:t> “</a:t>
            </a:r>
            <a:r>
              <a:rPr lang="en-US" sz="2500" dirty="0" err="1" smtClean="0">
                <a:latin typeface="+mj-lt"/>
              </a:rPr>
              <a:t>Cờ</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en-US" sz="2500" dirty="0" err="1" smtClean="0">
                <a:latin typeface="+mj-lt"/>
              </a:rPr>
              <a:t>phải</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thông</a:t>
            </a:r>
            <a:r>
              <a:rPr lang="en-US" sz="2500" dirty="0" smtClean="0">
                <a:latin typeface="+mj-lt"/>
              </a:rPr>
              <a:t> qua </a:t>
            </a:r>
            <a:r>
              <a:rPr lang="en-US" sz="2500" dirty="0" err="1" smtClean="0">
                <a:solidFill>
                  <a:srgbClr val="FFFF00"/>
                </a:solidFill>
                <a:latin typeface="+mj-lt"/>
              </a:rPr>
              <a:t>bình</a:t>
            </a:r>
            <a:r>
              <a:rPr lang="en-US" sz="2500" dirty="0" smtClean="0">
                <a:solidFill>
                  <a:srgbClr val="FFFF00"/>
                </a:solidFill>
                <a:latin typeface="+mj-lt"/>
              </a:rPr>
              <a:t> </a:t>
            </a:r>
            <a:r>
              <a:rPr lang="en-US" sz="2500" dirty="0" err="1" smtClean="0">
                <a:solidFill>
                  <a:srgbClr val="FFFF00"/>
                </a:solidFill>
                <a:latin typeface="+mj-lt"/>
              </a:rPr>
              <a:t>xét</a:t>
            </a:r>
            <a:r>
              <a:rPr lang="en-US" sz="2500" dirty="0" smtClean="0">
                <a:solidFill>
                  <a:srgbClr val="FFFF00"/>
                </a:solidFill>
                <a:latin typeface="+mj-lt"/>
              </a:rPr>
              <a:t>, </a:t>
            </a:r>
            <a:r>
              <a:rPr lang="en-US" sz="2500" dirty="0" err="1" smtClean="0">
                <a:solidFill>
                  <a:srgbClr val="FFFF00"/>
                </a:solidFill>
                <a:latin typeface="+mj-lt"/>
              </a:rPr>
              <a:t>đánh</a:t>
            </a:r>
            <a:r>
              <a:rPr lang="en-US" sz="2500" dirty="0" smtClean="0">
                <a:solidFill>
                  <a:srgbClr val="FFFF00"/>
                </a:solidFill>
                <a:latin typeface="+mj-lt"/>
              </a:rPr>
              <a:t> </a:t>
            </a:r>
            <a:r>
              <a:rPr lang="en-US" sz="2500" dirty="0" err="1" smtClean="0">
                <a:solidFill>
                  <a:srgbClr val="FFFF00"/>
                </a:solidFill>
                <a:latin typeface="+mj-lt"/>
              </a:rPr>
              <a:t>giá</a:t>
            </a:r>
            <a:r>
              <a:rPr lang="en-US" sz="2500" dirty="0" smtClean="0">
                <a:solidFill>
                  <a:srgbClr val="FFFF00"/>
                </a:solidFill>
                <a:latin typeface="+mj-lt"/>
              </a:rPr>
              <a:t>, so </a:t>
            </a:r>
            <a:r>
              <a:rPr lang="en-US" sz="2500" dirty="0" err="1" smtClean="0">
                <a:solidFill>
                  <a:srgbClr val="FFFF00"/>
                </a:solidFill>
                <a:latin typeface="+mj-lt"/>
              </a:rPr>
              <a:t>sánh</a:t>
            </a:r>
            <a:r>
              <a:rPr lang="en-US" sz="2500" dirty="0" smtClean="0">
                <a:solidFill>
                  <a:srgbClr val="FFFF00"/>
                </a:solidFill>
                <a:latin typeface="+mj-lt"/>
              </a:rPr>
              <a:t> </a:t>
            </a:r>
            <a:r>
              <a:rPr lang="en-US" sz="2500" dirty="0" err="1" smtClean="0">
                <a:solidFill>
                  <a:srgbClr val="FFFF00"/>
                </a:solidFill>
                <a:latin typeface="+mj-lt"/>
              </a:rPr>
              <a:t>giữa</a:t>
            </a:r>
            <a:r>
              <a:rPr lang="en-US" sz="2500" dirty="0" smtClean="0">
                <a:solidFill>
                  <a:srgbClr val="FFFF00"/>
                </a:solidFill>
                <a:latin typeface="+mj-lt"/>
              </a:rPr>
              <a:t> </a:t>
            </a:r>
            <a:r>
              <a:rPr lang="en-US" sz="2500" dirty="0" err="1" smtClean="0">
                <a:solidFill>
                  <a:srgbClr val="FFFF00"/>
                </a:solidFill>
                <a:latin typeface="+mj-lt"/>
              </a:rPr>
              <a:t>các</a:t>
            </a:r>
            <a:r>
              <a:rPr lang="en-US" sz="2500" dirty="0" smtClean="0">
                <a:solidFill>
                  <a:srgbClr val="FFFF00"/>
                </a:solidFill>
                <a:latin typeface="+mj-lt"/>
              </a:rPr>
              <a:t> </a:t>
            </a:r>
            <a:r>
              <a:rPr lang="en-US" sz="2500" dirty="0" err="1" smtClean="0">
                <a:solidFill>
                  <a:srgbClr val="FFFF00"/>
                </a:solidFill>
                <a:latin typeface="+mj-lt"/>
              </a:rPr>
              <a:t>đơn</a:t>
            </a:r>
            <a:r>
              <a:rPr lang="en-US" sz="2500" dirty="0" smtClean="0">
                <a:solidFill>
                  <a:srgbClr val="FFFF00"/>
                </a:solidFill>
                <a:latin typeface="+mj-lt"/>
              </a:rPr>
              <a:t> </a:t>
            </a:r>
            <a:r>
              <a:rPr lang="en-US" sz="2500" dirty="0" err="1" smtClean="0">
                <a:solidFill>
                  <a:srgbClr val="FFFF00"/>
                </a:solidFill>
                <a:latin typeface="+mj-lt"/>
              </a:rPr>
              <a:t>vị</a:t>
            </a:r>
            <a:r>
              <a:rPr lang="en-US" sz="2500" dirty="0" smtClean="0">
                <a:solidFill>
                  <a:srgbClr val="FFFF00"/>
                </a:solidFill>
                <a:latin typeface="+mj-lt"/>
              </a:rPr>
              <a:t> </a:t>
            </a:r>
            <a:r>
              <a:rPr lang="en-US" sz="2500" dirty="0" err="1" smtClean="0">
                <a:latin typeface="+mj-lt"/>
              </a:rPr>
              <a:t>trong</a:t>
            </a:r>
            <a:r>
              <a:rPr lang="en-US" sz="2500" dirty="0" smtClean="0">
                <a:latin typeface="+mj-lt"/>
              </a:rPr>
              <a:t> </a:t>
            </a:r>
            <a:r>
              <a:rPr lang="en-US" sz="2500" dirty="0" err="1" smtClean="0">
                <a:latin typeface="+mj-lt"/>
              </a:rPr>
              <a:t>cụm</a:t>
            </a:r>
            <a:r>
              <a:rPr lang="en-US" sz="2500" dirty="0" smtClean="0">
                <a:latin typeface="+mj-lt"/>
              </a:rPr>
              <a:t>, </a:t>
            </a:r>
            <a:r>
              <a:rPr lang="en-US" sz="2500" dirty="0" err="1" smtClean="0">
                <a:latin typeface="+mj-lt"/>
              </a:rPr>
              <a:t>khối</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a:t>
            </a:r>
          </a:p>
          <a:p>
            <a:pPr algn="just">
              <a:buNone/>
              <a:defRPr/>
            </a:pPr>
            <a:r>
              <a:rPr lang="en-US" sz="2500" dirty="0" smtClean="0">
                <a:latin typeface="+mj-lt"/>
              </a:rPr>
              <a:t>3. </a:t>
            </a:r>
            <a:r>
              <a:rPr lang="en-US" sz="2500" dirty="0" err="1" smtClean="0">
                <a:latin typeface="+mj-lt"/>
              </a:rPr>
              <a:t>Cờ</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tặng</a:t>
            </a:r>
            <a:r>
              <a:rPr lang="en-US" sz="2500" dirty="0" smtClean="0">
                <a:latin typeface="+mj-lt"/>
              </a:rPr>
              <a:t> </a:t>
            </a:r>
            <a:r>
              <a:rPr lang="en-US" sz="2500" dirty="0" err="1" smtClean="0">
                <a:latin typeface="+mj-lt"/>
              </a:rPr>
              <a:t>cho</a:t>
            </a:r>
            <a:r>
              <a:rPr lang="en-US" sz="2500" dirty="0" smtClean="0">
                <a:latin typeface="+mj-lt"/>
              </a:rPr>
              <a:t> </a:t>
            </a:r>
            <a:r>
              <a:rPr lang="en-US" sz="2500" dirty="0" err="1" smtClean="0">
                <a:solidFill>
                  <a:srgbClr val="FFFF00"/>
                </a:solidFill>
                <a:latin typeface="+mj-lt"/>
              </a:rPr>
              <a:t>tập</a:t>
            </a:r>
            <a:r>
              <a:rPr lang="en-US" sz="2500" dirty="0" smtClean="0">
                <a:solidFill>
                  <a:srgbClr val="FFFF00"/>
                </a:solidFill>
                <a:latin typeface="+mj-lt"/>
              </a:rPr>
              <a:t> </a:t>
            </a:r>
            <a:r>
              <a:rPr lang="en-US" sz="2500" dirty="0" err="1" smtClean="0">
                <a:solidFill>
                  <a:srgbClr val="FFFF00"/>
                </a:solidFill>
                <a:latin typeface="+mj-lt"/>
              </a:rPr>
              <a:t>thể</a:t>
            </a:r>
            <a:r>
              <a:rPr lang="en-US" sz="2500" dirty="0" smtClean="0">
                <a:solidFill>
                  <a:srgbClr val="FFFF00"/>
                </a:solidFill>
                <a:latin typeface="+mj-lt"/>
              </a:rPr>
              <a:t> </a:t>
            </a:r>
            <a:r>
              <a:rPr lang="en-US" sz="2500" dirty="0" err="1" smtClean="0">
                <a:solidFill>
                  <a:srgbClr val="FFFF00"/>
                </a:solidFill>
                <a:latin typeface="+mj-lt"/>
              </a:rPr>
              <a:t>tiêu</a:t>
            </a:r>
            <a:r>
              <a:rPr lang="en-US" sz="2500" dirty="0" smtClean="0">
                <a:solidFill>
                  <a:srgbClr val="FFFF00"/>
                </a:solidFill>
                <a:latin typeface="+mj-lt"/>
              </a:rPr>
              <a:t> </a:t>
            </a:r>
            <a:r>
              <a:rPr lang="en-US" sz="2500" dirty="0" err="1" smtClean="0">
                <a:solidFill>
                  <a:srgbClr val="FFFF00"/>
                </a:solidFill>
                <a:latin typeface="+mj-lt"/>
              </a:rPr>
              <a:t>biểu</a:t>
            </a:r>
            <a:r>
              <a:rPr lang="en-US" sz="2500" dirty="0" smtClean="0">
                <a:solidFill>
                  <a:srgbClr val="FFFF00"/>
                </a:solidFill>
                <a:latin typeface="+mj-lt"/>
              </a:rPr>
              <a:t>, </a:t>
            </a:r>
            <a:r>
              <a:rPr lang="en-US" sz="2500" dirty="0" err="1" smtClean="0">
                <a:solidFill>
                  <a:srgbClr val="FFFF00"/>
                </a:solidFill>
                <a:latin typeface="+mj-lt"/>
              </a:rPr>
              <a:t>xuất</a:t>
            </a:r>
            <a:r>
              <a:rPr lang="en-US" sz="2500" dirty="0" smtClean="0">
                <a:solidFill>
                  <a:srgbClr val="FFFF00"/>
                </a:solidFill>
                <a:latin typeface="+mj-lt"/>
              </a:rPr>
              <a:t> </a:t>
            </a:r>
            <a:r>
              <a:rPr lang="en-US" sz="2500" dirty="0" err="1" smtClean="0">
                <a:solidFill>
                  <a:srgbClr val="FFFF00"/>
                </a:solidFill>
                <a:latin typeface="+mj-lt"/>
              </a:rPr>
              <a:t>sắc</a:t>
            </a:r>
            <a:r>
              <a:rPr lang="en-US" sz="2500" dirty="0" smtClean="0">
                <a:solidFill>
                  <a:srgbClr val="FFFF00"/>
                </a:solidFill>
                <a:latin typeface="+mj-lt"/>
              </a:rPr>
              <a:t> </a:t>
            </a:r>
            <a:r>
              <a:rPr lang="en-US" sz="2500" dirty="0" err="1" smtClean="0">
                <a:solidFill>
                  <a:srgbClr val="FFFF00"/>
                </a:solidFill>
                <a:latin typeface="+mj-lt"/>
              </a:rPr>
              <a:t>nhất</a:t>
            </a:r>
            <a:r>
              <a:rPr lang="en-US" sz="2500" dirty="0" smtClean="0">
                <a:solidFill>
                  <a:srgbClr val="FFFF00"/>
                </a:solidFill>
                <a:latin typeface="+mj-lt"/>
              </a:rPr>
              <a:t> </a:t>
            </a:r>
            <a:r>
              <a:rPr lang="en-US" sz="2500" dirty="0" err="1" smtClean="0">
                <a:latin typeface="+mj-lt"/>
              </a:rPr>
              <a:t>trong</a:t>
            </a:r>
            <a:r>
              <a:rPr lang="en-US" sz="2500" dirty="0" smtClean="0">
                <a:latin typeface="+mj-lt"/>
              </a:rPr>
              <a:t> </a:t>
            </a:r>
            <a:r>
              <a:rPr lang="en-US" sz="2500" dirty="0" err="1" smtClean="0">
                <a:latin typeface="+mj-lt"/>
              </a:rPr>
              <a:t>phong</a:t>
            </a:r>
            <a:r>
              <a:rPr lang="en-US" sz="2500" dirty="0" smtClean="0">
                <a:latin typeface="+mj-lt"/>
              </a:rPr>
              <a:t> </a:t>
            </a:r>
            <a:r>
              <a:rPr lang="en-US" sz="2500" dirty="0" err="1" smtClean="0">
                <a:latin typeface="+mj-lt"/>
              </a:rPr>
              <a:t>trào</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solidFill>
                  <a:srgbClr val="FFFF00"/>
                </a:solidFill>
                <a:latin typeface="+mj-lt"/>
              </a:rPr>
              <a:t>theo</a:t>
            </a:r>
            <a:r>
              <a:rPr lang="en-US" sz="2500" dirty="0" smtClean="0">
                <a:solidFill>
                  <a:srgbClr val="FFFF00"/>
                </a:solidFill>
                <a:latin typeface="+mj-lt"/>
              </a:rPr>
              <a:t> </a:t>
            </a:r>
            <a:r>
              <a:rPr lang="en-US" sz="2500" dirty="0" err="1" smtClean="0">
                <a:solidFill>
                  <a:srgbClr val="FFFF00"/>
                </a:solidFill>
                <a:latin typeface="+mj-lt"/>
              </a:rPr>
              <a:t>chuyên</a:t>
            </a:r>
            <a:r>
              <a:rPr lang="en-US" sz="2500" dirty="0" smtClean="0">
                <a:solidFill>
                  <a:srgbClr val="FFFF00"/>
                </a:solidFill>
                <a:latin typeface="+mj-lt"/>
              </a:rPr>
              <a:t> </a:t>
            </a:r>
            <a:r>
              <a:rPr lang="en-US" sz="2500" dirty="0" err="1" smtClean="0">
                <a:solidFill>
                  <a:srgbClr val="FFFF00"/>
                </a:solidFill>
                <a:latin typeface="+mj-lt"/>
              </a:rPr>
              <a:t>đề</a:t>
            </a:r>
            <a:r>
              <a:rPr lang="en-US" sz="2500" dirty="0" smtClean="0">
                <a:solidFill>
                  <a:srgbClr val="FFFF00"/>
                </a:solidFill>
                <a:latin typeface="+mj-lt"/>
              </a:rPr>
              <a:t> do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phố</a:t>
            </a:r>
            <a:r>
              <a:rPr lang="en-US" sz="2500" dirty="0" smtClean="0">
                <a:solidFill>
                  <a:srgbClr val="FFFF00"/>
                </a:solidFill>
                <a:latin typeface="+mj-lt"/>
              </a:rPr>
              <a:t> </a:t>
            </a:r>
            <a:r>
              <a:rPr lang="en-US" sz="2500" dirty="0" err="1" smtClean="0">
                <a:solidFill>
                  <a:srgbClr val="FFFF00"/>
                </a:solidFill>
                <a:latin typeface="+mj-lt"/>
              </a:rPr>
              <a:t>phát</a:t>
            </a:r>
            <a:r>
              <a:rPr lang="en-US" sz="2500" dirty="0" smtClean="0">
                <a:solidFill>
                  <a:srgbClr val="FFFF00"/>
                </a:solidFill>
                <a:latin typeface="+mj-lt"/>
              </a:rPr>
              <a:t> </a:t>
            </a:r>
            <a:r>
              <a:rPr lang="en-US" sz="2500" dirty="0" err="1" smtClean="0">
                <a:solidFill>
                  <a:srgbClr val="FFFF00"/>
                </a:solidFill>
                <a:latin typeface="+mj-lt"/>
              </a:rPr>
              <a:t>động</a:t>
            </a:r>
            <a:r>
              <a:rPr lang="en-US" sz="2500" dirty="0" smtClean="0">
                <a:solidFill>
                  <a:srgbClr val="FFFF00"/>
                </a:solidFill>
                <a:latin typeface="+mj-lt"/>
              </a:rPr>
              <a:t>, </a:t>
            </a:r>
            <a:r>
              <a:rPr lang="en-US" sz="2500" dirty="0" err="1" smtClean="0">
                <a:solidFill>
                  <a:srgbClr val="FFFF00"/>
                </a:solidFill>
                <a:latin typeface="+mj-lt"/>
              </a:rPr>
              <a:t>được</a:t>
            </a:r>
            <a:r>
              <a:rPr lang="en-US" sz="2500" dirty="0" smtClean="0">
                <a:solidFill>
                  <a:srgbClr val="FFFF00"/>
                </a:solidFill>
                <a:latin typeface="+mj-lt"/>
              </a:rPr>
              <a:t> </a:t>
            </a:r>
            <a:r>
              <a:rPr lang="en-US" sz="2500" dirty="0" err="1" smtClean="0">
                <a:solidFill>
                  <a:srgbClr val="FFFF00"/>
                </a:solidFill>
                <a:latin typeface="+mj-lt"/>
              </a:rPr>
              <a:t>đánh</a:t>
            </a:r>
            <a:r>
              <a:rPr lang="en-US" sz="2500" dirty="0" smtClean="0">
                <a:solidFill>
                  <a:srgbClr val="FFFF00"/>
                </a:solidFill>
                <a:latin typeface="+mj-lt"/>
              </a:rPr>
              <a:t> </a:t>
            </a:r>
            <a:r>
              <a:rPr lang="en-US" sz="2500" dirty="0" err="1" smtClean="0">
                <a:solidFill>
                  <a:srgbClr val="FFFF00"/>
                </a:solidFill>
                <a:latin typeface="+mj-lt"/>
              </a:rPr>
              <a:t>giá</a:t>
            </a:r>
            <a:r>
              <a:rPr lang="en-US" sz="2500" dirty="0" smtClean="0">
                <a:solidFill>
                  <a:srgbClr val="FFFF00"/>
                </a:solidFill>
                <a:latin typeface="+mj-lt"/>
              </a:rPr>
              <a:t> </a:t>
            </a:r>
            <a:r>
              <a:rPr lang="en-US" sz="2500" dirty="0" err="1" smtClean="0">
                <a:solidFill>
                  <a:srgbClr val="FFFF00"/>
                </a:solidFill>
                <a:latin typeface="+mj-lt"/>
              </a:rPr>
              <a:t>suy</a:t>
            </a:r>
            <a:r>
              <a:rPr lang="en-US" sz="2500" dirty="0" smtClean="0">
                <a:solidFill>
                  <a:srgbClr val="FFFF00"/>
                </a:solidFill>
                <a:latin typeface="+mj-lt"/>
              </a:rPr>
              <a:t> </a:t>
            </a:r>
            <a:r>
              <a:rPr lang="en-US" sz="2500" dirty="0" err="1" smtClean="0">
                <a:solidFill>
                  <a:srgbClr val="FFFF00"/>
                </a:solidFill>
                <a:latin typeface="+mj-lt"/>
              </a:rPr>
              <a:t>tôn</a:t>
            </a:r>
            <a:r>
              <a:rPr lang="en-US" sz="2500" dirty="0" smtClean="0">
                <a:solidFill>
                  <a:srgbClr val="FFFF00"/>
                </a:solidFill>
                <a:latin typeface="+mj-lt"/>
              </a:rPr>
              <a:t> </a:t>
            </a:r>
            <a:r>
              <a:rPr lang="en-US" sz="2500" dirty="0" err="1" smtClean="0">
                <a:solidFill>
                  <a:srgbClr val="FFFF00"/>
                </a:solidFill>
                <a:latin typeface="+mj-lt"/>
              </a:rPr>
              <a:t>khi</a:t>
            </a:r>
            <a:r>
              <a:rPr lang="en-US" sz="2500" dirty="0" smtClean="0">
                <a:solidFill>
                  <a:srgbClr val="FFFF00"/>
                </a:solidFill>
                <a:latin typeface="+mj-lt"/>
              </a:rPr>
              <a:t> </a:t>
            </a:r>
            <a:r>
              <a:rPr lang="en-US" sz="2500" dirty="0" err="1" smtClean="0">
                <a:solidFill>
                  <a:srgbClr val="FFFF00"/>
                </a:solidFill>
                <a:latin typeface="+mj-lt"/>
              </a:rPr>
              <a:t>sơ</a:t>
            </a:r>
            <a:r>
              <a:rPr lang="en-US" sz="2500" dirty="0" smtClean="0">
                <a:solidFill>
                  <a:srgbClr val="FFFF00"/>
                </a:solidFill>
                <a:latin typeface="+mj-lt"/>
              </a:rPr>
              <a:t> </a:t>
            </a:r>
            <a:r>
              <a:rPr lang="en-US" sz="2500" dirty="0" err="1" smtClean="0">
                <a:solidFill>
                  <a:srgbClr val="FFFF00"/>
                </a:solidFill>
                <a:latin typeface="+mj-lt"/>
              </a:rPr>
              <a:t>kết</a:t>
            </a:r>
            <a:r>
              <a:rPr lang="en-US" sz="2500" dirty="0" smtClean="0">
                <a:solidFill>
                  <a:srgbClr val="FFFF00"/>
                </a:solidFill>
                <a:latin typeface="+mj-lt"/>
              </a:rPr>
              <a:t>, </a:t>
            </a:r>
            <a:r>
              <a:rPr lang="en-US" sz="2500" dirty="0" err="1" smtClean="0">
                <a:solidFill>
                  <a:srgbClr val="FFFF00"/>
                </a:solidFill>
                <a:latin typeface="+mj-lt"/>
              </a:rPr>
              <a:t>tổng</a:t>
            </a:r>
            <a:r>
              <a:rPr lang="en-US" sz="2500" dirty="0" smtClean="0">
                <a:solidFill>
                  <a:srgbClr val="FFFF00"/>
                </a:solidFill>
                <a:latin typeface="+mj-lt"/>
              </a:rPr>
              <a:t> </a:t>
            </a:r>
            <a:r>
              <a:rPr lang="en-US" sz="2500" dirty="0" err="1" smtClean="0">
                <a:solidFill>
                  <a:srgbClr val="FFFF00"/>
                </a:solidFill>
                <a:latin typeface="+mj-lt"/>
              </a:rPr>
              <a:t>kết</a:t>
            </a:r>
            <a:r>
              <a:rPr lang="en-US" sz="2500" dirty="0" smtClean="0">
                <a:solidFill>
                  <a:srgbClr val="FFFF00"/>
                </a:solidFill>
                <a:latin typeface="+mj-lt"/>
              </a:rPr>
              <a:t> </a:t>
            </a:r>
            <a:r>
              <a:rPr lang="en-US" sz="2500" dirty="0" err="1" smtClean="0">
                <a:solidFill>
                  <a:srgbClr val="FFFF00"/>
                </a:solidFill>
                <a:latin typeface="+mj-lt"/>
              </a:rPr>
              <a:t>phong</a:t>
            </a:r>
            <a:r>
              <a:rPr lang="en-US" sz="2500" dirty="0" smtClean="0">
                <a:solidFill>
                  <a:srgbClr val="FFFF00"/>
                </a:solidFill>
                <a:latin typeface="+mj-lt"/>
              </a:rPr>
              <a:t> </a:t>
            </a:r>
            <a:r>
              <a:rPr lang="en-US" sz="2500" dirty="0" err="1" smtClean="0">
                <a:solidFill>
                  <a:srgbClr val="FFFF00"/>
                </a:solidFill>
                <a:latin typeface="+mj-lt"/>
              </a:rPr>
              <a:t>trào</a:t>
            </a:r>
            <a:r>
              <a:rPr lang="en-US" sz="2500" dirty="0" smtClean="0">
                <a:solidFill>
                  <a:srgbClr val="FFFF00"/>
                </a:solidFill>
                <a:latin typeface="+mj-lt"/>
              </a:rPr>
              <a:t> </a:t>
            </a:r>
            <a:r>
              <a:rPr lang="en-US" sz="2500" dirty="0" err="1" smtClean="0">
                <a:solidFill>
                  <a:srgbClr val="FFFF00"/>
                </a:solidFill>
                <a:latin typeface="+mj-lt"/>
              </a:rPr>
              <a:t>từ</a:t>
            </a:r>
            <a:r>
              <a:rPr lang="en-US" sz="2500" dirty="0" smtClean="0">
                <a:solidFill>
                  <a:srgbClr val="FFFF00"/>
                </a:solidFill>
                <a:latin typeface="+mj-lt"/>
              </a:rPr>
              <a:t> 03 </a:t>
            </a:r>
            <a:r>
              <a:rPr lang="en-US" sz="2500" dirty="0" err="1" smtClean="0">
                <a:solidFill>
                  <a:srgbClr val="FFFF00"/>
                </a:solidFill>
                <a:latin typeface="+mj-lt"/>
              </a:rPr>
              <a:t>năm</a:t>
            </a:r>
            <a:r>
              <a:rPr lang="en-US" sz="2500" dirty="0" smtClean="0">
                <a:solidFill>
                  <a:srgbClr val="FFFF00"/>
                </a:solidFill>
                <a:latin typeface="+mj-lt"/>
              </a:rPr>
              <a:t> </a:t>
            </a:r>
            <a:r>
              <a:rPr lang="en-US" sz="2500" dirty="0" err="1" smtClean="0">
                <a:solidFill>
                  <a:srgbClr val="FFFF00"/>
                </a:solidFill>
                <a:latin typeface="+mj-lt"/>
              </a:rPr>
              <a:t>trở</a:t>
            </a:r>
            <a:r>
              <a:rPr lang="en-US" sz="2500" dirty="0" smtClean="0">
                <a:solidFill>
                  <a:srgbClr val="FFFF00"/>
                </a:solidFill>
                <a:latin typeface="+mj-lt"/>
              </a:rPr>
              <a:t> </a:t>
            </a:r>
            <a:r>
              <a:rPr lang="en-US" sz="2500" dirty="0" err="1" smtClean="0">
                <a:solidFill>
                  <a:srgbClr val="FFFF00"/>
                </a:solidFill>
                <a:latin typeface="+mj-lt"/>
              </a:rPr>
              <a:t>lên</a:t>
            </a:r>
            <a:r>
              <a:rPr lang="en-US" sz="2500" dirty="0" smtClean="0">
                <a:solidFill>
                  <a:srgbClr val="FFFF00"/>
                </a:solidFill>
                <a:latin typeface="+mj-lt"/>
              </a:rPr>
              <a:t> </a:t>
            </a:r>
            <a:r>
              <a:rPr lang="en-US" sz="2400" dirty="0" smtClean="0"/>
              <a:t>[19]</a:t>
            </a:r>
            <a:r>
              <a:rPr lang="en-US" sz="2500" dirty="0" smtClean="0">
                <a:solidFill>
                  <a:srgbClr val="FFFF00"/>
                </a:solidFill>
                <a:latin typeface="+mj-lt"/>
              </a:rPr>
              <a:t>.</a:t>
            </a:r>
          </a:p>
          <a:p>
            <a:pPr algn="just">
              <a:lnSpc>
                <a:spcPct val="85000"/>
              </a:lnSpc>
              <a:buFont typeface="Wingdings" pitchFamily="2" charset="2"/>
              <a:buNone/>
              <a:defRPr/>
            </a:pPr>
            <a:endParaRPr lang="en-US" sz="2200" dirty="0" smtClean="0">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686800" cy="4530725"/>
          </a:xfrm>
        </p:spPr>
        <p:txBody>
          <a:bodyPr/>
          <a:lstStyle/>
          <a:p>
            <a:pPr algn="just">
              <a:lnSpc>
                <a:spcPct val="120000"/>
              </a:lnSpc>
              <a:spcBef>
                <a:spcPts val="1200"/>
              </a:spcBef>
              <a:buFont typeface="Wingdings" pitchFamily="2" charset="2"/>
              <a:buNone/>
              <a:defRPr/>
            </a:pPr>
            <a:r>
              <a:rPr lang="en-US" sz="2800" b="1" dirty="0" err="1" smtClean="0">
                <a:solidFill>
                  <a:srgbClr val="99FF33"/>
                </a:solidFill>
                <a:latin typeface="+mj-lt"/>
              </a:rPr>
              <a:t>Danh</a:t>
            </a:r>
            <a:r>
              <a:rPr lang="en-US" sz="2800" b="1" dirty="0" smtClean="0">
                <a:solidFill>
                  <a:srgbClr val="99FF33"/>
                </a:solidFill>
                <a:latin typeface="+mj-lt"/>
              </a:rPr>
              <a:t> </a:t>
            </a:r>
            <a:r>
              <a:rPr lang="en-US" sz="2800" b="1" dirty="0" err="1" smtClean="0">
                <a:solidFill>
                  <a:srgbClr val="99FF33"/>
                </a:solidFill>
                <a:latin typeface="+mj-lt"/>
              </a:rPr>
              <a:t>hiệu</a:t>
            </a:r>
            <a:r>
              <a:rPr lang="en-US" sz="2800" b="1" dirty="0" smtClean="0">
                <a:solidFill>
                  <a:srgbClr val="99FF33"/>
                </a:solidFill>
                <a:latin typeface="+mj-lt"/>
              </a:rPr>
              <a:t> “</a:t>
            </a:r>
            <a:r>
              <a:rPr lang="en-US" sz="2800" b="1" dirty="0" err="1" smtClean="0">
                <a:solidFill>
                  <a:srgbClr val="99FF33"/>
                </a:solidFill>
                <a:latin typeface="+mj-lt"/>
              </a:rPr>
              <a:t>Tập</a:t>
            </a:r>
            <a:r>
              <a:rPr lang="en-US" sz="2800" b="1" dirty="0" smtClean="0">
                <a:solidFill>
                  <a:srgbClr val="99FF33"/>
                </a:solidFill>
                <a:latin typeface="+mj-lt"/>
              </a:rPr>
              <a:t> </a:t>
            </a:r>
            <a:r>
              <a:rPr lang="en-US" sz="2800" b="1" dirty="0" err="1" smtClean="0">
                <a:solidFill>
                  <a:srgbClr val="99FF33"/>
                </a:solidFill>
                <a:latin typeface="+mj-lt"/>
              </a:rPr>
              <a:t>thể</a:t>
            </a:r>
            <a:r>
              <a:rPr lang="en-US" sz="2800" b="1" dirty="0" smtClean="0">
                <a:solidFill>
                  <a:srgbClr val="99FF33"/>
                </a:solidFill>
                <a:latin typeface="+mj-lt"/>
              </a:rPr>
              <a:t> Lao </a:t>
            </a:r>
            <a:r>
              <a:rPr lang="en-US" sz="2800" b="1" dirty="0" err="1" smtClean="0">
                <a:solidFill>
                  <a:srgbClr val="99FF33"/>
                </a:solidFill>
                <a:latin typeface="+mj-lt"/>
              </a:rPr>
              <a:t>động</a:t>
            </a:r>
            <a:r>
              <a:rPr lang="en-US" sz="2800" b="1" dirty="0" smtClean="0">
                <a:solidFill>
                  <a:srgbClr val="99FF33"/>
                </a:solidFill>
                <a:latin typeface="+mj-lt"/>
              </a:rPr>
              <a:t> </a:t>
            </a:r>
            <a:r>
              <a:rPr lang="en-US" sz="2800" b="1" dirty="0" err="1" smtClean="0">
                <a:solidFill>
                  <a:srgbClr val="99FF33"/>
                </a:solidFill>
                <a:latin typeface="+mj-lt"/>
              </a:rPr>
              <a:t>xuất</a:t>
            </a:r>
            <a:r>
              <a:rPr lang="en-US" sz="2800" b="1" dirty="0" smtClean="0">
                <a:solidFill>
                  <a:srgbClr val="99FF33"/>
                </a:solidFill>
                <a:latin typeface="+mj-lt"/>
              </a:rPr>
              <a:t> </a:t>
            </a:r>
            <a:r>
              <a:rPr lang="en-US" sz="2800" b="1" dirty="0" err="1" smtClean="0">
                <a:solidFill>
                  <a:srgbClr val="99FF33"/>
                </a:solidFill>
                <a:latin typeface="+mj-lt"/>
              </a:rPr>
              <a:t>sắc</a:t>
            </a:r>
            <a:r>
              <a:rPr lang="en-US" sz="2800" b="1" dirty="0" smtClean="0">
                <a:solidFill>
                  <a:srgbClr val="99FF33"/>
                </a:solidFill>
                <a:latin typeface="+mj-lt"/>
              </a:rPr>
              <a:t>”  </a:t>
            </a:r>
            <a:r>
              <a:rPr lang="en-US" sz="2800" b="1" dirty="0" smtClean="0">
                <a:solidFill>
                  <a:srgbClr val="FF0000"/>
                </a:solidFill>
                <a:latin typeface="+mj-lt"/>
              </a:rPr>
              <a:t>(</a:t>
            </a:r>
            <a:r>
              <a:rPr lang="en-US" sz="2800" b="1" dirty="0" err="1" smtClean="0">
                <a:solidFill>
                  <a:srgbClr val="FF0000"/>
                </a:solidFill>
                <a:latin typeface="+mj-lt"/>
              </a:rPr>
              <a:t>Điều</a:t>
            </a:r>
            <a:r>
              <a:rPr lang="en-US" sz="2800" b="1" dirty="0" smtClean="0">
                <a:solidFill>
                  <a:srgbClr val="FF0000"/>
                </a:solidFill>
                <a:latin typeface="+mj-lt"/>
              </a:rPr>
              <a:t> 14)</a:t>
            </a:r>
            <a:endParaRPr lang="en-US" sz="2800" dirty="0" smtClean="0">
              <a:solidFill>
                <a:srgbClr val="FF0000"/>
              </a:solidFill>
              <a:latin typeface="+mj-lt"/>
            </a:endParaRPr>
          </a:p>
          <a:p>
            <a:pPr algn="just">
              <a:lnSpc>
                <a:spcPct val="120000"/>
              </a:lnSpc>
              <a:spcBef>
                <a:spcPts val="600"/>
              </a:spcBef>
              <a:buFont typeface="Wingdings" pitchFamily="2" charset="2"/>
              <a:buNone/>
              <a:defRPr/>
            </a:pPr>
            <a:r>
              <a:rPr lang="en-US" sz="2800" b="1" u="sng" dirty="0" smtClean="0">
                <a:latin typeface="+mj-lt"/>
              </a:rPr>
              <a:t>1.</a:t>
            </a:r>
            <a:r>
              <a:rPr lang="vi-VN" sz="2800" b="1" u="sng" dirty="0" smtClean="0">
                <a:latin typeface="+mj-lt"/>
              </a:rPr>
              <a:t> </a:t>
            </a:r>
            <a:r>
              <a:rPr lang="en-US" sz="2800" b="1" u="sng" dirty="0" smtClean="0">
                <a:latin typeface="+mj-lt"/>
              </a:rPr>
              <a:t>V</a:t>
            </a:r>
            <a:r>
              <a:rPr lang="vi-VN" sz="2800" b="1" u="sng" dirty="0" smtClean="0">
                <a:latin typeface="+mj-lt"/>
              </a:rPr>
              <a:t>ề tiêu chuẩn</a:t>
            </a:r>
            <a:endParaRPr lang="en-US" sz="2800" b="1" u="sng" dirty="0" smtClean="0">
              <a:latin typeface="+mj-lt"/>
            </a:endParaRPr>
          </a:p>
          <a:p>
            <a:pPr algn="just">
              <a:lnSpc>
                <a:spcPct val="120000"/>
              </a:lnSpc>
              <a:spcBef>
                <a:spcPts val="600"/>
              </a:spcBef>
              <a:buFont typeface="Wingdings" pitchFamily="2" charset="2"/>
              <a:buNone/>
              <a:defRPr/>
            </a:pPr>
            <a:r>
              <a:rPr lang="en-US" sz="2800" dirty="0" smtClean="0">
                <a:latin typeface="+mj-lt"/>
              </a:rPr>
              <a:t>a) </a:t>
            </a:r>
            <a:r>
              <a:rPr lang="en-US" sz="2800" dirty="0" err="1" smtClean="0">
                <a:latin typeface="+mj-lt"/>
              </a:rPr>
              <a:t>Tập</a:t>
            </a:r>
            <a:r>
              <a:rPr lang="en-US" sz="2800" dirty="0" smtClean="0">
                <a:latin typeface="+mj-lt"/>
              </a:rPr>
              <a:t> </a:t>
            </a:r>
            <a:r>
              <a:rPr lang="en-US" sz="2800" dirty="0" err="1" smtClean="0">
                <a:latin typeface="+mj-lt"/>
              </a:rPr>
              <a:t>thể</a:t>
            </a:r>
            <a:r>
              <a:rPr lang="en-US" sz="2800" dirty="0" smtClean="0">
                <a:latin typeface="+mj-lt"/>
              </a:rPr>
              <a:t> đ</a:t>
            </a:r>
            <a:r>
              <a:rPr lang="vi-VN" sz="2800" dirty="0" smtClean="0">
                <a:latin typeface="+mj-lt"/>
              </a:rPr>
              <a:t>ạt </a:t>
            </a:r>
            <a:r>
              <a:rPr lang="vi-VN" sz="2800" dirty="0" smtClean="0">
                <a:solidFill>
                  <a:srgbClr val="FFFF00"/>
                </a:solidFill>
                <a:latin typeface="+mj-lt"/>
              </a:rPr>
              <a:t>danh hiệu “Tập thể Lao động tiên tiến”</a:t>
            </a:r>
            <a:r>
              <a:rPr lang="en-US" sz="2800" dirty="0" smtClean="0">
                <a:solidFill>
                  <a:srgbClr val="FFFF00"/>
                </a:solidFill>
                <a:latin typeface="+mj-lt"/>
              </a:rPr>
              <a:t>;</a:t>
            </a:r>
          </a:p>
          <a:p>
            <a:pPr algn="just">
              <a:lnSpc>
                <a:spcPct val="120000"/>
              </a:lnSpc>
              <a:spcBef>
                <a:spcPts val="600"/>
              </a:spcBef>
              <a:buFont typeface="Wingdings" pitchFamily="2" charset="2"/>
              <a:buNone/>
              <a:defRPr/>
            </a:pPr>
            <a:r>
              <a:rPr lang="en-US" sz="2800" dirty="0" smtClean="0">
                <a:latin typeface="+mj-lt"/>
              </a:rPr>
              <a:t>b) </a:t>
            </a:r>
            <a:r>
              <a:rPr lang="vi-VN" sz="2800" dirty="0" smtClean="0">
                <a:latin typeface="+mj-lt"/>
              </a:rPr>
              <a:t>Sáng tạo, vượt khó hoàn thành xuất sắc nhiệm vụ được giao</a:t>
            </a:r>
            <a:r>
              <a:rPr lang="en-US" sz="2800" dirty="0" smtClean="0">
                <a:latin typeface="+mj-lt"/>
              </a:rPr>
              <a:t>;</a:t>
            </a:r>
          </a:p>
          <a:p>
            <a:pPr algn="just">
              <a:lnSpc>
                <a:spcPct val="120000"/>
              </a:lnSpc>
              <a:spcBef>
                <a:spcPts val="600"/>
              </a:spcBef>
              <a:buFont typeface="Wingdings" pitchFamily="2" charset="2"/>
              <a:buNone/>
              <a:defRPr/>
            </a:pPr>
            <a:r>
              <a:rPr lang="en-US" sz="2800" dirty="0" smtClean="0">
                <a:latin typeface="+mj-lt"/>
              </a:rPr>
              <a:t>c) </a:t>
            </a:r>
            <a:r>
              <a:rPr lang="vi-VN" sz="2800" dirty="0" smtClean="0">
                <a:latin typeface="+mj-lt"/>
              </a:rPr>
              <a:t>Có phong trào thi đua thường xuyên, thiết thực, hiệu quả</a:t>
            </a:r>
            <a:r>
              <a:rPr lang="en-US" sz="2800" dirty="0" smtClean="0">
                <a:latin typeface="+mj-lt"/>
              </a:rPr>
              <a:t>;</a:t>
            </a:r>
          </a:p>
          <a:p>
            <a:pPr algn="just">
              <a:lnSpc>
                <a:spcPct val="120000"/>
              </a:lnSpc>
              <a:spcBef>
                <a:spcPts val="600"/>
              </a:spcBef>
              <a:buFont typeface="Wingdings" pitchFamily="2" charset="2"/>
              <a:buNone/>
              <a:defRPr/>
            </a:pPr>
            <a:r>
              <a:rPr lang="en-US" sz="2800" dirty="0" smtClean="0">
                <a:latin typeface="+mj-lt"/>
              </a:rPr>
              <a:t>d) </a:t>
            </a:r>
            <a:r>
              <a:rPr lang="vi-VN" sz="2800" dirty="0" smtClean="0">
                <a:solidFill>
                  <a:srgbClr val="FFFF00"/>
                </a:solidFill>
                <a:latin typeface="+mj-lt"/>
              </a:rPr>
              <a:t>Có 100% cá nhân</a:t>
            </a:r>
            <a:r>
              <a:rPr lang="vi-VN" sz="2800" dirty="0" smtClean="0">
                <a:latin typeface="+mj-lt"/>
              </a:rPr>
              <a:t> trong tập thể hoàn thành nhiệm vụ được giao, trong đó có </a:t>
            </a:r>
            <a:r>
              <a:rPr lang="vi-VN" sz="2800" dirty="0" smtClean="0">
                <a:solidFill>
                  <a:srgbClr val="FFFF00"/>
                </a:solidFill>
                <a:latin typeface="+mj-lt"/>
              </a:rPr>
              <a:t>ít nhất 70% </a:t>
            </a:r>
            <a:r>
              <a:rPr lang="vi-VN" sz="2800" dirty="0" smtClean="0">
                <a:latin typeface="+mj-lt"/>
              </a:rPr>
              <a:t>đạt danh hiệu “Lao đ</a:t>
            </a:r>
            <a:r>
              <a:rPr lang="en-US" sz="2800" dirty="0" smtClean="0">
                <a:latin typeface="+mj-lt"/>
              </a:rPr>
              <a:t>ộ</a:t>
            </a:r>
            <a:r>
              <a:rPr lang="vi-VN" sz="2800" dirty="0" smtClean="0">
                <a:latin typeface="+mj-lt"/>
              </a:rPr>
              <a:t>ng tiên tiến”;</a:t>
            </a:r>
            <a:endParaRPr lang="en-US" sz="2800" dirty="0" smtClean="0">
              <a:latin typeface="+mj-lt"/>
            </a:endParaRPr>
          </a:p>
          <a:p>
            <a:pPr algn="just">
              <a:lnSpc>
                <a:spcPct val="120000"/>
              </a:lnSpc>
              <a:spcBef>
                <a:spcPts val="600"/>
              </a:spcBef>
              <a:buFont typeface="Wingdings" pitchFamily="2" charset="2"/>
              <a:buNone/>
              <a:defRPr/>
            </a:pPr>
            <a:r>
              <a:rPr lang="en-US" sz="2800" dirty="0" smtClean="0">
                <a:latin typeface="+mj-lt"/>
              </a:rPr>
              <a:t>đ) </a:t>
            </a:r>
            <a:r>
              <a:rPr lang="vi-VN" sz="2800" spc="-50" dirty="0" smtClean="0">
                <a:solidFill>
                  <a:srgbClr val="FFFF00"/>
                </a:solidFill>
                <a:latin typeface="+mj-lt"/>
              </a:rPr>
              <a:t>Có cá nhân đạt danh hiệu “Chiến sĩ thi đua cơ sở”; </a:t>
            </a:r>
            <a:r>
              <a:rPr lang="vi-VN" sz="2800" spc="-150" dirty="0" smtClean="0">
                <a:solidFill>
                  <a:srgbClr val="FF0000"/>
                </a:solidFill>
                <a:latin typeface="+mj-lt"/>
              </a:rPr>
              <a:t>không có cá nhân</a:t>
            </a:r>
            <a:r>
              <a:rPr lang="en-US" sz="2800" spc="-150" dirty="0" smtClean="0">
                <a:solidFill>
                  <a:srgbClr val="FF0000"/>
                </a:solidFill>
                <a:latin typeface="+mj-lt"/>
              </a:rPr>
              <a:t>*</a:t>
            </a:r>
            <a:r>
              <a:rPr lang="vi-VN" sz="2800" spc="-150" dirty="0" smtClean="0">
                <a:solidFill>
                  <a:srgbClr val="FF0000"/>
                </a:solidFill>
                <a:latin typeface="+mj-lt"/>
              </a:rPr>
              <a:t> </a:t>
            </a:r>
            <a:r>
              <a:rPr lang="vi-VN" sz="2800" spc="-150" dirty="0" smtClean="0">
                <a:solidFill>
                  <a:srgbClr val="FFFF00"/>
                </a:solidFill>
                <a:latin typeface="+mj-lt"/>
              </a:rPr>
              <a:t>bị kỷ luật từ hình thức cảnh cáo trở lên</a:t>
            </a:r>
            <a:r>
              <a:rPr lang="en-US" sz="2800" spc="-150" dirty="0">
                <a:solidFill>
                  <a:srgbClr val="FFFF00"/>
                </a:solidFill>
                <a:latin typeface="+mj-lt"/>
              </a:rPr>
              <a:t>.</a:t>
            </a:r>
            <a:endParaRPr lang="en-US" sz="2800" spc="-150" dirty="0" smtClean="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lstStyle/>
          <a:p>
            <a:pPr algn="just">
              <a:lnSpc>
                <a:spcPct val="120000"/>
              </a:lnSpc>
              <a:spcBef>
                <a:spcPts val="1200"/>
              </a:spcBef>
              <a:buFont typeface="Wingdings" pitchFamily="2" charset="2"/>
              <a:buNone/>
              <a:defRPr/>
            </a:pPr>
            <a:r>
              <a:rPr lang="en-US" sz="2900" b="1" u="sng" dirty="0" smtClean="0">
                <a:latin typeface="+mj-lt"/>
              </a:rPr>
              <a:t>2.</a:t>
            </a:r>
            <a:r>
              <a:rPr lang="vi-VN" sz="2900" b="1" u="sng" dirty="0" smtClean="0">
                <a:latin typeface="+mj-lt"/>
              </a:rPr>
              <a:t> Đối tượng xét duyệt</a:t>
            </a:r>
            <a:endParaRPr lang="en-US" sz="2900" b="1" u="sng" dirty="0" smtClean="0">
              <a:latin typeface="+mj-lt"/>
            </a:endParaRPr>
          </a:p>
          <a:p>
            <a:pPr algn="just">
              <a:lnSpc>
                <a:spcPct val="120000"/>
              </a:lnSpc>
              <a:spcBef>
                <a:spcPts val="1200"/>
              </a:spcBef>
              <a:buNone/>
              <a:defRPr/>
            </a:pPr>
            <a:r>
              <a:rPr lang="en-US" sz="2900" dirty="0" smtClean="0">
                <a:latin typeface="+mj-lt"/>
              </a:rPr>
              <a:t>a) </a:t>
            </a:r>
            <a:r>
              <a:rPr lang="vi-VN" sz="2900" dirty="0" smtClean="0">
                <a:latin typeface="+mj-lt"/>
              </a:rPr>
              <a:t>Đối với sở, ban, ngành, đoàn thể </a:t>
            </a:r>
            <a:r>
              <a:rPr lang="en-US" sz="2900" dirty="0" err="1" smtClean="0">
                <a:latin typeface="+mj-lt"/>
              </a:rPr>
              <a:t>thuộc</a:t>
            </a:r>
            <a:r>
              <a:rPr lang="en-US" sz="2900" dirty="0" smtClean="0">
                <a:latin typeface="+mj-lt"/>
              </a:rPr>
              <a:t> </a:t>
            </a:r>
            <a:r>
              <a:rPr lang="en-US" sz="2900" dirty="0" err="1" smtClean="0">
                <a:latin typeface="+mj-lt"/>
              </a:rPr>
              <a:t>thành</a:t>
            </a:r>
            <a:r>
              <a:rPr lang="en-US" sz="2900" dirty="0" smtClean="0">
                <a:latin typeface="+mj-lt"/>
              </a:rPr>
              <a:t> </a:t>
            </a:r>
            <a:r>
              <a:rPr lang="en-US" sz="2900" dirty="0" err="1" smtClean="0">
                <a:latin typeface="+mj-lt"/>
              </a:rPr>
              <a:t>phố</a:t>
            </a:r>
            <a:r>
              <a:rPr lang="vi-VN" sz="2900" dirty="0" smtClean="0">
                <a:latin typeface="+mj-lt"/>
              </a:rPr>
              <a:t> và tương đương</a:t>
            </a:r>
            <a:r>
              <a:rPr lang="en-US" sz="2900" dirty="0" smtClean="0">
                <a:latin typeface="+mj-lt"/>
              </a:rPr>
              <a:t>, </a:t>
            </a:r>
            <a:r>
              <a:rPr lang="vi-VN" sz="2900" dirty="0" smtClean="0">
                <a:latin typeface="+mj-lt"/>
              </a:rPr>
              <a:t>gồm: </a:t>
            </a:r>
            <a:r>
              <a:rPr lang="en-US" sz="2900" dirty="0" err="1" smtClean="0">
                <a:latin typeface="+mj-lt"/>
              </a:rPr>
              <a:t>đơn</a:t>
            </a:r>
            <a:r>
              <a:rPr lang="en-US" sz="2900" dirty="0" smtClean="0">
                <a:latin typeface="+mj-lt"/>
              </a:rPr>
              <a:t> </a:t>
            </a:r>
            <a:r>
              <a:rPr lang="en-US" sz="2900" dirty="0" err="1" smtClean="0">
                <a:latin typeface="+mj-lt"/>
              </a:rPr>
              <a:t>vị</a:t>
            </a:r>
            <a:r>
              <a:rPr lang="en-US" sz="2900" dirty="0" smtClean="0">
                <a:latin typeface="+mj-lt"/>
              </a:rPr>
              <a:t> </a:t>
            </a:r>
            <a:r>
              <a:rPr lang="en-US" sz="2900" dirty="0" err="1" smtClean="0">
                <a:latin typeface="+mj-lt"/>
              </a:rPr>
              <a:t>cấp</a:t>
            </a:r>
            <a:r>
              <a:rPr lang="en-US" sz="2900" dirty="0" smtClean="0">
                <a:latin typeface="+mj-lt"/>
              </a:rPr>
              <a:t> 2; </a:t>
            </a:r>
            <a:r>
              <a:rPr lang="en-US" sz="2900" dirty="0" err="1" smtClean="0">
                <a:latin typeface="+mj-lt"/>
              </a:rPr>
              <a:t>đơn</a:t>
            </a:r>
            <a:r>
              <a:rPr lang="en-US" sz="2900" dirty="0" smtClean="0">
                <a:latin typeface="+mj-lt"/>
              </a:rPr>
              <a:t> </a:t>
            </a:r>
            <a:r>
              <a:rPr lang="en-US" sz="2900" dirty="0" err="1" smtClean="0">
                <a:latin typeface="+mj-lt"/>
              </a:rPr>
              <a:t>vị</a:t>
            </a:r>
            <a:r>
              <a:rPr lang="en-US" sz="2900" dirty="0" smtClean="0">
                <a:latin typeface="+mj-lt"/>
              </a:rPr>
              <a:t> </a:t>
            </a:r>
            <a:r>
              <a:rPr lang="en-US" sz="2900" dirty="0" err="1" smtClean="0">
                <a:latin typeface="+mj-lt"/>
              </a:rPr>
              <a:t>cấp</a:t>
            </a:r>
            <a:r>
              <a:rPr lang="en-US" sz="2900" dirty="0" smtClean="0">
                <a:latin typeface="+mj-lt"/>
              </a:rPr>
              <a:t> 3 </a:t>
            </a:r>
            <a:r>
              <a:rPr lang="en-US" sz="2900" dirty="0" err="1" smtClean="0">
                <a:solidFill>
                  <a:srgbClr val="FFFF00"/>
                </a:solidFill>
                <a:latin typeface="+mj-lt"/>
              </a:rPr>
              <a:t>nhưng</a:t>
            </a:r>
            <a:r>
              <a:rPr lang="en-US" sz="2900" dirty="0" smtClean="0">
                <a:solidFill>
                  <a:srgbClr val="FFFF00"/>
                </a:solidFill>
                <a:latin typeface="+mj-lt"/>
              </a:rPr>
              <a:t> </a:t>
            </a:r>
            <a:r>
              <a:rPr lang="en-US" sz="2900" dirty="0" err="1" smtClean="0">
                <a:solidFill>
                  <a:srgbClr val="FFFF00"/>
                </a:solidFill>
                <a:latin typeface="+mj-lt"/>
              </a:rPr>
              <a:t>có</a:t>
            </a:r>
            <a:r>
              <a:rPr lang="en-US" sz="2900" dirty="0" smtClean="0">
                <a:solidFill>
                  <a:srgbClr val="FFFF00"/>
                </a:solidFill>
                <a:latin typeface="+mj-lt"/>
              </a:rPr>
              <a:t> </a:t>
            </a:r>
            <a:r>
              <a:rPr lang="en-US" sz="2900" dirty="0" err="1" smtClean="0">
                <a:solidFill>
                  <a:srgbClr val="FFFF00"/>
                </a:solidFill>
                <a:latin typeface="+mj-lt"/>
              </a:rPr>
              <a:t>quy</a:t>
            </a:r>
            <a:r>
              <a:rPr lang="en-US" sz="2900" dirty="0" smtClean="0">
                <a:solidFill>
                  <a:srgbClr val="FFFF00"/>
                </a:solidFill>
                <a:latin typeface="+mj-lt"/>
              </a:rPr>
              <a:t> </a:t>
            </a:r>
            <a:r>
              <a:rPr lang="en-US" sz="2900" dirty="0" err="1" smtClean="0">
                <a:solidFill>
                  <a:srgbClr val="FFFF00"/>
                </a:solidFill>
                <a:latin typeface="+mj-lt"/>
              </a:rPr>
              <a:t>mô</a:t>
            </a:r>
            <a:r>
              <a:rPr lang="en-US" sz="2900" dirty="0" smtClean="0">
                <a:solidFill>
                  <a:srgbClr val="FFFF00"/>
                </a:solidFill>
                <a:latin typeface="+mj-lt"/>
              </a:rPr>
              <a:t> </a:t>
            </a:r>
            <a:r>
              <a:rPr lang="en-US" sz="2900" dirty="0" err="1" smtClean="0">
                <a:solidFill>
                  <a:srgbClr val="FFFF00"/>
                </a:solidFill>
                <a:latin typeface="+mj-lt"/>
              </a:rPr>
              <a:t>lớn</a:t>
            </a:r>
            <a:r>
              <a:rPr lang="en-US" sz="2900" dirty="0" smtClean="0">
                <a:solidFill>
                  <a:srgbClr val="FFFF00"/>
                </a:solidFill>
                <a:latin typeface="+mj-lt"/>
              </a:rPr>
              <a:t>, </a:t>
            </a:r>
            <a:r>
              <a:rPr lang="en-US" sz="2900" dirty="0" err="1" smtClean="0">
                <a:solidFill>
                  <a:srgbClr val="FFFF00"/>
                </a:solidFill>
                <a:latin typeface="+mj-lt"/>
              </a:rPr>
              <a:t>được</a:t>
            </a:r>
            <a:r>
              <a:rPr lang="en-US" sz="2900" dirty="0" smtClean="0">
                <a:solidFill>
                  <a:srgbClr val="FFFF00"/>
                </a:solidFill>
                <a:latin typeface="+mj-lt"/>
              </a:rPr>
              <a:t> </a:t>
            </a:r>
            <a:r>
              <a:rPr lang="en-US" sz="2900" dirty="0" err="1" smtClean="0">
                <a:solidFill>
                  <a:srgbClr val="FFFF00"/>
                </a:solidFill>
                <a:latin typeface="+mj-lt"/>
              </a:rPr>
              <a:t>tổ</a:t>
            </a:r>
            <a:r>
              <a:rPr lang="en-US" sz="2900" dirty="0" smtClean="0">
                <a:solidFill>
                  <a:srgbClr val="FFFF00"/>
                </a:solidFill>
                <a:latin typeface="+mj-lt"/>
              </a:rPr>
              <a:t> </a:t>
            </a:r>
            <a:r>
              <a:rPr lang="en-US" sz="2900" dirty="0" err="1" smtClean="0">
                <a:solidFill>
                  <a:srgbClr val="FFFF00"/>
                </a:solidFill>
                <a:latin typeface="+mj-lt"/>
              </a:rPr>
              <a:t>chức</a:t>
            </a:r>
            <a:r>
              <a:rPr lang="en-US" sz="2900" dirty="0" smtClean="0">
                <a:solidFill>
                  <a:srgbClr val="FFFF00"/>
                </a:solidFill>
                <a:latin typeface="+mj-lt"/>
              </a:rPr>
              <a:t> </a:t>
            </a:r>
            <a:r>
              <a:rPr lang="en-US" sz="2900" dirty="0" err="1" smtClean="0">
                <a:solidFill>
                  <a:srgbClr val="FFFF00"/>
                </a:solidFill>
                <a:latin typeface="+mj-lt"/>
              </a:rPr>
              <a:t>phân</a:t>
            </a:r>
            <a:r>
              <a:rPr lang="en-US" sz="2900" dirty="0" smtClean="0">
                <a:solidFill>
                  <a:srgbClr val="FFFF00"/>
                </a:solidFill>
                <a:latin typeface="+mj-lt"/>
              </a:rPr>
              <a:t> </a:t>
            </a:r>
            <a:r>
              <a:rPr lang="en-US" sz="2900" dirty="0" err="1" smtClean="0">
                <a:solidFill>
                  <a:srgbClr val="FFFF00"/>
                </a:solidFill>
                <a:latin typeface="+mj-lt"/>
              </a:rPr>
              <a:t>chia</a:t>
            </a:r>
            <a:r>
              <a:rPr lang="en-US" sz="2900" dirty="0" smtClean="0">
                <a:solidFill>
                  <a:srgbClr val="FFFF00"/>
                </a:solidFill>
                <a:latin typeface="+mj-lt"/>
              </a:rPr>
              <a:t> </a:t>
            </a:r>
            <a:r>
              <a:rPr lang="en-US" sz="2900" dirty="0" err="1" smtClean="0">
                <a:solidFill>
                  <a:srgbClr val="FFFF00"/>
                </a:solidFill>
                <a:latin typeface="+mj-lt"/>
              </a:rPr>
              <a:t>và</a:t>
            </a:r>
            <a:r>
              <a:rPr lang="en-US" sz="2900" dirty="0" smtClean="0">
                <a:solidFill>
                  <a:srgbClr val="FFFF00"/>
                </a:solidFill>
                <a:latin typeface="+mj-lt"/>
              </a:rPr>
              <a:t> </a:t>
            </a:r>
            <a:r>
              <a:rPr lang="en-US" sz="2900" dirty="0" err="1" smtClean="0">
                <a:solidFill>
                  <a:srgbClr val="FFFF00"/>
                </a:solidFill>
                <a:latin typeface="+mj-lt"/>
              </a:rPr>
              <a:t>hoạt</a:t>
            </a:r>
            <a:r>
              <a:rPr lang="en-US" sz="2900" dirty="0" smtClean="0">
                <a:solidFill>
                  <a:srgbClr val="FFFF00"/>
                </a:solidFill>
                <a:latin typeface="+mj-lt"/>
              </a:rPr>
              <a:t> </a:t>
            </a:r>
            <a:r>
              <a:rPr lang="en-US" sz="2900" dirty="0" err="1" smtClean="0">
                <a:solidFill>
                  <a:srgbClr val="FFFF00"/>
                </a:solidFill>
                <a:latin typeface="+mj-lt"/>
              </a:rPr>
              <a:t>động</a:t>
            </a:r>
            <a:r>
              <a:rPr lang="en-US" sz="2900" dirty="0" smtClean="0">
                <a:solidFill>
                  <a:srgbClr val="FFFF00"/>
                </a:solidFill>
                <a:latin typeface="+mj-lt"/>
              </a:rPr>
              <a:t> </a:t>
            </a:r>
            <a:r>
              <a:rPr lang="en-US" sz="2900" dirty="0" err="1" smtClean="0">
                <a:solidFill>
                  <a:srgbClr val="FFFF00"/>
                </a:solidFill>
                <a:latin typeface="+mj-lt"/>
              </a:rPr>
              <a:t>trong</a:t>
            </a:r>
            <a:r>
              <a:rPr lang="en-US" sz="2900" dirty="0" smtClean="0">
                <a:solidFill>
                  <a:srgbClr val="FFFF00"/>
                </a:solidFill>
                <a:latin typeface="+mj-lt"/>
              </a:rPr>
              <a:t> </a:t>
            </a:r>
            <a:r>
              <a:rPr lang="en-US" sz="2900" dirty="0" err="1" smtClean="0">
                <a:solidFill>
                  <a:srgbClr val="FFFF00"/>
                </a:solidFill>
                <a:latin typeface="+mj-lt"/>
              </a:rPr>
              <a:t>cụm</a:t>
            </a:r>
            <a:r>
              <a:rPr lang="en-US" sz="2900" dirty="0" smtClean="0">
                <a:solidFill>
                  <a:srgbClr val="FFFF00"/>
                </a:solidFill>
                <a:latin typeface="+mj-lt"/>
              </a:rPr>
              <a:t>, </a:t>
            </a:r>
            <a:r>
              <a:rPr lang="en-US" sz="2900" dirty="0" err="1" smtClean="0">
                <a:solidFill>
                  <a:srgbClr val="FFFF00"/>
                </a:solidFill>
                <a:latin typeface="+mj-lt"/>
              </a:rPr>
              <a:t>khối</a:t>
            </a:r>
            <a:r>
              <a:rPr lang="en-US" sz="2900" dirty="0" smtClean="0">
                <a:solidFill>
                  <a:srgbClr val="FFFF00"/>
                </a:solidFill>
                <a:latin typeface="+mj-lt"/>
              </a:rPr>
              <a:t> </a:t>
            </a:r>
            <a:r>
              <a:rPr lang="en-US" sz="2900" dirty="0" err="1" smtClean="0">
                <a:solidFill>
                  <a:srgbClr val="FFFF00"/>
                </a:solidFill>
                <a:latin typeface="+mj-lt"/>
              </a:rPr>
              <a:t>thi</a:t>
            </a:r>
            <a:r>
              <a:rPr lang="en-US" sz="2900" dirty="0" smtClean="0">
                <a:solidFill>
                  <a:srgbClr val="FFFF00"/>
                </a:solidFill>
                <a:latin typeface="+mj-lt"/>
              </a:rPr>
              <a:t> </a:t>
            </a:r>
            <a:r>
              <a:rPr lang="en-US" sz="2900" dirty="0" err="1" smtClean="0">
                <a:solidFill>
                  <a:srgbClr val="FFFF00"/>
                </a:solidFill>
                <a:latin typeface="+mj-lt"/>
              </a:rPr>
              <a:t>đua</a:t>
            </a:r>
            <a:r>
              <a:rPr lang="en-US" sz="2900" dirty="0" smtClean="0">
                <a:solidFill>
                  <a:srgbClr val="FFFF00"/>
                </a:solidFill>
                <a:latin typeface="+mj-lt"/>
              </a:rPr>
              <a:t> </a:t>
            </a:r>
            <a:r>
              <a:rPr lang="en-US" sz="2900" dirty="0" err="1" smtClean="0">
                <a:solidFill>
                  <a:srgbClr val="FFFF00"/>
                </a:solidFill>
                <a:latin typeface="+mj-lt"/>
              </a:rPr>
              <a:t>trực</a:t>
            </a:r>
            <a:r>
              <a:rPr lang="en-US" sz="2900" dirty="0" smtClean="0">
                <a:solidFill>
                  <a:srgbClr val="FFFF00"/>
                </a:solidFill>
                <a:latin typeface="+mj-lt"/>
              </a:rPr>
              <a:t> </a:t>
            </a:r>
            <a:r>
              <a:rPr lang="en-US" sz="2900" dirty="0" err="1" smtClean="0">
                <a:solidFill>
                  <a:srgbClr val="FFFF00"/>
                </a:solidFill>
                <a:latin typeface="+mj-lt"/>
              </a:rPr>
              <a:t>thuộc</a:t>
            </a:r>
            <a:r>
              <a:rPr lang="en-US" sz="2900" dirty="0" smtClean="0">
                <a:solidFill>
                  <a:srgbClr val="FFFF00"/>
                </a:solidFill>
                <a:latin typeface="+mj-lt"/>
              </a:rPr>
              <a:t> </a:t>
            </a:r>
            <a:r>
              <a:rPr lang="en-US" sz="2900" dirty="0" smtClean="0"/>
              <a:t>[20]</a:t>
            </a:r>
            <a:r>
              <a:rPr lang="en-US" sz="2900" dirty="0" smtClean="0">
                <a:solidFill>
                  <a:srgbClr val="FFFF00"/>
                </a:solidFill>
                <a:latin typeface="+mj-lt"/>
              </a:rPr>
              <a:t>.</a:t>
            </a:r>
          </a:p>
          <a:p>
            <a:pPr algn="just">
              <a:lnSpc>
                <a:spcPct val="120000"/>
              </a:lnSpc>
              <a:spcBef>
                <a:spcPts val="1200"/>
              </a:spcBef>
              <a:buFont typeface="Wingdings" pitchFamily="2" charset="2"/>
              <a:buNone/>
              <a:defRPr/>
            </a:pPr>
            <a:r>
              <a:rPr lang="en-US" sz="2900" dirty="0" smtClean="0">
                <a:latin typeface="+mj-lt"/>
              </a:rPr>
              <a:t>b) </a:t>
            </a:r>
            <a:r>
              <a:rPr lang="vi-VN" sz="2900" dirty="0" smtClean="0">
                <a:latin typeface="+mj-lt"/>
              </a:rPr>
              <a:t>Đối với </a:t>
            </a:r>
            <a:r>
              <a:rPr lang="en-US" sz="2900" dirty="0" err="1" smtClean="0">
                <a:latin typeface="+mj-lt"/>
              </a:rPr>
              <a:t>quận</a:t>
            </a:r>
            <a:r>
              <a:rPr lang="en-US" sz="2900" dirty="0" smtClean="0">
                <a:latin typeface="+mj-lt"/>
              </a:rPr>
              <a:t>, </a:t>
            </a:r>
            <a:r>
              <a:rPr lang="vi-VN" sz="2900" dirty="0" smtClean="0">
                <a:latin typeface="+mj-lt"/>
              </a:rPr>
              <a:t>huyện</a:t>
            </a:r>
            <a:r>
              <a:rPr lang="en-US" sz="2900" dirty="0" smtClean="0">
                <a:latin typeface="+mj-lt"/>
              </a:rPr>
              <a:t>,</a:t>
            </a:r>
            <a:r>
              <a:rPr lang="vi-VN" sz="2900" dirty="0" smtClean="0">
                <a:latin typeface="+mj-lt"/>
              </a:rPr>
              <a:t> gồm: Phòng, ban và tương đương; các đơn vị trực thuộc </a:t>
            </a:r>
            <a:r>
              <a:rPr lang="en-US" sz="2900" dirty="0" err="1" smtClean="0">
                <a:latin typeface="+mj-lt"/>
              </a:rPr>
              <a:t>quận</a:t>
            </a:r>
            <a:r>
              <a:rPr lang="en-US" sz="2900" dirty="0" smtClean="0">
                <a:latin typeface="+mj-lt"/>
              </a:rPr>
              <a:t>, </a:t>
            </a:r>
            <a:r>
              <a:rPr lang="vi-VN" sz="2900" dirty="0" smtClean="0">
                <a:latin typeface="+mj-lt"/>
              </a:rPr>
              <a:t>huyện</a:t>
            </a:r>
            <a:r>
              <a:rPr lang="en-US" sz="2900" dirty="0" smtClean="0">
                <a:latin typeface="+mj-lt"/>
              </a:rPr>
              <a:t>;</a:t>
            </a:r>
            <a:r>
              <a:rPr lang="vi-VN" sz="2900" dirty="0" smtClean="0">
                <a:latin typeface="+mj-lt"/>
              </a:rPr>
              <a:t> Ủy ban nhân dân xã, phường, thị trấn</a:t>
            </a:r>
            <a:r>
              <a:rPr lang="en-US" sz="2900" dirty="0" smtClean="0">
                <a:latin typeface="+mj-lt"/>
              </a:rPr>
              <a:t>; </a:t>
            </a:r>
            <a:r>
              <a:rPr lang="en-US" sz="2900" dirty="0" err="1" smtClean="0">
                <a:solidFill>
                  <a:srgbClr val="FFFF00"/>
                </a:solidFill>
                <a:latin typeface="+mj-lt"/>
              </a:rPr>
              <a:t>Lực</a:t>
            </a:r>
            <a:r>
              <a:rPr lang="en-US" sz="2900" dirty="0" smtClean="0">
                <a:solidFill>
                  <a:srgbClr val="FFFF00"/>
                </a:solidFill>
                <a:latin typeface="+mj-lt"/>
              </a:rPr>
              <a:t> </a:t>
            </a:r>
            <a:r>
              <a:rPr lang="en-US" sz="2900" dirty="0" err="1" smtClean="0">
                <a:solidFill>
                  <a:srgbClr val="FFFF00"/>
                </a:solidFill>
                <a:latin typeface="+mj-lt"/>
              </a:rPr>
              <a:t>lượng</a:t>
            </a:r>
            <a:r>
              <a:rPr lang="en-US" sz="2900" dirty="0" smtClean="0">
                <a:solidFill>
                  <a:srgbClr val="FFFF00"/>
                </a:solidFill>
                <a:latin typeface="+mj-lt"/>
              </a:rPr>
              <a:t> </a:t>
            </a:r>
            <a:r>
              <a:rPr lang="en-US" sz="2900" dirty="0" err="1" smtClean="0">
                <a:solidFill>
                  <a:srgbClr val="FFFF00"/>
                </a:solidFill>
                <a:latin typeface="+mj-lt"/>
              </a:rPr>
              <a:t>Công</a:t>
            </a:r>
            <a:r>
              <a:rPr lang="en-US" sz="2900" dirty="0" smtClean="0">
                <a:solidFill>
                  <a:srgbClr val="FFFF00"/>
                </a:solidFill>
                <a:latin typeface="+mj-lt"/>
              </a:rPr>
              <a:t> an </a:t>
            </a:r>
            <a:r>
              <a:rPr lang="en-US" sz="2900" dirty="0" err="1" smtClean="0">
                <a:solidFill>
                  <a:srgbClr val="FFFF00"/>
                </a:solidFill>
                <a:latin typeface="+mj-lt"/>
              </a:rPr>
              <a:t>xã</a:t>
            </a:r>
            <a:r>
              <a:rPr lang="en-US" sz="2900" dirty="0" smtClean="0">
                <a:solidFill>
                  <a:srgbClr val="FFFF00"/>
                </a:solidFill>
                <a:latin typeface="+mj-lt"/>
              </a:rPr>
              <a:t>, </a:t>
            </a:r>
            <a:r>
              <a:rPr lang="en-US" sz="2900" dirty="0" err="1" smtClean="0">
                <a:solidFill>
                  <a:srgbClr val="FFFF00"/>
                </a:solidFill>
                <a:latin typeface="+mj-lt"/>
              </a:rPr>
              <a:t>thị</a:t>
            </a:r>
            <a:r>
              <a:rPr lang="en-US" sz="2900" dirty="0" smtClean="0">
                <a:solidFill>
                  <a:srgbClr val="FFFF00"/>
                </a:solidFill>
                <a:latin typeface="+mj-lt"/>
              </a:rPr>
              <a:t> </a:t>
            </a:r>
            <a:r>
              <a:rPr lang="en-US" sz="2900" dirty="0" err="1" smtClean="0">
                <a:solidFill>
                  <a:srgbClr val="FFFF00"/>
                </a:solidFill>
                <a:latin typeface="+mj-lt"/>
              </a:rPr>
              <a:t>trấn</a:t>
            </a:r>
            <a:r>
              <a:rPr lang="en-US" sz="2900" dirty="0" smtClean="0">
                <a:solidFill>
                  <a:srgbClr val="FFFF00"/>
                </a:solidFill>
                <a:latin typeface="+mj-lt"/>
              </a:rPr>
              <a:t> (</a:t>
            </a:r>
            <a:r>
              <a:rPr lang="en-US" sz="2900" dirty="0" err="1" smtClean="0">
                <a:solidFill>
                  <a:srgbClr val="FFFF00"/>
                </a:solidFill>
                <a:latin typeface="+mj-lt"/>
              </a:rPr>
              <a:t>nơi</a:t>
            </a:r>
            <a:r>
              <a:rPr lang="en-US" sz="2900" dirty="0" smtClean="0">
                <a:solidFill>
                  <a:srgbClr val="FFFF00"/>
                </a:solidFill>
                <a:latin typeface="+mj-lt"/>
              </a:rPr>
              <a:t> </a:t>
            </a:r>
            <a:r>
              <a:rPr lang="en-US" sz="2900" dirty="0" err="1" smtClean="0">
                <a:solidFill>
                  <a:srgbClr val="FFFF00"/>
                </a:solidFill>
                <a:latin typeface="+mj-lt"/>
              </a:rPr>
              <a:t>không</a:t>
            </a:r>
            <a:r>
              <a:rPr lang="en-US" sz="2900" dirty="0" smtClean="0">
                <a:solidFill>
                  <a:srgbClr val="FFFF00"/>
                </a:solidFill>
                <a:latin typeface="+mj-lt"/>
              </a:rPr>
              <a:t> </a:t>
            </a:r>
            <a:r>
              <a:rPr lang="en-US" sz="2900" dirty="0" err="1" smtClean="0">
                <a:solidFill>
                  <a:srgbClr val="FFFF00"/>
                </a:solidFill>
                <a:latin typeface="+mj-lt"/>
              </a:rPr>
              <a:t>bố</a:t>
            </a:r>
            <a:r>
              <a:rPr lang="en-US" sz="2900" dirty="0" smtClean="0">
                <a:solidFill>
                  <a:srgbClr val="FFFF00"/>
                </a:solidFill>
                <a:latin typeface="+mj-lt"/>
              </a:rPr>
              <a:t> </a:t>
            </a:r>
            <a:r>
              <a:rPr lang="en-US" sz="2900" dirty="0" err="1" smtClean="0">
                <a:solidFill>
                  <a:srgbClr val="FFFF00"/>
                </a:solidFill>
                <a:latin typeface="+mj-lt"/>
              </a:rPr>
              <a:t>trí</a:t>
            </a:r>
            <a:r>
              <a:rPr lang="en-US" sz="2900" dirty="0" smtClean="0">
                <a:solidFill>
                  <a:srgbClr val="FFFF00"/>
                </a:solidFill>
                <a:latin typeface="+mj-lt"/>
              </a:rPr>
              <a:t> </a:t>
            </a:r>
            <a:r>
              <a:rPr lang="en-US" sz="2900" dirty="0" err="1" smtClean="0">
                <a:solidFill>
                  <a:srgbClr val="FFFF00"/>
                </a:solidFill>
                <a:latin typeface="+mj-lt"/>
              </a:rPr>
              <a:t>công</a:t>
            </a:r>
            <a:r>
              <a:rPr lang="en-US" sz="2900" dirty="0" smtClean="0">
                <a:solidFill>
                  <a:srgbClr val="FFFF00"/>
                </a:solidFill>
                <a:latin typeface="+mj-lt"/>
              </a:rPr>
              <a:t> an </a:t>
            </a:r>
            <a:r>
              <a:rPr lang="en-US" sz="2900" dirty="0" err="1" smtClean="0">
                <a:solidFill>
                  <a:srgbClr val="FFFF00"/>
                </a:solidFill>
                <a:latin typeface="+mj-lt"/>
              </a:rPr>
              <a:t>chính</a:t>
            </a:r>
            <a:r>
              <a:rPr lang="en-US" sz="2900" dirty="0" smtClean="0">
                <a:solidFill>
                  <a:srgbClr val="FFFF00"/>
                </a:solidFill>
                <a:latin typeface="+mj-lt"/>
              </a:rPr>
              <a:t> </a:t>
            </a:r>
            <a:r>
              <a:rPr lang="en-US" sz="2900" dirty="0" err="1" smtClean="0">
                <a:solidFill>
                  <a:srgbClr val="FFFF00"/>
                </a:solidFill>
                <a:latin typeface="+mj-lt"/>
              </a:rPr>
              <a:t>quy</a:t>
            </a:r>
            <a:r>
              <a:rPr lang="en-US" sz="2900" dirty="0" smtClean="0">
                <a:solidFill>
                  <a:srgbClr val="FFFF00"/>
                </a:solidFill>
                <a:latin typeface="+mj-lt"/>
              </a:rPr>
              <a:t>), Ban </a:t>
            </a:r>
            <a:r>
              <a:rPr lang="en-US" sz="2900" dirty="0" err="1" smtClean="0">
                <a:solidFill>
                  <a:srgbClr val="FFFF00"/>
                </a:solidFill>
                <a:latin typeface="+mj-lt"/>
              </a:rPr>
              <a:t>Chỉ</a:t>
            </a:r>
            <a:r>
              <a:rPr lang="en-US" sz="2900" dirty="0" smtClean="0">
                <a:solidFill>
                  <a:srgbClr val="FFFF00"/>
                </a:solidFill>
                <a:latin typeface="+mj-lt"/>
              </a:rPr>
              <a:t> </a:t>
            </a:r>
            <a:r>
              <a:rPr lang="en-US" sz="2900" dirty="0" err="1" smtClean="0">
                <a:solidFill>
                  <a:srgbClr val="FFFF00"/>
                </a:solidFill>
                <a:latin typeface="+mj-lt"/>
              </a:rPr>
              <a:t>huy</a:t>
            </a:r>
            <a:r>
              <a:rPr lang="en-US" sz="2900" dirty="0" smtClean="0">
                <a:solidFill>
                  <a:srgbClr val="FFFF00"/>
                </a:solidFill>
                <a:latin typeface="+mj-lt"/>
              </a:rPr>
              <a:t> </a:t>
            </a:r>
            <a:r>
              <a:rPr lang="en-US" sz="2900" dirty="0" err="1" smtClean="0">
                <a:solidFill>
                  <a:srgbClr val="FFFF00"/>
                </a:solidFill>
                <a:latin typeface="+mj-lt"/>
              </a:rPr>
              <a:t>Quân</a:t>
            </a:r>
            <a:r>
              <a:rPr lang="en-US" sz="2900" dirty="0" smtClean="0">
                <a:solidFill>
                  <a:srgbClr val="FFFF00"/>
                </a:solidFill>
                <a:latin typeface="+mj-lt"/>
              </a:rPr>
              <a:t> </a:t>
            </a:r>
            <a:r>
              <a:rPr lang="en-US" sz="2900" dirty="0" err="1" smtClean="0">
                <a:solidFill>
                  <a:srgbClr val="FFFF00"/>
                </a:solidFill>
                <a:latin typeface="+mj-lt"/>
              </a:rPr>
              <a:t>sự</a:t>
            </a:r>
            <a:r>
              <a:rPr lang="en-US" sz="2900" dirty="0" smtClean="0">
                <a:solidFill>
                  <a:srgbClr val="FFFF00"/>
                </a:solidFill>
                <a:latin typeface="+mj-lt"/>
              </a:rPr>
              <a:t> </a:t>
            </a:r>
            <a:r>
              <a:rPr lang="en-US" sz="2900" dirty="0" err="1" smtClean="0">
                <a:solidFill>
                  <a:srgbClr val="FFFF00"/>
                </a:solidFill>
                <a:latin typeface="+mj-lt"/>
              </a:rPr>
              <a:t>xã</a:t>
            </a:r>
            <a:r>
              <a:rPr lang="en-US" sz="2900" dirty="0" smtClean="0">
                <a:solidFill>
                  <a:srgbClr val="FFFF00"/>
                </a:solidFill>
                <a:latin typeface="+mj-lt"/>
              </a:rPr>
              <a:t>, </a:t>
            </a:r>
            <a:r>
              <a:rPr lang="en-US" sz="2900" dirty="0" err="1" smtClean="0">
                <a:solidFill>
                  <a:srgbClr val="FFFF00"/>
                </a:solidFill>
                <a:latin typeface="+mj-lt"/>
              </a:rPr>
              <a:t>phường</a:t>
            </a:r>
            <a:r>
              <a:rPr lang="en-US" sz="2900" dirty="0" smtClean="0">
                <a:solidFill>
                  <a:srgbClr val="FFFF00"/>
                </a:solidFill>
                <a:latin typeface="+mj-lt"/>
              </a:rPr>
              <a:t>, </a:t>
            </a:r>
            <a:br>
              <a:rPr lang="en-US" sz="2900" dirty="0" smtClean="0">
                <a:solidFill>
                  <a:srgbClr val="FFFF00"/>
                </a:solidFill>
                <a:latin typeface="+mj-lt"/>
              </a:rPr>
            </a:br>
            <a:r>
              <a:rPr lang="en-US" sz="2900" dirty="0" err="1" smtClean="0">
                <a:solidFill>
                  <a:srgbClr val="FFFF00"/>
                </a:solidFill>
                <a:latin typeface="+mj-lt"/>
              </a:rPr>
              <a:t>thị</a:t>
            </a:r>
            <a:r>
              <a:rPr lang="en-US" sz="2900" dirty="0" smtClean="0">
                <a:solidFill>
                  <a:srgbClr val="FFFF00"/>
                </a:solidFill>
                <a:latin typeface="+mj-lt"/>
              </a:rPr>
              <a:t> </a:t>
            </a:r>
            <a:r>
              <a:rPr lang="en-US" sz="2900" dirty="0" err="1" smtClean="0">
                <a:solidFill>
                  <a:srgbClr val="FFFF00"/>
                </a:solidFill>
                <a:latin typeface="+mj-lt"/>
              </a:rPr>
              <a:t>trấn</a:t>
            </a:r>
            <a:r>
              <a:rPr lang="en-US" sz="2900" dirty="0" smtClean="0">
                <a:latin typeface="+mj-lt"/>
              </a:rPr>
              <a:t>.</a:t>
            </a:r>
          </a:p>
          <a:p>
            <a:pPr algn="just">
              <a:lnSpc>
                <a:spcPct val="120000"/>
              </a:lnSpc>
              <a:spcBef>
                <a:spcPts val="1200"/>
              </a:spcBef>
              <a:buFont typeface="Wingdings" pitchFamily="2" charset="2"/>
              <a:buNone/>
              <a:defRPr/>
            </a:pPr>
            <a:endParaRPr lang="en-US" sz="2900"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4530725"/>
          </a:xfrm>
        </p:spPr>
        <p:txBody>
          <a:bodyPr/>
          <a:lstStyle/>
          <a:p>
            <a:pPr algn="just">
              <a:spcBef>
                <a:spcPts val="600"/>
              </a:spcBef>
              <a:buFont typeface="Wingdings" pitchFamily="2" charset="2"/>
              <a:buNone/>
              <a:defRPr/>
            </a:pPr>
            <a:r>
              <a:rPr lang="en-US" sz="2600" dirty="0" smtClean="0">
                <a:latin typeface="+mj-lt"/>
              </a:rPr>
              <a:t>c)</a:t>
            </a:r>
            <a:r>
              <a:rPr lang="vi-VN" sz="2600" dirty="0" smtClean="0">
                <a:latin typeface="+mj-lt"/>
              </a:rPr>
              <a:t> Đối với các đơn vị sản xuất kinh doanh gồm</a:t>
            </a:r>
            <a:r>
              <a:rPr lang="en-US" sz="2600" dirty="0" smtClean="0">
                <a:latin typeface="+mj-lt"/>
              </a:rPr>
              <a:t>: </a:t>
            </a:r>
            <a:r>
              <a:rPr lang="en-US" sz="2600" dirty="0" err="1" smtClean="0">
                <a:latin typeface="+mj-lt"/>
              </a:rPr>
              <a:t>Đơn</a:t>
            </a:r>
            <a:r>
              <a:rPr lang="en-US" sz="2600" dirty="0" smtClean="0">
                <a:latin typeface="+mj-lt"/>
              </a:rPr>
              <a:t> </a:t>
            </a:r>
            <a:r>
              <a:rPr lang="en-US" sz="2600" dirty="0" err="1" smtClean="0">
                <a:latin typeface="+mj-lt"/>
              </a:rPr>
              <a:t>vị</a:t>
            </a:r>
            <a:r>
              <a:rPr lang="en-US" sz="2600" dirty="0" smtClean="0">
                <a:latin typeface="+mj-lt"/>
              </a:rPr>
              <a:t> </a:t>
            </a:r>
            <a:r>
              <a:rPr lang="en-US" sz="2600" dirty="0" err="1" smtClean="0">
                <a:latin typeface="+mj-lt"/>
              </a:rPr>
              <a:t>cấp</a:t>
            </a:r>
            <a:r>
              <a:rPr lang="en-US" sz="2600" dirty="0" smtClean="0">
                <a:latin typeface="+mj-lt"/>
              </a:rPr>
              <a:t> 2</a:t>
            </a:r>
            <a:r>
              <a:rPr lang="vi-VN" sz="2600" dirty="0" smtClean="0">
                <a:latin typeface="+mj-lt"/>
              </a:rPr>
              <a:t>; </a:t>
            </a:r>
            <a:r>
              <a:rPr lang="en-US" sz="2600" dirty="0" err="1" smtClean="0">
                <a:latin typeface="+mj-lt"/>
              </a:rPr>
              <a:t>đơn</a:t>
            </a:r>
            <a:r>
              <a:rPr lang="en-US" sz="2600" dirty="0" smtClean="0">
                <a:latin typeface="+mj-lt"/>
              </a:rPr>
              <a:t> </a:t>
            </a:r>
            <a:r>
              <a:rPr lang="en-US" sz="2600" dirty="0" err="1" smtClean="0">
                <a:latin typeface="+mj-lt"/>
              </a:rPr>
              <a:t>vị</a:t>
            </a:r>
            <a:r>
              <a:rPr lang="en-US" sz="2600" dirty="0" smtClean="0">
                <a:latin typeface="+mj-lt"/>
              </a:rPr>
              <a:t> </a:t>
            </a:r>
            <a:r>
              <a:rPr lang="en-US" sz="2600" dirty="0" err="1" smtClean="0">
                <a:latin typeface="+mj-lt"/>
              </a:rPr>
              <a:t>cấp</a:t>
            </a:r>
            <a:r>
              <a:rPr lang="en-US" sz="2600" dirty="0" smtClean="0">
                <a:latin typeface="+mj-lt"/>
              </a:rPr>
              <a:t> 3 </a:t>
            </a:r>
            <a:r>
              <a:rPr lang="en-US" sz="2600" dirty="0" err="1" smtClean="0">
                <a:latin typeface="+mj-lt"/>
              </a:rPr>
              <a:t>nhưng</a:t>
            </a:r>
            <a:r>
              <a:rPr lang="en-US" sz="2600" dirty="0" smtClean="0">
                <a:latin typeface="+mj-lt"/>
              </a:rPr>
              <a:t> </a:t>
            </a:r>
            <a:r>
              <a:rPr lang="en-US" sz="2600" dirty="0" err="1" smtClean="0">
                <a:solidFill>
                  <a:srgbClr val="FF0000"/>
                </a:solidFill>
                <a:latin typeface="+mj-lt"/>
              </a:rPr>
              <a:t>có</a:t>
            </a:r>
            <a:r>
              <a:rPr lang="en-US" sz="2600" dirty="0" smtClean="0">
                <a:solidFill>
                  <a:srgbClr val="FF0000"/>
                </a:solidFill>
                <a:latin typeface="+mj-lt"/>
              </a:rPr>
              <a:t> </a:t>
            </a:r>
            <a:r>
              <a:rPr lang="en-US" sz="2600" dirty="0" err="1" smtClean="0">
                <a:solidFill>
                  <a:srgbClr val="FF0000"/>
                </a:solidFill>
                <a:latin typeface="+mj-lt"/>
              </a:rPr>
              <a:t>quy</a:t>
            </a:r>
            <a:r>
              <a:rPr lang="en-US" sz="2600" dirty="0" smtClean="0">
                <a:solidFill>
                  <a:srgbClr val="FF0000"/>
                </a:solidFill>
                <a:latin typeface="+mj-lt"/>
              </a:rPr>
              <a:t> </a:t>
            </a:r>
            <a:r>
              <a:rPr lang="en-US" sz="2600" dirty="0" err="1" smtClean="0">
                <a:solidFill>
                  <a:srgbClr val="FF0000"/>
                </a:solidFill>
                <a:latin typeface="+mj-lt"/>
              </a:rPr>
              <a:t>mô</a:t>
            </a:r>
            <a:r>
              <a:rPr lang="en-US" sz="2600" dirty="0" smtClean="0">
                <a:solidFill>
                  <a:srgbClr val="FF0000"/>
                </a:solidFill>
                <a:latin typeface="+mj-lt"/>
              </a:rPr>
              <a:t> </a:t>
            </a:r>
            <a:r>
              <a:rPr lang="en-US" sz="2600" dirty="0" err="1" smtClean="0">
                <a:solidFill>
                  <a:srgbClr val="FF0000"/>
                </a:solidFill>
                <a:latin typeface="+mj-lt"/>
              </a:rPr>
              <a:t>lớn</a:t>
            </a:r>
            <a:r>
              <a:rPr lang="en-US" sz="2600" dirty="0" smtClean="0">
                <a:solidFill>
                  <a:srgbClr val="FFFF00"/>
                </a:solidFill>
                <a:latin typeface="+mj-lt"/>
              </a:rPr>
              <a:t>, </a:t>
            </a:r>
            <a:r>
              <a:rPr lang="en-US" sz="2600" dirty="0" err="1" smtClean="0">
                <a:solidFill>
                  <a:srgbClr val="FFFF00"/>
                </a:solidFill>
                <a:latin typeface="+mj-lt"/>
              </a:rPr>
              <a:t>được</a:t>
            </a:r>
            <a:r>
              <a:rPr lang="en-US" sz="2600" dirty="0" smtClean="0">
                <a:solidFill>
                  <a:srgbClr val="FFFF00"/>
                </a:solidFill>
                <a:latin typeface="+mj-lt"/>
              </a:rPr>
              <a:t> </a:t>
            </a:r>
            <a:r>
              <a:rPr lang="en-US" sz="2600" dirty="0" err="1" smtClean="0">
                <a:solidFill>
                  <a:srgbClr val="FFFF00"/>
                </a:solidFill>
                <a:latin typeface="+mj-lt"/>
              </a:rPr>
              <a:t>tổ</a:t>
            </a:r>
            <a:r>
              <a:rPr lang="en-US" sz="2600" dirty="0" smtClean="0">
                <a:solidFill>
                  <a:srgbClr val="FFFF00"/>
                </a:solidFill>
                <a:latin typeface="+mj-lt"/>
              </a:rPr>
              <a:t> </a:t>
            </a:r>
            <a:r>
              <a:rPr lang="en-US" sz="2600" dirty="0" err="1" smtClean="0">
                <a:solidFill>
                  <a:srgbClr val="FFFF00"/>
                </a:solidFill>
                <a:latin typeface="+mj-lt"/>
              </a:rPr>
              <a:t>chức</a:t>
            </a:r>
            <a:r>
              <a:rPr lang="en-US" sz="2600" dirty="0" smtClean="0">
                <a:solidFill>
                  <a:srgbClr val="FFFF00"/>
                </a:solidFill>
                <a:latin typeface="+mj-lt"/>
              </a:rPr>
              <a:t> </a:t>
            </a:r>
            <a:r>
              <a:rPr lang="en-US" sz="2600" dirty="0" err="1" smtClean="0">
                <a:solidFill>
                  <a:srgbClr val="FFFF00"/>
                </a:solidFill>
                <a:latin typeface="+mj-lt"/>
              </a:rPr>
              <a:t>phân</a:t>
            </a:r>
            <a:r>
              <a:rPr lang="en-US" sz="2600" dirty="0" smtClean="0">
                <a:solidFill>
                  <a:srgbClr val="FFFF00"/>
                </a:solidFill>
                <a:latin typeface="+mj-lt"/>
              </a:rPr>
              <a:t> </a:t>
            </a:r>
            <a:r>
              <a:rPr lang="en-US" sz="2600" dirty="0" err="1" smtClean="0">
                <a:solidFill>
                  <a:srgbClr val="FFFF00"/>
                </a:solidFill>
                <a:latin typeface="+mj-lt"/>
              </a:rPr>
              <a:t>chia</a:t>
            </a:r>
            <a:r>
              <a:rPr lang="en-US" sz="2600" dirty="0" smtClean="0">
                <a:solidFill>
                  <a:srgbClr val="FFFF00"/>
                </a:solidFill>
                <a:latin typeface="+mj-lt"/>
              </a:rPr>
              <a:t> </a:t>
            </a:r>
            <a:r>
              <a:rPr lang="en-US" sz="2600" dirty="0" err="1" smtClean="0">
                <a:solidFill>
                  <a:srgbClr val="FFFF00"/>
                </a:solidFill>
                <a:latin typeface="+mj-lt"/>
              </a:rPr>
              <a:t>và</a:t>
            </a:r>
            <a:r>
              <a:rPr lang="en-US" sz="2600" dirty="0" smtClean="0">
                <a:solidFill>
                  <a:srgbClr val="FFFF00"/>
                </a:solidFill>
                <a:latin typeface="+mj-lt"/>
              </a:rPr>
              <a:t> </a:t>
            </a:r>
            <a:r>
              <a:rPr lang="en-US" sz="2600" dirty="0" err="1" smtClean="0">
                <a:solidFill>
                  <a:srgbClr val="FFFF00"/>
                </a:solidFill>
                <a:latin typeface="+mj-lt"/>
              </a:rPr>
              <a:t>hoạt</a:t>
            </a:r>
            <a:r>
              <a:rPr lang="en-US" sz="2600" dirty="0" smtClean="0">
                <a:solidFill>
                  <a:srgbClr val="FFFF00"/>
                </a:solidFill>
                <a:latin typeface="+mj-lt"/>
              </a:rPr>
              <a:t> </a:t>
            </a:r>
            <a:r>
              <a:rPr lang="en-US" sz="2600" dirty="0" err="1" smtClean="0">
                <a:solidFill>
                  <a:srgbClr val="FFFF00"/>
                </a:solidFill>
                <a:latin typeface="+mj-lt"/>
              </a:rPr>
              <a:t>động</a:t>
            </a:r>
            <a:r>
              <a:rPr lang="en-US" sz="2600" dirty="0" smtClean="0">
                <a:solidFill>
                  <a:srgbClr val="FFFF00"/>
                </a:solidFill>
                <a:latin typeface="+mj-lt"/>
              </a:rPr>
              <a:t> </a:t>
            </a:r>
            <a:r>
              <a:rPr lang="en-US" sz="2600" dirty="0" err="1" smtClean="0">
                <a:solidFill>
                  <a:srgbClr val="FFFF00"/>
                </a:solidFill>
                <a:latin typeface="+mj-lt"/>
              </a:rPr>
              <a:t>trong</a:t>
            </a:r>
            <a:r>
              <a:rPr lang="en-US" sz="2600" dirty="0" smtClean="0">
                <a:solidFill>
                  <a:srgbClr val="FFFF00"/>
                </a:solidFill>
                <a:latin typeface="+mj-lt"/>
              </a:rPr>
              <a:t> </a:t>
            </a:r>
            <a:r>
              <a:rPr lang="en-US" sz="2600" dirty="0" err="1" smtClean="0">
                <a:solidFill>
                  <a:srgbClr val="FFFF00"/>
                </a:solidFill>
                <a:latin typeface="+mj-lt"/>
              </a:rPr>
              <a:t>cụm</a:t>
            </a:r>
            <a:r>
              <a:rPr lang="en-US" sz="2600" dirty="0" smtClean="0">
                <a:solidFill>
                  <a:srgbClr val="FFFF00"/>
                </a:solidFill>
                <a:latin typeface="+mj-lt"/>
              </a:rPr>
              <a:t>, </a:t>
            </a:r>
            <a:r>
              <a:rPr lang="en-US" sz="2600" dirty="0" err="1" smtClean="0">
                <a:solidFill>
                  <a:srgbClr val="FFFF00"/>
                </a:solidFill>
                <a:latin typeface="+mj-lt"/>
              </a:rPr>
              <a:t>khối</a:t>
            </a:r>
            <a:r>
              <a:rPr lang="en-US" sz="2600" dirty="0" smtClean="0">
                <a:solidFill>
                  <a:srgbClr val="FFFF00"/>
                </a:solidFill>
                <a:latin typeface="+mj-lt"/>
              </a:rPr>
              <a:t> </a:t>
            </a:r>
            <a:r>
              <a:rPr lang="en-US" sz="2600" dirty="0" err="1" smtClean="0">
                <a:solidFill>
                  <a:srgbClr val="FFFF00"/>
                </a:solidFill>
                <a:latin typeface="+mj-lt"/>
              </a:rPr>
              <a:t>thi</a:t>
            </a:r>
            <a:r>
              <a:rPr lang="en-US" sz="2600" dirty="0" smtClean="0">
                <a:solidFill>
                  <a:srgbClr val="FFFF00"/>
                </a:solidFill>
                <a:latin typeface="+mj-lt"/>
              </a:rPr>
              <a:t> </a:t>
            </a:r>
            <a:r>
              <a:rPr lang="en-US" sz="2600" dirty="0" err="1" smtClean="0">
                <a:solidFill>
                  <a:srgbClr val="FFFF00"/>
                </a:solidFill>
                <a:latin typeface="+mj-lt"/>
              </a:rPr>
              <a:t>đua</a:t>
            </a:r>
            <a:r>
              <a:rPr lang="en-US" sz="2600" dirty="0" smtClean="0">
                <a:solidFill>
                  <a:srgbClr val="FFFF00"/>
                </a:solidFill>
                <a:latin typeface="+mj-lt"/>
              </a:rPr>
              <a:t> </a:t>
            </a:r>
            <a:r>
              <a:rPr lang="en-US" sz="2600" dirty="0" err="1" smtClean="0">
                <a:solidFill>
                  <a:srgbClr val="FFFF00"/>
                </a:solidFill>
                <a:latin typeface="+mj-lt"/>
              </a:rPr>
              <a:t>trực</a:t>
            </a:r>
            <a:r>
              <a:rPr lang="en-US" sz="2600" dirty="0" smtClean="0">
                <a:solidFill>
                  <a:srgbClr val="FFFF00"/>
                </a:solidFill>
                <a:latin typeface="+mj-lt"/>
              </a:rPr>
              <a:t> </a:t>
            </a:r>
            <a:r>
              <a:rPr lang="en-US" sz="2600" dirty="0" err="1" smtClean="0">
                <a:solidFill>
                  <a:srgbClr val="FFFF00"/>
                </a:solidFill>
                <a:latin typeface="+mj-lt"/>
              </a:rPr>
              <a:t>thuộc</a:t>
            </a:r>
            <a:r>
              <a:rPr lang="en-US" sz="2600" dirty="0" smtClean="0">
                <a:latin typeface="+mj-lt"/>
              </a:rPr>
              <a:t>. </a:t>
            </a:r>
          </a:p>
          <a:p>
            <a:pPr algn="just">
              <a:spcBef>
                <a:spcPts val="600"/>
              </a:spcBef>
              <a:buFont typeface="Wingdings" pitchFamily="2" charset="2"/>
              <a:buNone/>
              <a:defRPr/>
            </a:pPr>
            <a:r>
              <a:rPr lang="en-US" sz="2600" dirty="0" smtClean="0">
                <a:latin typeface="+mj-lt"/>
              </a:rPr>
              <a:t>- </a:t>
            </a:r>
            <a:r>
              <a:rPr lang="en-US" sz="2600" dirty="0" err="1" smtClean="0">
                <a:latin typeface="+mj-lt"/>
              </a:rPr>
              <a:t>Hoặc</a:t>
            </a:r>
            <a:r>
              <a:rPr lang="en-US" sz="2600" dirty="0" smtClean="0">
                <a:latin typeface="+mj-lt"/>
              </a:rPr>
              <a:t> </a:t>
            </a:r>
            <a:r>
              <a:rPr lang="en-US" sz="2600" dirty="0" err="1" smtClean="0">
                <a:latin typeface="+mj-lt"/>
              </a:rPr>
              <a:t>đơn</a:t>
            </a:r>
            <a:r>
              <a:rPr lang="en-US" sz="2600" dirty="0" smtClean="0">
                <a:latin typeface="+mj-lt"/>
              </a:rPr>
              <a:t> </a:t>
            </a:r>
            <a:r>
              <a:rPr lang="en-US" sz="2600" dirty="0" err="1" smtClean="0">
                <a:latin typeface="+mj-lt"/>
              </a:rPr>
              <a:t>vị</a:t>
            </a:r>
            <a:r>
              <a:rPr lang="en-US" sz="2600" dirty="0" smtClean="0">
                <a:latin typeface="+mj-lt"/>
              </a:rPr>
              <a:t> </a:t>
            </a:r>
            <a:r>
              <a:rPr lang="en-US" sz="2600" dirty="0" err="1" smtClean="0">
                <a:latin typeface="+mj-lt"/>
              </a:rPr>
              <a:t>cấp</a:t>
            </a:r>
            <a:r>
              <a:rPr lang="en-US" sz="2600" dirty="0" smtClean="0">
                <a:latin typeface="+mj-lt"/>
              </a:rPr>
              <a:t> 2 (</a:t>
            </a:r>
            <a:r>
              <a:rPr lang="en-US" sz="2600" dirty="0" err="1" smtClean="0">
                <a:solidFill>
                  <a:srgbClr val="FFFF00"/>
                </a:solidFill>
                <a:latin typeface="+mj-lt"/>
              </a:rPr>
              <a:t>đóng</a:t>
            </a:r>
            <a:r>
              <a:rPr lang="en-US" sz="2600" dirty="0" smtClean="0">
                <a:solidFill>
                  <a:srgbClr val="FFFF00"/>
                </a:solidFill>
                <a:latin typeface="+mj-lt"/>
              </a:rPr>
              <a:t> </a:t>
            </a:r>
            <a:r>
              <a:rPr lang="en-US" sz="2600" dirty="0" err="1" smtClean="0">
                <a:solidFill>
                  <a:srgbClr val="FFFF00"/>
                </a:solidFill>
                <a:latin typeface="+mj-lt"/>
              </a:rPr>
              <a:t>trên</a:t>
            </a:r>
            <a:r>
              <a:rPr lang="en-US" sz="2600" dirty="0" smtClean="0">
                <a:solidFill>
                  <a:srgbClr val="FFFF00"/>
                </a:solidFill>
                <a:latin typeface="+mj-lt"/>
              </a:rPr>
              <a:t> </a:t>
            </a:r>
            <a:r>
              <a:rPr lang="en-US" sz="2600" dirty="0" err="1" smtClean="0">
                <a:solidFill>
                  <a:srgbClr val="FFFF00"/>
                </a:solidFill>
                <a:latin typeface="+mj-lt"/>
              </a:rPr>
              <a:t>địa</a:t>
            </a:r>
            <a:r>
              <a:rPr lang="en-US" sz="2600" dirty="0" smtClean="0">
                <a:solidFill>
                  <a:srgbClr val="FFFF00"/>
                </a:solidFill>
                <a:latin typeface="+mj-lt"/>
              </a:rPr>
              <a:t> </a:t>
            </a:r>
            <a:r>
              <a:rPr lang="en-US" sz="2600" dirty="0" err="1" smtClean="0">
                <a:solidFill>
                  <a:srgbClr val="FFFF00"/>
                </a:solidFill>
                <a:latin typeface="+mj-lt"/>
              </a:rPr>
              <a:t>bàn</a:t>
            </a:r>
            <a:r>
              <a:rPr lang="en-US" sz="2600" dirty="0" smtClean="0">
                <a:solidFill>
                  <a:srgbClr val="FFFF00"/>
                </a:solidFill>
                <a:latin typeface="+mj-lt"/>
              </a:rPr>
              <a:t> </a:t>
            </a:r>
            <a:r>
              <a:rPr lang="en-US" sz="2600" dirty="0" err="1" smtClean="0">
                <a:solidFill>
                  <a:srgbClr val="FFFF00"/>
                </a:solidFill>
                <a:latin typeface="+mj-lt"/>
              </a:rPr>
              <a:t>quận</a:t>
            </a:r>
            <a:r>
              <a:rPr lang="en-US" sz="2600" dirty="0" smtClean="0">
                <a:solidFill>
                  <a:srgbClr val="FFFF00"/>
                </a:solidFill>
                <a:latin typeface="+mj-lt"/>
              </a:rPr>
              <a:t>, </a:t>
            </a:r>
            <a:r>
              <a:rPr lang="en-US" sz="2600" dirty="0" err="1" smtClean="0">
                <a:solidFill>
                  <a:srgbClr val="FFFF00"/>
                </a:solidFill>
                <a:latin typeface="+mj-lt"/>
              </a:rPr>
              <a:t>huyện</a:t>
            </a:r>
            <a:r>
              <a:rPr lang="en-US" sz="2600" dirty="0" smtClean="0">
                <a:solidFill>
                  <a:srgbClr val="FFFF00"/>
                </a:solidFill>
                <a:latin typeface="+mj-lt"/>
              </a:rPr>
              <a:t> </a:t>
            </a:r>
            <a:r>
              <a:rPr lang="en-US" sz="2600" dirty="0" err="1" smtClean="0">
                <a:solidFill>
                  <a:srgbClr val="FFFF00"/>
                </a:solidFill>
                <a:latin typeface="+mj-lt"/>
              </a:rPr>
              <a:t>có</a:t>
            </a:r>
            <a:r>
              <a:rPr lang="en-US" sz="2600" dirty="0" smtClean="0">
                <a:solidFill>
                  <a:srgbClr val="FFFF00"/>
                </a:solidFill>
                <a:latin typeface="+mj-lt"/>
              </a:rPr>
              <a:t> </a:t>
            </a:r>
            <a:r>
              <a:rPr lang="en-US" sz="2600" dirty="0" err="1" smtClean="0">
                <a:solidFill>
                  <a:srgbClr val="FFFF00"/>
                </a:solidFill>
                <a:latin typeface="+mj-lt"/>
              </a:rPr>
              <a:t>tham</a:t>
            </a:r>
            <a:r>
              <a:rPr lang="en-US" sz="2600" dirty="0" smtClean="0">
                <a:solidFill>
                  <a:srgbClr val="FFFF00"/>
                </a:solidFill>
                <a:latin typeface="+mj-lt"/>
              </a:rPr>
              <a:t> </a:t>
            </a:r>
            <a:r>
              <a:rPr lang="en-US" sz="2600" dirty="0" err="1" smtClean="0">
                <a:solidFill>
                  <a:srgbClr val="FFFF00"/>
                </a:solidFill>
                <a:latin typeface="+mj-lt"/>
              </a:rPr>
              <a:t>gia</a:t>
            </a:r>
            <a:r>
              <a:rPr lang="en-US" sz="2600" dirty="0" smtClean="0">
                <a:solidFill>
                  <a:srgbClr val="FFFF00"/>
                </a:solidFill>
                <a:latin typeface="+mj-lt"/>
              </a:rPr>
              <a:t> </a:t>
            </a:r>
            <a:r>
              <a:rPr lang="en-US" sz="2600" dirty="0" err="1" smtClean="0">
                <a:solidFill>
                  <a:srgbClr val="FFFF00"/>
                </a:solidFill>
                <a:latin typeface="+mj-lt"/>
              </a:rPr>
              <a:t>hoạt</a:t>
            </a:r>
            <a:r>
              <a:rPr lang="en-US" sz="2600" dirty="0" smtClean="0">
                <a:solidFill>
                  <a:srgbClr val="FFFF00"/>
                </a:solidFill>
                <a:latin typeface="+mj-lt"/>
              </a:rPr>
              <a:t> </a:t>
            </a:r>
            <a:r>
              <a:rPr lang="en-US" sz="2600" dirty="0" err="1" smtClean="0">
                <a:solidFill>
                  <a:srgbClr val="FFFF00"/>
                </a:solidFill>
                <a:latin typeface="+mj-lt"/>
              </a:rPr>
              <a:t>động</a:t>
            </a:r>
            <a:r>
              <a:rPr lang="en-US" sz="2600" dirty="0" smtClean="0">
                <a:solidFill>
                  <a:srgbClr val="FFFF00"/>
                </a:solidFill>
                <a:latin typeface="+mj-lt"/>
              </a:rPr>
              <a:t> </a:t>
            </a:r>
            <a:r>
              <a:rPr lang="en-US" sz="2600" dirty="0" err="1" smtClean="0">
                <a:solidFill>
                  <a:srgbClr val="FFFF00"/>
                </a:solidFill>
                <a:latin typeface="+mj-lt"/>
              </a:rPr>
              <a:t>cụm</a:t>
            </a:r>
            <a:r>
              <a:rPr lang="en-US" sz="2600" dirty="0" smtClean="0">
                <a:solidFill>
                  <a:srgbClr val="FFFF00"/>
                </a:solidFill>
                <a:latin typeface="+mj-lt"/>
              </a:rPr>
              <a:t>, </a:t>
            </a:r>
            <a:r>
              <a:rPr lang="en-US" sz="2600" dirty="0" err="1" smtClean="0">
                <a:solidFill>
                  <a:srgbClr val="FFFF00"/>
                </a:solidFill>
                <a:latin typeface="+mj-lt"/>
              </a:rPr>
              <a:t>khối</a:t>
            </a:r>
            <a:r>
              <a:rPr lang="en-US" sz="2600" dirty="0" smtClean="0">
                <a:solidFill>
                  <a:srgbClr val="FFFF00"/>
                </a:solidFill>
                <a:latin typeface="+mj-lt"/>
              </a:rPr>
              <a:t> </a:t>
            </a:r>
            <a:r>
              <a:rPr lang="en-US" sz="2600" dirty="0" err="1" smtClean="0">
                <a:solidFill>
                  <a:srgbClr val="FFFF00"/>
                </a:solidFill>
                <a:latin typeface="+mj-lt"/>
              </a:rPr>
              <a:t>thi</a:t>
            </a:r>
            <a:r>
              <a:rPr lang="en-US" sz="2600" dirty="0" smtClean="0">
                <a:solidFill>
                  <a:srgbClr val="FFFF00"/>
                </a:solidFill>
                <a:latin typeface="+mj-lt"/>
              </a:rPr>
              <a:t> </a:t>
            </a:r>
            <a:r>
              <a:rPr lang="en-US" sz="2600" dirty="0" err="1" smtClean="0">
                <a:solidFill>
                  <a:srgbClr val="FFFF00"/>
                </a:solidFill>
                <a:latin typeface="+mj-lt"/>
              </a:rPr>
              <a:t>đua</a:t>
            </a:r>
            <a:r>
              <a:rPr lang="en-US" sz="2600" dirty="0" smtClean="0">
                <a:solidFill>
                  <a:srgbClr val="FFFF00"/>
                </a:solidFill>
                <a:latin typeface="+mj-lt"/>
              </a:rPr>
              <a:t> do </a:t>
            </a:r>
            <a:r>
              <a:rPr lang="en-US" sz="2600" dirty="0" err="1" smtClean="0">
                <a:solidFill>
                  <a:srgbClr val="FFFF00"/>
                </a:solidFill>
                <a:latin typeface="+mj-lt"/>
              </a:rPr>
              <a:t>thành</a:t>
            </a:r>
            <a:r>
              <a:rPr lang="en-US" sz="2600" dirty="0" smtClean="0">
                <a:solidFill>
                  <a:srgbClr val="FFFF00"/>
                </a:solidFill>
                <a:latin typeface="+mj-lt"/>
              </a:rPr>
              <a:t> </a:t>
            </a:r>
            <a:r>
              <a:rPr lang="en-US" sz="2600" dirty="0" err="1" smtClean="0">
                <a:solidFill>
                  <a:srgbClr val="FFFF00"/>
                </a:solidFill>
                <a:latin typeface="+mj-lt"/>
              </a:rPr>
              <a:t>phố</a:t>
            </a:r>
            <a:r>
              <a:rPr lang="en-US" sz="2600" dirty="0" smtClean="0">
                <a:solidFill>
                  <a:srgbClr val="FFFF00"/>
                </a:solidFill>
                <a:latin typeface="+mj-lt"/>
              </a:rPr>
              <a:t> </a:t>
            </a:r>
            <a:r>
              <a:rPr lang="en-US" sz="2600" dirty="0" err="1" smtClean="0">
                <a:solidFill>
                  <a:srgbClr val="FFFF00"/>
                </a:solidFill>
                <a:latin typeface="+mj-lt"/>
              </a:rPr>
              <a:t>tổ</a:t>
            </a:r>
            <a:r>
              <a:rPr lang="en-US" sz="2600" dirty="0" smtClean="0">
                <a:solidFill>
                  <a:srgbClr val="FFFF00"/>
                </a:solidFill>
                <a:latin typeface="+mj-lt"/>
              </a:rPr>
              <a:t> </a:t>
            </a:r>
            <a:r>
              <a:rPr lang="en-US" sz="2600" dirty="0" err="1" smtClean="0">
                <a:solidFill>
                  <a:srgbClr val="FFFF00"/>
                </a:solidFill>
                <a:latin typeface="+mj-lt"/>
              </a:rPr>
              <a:t>chức</a:t>
            </a:r>
            <a:r>
              <a:rPr lang="en-US" sz="2600" dirty="0" smtClean="0">
                <a:solidFill>
                  <a:srgbClr val="FFFF00"/>
                </a:solidFill>
                <a:latin typeface="+mj-lt"/>
              </a:rPr>
              <a:t>); </a:t>
            </a:r>
            <a:r>
              <a:rPr lang="en-US" sz="2600" dirty="0" err="1" smtClean="0">
                <a:solidFill>
                  <a:srgbClr val="FFFF00"/>
                </a:solidFill>
                <a:latin typeface="+mj-lt"/>
              </a:rPr>
              <a:t>đơn</a:t>
            </a:r>
            <a:r>
              <a:rPr lang="en-US" sz="2600" dirty="0" smtClean="0">
                <a:solidFill>
                  <a:srgbClr val="FFFF00"/>
                </a:solidFill>
                <a:latin typeface="+mj-lt"/>
              </a:rPr>
              <a:t> </a:t>
            </a:r>
            <a:r>
              <a:rPr lang="en-US" sz="2600" dirty="0" err="1" smtClean="0">
                <a:solidFill>
                  <a:srgbClr val="FFFF00"/>
                </a:solidFill>
                <a:latin typeface="+mj-lt"/>
              </a:rPr>
              <a:t>vị</a:t>
            </a:r>
            <a:r>
              <a:rPr lang="en-US" sz="2600" dirty="0" smtClean="0">
                <a:solidFill>
                  <a:srgbClr val="FFFF00"/>
                </a:solidFill>
                <a:latin typeface="+mj-lt"/>
              </a:rPr>
              <a:t> </a:t>
            </a:r>
            <a:r>
              <a:rPr lang="en-US" sz="2600" dirty="0" err="1" smtClean="0">
                <a:solidFill>
                  <a:srgbClr val="FFFF00"/>
                </a:solidFill>
                <a:latin typeface="+mj-lt"/>
              </a:rPr>
              <a:t>cấp</a:t>
            </a:r>
            <a:r>
              <a:rPr lang="en-US" sz="2600" dirty="0" smtClean="0">
                <a:solidFill>
                  <a:srgbClr val="FFFF00"/>
                </a:solidFill>
                <a:latin typeface="+mj-lt"/>
              </a:rPr>
              <a:t> 3</a:t>
            </a:r>
            <a:r>
              <a:rPr lang="en-US" sz="2600" dirty="0" smtClean="0">
                <a:latin typeface="+mj-lt"/>
              </a:rPr>
              <a:t> </a:t>
            </a:r>
            <a:r>
              <a:rPr lang="en-US" sz="2600" dirty="0" err="1" smtClean="0">
                <a:latin typeface="+mj-lt"/>
              </a:rPr>
              <a:t>nhưng</a:t>
            </a:r>
            <a:r>
              <a:rPr lang="en-US" sz="2600" dirty="0" smtClean="0">
                <a:latin typeface="+mj-lt"/>
              </a:rPr>
              <a:t> </a:t>
            </a:r>
            <a:r>
              <a:rPr lang="en-US" sz="2600" dirty="0" err="1" smtClean="0">
                <a:solidFill>
                  <a:srgbClr val="FF0000"/>
                </a:solidFill>
                <a:latin typeface="+mj-lt"/>
              </a:rPr>
              <a:t>có</a:t>
            </a:r>
            <a:r>
              <a:rPr lang="en-US" sz="2600" dirty="0" smtClean="0">
                <a:solidFill>
                  <a:srgbClr val="FF0000"/>
                </a:solidFill>
                <a:latin typeface="+mj-lt"/>
              </a:rPr>
              <a:t> </a:t>
            </a:r>
            <a:r>
              <a:rPr lang="en-US" sz="2600" dirty="0" err="1" smtClean="0">
                <a:solidFill>
                  <a:srgbClr val="FF0000"/>
                </a:solidFill>
                <a:latin typeface="+mj-lt"/>
              </a:rPr>
              <a:t>quy</a:t>
            </a:r>
            <a:r>
              <a:rPr lang="en-US" sz="2600" dirty="0" smtClean="0">
                <a:solidFill>
                  <a:srgbClr val="FF0000"/>
                </a:solidFill>
                <a:latin typeface="+mj-lt"/>
              </a:rPr>
              <a:t> </a:t>
            </a:r>
            <a:r>
              <a:rPr lang="en-US" sz="2600" dirty="0" err="1" smtClean="0">
                <a:solidFill>
                  <a:srgbClr val="FF0000"/>
                </a:solidFill>
                <a:latin typeface="+mj-lt"/>
              </a:rPr>
              <a:t>mô</a:t>
            </a:r>
            <a:r>
              <a:rPr lang="en-US" sz="2600" dirty="0" smtClean="0">
                <a:solidFill>
                  <a:srgbClr val="FF0000"/>
                </a:solidFill>
                <a:latin typeface="+mj-lt"/>
              </a:rPr>
              <a:t> </a:t>
            </a:r>
            <a:r>
              <a:rPr lang="en-US" sz="2600" dirty="0" err="1" smtClean="0">
                <a:solidFill>
                  <a:srgbClr val="FF0000"/>
                </a:solidFill>
                <a:latin typeface="+mj-lt"/>
              </a:rPr>
              <a:t>lớn</a:t>
            </a:r>
            <a:r>
              <a:rPr lang="en-US" sz="2600" dirty="0" smtClean="0">
                <a:solidFill>
                  <a:srgbClr val="FFFF00"/>
                </a:solidFill>
                <a:latin typeface="+mj-lt"/>
              </a:rPr>
              <a:t>, </a:t>
            </a:r>
            <a:r>
              <a:rPr lang="en-US" sz="2600" dirty="0" err="1" smtClean="0">
                <a:solidFill>
                  <a:srgbClr val="FFFF00"/>
                </a:solidFill>
                <a:latin typeface="+mj-lt"/>
              </a:rPr>
              <a:t>được</a:t>
            </a:r>
            <a:r>
              <a:rPr lang="en-US" sz="2600" dirty="0" smtClean="0">
                <a:solidFill>
                  <a:srgbClr val="FFFF00"/>
                </a:solidFill>
                <a:latin typeface="+mj-lt"/>
              </a:rPr>
              <a:t> </a:t>
            </a:r>
            <a:r>
              <a:rPr lang="en-US" sz="2600" dirty="0" err="1" smtClean="0">
                <a:solidFill>
                  <a:srgbClr val="FFFF00"/>
                </a:solidFill>
                <a:latin typeface="+mj-lt"/>
              </a:rPr>
              <a:t>tổ</a:t>
            </a:r>
            <a:r>
              <a:rPr lang="en-US" sz="2600" dirty="0" smtClean="0">
                <a:solidFill>
                  <a:srgbClr val="FFFF00"/>
                </a:solidFill>
                <a:latin typeface="+mj-lt"/>
              </a:rPr>
              <a:t> </a:t>
            </a:r>
            <a:r>
              <a:rPr lang="en-US" sz="2600" dirty="0" err="1" smtClean="0">
                <a:solidFill>
                  <a:srgbClr val="FFFF00"/>
                </a:solidFill>
                <a:latin typeface="+mj-lt"/>
              </a:rPr>
              <a:t>chức</a:t>
            </a:r>
            <a:r>
              <a:rPr lang="en-US" sz="2600" dirty="0" smtClean="0">
                <a:solidFill>
                  <a:srgbClr val="FFFF00"/>
                </a:solidFill>
                <a:latin typeface="+mj-lt"/>
              </a:rPr>
              <a:t> </a:t>
            </a:r>
            <a:r>
              <a:rPr lang="en-US" sz="2600" dirty="0" err="1" smtClean="0">
                <a:solidFill>
                  <a:srgbClr val="FFFF00"/>
                </a:solidFill>
                <a:latin typeface="+mj-lt"/>
              </a:rPr>
              <a:t>phân</a:t>
            </a:r>
            <a:r>
              <a:rPr lang="en-US" sz="2600" dirty="0" smtClean="0">
                <a:solidFill>
                  <a:srgbClr val="FFFF00"/>
                </a:solidFill>
                <a:latin typeface="+mj-lt"/>
              </a:rPr>
              <a:t> </a:t>
            </a:r>
            <a:r>
              <a:rPr lang="en-US" sz="2600" dirty="0" err="1" smtClean="0">
                <a:solidFill>
                  <a:srgbClr val="FFFF00"/>
                </a:solidFill>
                <a:latin typeface="+mj-lt"/>
              </a:rPr>
              <a:t>chia</a:t>
            </a:r>
            <a:r>
              <a:rPr lang="en-US" sz="2600" dirty="0" smtClean="0">
                <a:solidFill>
                  <a:srgbClr val="FFFF00"/>
                </a:solidFill>
                <a:latin typeface="+mj-lt"/>
              </a:rPr>
              <a:t> </a:t>
            </a:r>
            <a:r>
              <a:rPr lang="en-US" sz="2600" dirty="0" err="1" smtClean="0">
                <a:solidFill>
                  <a:srgbClr val="FFFF00"/>
                </a:solidFill>
                <a:latin typeface="+mj-lt"/>
              </a:rPr>
              <a:t>và</a:t>
            </a:r>
            <a:r>
              <a:rPr lang="en-US" sz="2600" dirty="0" smtClean="0">
                <a:solidFill>
                  <a:srgbClr val="FFFF00"/>
                </a:solidFill>
                <a:latin typeface="+mj-lt"/>
              </a:rPr>
              <a:t> </a:t>
            </a:r>
            <a:r>
              <a:rPr lang="en-US" sz="2600" dirty="0" err="1" smtClean="0">
                <a:solidFill>
                  <a:srgbClr val="FFFF00"/>
                </a:solidFill>
                <a:latin typeface="+mj-lt"/>
              </a:rPr>
              <a:t>hoạt</a:t>
            </a:r>
            <a:r>
              <a:rPr lang="en-US" sz="2600" dirty="0" smtClean="0">
                <a:solidFill>
                  <a:srgbClr val="FFFF00"/>
                </a:solidFill>
                <a:latin typeface="+mj-lt"/>
              </a:rPr>
              <a:t> </a:t>
            </a:r>
            <a:r>
              <a:rPr lang="en-US" sz="2600" dirty="0" err="1" smtClean="0">
                <a:solidFill>
                  <a:srgbClr val="FFFF00"/>
                </a:solidFill>
                <a:latin typeface="+mj-lt"/>
              </a:rPr>
              <a:t>động</a:t>
            </a:r>
            <a:r>
              <a:rPr lang="en-US" sz="2600" dirty="0" smtClean="0">
                <a:solidFill>
                  <a:srgbClr val="FFFF00"/>
                </a:solidFill>
                <a:latin typeface="+mj-lt"/>
              </a:rPr>
              <a:t> </a:t>
            </a:r>
            <a:r>
              <a:rPr lang="en-US" sz="2600" dirty="0" err="1" smtClean="0">
                <a:solidFill>
                  <a:srgbClr val="FFFF00"/>
                </a:solidFill>
                <a:latin typeface="+mj-lt"/>
              </a:rPr>
              <a:t>trong</a:t>
            </a:r>
            <a:r>
              <a:rPr lang="en-US" sz="2600" dirty="0" smtClean="0">
                <a:solidFill>
                  <a:srgbClr val="FFFF00"/>
                </a:solidFill>
                <a:latin typeface="+mj-lt"/>
              </a:rPr>
              <a:t> </a:t>
            </a:r>
            <a:r>
              <a:rPr lang="en-US" sz="2600" dirty="0" err="1" smtClean="0">
                <a:solidFill>
                  <a:srgbClr val="FFFF00"/>
                </a:solidFill>
                <a:latin typeface="+mj-lt"/>
              </a:rPr>
              <a:t>cụm</a:t>
            </a:r>
            <a:r>
              <a:rPr lang="en-US" sz="2600" dirty="0" smtClean="0">
                <a:solidFill>
                  <a:srgbClr val="FFFF00"/>
                </a:solidFill>
                <a:latin typeface="+mj-lt"/>
              </a:rPr>
              <a:t>, </a:t>
            </a:r>
            <a:r>
              <a:rPr lang="en-US" sz="2600" dirty="0" err="1" smtClean="0">
                <a:solidFill>
                  <a:srgbClr val="FFFF00"/>
                </a:solidFill>
                <a:latin typeface="+mj-lt"/>
              </a:rPr>
              <a:t>khối</a:t>
            </a:r>
            <a:r>
              <a:rPr lang="en-US" sz="2600" dirty="0" smtClean="0">
                <a:solidFill>
                  <a:srgbClr val="FFFF00"/>
                </a:solidFill>
                <a:latin typeface="+mj-lt"/>
              </a:rPr>
              <a:t> </a:t>
            </a:r>
            <a:r>
              <a:rPr lang="en-US" sz="2600" dirty="0" err="1" smtClean="0">
                <a:solidFill>
                  <a:srgbClr val="FFFF00"/>
                </a:solidFill>
                <a:latin typeface="+mj-lt"/>
              </a:rPr>
              <a:t>thi</a:t>
            </a:r>
            <a:r>
              <a:rPr lang="en-US" sz="2600" dirty="0" smtClean="0">
                <a:solidFill>
                  <a:srgbClr val="FFFF00"/>
                </a:solidFill>
                <a:latin typeface="+mj-lt"/>
              </a:rPr>
              <a:t> </a:t>
            </a:r>
            <a:r>
              <a:rPr lang="en-US" sz="2600" dirty="0" err="1" smtClean="0">
                <a:solidFill>
                  <a:srgbClr val="FFFF00"/>
                </a:solidFill>
                <a:latin typeface="+mj-lt"/>
              </a:rPr>
              <a:t>đua</a:t>
            </a:r>
            <a:r>
              <a:rPr lang="en-US" sz="2600" dirty="0" smtClean="0">
                <a:solidFill>
                  <a:srgbClr val="FFFF00"/>
                </a:solidFill>
                <a:latin typeface="+mj-lt"/>
              </a:rPr>
              <a:t> </a:t>
            </a:r>
            <a:r>
              <a:rPr lang="en-US" sz="2600" dirty="0" err="1" smtClean="0">
                <a:solidFill>
                  <a:srgbClr val="FFFF00"/>
                </a:solidFill>
                <a:latin typeface="+mj-lt"/>
              </a:rPr>
              <a:t>trực</a:t>
            </a:r>
            <a:r>
              <a:rPr lang="en-US" sz="2600" dirty="0" smtClean="0">
                <a:solidFill>
                  <a:srgbClr val="FFFF00"/>
                </a:solidFill>
                <a:latin typeface="+mj-lt"/>
              </a:rPr>
              <a:t> </a:t>
            </a:r>
            <a:r>
              <a:rPr lang="en-US" sz="2600" dirty="0" err="1" smtClean="0">
                <a:solidFill>
                  <a:srgbClr val="FFFF00"/>
                </a:solidFill>
                <a:latin typeface="+mj-lt"/>
              </a:rPr>
              <a:t>thuộc</a:t>
            </a:r>
            <a:r>
              <a:rPr lang="en-US" sz="2600" dirty="0" smtClean="0">
                <a:solidFill>
                  <a:srgbClr val="FFFF00"/>
                </a:solidFill>
                <a:latin typeface="+mj-lt"/>
              </a:rPr>
              <a:t>.</a:t>
            </a:r>
          </a:p>
          <a:p>
            <a:pPr algn="just">
              <a:spcBef>
                <a:spcPts val="600"/>
              </a:spcBef>
              <a:buFont typeface="Wingdings" pitchFamily="2" charset="2"/>
              <a:buNone/>
              <a:defRPr/>
            </a:pPr>
            <a:r>
              <a:rPr lang="en-US" sz="2600" dirty="0" smtClean="0">
                <a:latin typeface="+mj-lt"/>
              </a:rPr>
              <a:t>d)</a:t>
            </a:r>
            <a:r>
              <a:rPr lang="vi-VN" sz="2600" dirty="0" smtClean="0">
                <a:latin typeface="+mj-lt"/>
              </a:rPr>
              <a:t> Đối với đơn vị sự nghiệp gồm: Trường học, bệnh viện và tương đương</a:t>
            </a:r>
            <a:r>
              <a:rPr lang="en-US" sz="2600" dirty="0" smtClean="0">
                <a:latin typeface="+mj-lt"/>
              </a:rPr>
              <a:t> (</a:t>
            </a:r>
            <a:r>
              <a:rPr lang="en-US" sz="2600" dirty="0" err="1" smtClean="0">
                <a:latin typeface="+mj-lt"/>
              </a:rPr>
              <a:t>trừ</a:t>
            </a:r>
            <a:r>
              <a:rPr lang="en-US" sz="2600" dirty="0" smtClean="0">
                <a:latin typeface="+mj-lt"/>
              </a:rPr>
              <a:t> </a:t>
            </a:r>
            <a:r>
              <a:rPr lang="en-US" sz="2600" dirty="0" err="1" smtClean="0">
                <a:latin typeface="+mj-lt"/>
              </a:rPr>
              <a:t>các</a:t>
            </a:r>
            <a:r>
              <a:rPr lang="en-US" sz="2600" dirty="0" smtClean="0">
                <a:latin typeface="+mj-lt"/>
              </a:rPr>
              <a:t> </a:t>
            </a:r>
            <a:r>
              <a:rPr lang="en-US" sz="2600" dirty="0" err="1" smtClean="0">
                <a:latin typeface="+mj-lt"/>
              </a:rPr>
              <a:t>trường</a:t>
            </a:r>
            <a:r>
              <a:rPr lang="en-US" sz="2600" dirty="0" smtClean="0">
                <a:latin typeface="+mj-lt"/>
              </a:rPr>
              <a:t> </a:t>
            </a:r>
            <a:r>
              <a:rPr lang="en-US" sz="2600" dirty="0" err="1" smtClean="0">
                <a:latin typeface="+mj-lt"/>
              </a:rPr>
              <a:t>Đại</a:t>
            </a:r>
            <a:r>
              <a:rPr lang="en-US" sz="2600" dirty="0" smtClean="0">
                <a:latin typeface="+mj-lt"/>
              </a:rPr>
              <a:t> </a:t>
            </a:r>
            <a:r>
              <a:rPr lang="en-US" sz="2600" dirty="0" err="1" smtClean="0">
                <a:latin typeface="+mj-lt"/>
              </a:rPr>
              <a:t>học</a:t>
            </a:r>
            <a:r>
              <a:rPr lang="en-US" sz="2600" dirty="0" smtClean="0">
                <a:latin typeface="+mj-lt"/>
              </a:rPr>
              <a:t> </a:t>
            </a:r>
            <a:r>
              <a:rPr lang="en-US" sz="2600" dirty="0" err="1" smtClean="0">
                <a:latin typeface="+mj-lt"/>
              </a:rPr>
              <a:t>trong</a:t>
            </a:r>
            <a:r>
              <a:rPr lang="en-US" sz="2600" dirty="0" smtClean="0">
                <a:latin typeface="+mj-lt"/>
              </a:rPr>
              <a:t> </a:t>
            </a:r>
            <a:r>
              <a:rPr lang="en-US" sz="2600" dirty="0" err="1" smtClean="0">
                <a:latin typeface="+mj-lt"/>
              </a:rPr>
              <a:t>các</a:t>
            </a:r>
            <a:r>
              <a:rPr lang="en-US" sz="2600" dirty="0" smtClean="0">
                <a:latin typeface="+mj-lt"/>
              </a:rPr>
              <a:t> </a:t>
            </a:r>
            <a:r>
              <a:rPr lang="en-US" sz="2600" dirty="0" err="1" smtClean="0">
                <a:latin typeface="+mj-lt"/>
              </a:rPr>
              <a:t>khối</a:t>
            </a:r>
            <a:r>
              <a:rPr lang="en-US" sz="2600" dirty="0" smtClean="0">
                <a:latin typeface="+mj-lt"/>
              </a:rPr>
              <a:t> </a:t>
            </a:r>
            <a:r>
              <a:rPr lang="en-US" sz="2600" dirty="0" err="1" smtClean="0">
                <a:latin typeface="+mj-lt"/>
              </a:rPr>
              <a:t>thi</a:t>
            </a:r>
            <a:r>
              <a:rPr lang="en-US" sz="2600" dirty="0" smtClean="0">
                <a:latin typeface="+mj-lt"/>
              </a:rPr>
              <a:t> </a:t>
            </a:r>
            <a:r>
              <a:rPr lang="en-US" sz="2600" dirty="0" err="1" smtClean="0">
                <a:latin typeface="+mj-lt"/>
              </a:rPr>
              <a:t>đua</a:t>
            </a:r>
            <a:r>
              <a:rPr lang="en-US" sz="2600" dirty="0" smtClean="0">
                <a:latin typeface="+mj-lt"/>
              </a:rPr>
              <a:t> </a:t>
            </a:r>
            <a:r>
              <a:rPr lang="en-US" sz="2600" dirty="0" err="1" smtClean="0">
                <a:latin typeface="+mj-lt"/>
              </a:rPr>
              <a:t>thuộc</a:t>
            </a:r>
            <a:r>
              <a:rPr lang="en-US" sz="2600" dirty="0" smtClean="0">
                <a:latin typeface="+mj-lt"/>
              </a:rPr>
              <a:t> </a:t>
            </a:r>
            <a:r>
              <a:rPr lang="en-US" sz="2600" dirty="0" err="1" smtClean="0">
                <a:latin typeface="+mj-lt"/>
              </a:rPr>
              <a:t>thành</a:t>
            </a:r>
            <a:r>
              <a:rPr lang="en-US" sz="2600" dirty="0" smtClean="0">
                <a:latin typeface="+mj-lt"/>
              </a:rPr>
              <a:t> </a:t>
            </a:r>
            <a:r>
              <a:rPr lang="en-US" sz="2600" dirty="0" err="1" smtClean="0">
                <a:latin typeface="+mj-lt"/>
              </a:rPr>
              <a:t>phố</a:t>
            </a:r>
            <a:r>
              <a:rPr lang="en-US" sz="2600" dirty="0" smtClean="0">
                <a:latin typeface="+mj-lt"/>
              </a:rPr>
              <a:t>)</a:t>
            </a:r>
            <a:r>
              <a:rPr lang="vi-VN" sz="2600" dirty="0" smtClean="0">
                <a:latin typeface="+mj-lt"/>
              </a:rPr>
              <a:t>; các đơn vị trực thuộc như phòng</a:t>
            </a:r>
            <a:r>
              <a:rPr lang="en-US" sz="2600" dirty="0" smtClean="0">
                <a:latin typeface="+mj-lt"/>
              </a:rPr>
              <a:t>, ban, </a:t>
            </a:r>
            <a:r>
              <a:rPr lang="en-US" sz="2600" dirty="0" err="1" smtClean="0">
                <a:latin typeface="+mj-lt"/>
              </a:rPr>
              <a:t>khoa</a:t>
            </a:r>
            <a:r>
              <a:rPr lang="vi-VN" sz="2600" dirty="0" smtClean="0">
                <a:latin typeface="+mj-lt"/>
              </a:rPr>
              <a:t> và tương đương</a:t>
            </a:r>
            <a:r>
              <a:rPr lang="en-US" sz="2600" dirty="0" smtClean="0">
                <a:latin typeface="+mj-lt"/>
              </a:rPr>
              <a:t> </a:t>
            </a:r>
            <a:r>
              <a:rPr lang="en-US" sz="2600" dirty="0" err="1" smtClean="0">
                <a:latin typeface="+mj-lt"/>
              </a:rPr>
              <a:t>trực</a:t>
            </a:r>
            <a:r>
              <a:rPr lang="en-US" sz="2600" dirty="0" smtClean="0">
                <a:latin typeface="+mj-lt"/>
              </a:rPr>
              <a:t> </a:t>
            </a:r>
            <a:r>
              <a:rPr lang="en-US" sz="2600" dirty="0" err="1" smtClean="0">
                <a:latin typeface="+mj-lt"/>
              </a:rPr>
              <a:t>thuộc</a:t>
            </a:r>
            <a:r>
              <a:rPr lang="en-US" sz="2600" dirty="0" smtClean="0">
                <a:latin typeface="+mj-lt"/>
              </a:rPr>
              <a:t> </a:t>
            </a:r>
            <a:r>
              <a:rPr lang="en-US" sz="2600" dirty="0" err="1" smtClean="0">
                <a:latin typeface="+mj-lt"/>
              </a:rPr>
              <a:t>trường</a:t>
            </a:r>
            <a:r>
              <a:rPr lang="en-US" sz="2600" dirty="0" smtClean="0">
                <a:latin typeface="+mj-lt"/>
              </a:rPr>
              <a:t> </a:t>
            </a:r>
            <a:r>
              <a:rPr lang="en-US" sz="2600" dirty="0" err="1" smtClean="0">
                <a:latin typeface="+mj-lt"/>
              </a:rPr>
              <a:t>học</a:t>
            </a:r>
            <a:r>
              <a:rPr lang="en-US" sz="2600" dirty="0" smtClean="0">
                <a:latin typeface="+mj-lt"/>
              </a:rPr>
              <a:t>, </a:t>
            </a:r>
            <a:r>
              <a:rPr lang="en-US" sz="2600" dirty="0" err="1" smtClean="0">
                <a:latin typeface="+mj-lt"/>
              </a:rPr>
              <a:t>bệnh</a:t>
            </a:r>
            <a:r>
              <a:rPr lang="en-US" sz="2600" dirty="0" smtClean="0">
                <a:latin typeface="+mj-lt"/>
              </a:rPr>
              <a:t> </a:t>
            </a:r>
            <a:r>
              <a:rPr lang="en-US" sz="2600" dirty="0" err="1" smtClean="0">
                <a:latin typeface="+mj-lt"/>
              </a:rPr>
              <a:t>viện</a:t>
            </a:r>
            <a:r>
              <a:rPr lang="en-US" sz="2600" dirty="0" smtClean="0">
                <a:latin typeface="+mj-lt"/>
              </a:rPr>
              <a:t> </a:t>
            </a:r>
            <a:r>
              <a:rPr lang="en-US" sz="2600" dirty="0" err="1" smtClean="0">
                <a:latin typeface="+mj-lt"/>
              </a:rPr>
              <a:t>và</a:t>
            </a:r>
            <a:r>
              <a:rPr lang="en-US" sz="2600" dirty="0" smtClean="0">
                <a:latin typeface="+mj-lt"/>
              </a:rPr>
              <a:t> </a:t>
            </a:r>
            <a:r>
              <a:rPr lang="en-US" sz="2600" dirty="0" err="1" smtClean="0">
                <a:latin typeface="+mj-lt"/>
              </a:rPr>
              <a:t>tương</a:t>
            </a:r>
            <a:r>
              <a:rPr lang="en-US" sz="2600" dirty="0" smtClean="0">
                <a:latin typeface="+mj-lt"/>
              </a:rPr>
              <a:t> </a:t>
            </a:r>
            <a:r>
              <a:rPr lang="en-US" sz="2600" dirty="0" err="1" smtClean="0">
                <a:latin typeface="+mj-lt"/>
              </a:rPr>
              <a:t>đương</a:t>
            </a:r>
            <a:r>
              <a:rPr lang="en-US" sz="2600" dirty="0" smtClean="0">
                <a:latin typeface="+mj-lt"/>
              </a:rPr>
              <a:t> </a:t>
            </a:r>
            <a:r>
              <a:rPr lang="en-US" sz="2600" dirty="0" err="1" smtClean="0">
                <a:latin typeface="+mj-lt"/>
              </a:rPr>
              <a:t>nhưng</a:t>
            </a:r>
            <a:r>
              <a:rPr lang="en-US" sz="2600" dirty="0" smtClean="0">
                <a:latin typeface="+mj-lt"/>
              </a:rPr>
              <a:t> </a:t>
            </a:r>
            <a:r>
              <a:rPr lang="en-US" sz="2600" dirty="0" err="1" smtClean="0">
                <a:solidFill>
                  <a:srgbClr val="FF0000"/>
                </a:solidFill>
                <a:latin typeface="+mj-lt"/>
              </a:rPr>
              <a:t>có</a:t>
            </a:r>
            <a:r>
              <a:rPr lang="en-US" sz="2600" dirty="0" smtClean="0">
                <a:solidFill>
                  <a:srgbClr val="FF0000"/>
                </a:solidFill>
                <a:latin typeface="+mj-lt"/>
              </a:rPr>
              <a:t> </a:t>
            </a:r>
            <a:r>
              <a:rPr lang="en-US" sz="2600" dirty="0" err="1" smtClean="0">
                <a:solidFill>
                  <a:srgbClr val="FF0000"/>
                </a:solidFill>
                <a:latin typeface="+mj-lt"/>
              </a:rPr>
              <a:t>quy</a:t>
            </a:r>
            <a:r>
              <a:rPr lang="en-US" sz="2600" dirty="0" smtClean="0">
                <a:solidFill>
                  <a:srgbClr val="FF0000"/>
                </a:solidFill>
                <a:latin typeface="+mj-lt"/>
              </a:rPr>
              <a:t> </a:t>
            </a:r>
            <a:r>
              <a:rPr lang="en-US" sz="2600" dirty="0" err="1" smtClean="0">
                <a:solidFill>
                  <a:srgbClr val="FF0000"/>
                </a:solidFill>
                <a:latin typeface="+mj-lt"/>
              </a:rPr>
              <a:t>mô</a:t>
            </a:r>
            <a:r>
              <a:rPr lang="en-US" sz="2600" dirty="0" smtClean="0">
                <a:solidFill>
                  <a:srgbClr val="FF0000"/>
                </a:solidFill>
                <a:latin typeface="+mj-lt"/>
              </a:rPr>
              <a:t> </a:t>
            </a:r>
            <a:r>
              <a:rPr lang="en-US" sz="2600" dirty="0" err="1" smtClean="0">
                <a:solidFill>
                  <a:srgbClr val="FF0000"/>
                </a:solidFill>
                <a:latin typeface="+mj-lt"/>
              </a:rPr>
              <a:t>lớn</a:t>
            </a:r>
            <a:r>
              <a:rPr lang="en-US" sz="2600" dirty="0" smtClean="0">
                <a:solidFill>
                  <a:srgbClr val="FFFF00"/>
                </a:solidFill>
                <a:latin typeface="+mj-lt"/>
              </a:rPr>
              <a:t>, </a:t>
            </a:r>
            <a:r>
              <a:rPr lang="en-US" sz="2600" dirty="0" err="1" smtClean="0">
                <a:solidFill>
                  <a:srgbClr val="FFFF00"/>
                </a:solidFill>
                <a:latin typeface="+mj-lt"/>
              </a:rPr>
              <a:t>được</a:t>
            </a:r>
            <a:r>
              <a:rPr lang="en-US" sz="2600" dirty="0" smtClean="0">
                <a:solidFill>
                  <a:srgbClr val="FFFF00"/>
                </a:solidFill>
                <a:latin typeface="+mj-lt"/>
              </a:rPr>
              <a:t> </a:t>
            </a:r>
            <a:r>
              <a:rPr lang="en-US" sz="2600" dirty="0" err="1" smtClean="0">
                <a:solidFill>
                  <a:srgbClr val="FFFF00"/>
                </a:solidFill>
                <a:latin typeface="+mj-lt"/>
              </a:rPr>
              <a:t>tổ</a:t>
            </a:r>
            <a:r>
              <a:rPr lang="en-US" sz="2600" dirty="0" smtClean="0">
                <a:solidFill>
                  <a:srgbClr val="FFFF00"/>
                </a:solidFill>
                <a:latin typeface="+mj-lt"/>
              </a:rPr>
              <a:t> </a:t>
            </a:r>
            <a:r>
              <a:rPr lang="en-US" sz="2600" dirty="0" err="1" smtClean="0">
                <a:solidFill>
                  <a:srgbClr val="FFFF00"/>
                </a:solidFill>
                <a:latin typeface="+mj-lt"/>
              </a:rPr>
              <a:t>chức</a:t>
            </a:r>
            <a:r>
              <a:rPr lang="en-US" sz="2600" dirty="0" smtClean="0">
                <a:solidFill>
                  <a:srgbClr val="FFFF00"/>
                </a:solidFill>
                <a:latin typeface="+mj-lt"/>
              </a:rPr>
              <a:t> </a:t>
            </a:r>
            <a:r>
              <a:rPr lang="en-US" sz="2600" dirty="0" err="1" smtClean="0">
                <a:solidFill>
                  <a:srgbClr val="FFFF00"/>
                </a:solidFill>
                <a:latin typeface="+mj-lt"/>
              </a:rPr>
              <a:t>phân</a:t>
            </a:r>
            <a:r>
              <a:rPr lang="en-US" sz="2600" dirty="0" smtClean="0">
                <a:solidFill>
                  <a:srgbClr val="FFFF00"/>
                </a:solidFill>
                <a:latin typeface="+mj-lt"/>
              </a:rPr>
              <a:t> </a:t>
            </a:r>
            <a:r>
              <a:rPr lang="en-US" sz="2600" dirty="0" err="1" smtClean="0">
                <a:solidFill>
                  <a:srgbClr val="FFFF00"/>
                </a:solidFill>
                <a:latin typeface="+mj-lt"/>
              </a:rPr>
              <a:t>chia</a:t>
            </a:r>
            <a:r>
              <a:rPr lang="en-US" sz="2600" dirty="0" smtClean="0">
                <a:solidFill>
                  <a:srgbClr val="FFFF00"/>
                </a:solidFill>
                <a:latin typeface="+mj-lt"/>
              </a:rPr>
              <a:t> </a:t>
            </a:r>
            <a:r>
              <a:rPr lang="en-US" sz="2600" dirty="0" err="1" smtClean="0">
                <a:solidFill>
                  <a:srgbClr val="FFFF00"/>
                </a:solidFill>
                <a:latin typeface="+mj-lt"/>
              </a:rPr>
              <a:t>và</a:t>
            </a:r>
            <a:r>
              <a:rPr lang="en-US" sz="2600" dirty="0" smtClean="0">
                <a:solidFill>
                  <a:srgbClr val="FFFF00"/>
                </a:solidFill>
                <a:latin typeface="+mj-lt"/>
              </a:rPr>
              <a:t> </a:t>
            </a:r>
            <a:r>
              <a:rPr lang="en-US" sz="2600" dirty="0" err="1" smtClean="0">
                <a:solidFill>
                  <a:srgbClr val="FFFF00"/>
                </a:solidFill>
                <a:latin typeface="+mj-lt"/>
              </a:rPr>
              <a:t>hoạt</a:t>
            </a:r>
            <a:r>
              <a:rPr lang="en-US" sz="2600" dirty="0" smtClean="0">
                <a:solidFill>
                  <a:srgbClr val="FFFF00"/>
                </a:solidFill>
                <a:latin typeface="+mj-lt"/>
              </a:rPr>
              <a:t> </a:t>
            </a:r>
            <a:r>
              <a:rPr lang="en-US" sz="2600" dirty="0" err="1" smtClean="0">
                <a:solidFill>
                  <a:srgbClr val="FFFF00"/>
                </a:solidFill>
                <a:latin typeface="+mj-lt"/>
              </a:rPr>
              <a:t>động</a:t>
            </a:r>
            <a:r>
              <a:rPr lang="en-US" sz="2600" dirty="0" smtClean="0">
                <a:solidFill>
                  <a:srgbClr val="FFFF00"/>
                </a:solidFill>
                <a:latin typeface="+mj-lt"/>
              </a:rPr>
              <a:t> </a:t>
            </a:r>
            <a:r>
              <a:rPr lang="en-US" sz="2600" dirty="0" err="1" smtClean="0">
                <a:solidFill>
                  <a:srgbClr val="FFFF00"/>
                </a:solidFill>
                <a:latin typeface="+mj-lt"/>
              </a:rPr>
              <a:t>trong</a:t>
            </a:r>
            <a:r>
              <a:rPr lang="en-US" sz="2600" dirty="0" smtClean="0">
                <a:solidFill>
                  <a:srgbClr val="FFFF00"/>
                </a:solidFill>
                <a:latin typeface="+mj-lt"/>
              </a:rPr>
              <a:t> </a:t>
            </a:r>
            <a:r>
              <a:rPr lang="en-US" sz="2600" dirty="0" err="1" smtClean="0">
                <a:solidFill>
                  <a:srgbClr val="FFFF00"/>
                </a:solidFill>
                <a:latin typeface="+mj-lt"/>
              </a:rPr>
              <a:t>cụm</a:t>
            </a:r>
            <a:r>
              <a:rPr lang="en-US" sz="2600" dirty="0" smtClean="0">
                <a:solidFill>
                  <a:srgbClr val="FFFF00"/>
                </a:solidFill>
                <a:latin typeface="+mj-lt"/>
              </a:rPr>
              <a:t>, </a:t>
            </a:r>
            <a:r>
              <a:rPr lang="en-US" sz="2600" dirty="0" err="1" smtClean="0">
                <a:solidFill>
                  <a:srgbClr val="FFFF00"/>
                </a:solidFill>
                <a:latin typeface="+mj-lt"/>
              </a:rPr>
              <a:t>khối</a:t>
            </a:r>
            <a:r>
              <a:rPr lang="en-US" sz="2600" dirty="0" smtClean="0">
                <a:solidFill>
                  <a:srgbClr val="FFFF00"/>
                </a:solidFill>
                <a:latin typeface="+mj-lt"/>
              </a:rPr>
              <a:t> </a:t>
            </a:r>
            <a:r>
              <a:rPr lang="en-US" sz="2600" dirty="0" err="1" smtClean="0">
                <a:solidFill>
                  <a:srgbClr val="FFFF00"/>
                </a:solidFill>
                <a:latin typeface="+mj-lt"/>
              </a:rPr>
              <a:t>thi</a:t>
            </a:r>
            <a:r>
              <a:rPr lang="en-US" sz="2600" dirty="0" smtClean="0">
                <a:solidFill>
                  <a:srgbClr val="FFFF00"/>
                </a:solidFill>
                <a:latin typeface="+mj-lt"/>
              </a:rPr>
              <a:t> </a:t>
            </a:r>
            <a:r>
              <a:rPr lang="en-US" sz="2600" dirty="0" err="1" smtClean="0">
                <a:solidFill>
                  <a:srgbClr val="FFFF00"/>
                </a:solidFill>
                <a:latin typeface="+mj-lt"/>
              </a:rPr>
              <a:t>đua</a:t>
            </a:r>
            <a:r>
              <a:rPr lang="en-US" sz="2600" dirty="0" smtClean="0">
                <a:solidFill>
                  <a:srgbClr val="FFFF00"/>
                </a:solidFill>
                <a:latin typeface="+mj-lt"/>
              </a:rPr>
              <a:t> </a:t>
            </a:r>
            <a:r>
              <a:rPr lang="en-US" sz="2600" dirty="0" err="1" smtClean="0">
                <a:solidFill>
                  <a:srgbClr val="FFFF00"/>
                </a:solidFill>
                <a:latin typeface="+mj-lt"/>
              </a:rPr>
              <a:t>trực</a:t>
            </a:r>
            <a:r>
              <a:rPr lang="en-US" sz="2600" dirty="0" smtClean="0">
                <a:solidFill>
                  <a:srgbClr val="FFFF00"/>
                </a:solidFill>
                <a:latin typeface="+mj-lt"/>
              </a:rPr>
              <a:t> </a:t>
            </a:r>
            <a:r>
              <a:rPr lang="en-US" sz="2600" dirty="0" err="1" smtClean="0">
                <a:solidFill>
                  <a:srgbClr val="FFFF00"/>
                </a:solidFill>
                <a:latin typeface="+mj-lt"/>
              </a:rPr>
              <a:t>thuộc</a:t>
            </a:r>
            <a:r>
              <a:rPr lang="vi-VN" sz="2600" dirty="0" smtClean="0">
                <a:solidFill>
                  <a:srgbClr val="FFFF00"/>
                </a:solidFill>
                <a:latin typeface="+mj-lt"/>
              </a:rPr>
              <a:t>.</a:t>
            </a:r>
            <a:endParaRPr lang="en-US" sz="2600" dirty="0" smtClean="0">
              <a:solidFill>
                <a:srgbClr val="FFFF00"/>
              </a:solidFill>
              <a:latin typeface="+mj-lt"/>
            </a:endParaRPr>
          </a:p>
          <a:p>
            <a:pPr algn="just">
              <a:spcBef>
                <a:spcPts val="600"/>
              </a:spcBef>
              <a:buFont typeface="Wingdings" pitchFamily="2" charset="2"/>
              <a:buNone/>
              <a:defRPr/>
            </a:pPr>
            <a:endParaRPr lang="en-US" sz="2600" dirty="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629400"/>
          </a:xfrm>
        </p:spPr>
        <p:txBody>
          <a:bodyPr/>
          <a:lstStyle/>
          <a:p>
            <a:pPr algn="just">
              <a:lnSpc>
                <a:spcPct val="120000"/>
              </a:lnSpc>
              <a:buNone/>
              <a:defRPr/>
            </a:pPr>
            <a:r>
              <a:rPr lang="vi-VN" sz="2800" b="1" dirty="0" smtClean="0">
                <a:solidFill>
                  <a:srgbClr val="99FF33"/>
                </a:solidFill>
                <a:latin typeface="+mj-lt"/>
              </a:rPr>
              <a:t>Danh hiệu “Tập thể Lao động tiên tiến”</a:t>
            </a:r>
            <a:r>
              <a:rPr lang="vi-VN" sz="2800" b="1" dirty="0" smtClean="0">
                <a:latin typeface="+mj-lt"/>
              </a:rPr>
              <a:t>  </a:t>
            </a:r>
            <a:r>
              <a:rPr lang="en-US" sz="2800" b="1" dirty="0" smtClean="0">
                <a:solidFill>
                  <a:srgbClr val="FF0000"/>
                </a:solidFill>
                <a:latin typeface="+mj-lt"/>
              </a:rPr>
              <a:t>(</a:t>
            </a:r>
            <a:r>
              <a:rPr lang="en-US" sz="2800" b="1" dirty="0" err="1" smtClean="0">
                <a:solidFill>
                  <a:srgbClr val="FF0000"/>
                </a:solidFill>
                <a:latin typeface="+mj-lt"/>
              </a:rPr>
              <a:t>Điều</a:t>
            </a:r>
            <a:r>
              <a:rPr lang="en-US" sz="2800" b="1" dirty="0" smtClean="0">
                <a:solidFill>
                  <a:srgbClr val="FF0000"/>
                </a:solidFill>
                <a:latin typeface="+mj-lt"/>
              </a:rPr>
              <a:t> 15)</a:t>
            </a:r>
            <a:endParaRPr lang="vi-VN" sz="2800" b="1" dirty="0" smtClean="0">
              <a:solidFill>
                <a:srgbClr val="FF0000"/>
              </a:solidFill>
              <a:latin typeface="+mj-lt"/>
            </a:endParaRPr>
          </a:p>
          <a:p>
            <a:pPr marL="0" indent="0" algn="just">
              <a:lnSpc>
                <a:spcPct val="120000"/>
              </a:lnSpc>
              <a:buNone/>
              <a:defRPr/>
            </a:pPr>
            <a:r>
              <a:rPr lang="vi-VN" sz="2800" dirty="0" smtClean="0">
                <a:latin typeface="+mj-lt"/>
              </a:rPr>
              <a:t>Danh hiệu “Tập thể Lao động tiên tiến” được xét tặng cho</a:t>
            </a:r>
            <a:r>
              <a:rPr lang="en-US" sz="2800" dirty="0" smtClean="0">
                <a:latin typeface="+mj-lt"/>
              </a:rPr>
              <a:t> </a:t>
            </a:r>
            <a:r>
              <a:rPr lang="vi-VN" sz="2800" dirty="0" smtClean="0">
                <a:latin typeface="+mj-lt"/>
              </a:rPr>
              <a:t>các tập thể:</a:t>
            </a:r>
          </a:p>
          <a:p>
            <a:pPr algn="just">
              <a:lnSpc>
                <a:spcPct val="120000"/>
              </a:lnSpc>
              <a:buNone/>
              <a:defRPr/>
            </a:pPr>
            <a:r>
              <a:rPr lang="vi-VN" sz="2500" dirty="0" smtClean="0">
                <a:latin typeface="+mj-lt"/>
              </a:rPr>
              <a:t>- </a:t>
            </a:r>
            <a:r>
              <a:rPr lang="en-US" sz="2500" dirty="0" smtClean="0">
                <a:latin typeface="+mj-lt"/>
              </a:rPr>
              <a:t> </a:t>
            </a:r>
            <a:r>
              <a:rPr lang="vi-VN" sz="2800" dirty="0" smtClean="0">
                <a:latin typeface="+mj-lt"/>
              </a:rPr>
              <a:t>Hoàn thành tốt nhiệm vụ và kế hoạch được giao;</a:t>
            </a:r>
            <a:endParaRPr lang="vi-VN" sz="2500" dirty="0" smtClean="0">
              <a:latin typeface="+mj-lt"/>
            </a:endParaRPr>
          </a:p>
          <a:p>
            <a:pPr algn="just">
              <a:lnSpc>
                <a:spcPct val="120000"/>
              </a:lnSpc>
              <a:buNone/>
              <a:defRPr/>
            </a:pPr>
            <a:r>
              <a:rPr lang="vi-VN" sz="2500" dirty="0" smtClean="0">
                <a:latin typeface="+mj-lt"/>
              </a:rPr>
              <a:t>- </a:t>
            </a:r>
            <a:r>
              <a:rPr lang="en-US" sz="2500" dirty="0" smtClean="0">
                <a:latin typeface="+mj-lt"/>
              </a:rPr>
              <a:t> </a:t>
            </a:r>
            <a:r>
              <a:rPr lang="vi-VN" sz="2500" spc="-50" dirty="0" smtClean="0">
                <a:latin typeface="+mj-lt"/>
              </a:rPr>
              <a:t>Có phong trào thi đua thường xuyên, thiết thực, có hiệu quả;</a:t>
            </a:r>
          </a:p>
          <a:p>
            <a:pPr algn="just">
              <a:lnSpc>
                <a:spcPct val="120000"/>
              </a:lnSpc>
              <a:buNone/>
              <a:defRPr/>
            </a:pPr>
            <a:r>
              <a:rPr lang="vi-VN" sz="2500" dirty="0" smtClean="0">
                <a:latin typeface="+mj-lt"/>
              </a:rPr>
              <a:t>- </a:t>
            </a:r>
            <a:r>
              <a:rPr lang="vi-VN" sz="2800" dirty="0" smtClean="0">
                <a:solidFill>
                  <a:srgbClr val="FFFF00"/>
                </a:solidFill>
                <a:latin typeface="+mj-lt"/>
              </a:rPr>
              <a:t>Có trên 50% cá nhân trong tập thể đạt danh hiệu “Lao động tiên tiến” và không có cá nhân bị kỷ luật từ hình thức cảnh cáo trở lên;</a:t>
            </a:r>
            <a:endParaRPr lang="vi-VN" sz="2500" dirty="0" smtClean="0">
              <a:solidFill>
                <a:srgbClr val="FFFF00"/>
              </a:solidFill>
              <a:latin typeface="+mj-lt"/>
            </a:endParaRPr>
          </a:p>
          <a:p>
            <a:pPr algn="just">
              <a:lnSpc>
                <a:spcPct val="120000"/>
              </a:lnSpc>
              <a:spcBef>
                <a:spcPts val="1200"/>
              </a:spcBef>
              <a:buNone/>
              <a:defRPr/>
            </a:pPr>
            <a:r>
              <a:rPr lang="vi-VN" sz="2500" b="1" dirty="0" smtClean="0">
                <a:solidFill>
                  <a:srgbClr val="99FF33"/>
                </a:solidFill>
                <a:latin typeface="+mj-lt"/>
              </a:rPr>
              <a:t>Danh hiệu “Ấp văn hóa”, “Khu phố văn hóa”, “Gia đình</a:t>
            </a:r>
            <a:endParaRPr lang="en-US" sz="2500" b="1" dirty="0" smtClean="0">
              <a:solidFill>
                <a:srgbClr val="99FF33"/>
              </a:solidFill>
              <a:latin typeface="+mj-lt"/>
            </a:endParaRPr>
          </a:p>
          <a:p>
            <a:pPr algn="just">
              <a:lnSpc>
                <a:spcPct val="120000"/>
              </a:lnSpc>
              <a:buNone/>
              <a:defRPr/>
            </a:pPr>
            <a:r>
              <a:rPr lang="vi-VN" sz="2500" b="1" dirty="0" smtClean="0">
                <a:solidFill>
                  <a:srgbClr val="99FF33"/>
                </a:solidFill>
                <a:latin typeface="+mj-lt"/>
              </a:rPr>
              <a:t>văn hóa” </a:t>
            </a:r>
            <a:r>
              <a:rPr lang="en-US" sz="2500" b="1" dirty="0" smtClean="0">
                <a:solidFill>
                  <a:srgbClr val="FF0000"/>
                </a:solidFill>
                <a:latin typeface="+mj-lt"/>
              </a:rPr>
              <a:t>(</a:t>
            </a:r>
            <a:r>
              <a:rPr lang="vi-VN" sz="2500" dirty="0" smtClean="0">
                <a:solidFill>
                  <a:srgbClr val="FF0000"/>
                </a:solidFill>
                <a:latin typeface="+mj-lt"/>
              </a:rPr>
              <a:t>Điều 16</a:t>
            </a:r>
            <a:r>
              <a:rPr lang="en-US" sz="2500" dirty="0" smtClean="0">
                <a:solidFill>
                  <a:srgbClr val="FF0000"/>
                </a:solidFill>
                <a:latin typeface="+mj-lt"/>
              </a:rPr>
              <a:t>)</a:t>
            </a:r>
            <a:endParaRPr lang="vi-VN" sz="2500" b="1" dirty="0" smtClean="0">
              <a:solidFill>
                <a:srgbClr val="FF0000"/>
              </a:solidFill>
              <a:latin typeface="+mj-lt"/>
            </a:endParaRPr>
          </a:p>
          <a:p>
            <a:pPr algn="just">
              <a:lnSpc>
                <a:spcPct val="120000"/>
              </a:lnSpc>
              <a:buNone/>
              <a:defRPr/>
            </a:pPr>
            <a:r>
              <a:rPr lang="vi-VN" sz="2500" dirty="0" smtClean="0">
                <a:latin typeface="+mj-lt"/>
              </a:rPr>
              <a:t>Thực hiện theo Thông tư số 12/2011/TT-BVHTTDL ngày 10</a:t>
            </a:r>
            <a:endParaRPr lang="en-US" sz="2500" dirty="0" smtClean="0">
              <a:latin typeface="+mj-lt"/>
            </a:endParaRPr>
          </a:p>
          <a:p>
            <a:pPr algn="just">
              <a:lnSpc>
                <a:spcPct val="120000"/>
              </a:lnSpc>
              <a:buNone/>
              <a:defRPr/>
            </a:pPr>
            <a:r>
              <a:rPr lang="vi-VN" sz="2500" dirty="0" smtClean="0">
                <a:latin typeface="+mj-lt"/>
              </a:rPr>
              <a:t>tháng 10 năm 2011 của Bộ Văn hóa, Thể thao và Du lịch</a:t>
            </a:r>
            <a:endParaRPr lang="en-US" sz="25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160420" y="749554"/>
            <a:ext cx="8915400" cy="3213187"/>
          </a:xfrm>
          <a:prstGeom prst="rect">
            <a:avLst/>
          </a:prstGeom>
        </p:spPr>
        <p:txBody>
          <a:bodyPr wrap="square">
            <a:spAutoFit/>
          </a:bodyPr>
          <a:lstStyle/>
          <a:p>
            <a:pPr marL="609600" indent="-609600" algn="ctr">
              <a:buFontTx/>
              <a:buNone/>
            </a:pPr>
            <a:endParaRPr lang="en-US" sz="3000" dirty="0" smtClean="0">
              <a:solidFill>
                <a:srgbClr val="99FF33"/>
              </a:solidFill>
              <a:latin typeface="+mj-lt"/>
            </a:endParaRPr>
          </a:p>
          <a:p>
            <a:pPr marL="609600" indent="-609600" algn="ctr">
              <a:buFontTx/>
              <a:buNone/>
            </a:pPr>
            <a:r>
              <a:rPr lang="en-US" sz="3000" b="1" dirty="0" smtClean="0">
                <a:latin typeface="+mj-lt"/>
              </a:rPr>
              <a:t>PHẦN THỨ NHẤT</a:t>
            </a:r>
          </a:p>
          <a:p>
            <a:pPr marL="609600" indent="-609600" algn="ctr">
              <a:buFontTx/>
              <a:buNone/>
            </a:pPr>
            <a:endParaRPr lang="en-US" sz="3000" b="1" dirty="0" smtClean="0">
              <a:solidFill>
                <a:srgbClr val="99FF33"/>
              </a:solidFill>
              <a:latin typeface="+mj-lt"/>
            </a:endParaRPr>
          </a:p>
          <a:p>
            <a:pPr algn="ctr">
              <a:lnSpc>
                <a:spcPct val="120000"/>
              </a:lnSpc>
              <a:buFontTx/>
              <a:buNone/>
            </a:pPr>
            <a:r>
              <a:rPr lang="en-US" sz="3000" b="1" dirty="0" smtClean="0">
                <a:solidFill>
                  <a:srgbClr val="FFFF00"/>
                </a:solidFill>
                <a:latin typeface="+mj-lt"/>
              </a:rPr>
              <a:t>MỘT SỐ NỘI DUNG MỚI, CƠ BẢN</a:t>
            </a:r>
            <a:br>
              <a:rPr lang="en-US" sz="3000" b="1" dirty="0" smtClean="0">
                <a:solidFill>
                  <a:srgbClr val="FFFF00"/>
                </a:solidFill>
                <a:latin typeface="+mj-lt"/>
              </a:rPr>
            </a:br>
            <a:r>
              <a:rPr lang="en-US" sz="3200" b="1" dirty="0" err="1" smtClean="0">
                <a:solidFill>
                  <a:srgbClr val="FFFF00"/>
                </a:solidFill>
                <a:latin typeface="+mj-lt"/>
              </a:rPr>
              <a:t>Quy</a:t>
            </a:r>
            <a:r>
              <a:rPr lang="en-US" sz="3200" b="1" dirty="0" smtClean="0">
                <a:solidFill>
                  <a:srgbClr val="FFFF00"/>
                </a:solidFill>
                <a:latin typeface="+mj-lt"/>
              </a:rPr>
              <a:t> </a:t>
            </a:r>
            <a:r>
              <a:rPr lang="en-US" sz="3200" b="1" dirty="0" err="1" smtClean="0">
                <a:solidFill>
                  <a:srgbClr val="FFFF00"/>
                </a:solidFill>
                <a:latin typeface="+mj-lt"/>
              </a:rPr>
              <a:t>định</a:t>
            </a:r>
            <a:r>
              <a:rPr lang="en-US" sz="3200" b="1" dirty="0" smtClean="0">
                <a:solidFill>
                  <a:srgbClr val="FFFF00"/>
                </a:solidFill>
                <a:latin typeface="+mj-lt"/>
              </a:rPr>
              <a:t> </a:t>
            </a:r>
            <a:r>
              <a:rPr lang="en-US" sz="3200" b="1" dirty="0" err="1" smtClean="0">
                <a:solidFill>
                  <a:srgbClr val="FFFF00"/>
                </a:solidFill>
                <a:latin typeface="+mj-lt"/>
              </a:rPr>
              <a:t>về</a:t>
            </a:r>
            <a:r>
              <a:rPr lang="en-US" sz="3200" b="1" dirty="0" smtClean="0">
                <a:solidFill>
                  <a:srgbClr val="FFFF00"/>
                </a:solidFill>
                <a:latin typeface="+mj-lt"/>
              </a:rPr>
              <a:t> </a:t>
            </a:r>
            <a:r>
              <a:rPr lang="en-US" sz="3200" b="1" dirty="0" err="1" smtClean="0">
                <a:solidFill>
                  <a:srgbClr val="FFFF00"/>
                </a:solidFill>
                <a:latin typeface="+mj-lt"/>
              </a:rPr>
              <a:t>công</a:t>
            </a:r>
            <a:r>
              <a:rPr lang="en-US" sz="3200" b="1" dirty="0" smtClean="0">
                <a:solidFill>
                  <a:srgbClr val="FFFF00"/>
                </a:solidFill>
                <a:latin typeface="+mj-lt"/>
              </a:rPr>
              <a:t> </a:t>
            </a:r>
            <a:r>
              <a:rPr lang="en-US" sz="3200" b="1" dirty="0" err="1" smtClean="0">
                <a:solidFill>
                  <a:srgbClr val="FFFF00"/>
                </a:solidFill>
                <a:latin typeface="+mj-lt"/>
              </a:rPr>
              <a:t>tác</a:t>
            </a:r>
            <a:r>
              <a:rPr lang="en-US" sz="3200" b="1" dirty="0" smtClean="0">
                <a:solidFill>
                  <a:srgbClr val="FFFF00"/>
                </a:solidFill>
                <a:latin typeface="+mj-lt"/>
              </a:rPr>
              <a:t> </a:t>
            </a:r>
            <a:r>
              <a:rPr lang="en-US" sz="3200" b="1" dirty="0" err="1" smtClean="0">
                <a:solidFill>
                  <a:srgbClr val="FFFF00"/>
                </a:solidFill>
                <a:latin typeface="+mj-lt"/>
              </a:rPr>
              <a:t>thi</a:t>
            </a:r>
            <a:r>
              <a:rPr lang="en-US" sz="3200" b="1" dirty="0" smtClean="0">
                <a:solidFill>
                  <a:srgbClr val="FFFF00"/>
                </a:solidFill>
                <a:latin typeface="+mj-lt"/>
              </a:rPr>
              <a:t> </a:t>
            </a:r>
            <a:r>
              <a:rPr lang="en-US" sz="3200" b="1" dirty="0" err="1" smtClean="0">
                <a:solidFill>
                  <a:srgbClr val="FFFF00"/>
                </a:solidFill>
                <a:latin typeface="+mj-lt"/>
              </a:rPr>
              <a:t>đua</a:t>
            </a:r>
            <a:r>
              <a:rPr lang="en-US" sz="3200" b="1" dirty="0" smtClean="0">
                <a:solidFill>
                  <a:srgbClr val="FFFF00"/>
                </a:solidFill>
                <a:latin typeface="+mj-lt"/>
              </a:rPr>
              <a:t>, </a:t>
            </a:r>
            <a:r>
              <a:rPr lang="en-US" sz="3200" b="1" dirty="0" err="1" smtClean="0">
                <a:solidFill>
                  <a:srgbClr val="FFFF00"/>
                </a:solidFill>
                <a:latin typeface="+mj-lt"/>
              </a:rPr>
              <a:t>khen</a:t>
            </a:r>
            <a:r>
              <a:rPr lang="en-US" sz="3200" b="1" dirty="0" smtClean="0">
                <a:solidFill>
                  <a:srgbClr val="FFFF00"/>
                </a:solidFill>
                <a:latin typeface="+mj-lt"/>
              </a:rPr>
              <a:t> </a:t>
            </a:r>
            <a:r>
              <a:rPr lang="en-US" sz="3200" b="1" dirty="0" err="1" smtClean="0">
                <a:solidFill>
                  <a:srgbClr val="FFFF00"/>
                </a:solidFill>
                <a:latin typeface="+mj-lt"/>
              </a:rPr>
              <a:t>thưởng</a:t>
            </a:r>
            <a:r>
              <a:rPr lang="en-US" sz="3200" b="1" dirty="0" smtClean="0">
                <a:solidFill>
                  <a:srgbClr val="FFFF00"/>
                </a:solidFill>
                <a:latin typeface="+mj-lt"/>
              </a:rPr>
              <a:t> </a:t>
            </a:r>
            <a:br>
              <a:rPr lang="en-US" sz="3200" b="1" dirty="0" smtClean="0">
                <a:solidFill>
                  <a:srgbClr val="FFFF00"/>
                </a:solidFill>
                <a:latin typeface="+mj-lt"/>
              </a:rPr>
            </a:br>
            <a:r>
              <a:rPr lang="en-US" sz="3200" b="1" dirty="0" err="1" smtClean="0">
                <a:solidFill>
                  <a:srgbClr val="FFFF00"/>
                </a:solidFill>
                <a:latin typeface="+mj-lt"/>
              </a:rPr>
              <a:t>tại</a:t>
            </a:r>
            <a:r>
              <a:rPr lang="en-US" sz="3200" b="1" dirty="0" smtClean="0">
                <a:solidFill>
                  <a:srgbClr val="FFFF00"/>
                </a:solidFill>
                <a:latin typeface="+mj-lt"/>
              </a:rPr>
              <a:t> </a:t>
            </a:r>
            <a:r>
              <a:rPr lang="en-US" sz="3200" b="1" dirty="0" err="1">
                <a:solidFill>
                  <a:srgbClr val="FFFF00"/>
                </a:solidFill>
                <a:latin typeface="+mj-lt"/>
              </a:rPr>
              <a:t>T</a:t>
            </a:r>
            <a:r>
              <a:rPr lang="en-US" sz="3200" b="1" dirty="0" err="1" smtClean="0">
                <a:solidFill>
                  <a:srgbClr val="FFFF00"/>
                </a:solidFill>
                <a:latin typeface="+mj-lt"/>
              </a:rPr>
              <a:t>hành</a:t>
            </a:r>
            <a:r>
              <a:rPr lang="en-US" sz="3200" b="1" dirty="0" smtClean="0">
                <a:solidFill>
                  <a:srgbClr val="FFFF00"/>
                </a:solidFill>
                <a:latin typeface="+mj-lt"/>
              </a:rPr>
              <a:t> </a:t>
            </a:r>
            <a:r>
              <a:rPr lang="en-US" sz="3200" b="1" dirty="0" err="1" smtClean="0">
                <a:solidFill>
                  <a:srgbClr val="FFFF00"/>
                </a:solidFill>
                <a:latin typeface="+mj-lt"/>
              </a:rPr>
              <a:t>phố</a:t>
            </a:r>
            <a:r>
              <a:rPr lang="en-US" sz="3200" b="1" dirty="0" smtClean="0">
                <a:solidFill>
                  <a:srgbClr val="FFFF00"/>
                </a:solidFill>
                <a:latin typeface="+mj-lt"/>
              </a:rPr>
              <a:t> </a:t>
            </a:r>
            <a:r>
              <a:rPr lang="en-US" sz="3200" b="1" dirty="0" err="1" smtClean="0">
                <a:solidFill>
                  <a:srgbClr val="FFFF00"/>
                </a:solidFill>
                <a:latin typeface="+mj-lt"/>
              </a:rPr>
              <a:t>Hồ</a:t>
            </a:r>
            <a:r>
              <a:rPr lang="en-US" sz="3200" b="1" dirty="0" smtClean="0">
                <a:solidFill>
                  <a:srgbClr val="FFFF00"/>
                </a:solidFill>
                <a:latin typeface="+mj-lt"/>
              </a:rPr>
              <a:t> </a:t>
            </a:r>
            <a:r>
              <a:rPr lang="en-US" sz="3200" b="1" dirty="0" err="1" smtClean="0">
                <a:solidFill>
                  <a:srgbClr val="FFFF00"/>
                </a:solidFill>
                <a:latin typeface="+mj-lt"/>
              </a:rPr>
              <a:t>Chí</a:t>
            </a:r>
            <a:r>
              <a:rPr lang="en-US" sz="3200" b="1" dirty="0" smtClean="0">
                <a:solidFill>
                  <a:srgbClr val="FFFF00"/>
                </a:solidFill>
                <a:latin typeface="+mj-lt"/>
              </a:rPr>
              <a:t> Minh</a:t>
            </a:r>
            <a:endParaRPr lang="en-US" sz="3200" dirty="0">
              <a:solidFill>
                <a:srgbClr val="FFFF00"/>
              </a:solidFill>
              <a:latin typeface="+mj-lt"/>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4272"/>
            <a:ext cx="8686800" cy="914400"/>
          </a:xfrm>
        </p:spPr>
        <p:txBody>
          <a:bodyPr/>
          <a:lstStyle/>
          <a:p>
            <a:pPr>
              <a:defRPr/>
            </a:pPr>
            <a:r>
              <a:rPr lang="en-US" sz="2800" b="1" dirty="0" smtClean="0">
                <a:solidFill>
                  <a:srgbClr val="99FF33"/>
                </a:solidFill>
                <a:latin typeface="+mn-lt"/>
              </a:rPr>
              <a:t/>
            </a:r>
            <a:br>
              <a:rPr lang="en-US" sz="2800" b="1" dirty="0" smtClean="0">
                <a:solidFill>
                  <a:srgbClr val="99FF33"/>
                </a:solidFill>
                <a:latin typeface="+mn-lt"/>
              </a:rPr>
            </a:br>
            <a:r>
              <a:rPr lang="vi-VN" sz="2800" b="1" dirty="0" smtClean="0">
                <a:solidFill>
                  <a:srgbClr val="99FF33"/>
                </a:solidFill>
                <a:latin typeface="+mn-lt"/>
              </a:rPr>
              <a:t>Chương III</a:t>
            </a:r>
            <a:r>
              <a:rPr lang="en-US" sz="2800" b="1" dirty="0" smtClean="0">
                <a:solidFill>
                  <a:srgbClr val="99FF33"/>
                </a:solidFill>
                <a:latin typeface="+mn-lt"/>
              </a:rPr>
              <a:t>: </a:t>
            </a:r>
            <a:r>
              <a:rPr lang="vi-VN" sz="2800" b="1" dirty="0" smtClean="0">
                <a:solidFill>
                  <a:srgbClr val="99FF33"/>
                </a:solidFill>
                <a:latin typeface="+mn-lt"/>
              </a:rPr>
              <a:t>Hình thức</a:t>
            </a:r>
            <a:r>
              <a:rPr lang="en-US" sz="2800" b="1" dirty="0" smtClean="0">
                <a:solidFill>
                  <a:srgbClr val="99FF33"/>
                </a:solidFill>
                <a:latin typeface="+mn-lt"/>
              </a:rPr>
              <a:t>, </a:t>
            </a:r>
            <a:r>
              <a:rPr lang="en-US" sz="2800" b="1" dirty="0" err="1" smtClean="0">
                <a:solidFill>
                  <a:srgbClr val="99FF33"/>
                </a:solidFill>
                <a:latin typeface="+mn-lt"/>
              </a:rPr>
              <a:t>đối</a:t>
            </a:r>
            <a:r>
              <a:rPr lang="en-US" sz="2800" b="1" dirty="0" smtClean="0">
                <a:solidFill>
                  <a:srgbClr val="99FF33"/>
                </a:solidFill>
                <a:latin typeface="+mn-lt"/>
              </a:rPr>
              <a:t> </a:t>
            </a:r>
            <a:r>
              <a:rPr lang="en-US" sz="2800" b="1" dirty="0" err="1" smtClean="0">
                <a:solidFill>
                  <a:srgbClr val="99FF33"/>
                </a:solidFill>
                <a:latin typeface="+mn-lt"/>
              </a:rPr>
              <a:t>tượng</a:t>
            </a:r>
            <a:r>
              <a:rPr lang="en-US" sz="2800" b="1" dirty="0" smtClean="0">
                <a:solidFill>
                  <a:srgbClr val="99FF33"/>
                </a:solidFill>
                <a:latin typeface="+mn-lt"/>
              </a:rPr>
              <a:t> </a:t>
            </a:r>
            <a:br>
              <a:rPr lang="en-US" sz="2800" b="1" dirty="0" smtClean="0">
                <a:solidFill>
                  <a:srgbClr val="99FF33"/>
                </a:solidFill>
                <a:latin typeface="+mn-lt"/>
              </a:rPr>
            </a:br>
            <a:r>
              <a:rPr lang="en-US" sz="2800" b="1" dirty="0" err="1" smtClean="0">
                <a:solidFill>
                  <a:srgbClr val="99FF33"/>
                </a:solidFill>
                <a:latin typeface="+mn-lt"/>
              </a:rPr>
              <a:t>và</a:t>
            </a:r>
            <a:r>
              <a:rPr lang="en-US" sz="2800" b="1" dirty="0" smtClean="0">
                <a:solidFill>
                  <a:srgbClr val="99FF33"/>
                </a:solidFill>
                <a:latin typeface="+mn-lt"/>
              </a:rPr>
              <a:t> </a:t>
            </a:r>
            <a:r>
              <a:rPr lang="en-US" sz="2800" b="1" dirty="0" err="1" smtClean="0">
                <a:solidFill>
                  <a:srgbClr val="99FF33"/>
                </a:solidFill>
                <a:latin typeface="+mn-lt"/>
              </a:rPr>
              <a:t>tiêu</a:t>
            </a:r>
            <a:r>
              <a:rPr lang="en-US" sz="2800" b="1" dirty="0" smtClean="0">
                <a:solidFill>
                  <a:srgbClr val="99FF33"/>
                </a:solidFill>
                <a:latin typeface="+mn-lt"/>
              </a:rPr>
              <a:t> </a:t>
            </a:r>
            <a:r>
              <a:rPr lang="en-US" sz="2800" b="1" dirty="0" err="1" smtClean="0">
                <a:solidFill>
                  <a:srgbClr val="99FF33"/>
                </a:solidFill>
                <a:latin typeface="+mn-lt"/>
              </a:rPr>
              <a:t>chuẩn</a:t>
            </a:r>
            <a:r>
              <a:rPr lang="en-US" sz="2800" b="1" dirty="0" smtClean="0">
                <a:solidFill>
                  <a:srgbClr val="99FF33"/>
                </a:solidFill>
                <a:latin typeface="+mn-lt"/>
              </a:rPr>
              <a:t> </a:t>
            </a:r>
            <a:r>
              <a:rPr lang="vi-VN" sz="2800" b="1" dirty="0" smtClean="0">
                <a:solidFill>
                  <a:srgbClr val="99FF33"/>
                </a:solidFill>
                <a:latin typeface="+mn-lt"/>
              </a:rPr>
              <a:t>khen thưởng</a:t>
            </a:r>
            <a:endParaRPr lang="en-US" sz="2400" b="1" dirty="0" smtClean="0">
              <a:solidFill>
                <a:schemeClr val="tx1"/>
              </a:solidFill>
              <a:latin typeface="+mn-lt"/>
            </a:endParaRPr>
          </a:p>
        </p:txBody>
      </p:sp>
      <p:graphicFrame>
        <p:nvGraphicFramePr>
          <p:cNvPr id="7" name="Group 31"/>
          <p:cNvGraphicFramePr>
            <a:graphicFrameLocks noGrp="1"/>
          </p:cNvGraphicFramePr>
          <p:nvPr>
            <p:extLst>
              <p:ext uri="{D42A27DB-BD31-4B8C-83A1-F6EECF244321}">
                <p14:modId xmlns:p14="http://schemas.microsoft.com/office/powerpoint/2010/main" val="225492142"/>
              </p:ext>
            </p:extLst>
          </p:nvPr>
        </p:nvGraphicFramePr>
        <p:xfrm>
          <a:off x="134705" y="2114926"/>
          <a:ext cx="8864917" cy="4391562"/>
        </p:xfrm>
        <a:graphic>
          <a:graphicData uri="http://schemas.openxmlformats.org/drawingml/2006/table">
            <a:tbl>
              <a:tblPr/>
              <a:tblGrid>
                <a:gridCol w="4419142"/>
                <a:gridCol w="4445775"/>
              </a:tblGrid>
              <a:tr h="458192">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600" b="0" i="0" u="none" strike="noStrike" cap="none" normalizeH="0" baseline="0" dirty="0" err="1" smtClean="0">
                          <a:ln>
                            <a:noFill/>
                          </a:ln>
                          <a:solidFill>
                            <a:srgbClr val="FF0000"/>
                          </a:solidFill>
                          <a:effectLst>
                            <a:outerShdw blurRad="38100" dist="38100" dir="2700000" algn="tl">
                              <a:srgbClr val="000000"/>
                            </a:outerShdw>
                          </a:effectLst>
                          <a:latin typeface="Verdana" pitchFamily="34" charset="0"/>
                          <a:cs typeface="Arial" pitchFamily="34" charset="0"/>
                        </a:rPr>
                        <a:t>Cấp</a:t>
                      </a:r>
                      <a:r>
                        <a:rPr kumimoji="0" lang="en-US" sz="2600" b="0" i="0" u="none" strike="noStrike" cap="none" normalizeH="0" baseline="0" dirty="0" smtClean="0">
                          <a:ln>
                            <a:noFill/>
                          </a:ln>
                          <a:solidFill>
                            <a:srgbClr val="FF0000"/>
                          </a:solidFill>
                          <a:effectLst>
                            <a:outerShdw blurRad="38100" dist="38100" dir="2700000" algn="tl">
                              <a:srgbClr val="000000"/>
                            </a:outerShdw>
                          </a:effectLst>
                          <a:latin typeface="Verdana" pitchFamily="34" charset="0"/>
                          <a:cs typeface="Arial" pitchFamily="34" charset="0"/>
                        </a:rPr>
                        <a:t> </a:t>
                      </a:r>
                      <a:r>
                        <a:rPr kumimoji="0" lang="en-US" sz="2600" b="0" i="0" u="none" strike="noStrike" cap="none" normalizeH="0" baseline="0" dirty="0" err="1" smtClean="0">
                          <a:ln>
                            <a:noFill/>
                          </a:ln>
                          <a:solidFill>
                            <a:srgbClr val="FF0000"/>
                          </a:solidFill>
                          <a:effectLst>
                            <a:outerShdw blurRad="38100" dist="38100" dir="2700000" algn="tl">
                              <a:srgbClr val="000000"/>
                            </a:outerShdw>
                          </a:effectLst>
                          <a:latin typeface="Verdana" pitchFamily="34" charset="0"/>
                          <a:cs typeface="Arial" pitchFamily="34" charset="0"/>
                        </a:rPr>
                        <a:t>Nhà</a:t>
                      </a:r>
                      <a:r>
                        <a:rPr kumimoji="0" lang="en-US" sz="2600" b="0" i="0" u="none" strike="noStrike" cap="none" normalizeH="0" baseline="0" dirty="0" smtClean="0">
                          <a:ln>
                            <a:noFill/>
                          </a:ln>
                          <a:solidFill>
                            <a:srgbClr val="FF0000"/>
                          </a:solidFill>
                          <a:effectLst>
                            <a:outerShdw blurRad="38100" dist="38100" dir="2700000" algn="tl">
                              <a:srgbClr val="000000"/>
                            </a:outerShdw>
                          </a:effectLst>
                          <a:latin typeface="Verdana" pitchFamily="34" charset="0"/>
                          <a:cs typeface="Arial" pitchFamily="34" charset="0"/>
                        </a:rPr>
                        <a:t> </a:t>
                      </a:r>
                      <a:r>
                        <a:rPr kumimoji="0" lang="en-US" sz="2600" b="0" i="0" u="none" strike="noStrike" cap="none" normalizeH="0" baseline="0" dirty="0" err="1" smtClean="0">
                          <a:ln>
                            <a:noFill/>
                          </a:ln>
                          <a:solidFill>
                            <a:srgbClr val="FF0000"/>
                          </a:solidFill>
                          <a:effectLst>
                            <a:outerShdw blurRad="38100" dist="38100" dir="2700000" algn="tl">
                              <a:srgbClr val="000000"/>
                            </a:outerShdw>
                          </a:effectLst>
                          <a:latin typeface="Verdana" pitchFamily="34" charset="0"/>
                          <a:cs typeface="Arial" pitchFamily="34" charset="0"/>
                        </a:rPr>
                        <a:t>nước</a:t>
                      </a:r>
                      <a:endParaRPr kumimoji="0" lang="en-US" sz="2600" b="0" i="0" u="none" strike="noStrike" cap="none" normalizeH="0" baseline="0" dirty="0" smtClean="0">
                        <a:ln>
                          <a:noFill/>
                        </a:ln>
                        <a:solidFill>
                          <a:srgbClr val="FF0000"/>
                        </a:solidFill>
                        <a:effectLst>
                          <a:outerShdw blurRad="38100" dist="38100" dir="2700000" algn="tl">
                            <a:srgbClr val="000000"/>
                          </a:outerShdw>
                        </a:effectLst>
                        <a:latin typeface="Verdan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600" b="0" i="0" u="none" strike="noStrike" cap="none" normalizeH="0" baseline="0" dirty="0" err="1" smtClean="0">
                          <a:ln>
                            <a:noFill/>
                          </a:ln>
                          <a:solidFill>
                            <a:srgbClr val="FF0000"/>
                          </a:solidFill>
                          <a:effectLst>
                            <a:outerShdw blurRad="38100" dist="38100" dir="2700000" algn="tl">
                              <a:srgbClr val="000000"/>
                            </a:outerShdw>
                          </a:effectLst>
                          <a:latin typeface="Verdana" pitchFamily="34" charset="0"/>
                          <a:cs typeface="Arial" pitchFamily="34" charset="0"/>
                        </a:rPr>
                        <a:t>Cấp</a:t>
                      </a:r>
                      <a:r>
                        <a:rPr kumimoji="0" lang="en-US" sz="2600" b="0" i="0" u="none" strike="noStrike" cap="none" normalizeH="0" baseline="0" dirty="0" smtClean="0">
                          <a:ln>
                            <a:noFill/>
                          </a:ln>
                          <a:solidFill>
                            <a:srgbClr val="FF0000"/>
                          </a:solidFill>
                          <a:effectLst>
                            <a:outerShdw blurRad="38100" dist="38100" dir="2700000" algn="tl">
                              <a:srgbClr val="000000"/>
                            </a:outerShdw>
                          </a:effectLst>
                          <a:latin typeface="Verdana" pitchFamily="34" charset="0"/>
                          <a:cs typeface="Arial" pitchFamily="34" charset="0"/>
                        </a:rPr>
                        <a:t> </a:t>
                      </a:r>
                      <a:r>
                        <a:rPr kumimoji="0" lang="en-US" sz="2600" b="0" i="0" u="none" strike="noStrike" cap="none" normalizeH="0" baseline="0" dirty="0" err="1" smtClean="0">
                          <a:ln>
                            <a:noFill/>
                          </a:ln>
                          <a:solidFill>
                            <a:srgbClr val="FF0000"/>
                          </a:solidFill>
                          <a:effectLst>
                            <a:outerShdw blurRad="38100" dist="38100" dir="2700000" algn="tl">
                              <a:srgbClr val="000000"/>
                            </a:outerShdw>
                          </a:effectLst>
                          <a:latin typeface="Verdana" pitchFamily="34" charset="0"/>
                          <a:cs typeface="Arial" pitchFamily="34" charset="0"/>
                        </a:rPr>
                        <a:t>thành</a:t>
                      </a:r>
                      <a:r>
                        <a:rPr kumimoji="0" lang="en-US" sz="2600" b="0" i="0" u="none" strike="noStrike" cap="none" normalizeH="0" baseline="0" dirty="0" smtClean="0">
                          <a:ln>
                            <a:noFill/>
                          </a:ln>
                          <a:solidFill>
                            <a:srgbClr val="FF0000"/>
                          </a:solidFill>
                          <a:effectLst>
                            <a:outerShdw blurRad="38100" dist="38100" dir="2700000" algn="tl">
                              <a:srgbClr val="000000"/>
                            </a:outerShdw>
                          </a:effectLst>
                          <a:latin typeface="Verdana" pitchFamily="34" charset="0"/>
                          <a:cs typeface="Arial" pitchFamily="34" charset="0"/>
                        </a:rPr>
                        <a:t> </a:t>
                      </a:r>
                      <a:r>
                        <a:rPr kumimoji="0" lang="en-US" sz="2600" b="0" i="0" u="none" strike="noStrike" cap="none" normalizeH="0" baseline="0" dirty="0" err="1" smtClean="0">
                          <a:ln>
                            <a:noFill/>
                          </a:ln>
                          <a:solidFill>
                            <a:srgbClr val="FF0000"/>
                          </a:solidFill>
                          <a:effectLst>
                            <a:outerShdw blurRad="38100" dist="38100" dir="2700000" algn="tl">
                              <a:srgbClr val="000000"/>
                            </a:outerShdw>
                          </a:effectLst>
                          <a:latin typeface="Verdana" pitchFamily="34" charset="0"/>
                          <a:cs typeface="Arial" pitchFamily="34" charset="0"/>
                        </a:rPr>
                        <a:t>phố</a:t>
                      </a:r>
                      <a:endParaRPr kumimoji="0" lang="en-US" sz="2600" b="0" i="0" u="none" strike="noStrike" cap="none" normalizeH="0" baseline="0" dirty="0" smtClean="0">
                        <a:ln>
                          <a:noFill/>
                        </a:ln>
                        <a:solidFill>
                          <a:srgbClr val="FF0000"/>
                        </a:solidFill>
                        <a:effectLst>
                          <a:outerShdw blurRad="38100" dist="38100" dir="2700000" algn="tl">
                            <a:srgbClr val="000000"/>
                          </a:outerShdw>
                        </a:effectLst>
                        <a:latin typeface="Verdan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0388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HC Sao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vàng</a:t>
                      </a:r>
                      <a:endPar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HC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Hồ</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Chí</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Minh </a:t>
                      </a: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HC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Độc</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lập</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hạng</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I, II, III</a:t>
                      </a: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HC Lao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động</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hạng</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I, II, III</a:t>
                      </a: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HC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Dũng</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cảm</a:t>
                      </a:r>
                      <a:endPar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HC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Hữu</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nghị</a:t>
                      </a:r>
                      <a:endPar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HC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Đại</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đoàn</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kết</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dân</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tộc</a:t>
                      </a:r>
                      <a:endPar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BK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của</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Thủ</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tướng</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CP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BK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của</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UBND TP</a:t>
                      </a:r>
                    </a:p>
                    <a:p>
                      <a:pPr marL="177800" marR="0" lvl="0" indent="-17780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Cờ</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Truyền</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thống</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UBND TP</a:t>
                      </a: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Huy</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hiệu</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TP HCM</a:t>
                      </a: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Thư</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khen</a:t>
                      </a:r>
                      <a:endPar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Gắn</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biển</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công</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trình</a:t>
                      </a:r>
                      <a:endPar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spc="-100"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Công</a:t>
                      </a:r>
                      <a:r>
                        <a:rPr kumimoji="0" lang="en-US" sz="2600" b="0" i="0" u="none" strike="noStrike" cap="none" spc="-100"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spc="-100"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nhận</a:t>
                      </a:r>
                      <a:r>
                        <a:rPr kumimoji="0" lang="en-US" sz="2600" b="0" i="0" u="none" strike="noStrike" cap="none" spc="-100"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spc="-100"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điển</a:t>
                      </a:r>
                      <a:r>
                        <a:rPr kumimoji="0" lang="en-US" sz="2600" b="0" i="0" u="none" strike="noStrike" cap="none" spc="-100"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spc="-100"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hình</a:t>
                      </a:r>
                      <a:r>
                        <a:rPr kumimoji="0" lang="en-US" sz="2600" b="0" i="0" u="none" strike="noStrike" cap="none" spc="-100"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spc="-100"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tiên</a:t>
                      </a:r>
                      <a:r>
                        <a:rPr kumimoji="0" lang="en-US" sz="2600" b="0" i="0" u="none" strike="noStrike" cap="none" spc="-100"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spc="-100"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tiến</a:t>
                      </a:r>
                      <a:endParaRPr kumimoji="0" lang="en-US" sz="2600" b="0" i="0" u="none" strike="noStrike" cap="none" spc="-100"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0000"/>
                        <a:buFontTx/>
                        <a:buChar char="-"/>
                        <a:tabLst/>
                        <a:defRPr/>
                      </a:pP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Giấy</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khen</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của</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cơ</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 </a:t>
                      </a:r>
                      <a:r>
                        <a:rPr kumimoji="0" lang="en-US" sz="26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cs typeface="Arial" pitchFamily="34" charset="0"/>
                        </a:rPr>
                        <a:t>sở</a:t>
                      </a:r>
                      <a:r>
                        <a:rPr kumimoji="0" lang="en-US" sz="26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cs typeface="Arial"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itle 1"/>
          <p:cNvSpPr txBox="1">
            <a:spLocks/>
          </p:cNvSpPr>
          <p:nvPr/>
        </p:nvSpPr>
        <p:spPr bwMode="auto">
          <a:xfrm>
            <a:off x="176462" y="954512"/>
            <a:ext cx="8686800" cy="5334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marL="0" marR="0" lvl="0" indent="0" algn="just" defTabSz="914400" rtl="0" eaLnBrk="0" fontAlgn="base" latinLnBrk="0" hangingPunct="0">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99FF33"/>
                </a:solidFill>
                <a:effectLst>
                  <a:outerShdw blurRad="38100" dist="38100" dir="2700000" algn="tl">
                    <a:srgbClr val="000000"/>
                  </a:outerShdw>
                </a:effectLst>
                <a:uLnTx/>
                <a:uFillTx/>
                <a:latin typeface="+mn-lt"/>
                <a:ea typeface="+mj-ea"/>
                <a:cs typeface="+mj-cs"/>
              </a:rPr>
              <a:t/>
            </a:r>
            <a:br>
              <a:rPr kumimoji="0" lang="en-US" sz="2800" b="1" i="0" u="none" strike="noStrike" kern="0" cap="none" spc="0" normalizeH="0" baseline="0" noProof="0" dirty="0" smtClean="0">
                <a:ln>
                  <a:noFill/>
                </a:ln>
                <a:solidFill>
                  <a:srgbClr val="99FF33"/>
                </a:solidFill>
                <a:effectLst>
                  <a:outerShdw blurRad="38100" dist="38100" dir="2700000" algn="tl">
                    <a:srgbClr val="000000"/>
                  </a:outerShdw>
                </a:effectLst>
                <a:uLnTx/>
                <a:uFillTx/>
                <a:latin typeface="+mn-lt"/>
                <a:ea typeface="+mj-ea"/>
                <a:cs typeface="+mj-cs"/>
              </a:rPr>
            </a:br>
            <a:r>
              <a:rPr kumimoji="0" lang="en-US" sz="2800" b="1" i="0" u="none" strike="noStrike" kern="0" cap="none" spc="0" normalizeH="0" baseline="0" noProof="0" dirty="0" smtClean="0">
                <a:ln>
                  <a:noFill/>
                </a:ln>
                <a:solidFill>
                  <a:srgbClr val="99FF33"/>
                </a:solidFill>
                <a:effectLst>
                  <a:outerShdw blurRad="38100" dist="38100" dir="2700000" algn="tl">
                    <a:srgbClr val="000000"/>
                  </a:outerShdw>
                </a:effectLst>
                <a:uLnTx/>
                <a:uFillTx/>
                <a:latin typeface="+mn-lt"/>
                <a:ea typeface="+mj-ea"/>
                <a:cs typeface="+mj-cs"/>
              </a:rPr>
              <a:t/>
            </a:r>
            <a:br>
              <a:rPr kumimoji="0" lang="en-US" sz="2800" b="1" i="0" u="none" strike="noStrike" kern="0" cap="none" spc="0" normalizeH="0" baseline="0" noProof="0" dirty="0" smtClean="0">
                <a:ln>
                  <a:noFill/>
                </a:ln>
                <a:solidFill>
                  <a:srgbClr val="99FF33"/>
                </a:solidFill>
                <a:effectLst>
                  <a:outerShdw blurRad="38100" dist="38100" dir="2700000" algn="tl">
                    <a:srgbClr val="000000"/>
                  </a:outerShdw>
                </a:effectLst>
                <a:uLnTx/>
                <a:uFillTx/>
                <a:latin typeface="+mn-lt"/>
                <a:ea typeface="+mj-ea"/>
                <a:cs typeface="+mj-cs"/>
              </a:rPr>
            </a:br>
            <a:r>
              <a:rPr kumimoji="0" lang="en-US" sz="28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1.</a:t>
            </a:r>
            <a:r>
              <a:rPr kumimoji="0" lang="en-US" sz="2800" b="1" i="0" u="none" strike="noStrike" kern="0" cap="none" spc="-40" normalizeH="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Ngoài</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các</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hình</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thức</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khen</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thưởng</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thuộc</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Khối</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Lực</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lượng</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vũ</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kumimoji="0" lang="en-US" sz="2500" b="1" i="0" u="none" strike="noStrike" kern="0" cap="none" spc="-40" normalizeH="0" baseline="0" noProof="0" dirty="0" err="1" smtClean="0">
                <a:ln>
                  <a:noFill/>
                </a:ln>
                <a:solidFill>
                  <a:srgbClr val="FFFF00"/>
                </a:solidFill>
                <a:effectLst>
                  <a:outerShdw blurRad="38100" dist="38100" dir="2700000" algn="tl">
                    <a:srgbClr val="000000"/>
                  </a:outerShdw>
                </a:effectLst>
                <a:uLnTx/>
                <a:uFillTx/>
                <a:latin typeface="+mn-lt"/>
                <a:ea typeface="+mj-ea"/>
                <a:cs typeface="+mj-cs"/>
              </a:rPr>
              <a:t>trang</a:t>
            </a:r>
            <a:r>
              <a:rPr kumimoji="0" lang="en-US" sz="2500" b="1" i="0" u="none" strike="noStrike" kern="0" cap="none" spc="-4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 </a:t>
            </a:r>
            <a:r>
              <a:rPr lang="en-US" sz="2500" b="1" kern="0" spc="-40" dirty="0" err="1" smtClean="0">
                <a:solidFill>
                  <a:srgbClr val="FFFF00"/>
                </a:solidFill>
                <a:effectLst>
                  <a:outerShdw blurRad="38100" dist="38100" dir="2700000" algn="tl">
                    <a:srgbClr val="000000"/>
                  </a:outerShdw>
                </a:effectLst>
                <a:latin typeface="+mn-lt"/>
                <a:ea typeface="+mj-ea"/>
                <a:cs typeface="+mj-cs"/>
              </a:rPr>
              <a:t>hình</a:t>
            </a:r>
            <a:r>
              <a:rPr lang="en-US" sz="2500" b="1" kern="0" spc="-40" dirty="0" smtClean="0">
                <a:solidFill>
                  <a:srgbClr val="FFFF00"/>
                </a:solidFill>
                <a:effectLst>
                  <a:outerShdw blurRad="38100" dist="38100" dir="2700000" algn="tl">
                    <a:srgbClr val="000000"/>
                  </a:outerShdw>
                </a:effectLst>
                <a:latin typeface="+mn-lt"/>
                <a:ea typeface="+mj-ea"/>
                <a:cs typeface="+mj-cs"/>
              </a:rPr>
              <a:t> </a:t>
            </a:r>
            <a:r>
              <a:rPr lang="en-US" sz="2500" b="1" kern="0" spc="-40" dirty="0" err="1" smtClean="0">
                <a:solidFill>
                  <a:srgbClr val="FFFF00"/>
                </a:solidFill>
                <a:effectLst>
                  <a:outerShdw blurRad="38100" dist="38100" dir="2700000" algn="tl">
                    <a:srgbClr val="000000"/>
                  </a:outerShdw>
                </a:effectLst>
                <a:latin typeface="+mn-lt"/>
                <a:ea typeface="+mj-ea"/>
                <a:cs typeface="+mj-cs"/>
              </a:rPr>
              <a:t>thức</a:t>
            </a:r>
            <a:r>
              <a:rPr lang="en-US" sz="2500" b="1" kern="0" spc="-40" dirty="0" smtClean="0">
                <a:solidFill>
                  <a:srgbClr val="FFFF00"/>
                </a:solidFill>
                <a:effectLst>
                  <a:outerShdw blurRad="38100" dist="38100" dir="2700000" algn="tl">
                    <a:srgbClr val="000000"/>
                  </a:outerShdw>
                </a:effectLst>
                <a:latin typeface="+mn-lt"/>
                <a:ea typeface="+mj-ea"/>
                <a:cs typeface="+mj-cs"/>
              </a:rPr>
              <a:t> </a:t>
            </a:r>
            <a:r>
              <a:rPr lang="en-US" sz="2500" b="1" kern="0" spc="-40" dirty="0" err="1" smtClean="0">
                <a:solidFill>
                  <a:srgbClr val="FFFF00"/>
                </a:solidFill>
                <a:effectLst>
                  <a:outerShdw blurRad="38100" dist="38100" dir="2700000" algn="tl">
                    <a:srgbClr val="000000"/>
                  </a:outerShdw>
                </a:effectLst>
                <a:latin typeface="+mn-lt"/>
                <a:ea typeface="+mj-ea"/>
                <a:cs typeface="+mj-cs"/>
              </a:rPr>
              <a:t>khen</a:t>
            </a:r>
            <a:r>
              <a:rPr lang="en-US" sz="2500" b="1" kern="0" spc="-40" dirty="0" smtClean="0">
                <a:solidFill>
                  <a:srgbClr val="FFFF00"/>
                </a:solidFill>
                <a:effectLst>
                  <a:outerShdw blurRad="38100" dist="38100" dir="2700000" algn="tl">
                    <a:srgbClr val="000000"/>
                  </a:outerShdw>
                </a:effectLst>
                <a:latin typeface="+mn-lt"/>
                <a:ea typeface="+mj-ea"/>
                <a:cs typeface="+mj-cs"/>
              </a:rPr>
              <a:t> </a:t>
            </a:r>
            <a:r>
              <a:rPr lang="en-US" sz="2500" b="1" kern="0" spc="-40" dirty="0" err="1" smtClean="0">
                <a:solidFill>
                  <a:srgbClr val="FFFF00"/>
                </a:solidFill>
                <a:effectLst>
                  <a:outerShdw blurRad="38100" dist="38100" dir="2700000" algn="tl">
                    <a:srgbClr val="000000"/>
                  </a:outerShdw>
                </a:effectLst>
                <a:latin typeface="+mn-lt"/>
                <a:ea typeface="+mj-ea"/>
                <a:cs typeface="+mj-cs"/>
              </a:rPr>
              <a:t>thưởng</a:t>
            </a:r>
            <a:r>
              <a:rPr lang="en-US" sz="2500" b="1" kern="0" spc="-40" dirty="0" smtClean="0">
                <a:solidFill>
                  <a:srgbClr val="FFFF00"/>
                </a:solidFill>
                <a:effectLst>
                  <a:outerShdw blurRad="38100" dist="38100" dir="2700000" algn="tl">
                    <a:srgbClr val="000000"/>
                  </a:outerShdw>
                </a:effectLst>
                <a:latin typeface="+mn-lt"/>
                <a:ea typeface="+mj-ea"/>
                <a:cs typeface="+mj-cs"/>
              </a:rPr>
              <a:t> </a:t>
            </a:r>
            <a:r>
              <a:rPr lang="en-US" sz="2500" b="1" kern="0" spc="-40" dirty="0" err="1" smtClean="0">
                <a:solidFill>
                  <a:srgbClr val="FFFF00"/>
                </a:solidFill>
                <a:effectLst>
                  <a:outerShdw blurRad="38100" dist="38100" dir="2700000" algn="tl">
                    <a:srgbClr val="000000"/>
                  </a:outerShdw>
                </a:effectLst>
                <a:latin typeface="+mn-lt"/>
                <a:ea typeface="+mj-ea"/>
                <a:cs typeface="+mj-cs"/>
              </a:rPr>
              <a:t>gồm</a:t>
            </a:r>
            <a:r>
              <a:rPr kumimoji="0" lang="en-US" sz="2500" b="1"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n-lt"/>
                <a:ea typeface="+mj-ea"/>
                <a:cs typeface="+mj-cs"/>
              </a:rPr>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0210"/>
            <a:ext cx="8915400" cy="6629400"/>
          </a:xfrm>
        </p:spPr>
        <p:txBody>
          <a:bodyPr/>
          <a:lstStyle/>
          <a:p>
            <a:pPr>
              <a:spcBef>
                <a:spcPts val="1200"/>
              </a:spcBef>
              <a:buNone/>
              <a:defRPr/>
            </a:pPr>
            <a:r>
              <a:rPr lang="en-US" sz="2800" b="1" dirty="0" smtClean="0">
                <a:solidFill>
                  <a:srgbClr val="FFFF00"/>
                </a:solidFill>
                <a:latin typeface="+mj-lt"/>
              </a:rPr>
              <a:t>2. </a:t>
            </a:r>
            <a:r>
              <a:rPr lang="en-US" sz="2800" b="1" dirty="0" err="1" smtClean="0">
                <a:solidFill>
                  <a:srgbClr val="FFFF00"/>
                </a:solidFill>
                <a:latin typeface="+mj-lt"/>
              </a:rPr>
              <a:t>Điểm</a:t>
            </a:r>
            <a:r>
              <a:rPr lang="en-US" sz="2800" b="1" dirty="0" smtClean="0">
                <a:solidFill>
                  <a:srgbClr val="FFFF00"/>
                </a:solidFill>
                <a:latin typeface="+mj-lt"/>
              </a:rPr>
              <a:t> </a:t>
            </a:r>
            <a:r>
              <a:rPr lang="en-US" sz="2800" b="1" dirty="0" err="1" smtClean="0">
                <a:solidFill>
                  <a:srgbClr val="FFFF00"/>
                </a:solidFill>
                <a:latin typeface="+mj-lt"/>
              </a:rPr>
              <a:t>mới</a:t>
            </a:r>
            <a:r>
              <a:rPr lang="en-US" sz="2800" b="1" dirty="0" smtClean="0">
                <a:solidFill>
                  <a:srgbClr val="FFFF00"/>
                </a:solidFill>
                <a:latin typeface="+mj-lt"/>
              </a:rPr>
              <a:t> </a:t>
            </a:r>
            <a:r>
              <a:rPr lang="en-US" sz="2800" b="1" dirty="0" err="1" smtClean="0">
                <a:solidFill>
                  <a:srgbClr val="FFFF00"/>
                </a:solidFill>
                <a:latin typeface="+mj-lt"/>
              </a:rPr>
              <a:t>sửa</a:t>
            </a:r>
            <a:r>
              <a:rPr lang="en-US" sz="2800" b="1" dirty="0" smtClean="0">
                <a:solidFill>
                  <a:srgbClr val="FFFF00"/>
                </a:solidFill>
                <a:latin typeface="+mj-lt"/>
              </a:rPr>
              <a:t> </a:t>
            </a:r>
            <a:r>
              <a:rPr lang="en-US" sz="2800" b="1" dirty="0" err="1" smtClean="0">
                <a:solidFill>
                  <a:srgbClr val="FFFF00"/>
                </a:solidFill>
                <a:latin typeface="+mj-lt"/>
              </a:rPr>
              <a:t>đổi</a:t>
            </a:r>
            <a:r>
              <a:rPr lang="en-US" sz="2800" b="1" dirty="0" smtClean="0">
                <a:solidFill>
                  <a:srgbClr val="FFFF00"/>
                </a:solidFill>
                <a:latin typeface="+mj-lt"/>
              </a:rPr>
              <a:t>, </a:t>
            </a:r>
            <a:r>
              <a:rPr lang="en-US" sz="2800" b="1" dirty="0" err="1" smtClean="0">
                <a:solidFill>
                  <a:srgbClr val="FFFF00"/>
                </a:solidFill>
                <a:latin typeface="+mj-lt"/>
              </a:rPr>
              <a:t>bổ</a:t>
            </a:r>
            <a:r>
              <a:rPr lang="en-US" sz="2800" b="1" dirty="0" smtClean="0">
                <a:solidFill>
                  <a:srgbClr val="FFFF00"/>
                </a:solidFill>
                <a:latin typeface="+mj-lt"/>
              </a:rPr>
              <a:t> sung </a:t>
            </a:r>
            <a:r>
              <a:rPr lang="en-US" sz="2800" b="1" dirty="0" err="1" smtClean="0">
                <a:solidFill>
                  <a:srgbClr val="FFFF00"/>
                </a:solidFill>
                <a:latin typeface="+mj-lt"/>
              </a:rPr>
              <a:t>về</a:t>
            </a:r>
            <a:r>
              <a:rPr lang="en-US" sz="2800" b="1" dirty="0" smtClean="0">
                <a:solidFill>
                  <a:srgbClr val="FFFF00"/>
                </a:solidFill>
                <a:latin typeface="+mj-lt"/>
              </a:rPr>
              <a:t> </a:t>
            </a:r>
            <a:r>
              <a:rPr lang="en-US" sz="2800" b="1" dirty="0" err="1" smtClean="0">
                <a:solidFill>
                  <a:srgbClr val="FFFF00"/>
                </a:solidFill>
                <a:latin typeface="+mj-lt"/>
              </a:rPr>
              <a:t>khen</a:t>
            </a:r>
            <a:r>
              <a:rPr lang="en-US" sz="2800" b="1" dirty="0" smtClean="0">
                <a:solidFill>
                  <a:srgbClr val="FFFF00"/>
                </a:solidFill>
                <a:latin typeface="+mj-lt"/>
              </a:rPr>
              <a:t> </a:t>
            </a:r>
            <a:r>
              <a:rPr lang="en-US" sz="2800" b="1" dirty="0" err="1" smtClean="0">
                <a:solidFill>
                  <a:srgbClr val="FFFF00"/>
                </a:solidFill>
                <a:latin typeface="+mj-lt"/>
              </a:rPr>
              <a:t>thưởng</a:t>
            </a:r>
            <a:r>
              <a:rPr lang="en-US" sz="2800" b="1" dirty="0" smtClean="0">
                <a:solidFill>
                  <a:srgbClr val="FFFF00"/>
                </a:solidFill>
                <a:latin typeface="+mj-lt"/>
              </a:rPr>
              <a:t>.</a:t>
            </a:r>
          </a:p>
          <a:p>
            <a:pPr algn="just">
              <a:buNone/>
              <a:defRPr/>
            </a:pPr>
            <a:r>
              <a:rPr lang="en-US" sz="2600" dirty="0" smtClean="0">
                <a:solidFill>
                  <a:srgbClr val="FFFF00"/>
                </a:solidFill>
                <a:latin typeface="+mj-lt"/>
              </a:rPr>
              <a:t>a) </a:t>
            </a:r>
            <a:r>
              <a:rPr lang="en-US" sz="2600" dirty="0" err="1" smtClean="0">
                <a:latin typeface="+mj-lt"/>
              </a:rPr>
              <a:t>Tiêu</a:t>
            </a:r>
            <a:r>
              <a:rPr lang="en-US" sz="2600" dirty="0" smtClean="0">
                <a:latin typeface="+mj-lt"/>
              </a:rPr>
              <a:t> </a:t>
            </a:r>
            <a:r>
              <a:rPr lang="en-US" sz="2600" dirty="0" err="1" smtClean="0">
                <a:latin typeface="+mj-lt"/>
              </a:rPr>
              <a:t>chuẩn</a:t>
            </a:r>
            <a:r>
              <a:rPr lang="en-US" sz="2600" dirty="0" smtClean="0">
                <a:latin typeface="+mj-lt"/>
              </a:rPr>
              <a:t> </a:t>
            </a:r>
            <a:r>
              <a:rPr lang="en-US" sz="2600" dirty="0" err="1" smtClean="0">
                <a:latin typeface="+mj-lt"/>
              </a:rPr>
              <a:t>để</a:t>
            </a:r>
            <a:r>
              <a:rPr lang="en-US" sz="2600" dirty="0" smtClean="0">
                <a:latin typeface="+mj-lt"/>
              </a:rPr>
              <a:t> </a:t>
            </a:r>
            <a:r>
              <a:rPr lang="en-US" sz="2600" dirty="0" err="1" smtClean="0">
                <a:latin typeface="+mj-lt"/>
              </a:rPr>
              <a:t>xét</a:t>
            </a:r>
            <a:r>
              <a:rPr lang="en-US" sz="2600" dirty="0" smtClean="0">
                <a:latin typeface="+mj-lt"/>
              </a:rPr>
              <a:t> </a:t>
            </a:r>
            <a:r>
              <a:rPr lang="en-US" sz="2600" dirty="0" err="1" smtClean="0">
                <a:solidFill>
                  <a:srgbClr val="FF0000"/>
                </a:solidFill>
                <a:latin typeface="+mj-lt"/>
              </a:rPr>
              <a:t>khen</a:t>
            </a:r>
            <a:r>
              <a:rPr lang="en-US" sz="2600" dirty="0" smtClean="0">
                <a:solidFill>
                  <a:srgbClr val="FF0000"/>
                </a:solidFill>
                <a:latin typeface="+mj-lt"/>
              </a:rPr>
              <a:t> </a:t>
            </a:r>
            <a:r>
              <a:rPr lang="en-US" sz="2600" dirty="0" err="1" smtClean="0">
                <a:solidFill>
                  <a:srgbClr val="FF0000"/>
                </a:solidFill>
                <a:latin typeface="+mj-lt"/>
              </a:rPr>
              <a:t>thưởng</a:t>
            </a:r>
            <a:r>
              <a:rPr lang="en-US" sz="2600" dirty="0" smtClean="0">
                <a:solidFill>
                  <a:srgbClr val="FF0000"/>
                </a:solidFill>
                <a:latin typeface="+mj-lt"/>
              </a:rPr>
              <a:t> </a:t>
            </a:r>
            <a:r>
              <a:rPr lang="en-US" sz="2600" dirty="0" err="1" smtClean="0">
                <a:solidFill>
                  <a:srgbClr val="FF0000"/>
                </a:solidFill>
                <a:latin typeface="+mj-lt"/>
              </a:rPr>
              <a:t>theo</a:t>
            </a:r>
            <a:r>
              <a:rPr lang="en-US" sz="2600" dirty="0" smtClean="0">
                <a:solidFill>
                  <a:srgbClr val="FF0000"/>
                </a:solidFill>
                <a:latin typeface="+mj-lt"/>
              </a:rPr>
              <a:t> </a:t>
            </a:r>
            <a:r>
              <a:rPr lang="en-US" sz="2600" dirty="0" err="1" smtClean="0">
                <a:solidFill>
                  <a:srgbClr val="FF0000"/>
                </a:solidFill>
                <a:latin typeface="+mj-lt"/>
              </a:rPr>
              <a:t>công</a:t>
            </a:r>
            <a:r>
              <a:rPr lang="en-US" sz="2600" dirty="0" smtClean="0">
                <a:solidFill>
                  <a:srgbClr val="FF0000"/>
                </a:solidFill>
                <a:latin typeface="+mj-lt"/>
              </a:rPr>
              <a:t> </a:t>
            </a:r>
            <a:r>
              <a:rPr lang="en-US" sz="2600" dirty="0" err="1" smtClean="0">
                <a:solidFill>
                  <a:srgbClr val="FF0000"/>
                </a:solidFill>
                <a:latin typeface="+mj-lt"/>
              </a:rPr>
              <a:t>trạng</a:t>
            </a:r>
            <a:r>
              <a:rPr lang="en-US" sz="2600" dirty="0" smtClean="0">
                <a:solidFill>
                  <a:srgbClr val="FF0000"/>
                </a:solidFill>
                <a:latin typeface="+mj-lt"/>
              </a:rPr>
              <a:t> </a:t>
            </a:r>
            <a:r>
              <a:rPr lang="en-US" sz="2600" dirty="0" err="1" smtClean="0">
                <a:solidFill>
                  <a:srgbClr val="FF0000"/>
                </a:solidFill>
                <a:latin typeface="+mj-lt"/>
              </a:rPr>
              <a:t>và</a:t>
            </a:r>
            <a:r>
              <a:rPr lang="en-US" sz="2600" dirty="0" smtClean="0">
                <a:solidFill>
                  <a:srgbClr val="FF0000"/>
                </a:solidFill>
                <a:latin typeface="+mj-lt"/>
              </a:rPr>
              <a:t> </a:t>
            </a:r>
            <a:r>
              <a:rPr lang="en-US" sz="2600" dirty="0" err="1" smtClean="0">
                <a:solidFill>
                  <a:srgbClr val="FF0000"/>
                </a:solidFill>
                <a:latin typeface="+mj-lt"/>
              </a:rPr>
              <a:t>thành</a:t>
            </a:r>
            <a:r>
              <a:rPr lang="en-US" sz="2600" dirty="0" smtClean="0">
                <a:solidFill>
                  <a:srgbClr val="FF0000"/>
                </a:solidFill>
                <a:latin typeface="+mj-lt"/>
              </a:rPr>
              <a:t> </a:t>
            </a:r>
            <a:r>
              <a:rPr lang="en-US" sz="2600" dirty="0" err="1" smtClean="0">
                <a:solidFill>
                  <a:srgbClr val="FF0000"/>
                </a:solidFill>
                <a:latin typeface="+mj-lt"/>
              </a:rPr>
              <a:t>tích</a:t>
            </a:r>
            <a:r>
              <a:rPr lang="en-US" sz="2600" dirty="0" smtClean="0">
                <a:latin typeface="+mj-lt"/>
              </a:rPr>
              <a:t> </a:t>
            </a:r>
            <a:r>
              <a:rPr lang="en-US" sz="2600" dirty="0" err="1" smtClean="0">
                <a:latin typeface="+mj-lt"/>
              </a:rPr>
              <a:t>đạt</a:t>
            </a:r>
            <a:r>
              <a:rPr lang="en-US" sz="2600" dirty="0" smtClean="0">
                <a:latin typeface="+mj-lt"/>
              </a:rPr>
              <a:t> </a:t>
            </a:r>
            <a:r>
              <a:rPr lang="en-US" sz="2600" dirty="0" err="1" smtClean="0">
                <a:latin typeface="+mj-lt"/>
              </a:rPr>
              <a:t>được</a:t>
            </a:r>
            <a:r>
              <a:rPr lang="en-US" sz="2600" dirty="0" smtClean="0">
                <a:latin typeface="+mj-lt"/>
              </a:rPr>
              <a:t> </a:t>
            </a:r>
            <a:r>
              <a:rPr lang="en-US" sz="2600" dirty="0" err="1" smtClean="0">
                <a:latin typeface="+mj-lt"/>
              </a:rPr>
              <a:t>là</a:t>
            </a:r>
            <a:r>
              <a:rPr lang="en-US" sz="2600" dirty="0" smtClean="0">
                <a:latin typeface="+mj-lt"/>
              </a:rPr>
              <a:t> </a:t>
            </a:r>
            <a:r>
              <a:rPr lang="en-US" sz="2600" dirty="0" err="1" smtClean="0">
                <a:solidFill>
                  <a:srgbClr val="FFFF00"/>
                </a:solidFill>
                <a:latin typeface="+mj-lt"/>
              </a:rPr>
              <a:t>kết</a:t>
            </a:r>
            <a:r>
              <a:rPr lang="en-US" sz="2600" dirty="0" smtClean="0">
                <a:solidFill>
                  <a:srgbClr val="FFFF00"/>
                </a:solidFill>
                <a:latin typeface="+mj-lt"/>
              </a:rPr>
              <a:t> </a:t>
            </a:r>
            <a:r>
              <a:rPr lang="en-US" sz="2600" dirty="0" err="1" smtClean="0">
                <a:solidFill>
                  <a:srgbClr val="FFFF00"/>
                </a:solidFill>
                <a:latin typeface="+mj-lt"/>
              </a:rPr>
              <a:t>quả</a:t>
            </a:r>
            <a:r>
              <a:rPr lang="en-US" sz="2600" dirty="0" smtClean="0">
                <a:solidFill>
                  <a:srgbClr val="FFFF00"/>
                </a:solidFill>
                <a:latin typeface="+mj-lt"/>
              </a:rPr>
              <a:t> </a:t>
            </a:r>
            <a:r>
              <a:rPr lang="en-US" sz="2600" dirty="0" err="1" smtClean="0">
                <a:solidFill>
                  <a:srgbClr val="FFFF00"/>
                </a:solidFill>
                <a:latin typeface="+mj-lt"/>
              </a:rPr>
              <a:t>thành</a:t>
            </a:r>
            <a:r>
              <a:rPr lang="en-US" sz="2600" dirty="0" smtClean="0">
                <a:solidFill>
                  <a:srgbClr val="FFFF00"/>
                </a:solidFill>
                <a:latin typeface="+mj-lt"/>
              </a:rPr>
              <a:t> </a:t>
            </a:r>
            <a:r>
              <a:rPr lang="en-US" sz="2600" dirty="0" err="1" smtClean="0">
                <a:solidFill>
                  <a:srgbClr val="FFFF00"/>
                </a:solidFill>
                <a:latin typeface="+mj-lt"/>
              </a:rPr>
              <a:t>tích</a:t>
            </a:r>
            <a:r>
              <a:rPr lang="sq-AL" sz="2600" dirty="0" smtClean="0">
                <a:solidFill>
                  <a:srgbClr val="FFFF00"/>
                </a:solidFill>
                <a:latin typeface="+mj-lt"/>
              </a:rPr>
              <a:t> lập được </a:t>
            </a:r>
            <a:r>
              <a:rPr lang="sq-AL" sz="2600" dirty="0" smtClean="0">
                <a:latin typeface="+mj-lt"/>
              </a:rPr>
              <a:t>có phạm vi ảnh hưởng và nêu gương</a:t>
            </a:r>
            <a:r>
              <a:rPr lang="en-US" sz="2600" dirty="0" smtClean="0">
                <a:latin typeface="+mj-lt"/>
              </a:rPr>
              <a:t> </a:t>
            </a:r>
            <a:r>
              <a:rPr lang="sq-AL" sz="2600" dirty="0" smtClean="0">
                <a:latin typeface="+mj-lt"/>
              </a:rPr>
              <a:t>trong từng hình thức và mức hạng khen thưởng.</a:t>
            </a:r>
            <a:endParaRPr lang="en-US" sz="2600" dirty="0" smtClean="0">
              <a:latin typeface="+mj-lt"/>
            </a:endParaRPr>
          </a:p>
          <a:p>
            <a:pPr algn="just">
              <a:buFont typeface="Wingdings" pitchFamily="2" charset="2"/>
              <a:buNone/>
              <a:defRPr/>
            </a:pPr>
            <a:r>
              <a:rPr lang="en-US" sz="2600" dirty="0" smtClean="0">
                <a:solidFill>
                  <a:srgbClr val="FFFF00"/>
                </a:solidFill>
                <a:latin typeface="+mj-lt"/>
              </a:rPr>
              <a:t>b)</a:t>
            </a:r>
            <a:r>
              <a:rPr lang="en-US" sz="2600" dirty="0" smtClean="0">
                <a:latin typeface="+mj-lt"/>
              </a:rPr>
              <a:t> </a:t>
            </a:r>
            <a:r>
              <a:rPr lang="sq-AL" sz="2600" dirty="0" smtClean="0">
                <a:effectLst/>
                <a:latin typeface="+mj-lt"/>
              </a:rPr>
              <a:t>Nội dung khen thưởng theo công trạng và thành tích đạt được</a:t>
            </a:r>
            <a:r>
              <a:rPr lang="en-US" sz="2600" dirty="0" smtClean="0">
                <a:effectLst/>
                <a:latin typeface="+mj-lt"/>
              </a:rPr>
              <a:t> </a:t>
            </a:r>
            <a:r>
              <a:rPr lang="en-US" sz="2600" dirty="0" err="1" smtClean="0">
                <a:effectLst/>
                <a:latin typeface="+mj-lt"/>
              </a:rPr>
              <a:t>bao</a:t>
            </a:r>
            <a:r>
              <a:rPr lang="en-US" sz="2600" dirty="0" smtClean="0">
                <a:effectLst/>
                <a:latin typeface="+mj-lt"/>
              </a:rPr>
              <a:t> </a:t>
            </a:r>
            <a:r>
              <a:rPr lang="en-US" sz="2600" dirty="0" err="1" smtClean="0">
                <a:effectLst/>
                <a:latin typeface="+mj-lt"/>
              </a:rPr>
              <a:t>gồm</a:t>
            </a:r>
            <a:r>
              <a:rPr lang="en-US" sz="2600" dirty="0" smtClean="0">
                <a:effectLst/>
                <a:latin typeface="+mj-lt"/>
              </a:rPr>
              <a:t> </a:t>
            </a:r>
            <a:r>
              <a:rPr lang="en-US" sz="2600" dirty="0" err="1" smtClean="0">
                <a:effectLst/>
                <a:latin typeface="+mj-lt"/>
              </a:rPr>
              <a:t>nhiều</a:t>
            </a:r>
            <a:r>
              <a:rPr lang="en-US" sz="2600" dirty="0" smtClean="0">
                <a:effectLst/>
                <a:latin typeface="+mj-lt"/>
              </a:rPr>
              <a:t> </a:t>
            </a:r>
            <a:r>
              <a:rPr lang="en-US" sz="2600" dirty="0" err="1" smtClean="0">
                <a:effectLst/>
                <a:latin typeface="+mj-lt"/>
              </a:rPr>
              <a:t>nội</a:t>
            </a:r>
            <a:r>
              <a:rPr lang="en-US" sz="2600" dirty="0" smtClean="0">
                <a:effectLst/>
                <a:latin typeface="+mj-lt"/>
              </a:rPr>
              <a:t> dung</a:t>
            </a:r>
            <a:r>
              <a:rPr lang="sq-AL" sz="2600" dirty="0" smtClean="0">
                <a:effectLst/>
                <a:latin typeface="+mj-lt"/>
              </a:rPr>
              <a:t> </a:t>
            </a:r>
            <a:r>
              <a:rPr lang="en-US" sz="2600" dirty="0" err="1" smtClean="0">
                <a:effectLst/>
                <a:latin typeface="+mj-lt"/>
              </a:rPr>
              <a:t>thành</a:t>
            </a:r>
            <a:r>
              <a:rPr lang="en-US" sz="2600" dirty="0" smtClean="0">
                <a:effectLst/>
                <a:latin typeface="+mj-lt"/>
              </a:rPr>
              <a:t> </a:t>
            </a:r>
            <a:r>
              <a:rPr lang="en-US" sz="2600" dirty="0" err="1" smtClean="0">
                <a:effectLst/>
                <a:latin typeface="+mj-lt"/>
              </a:rPr>
              <a:t>tích</a:t>
            </a:r>
            <a:r>
              <a:rPr lang="en-US" sz="2600" dirty="0" smtClean="0">
                <a:effectLst/>
                <a:latin typeface="+mj-lt"/>
              </a:rPr>
              <a:t> </a:t>
            </a:r>
            <a:r>
              <a:rPr lang="en-US" sz="2600" dirty="0" err="1" smtClean="0">
                <a:effectLst/>
                <a:latin typeface="+mj-lt"/>
              </a:rPr>
              <a:t>khác</a:t>
            </a:r>
            <a:r>
              <a:rPr lang="en-US" sz="2600" dirty="0" smtClean="0">
                <a:effectLst/>
                <a:latin typeface="+mj-lt"/>
              </a:rPr>
              <a:t> </a:t>
            </a:r>
            <a:r>
              <a:rPr lang="en-US" sz="2600" dirty="0" err="1" smtClean="0">
                <a:effectLst/>
                <a:latin typeface="+mj-lt"/>
              </a:rPr>
              <a:t>nhau</a:t>
            </a:r>
            <a:r>
              <a:rPr lang="en-US" sz="2600" dirty="0" smtClean="0">
                <a:effectLst/>
                <a:latin typeface="+mj-lt"/>
              </a:rPr>
              <a:t> </a:t>
            </a:r>
            <a:r>
              <a:rPr lang="en-US" sz="2600" dirty="0" err="1" smtClean="0">
                <a:effectLst/>
                <a:latin typeface="+mj-lt"/>
              </a:rPr>
              <a:t>được</a:t>
            </a:r>
            <a:r>
              <a:rPr lang="en-US" sz="2600" dirty="0" smtClean="0">
                <a:effectLst/>
                <a:latin typeface="+mj-lt"/>
              </a:rPr>
              <a:t> qui </a:t>
            </a:r>
            <a:r>
              <a:rPr lang="en-US" sz="2600" dirty="0" err="1" smtClean="0">
                <a:effectLst/>
                <a:latin typeface="+mj-lt"/>
              </a:rPr>
              <a:t>định</a:t>
            </a:r>
            <a:r>
              <a:rPr lang="en-US" sz="2600" dirty="0" smtClean="0">
                <a:effectLst/>
                <a:latin typeface="+mj-lt"/>
              </a:rPr>
              <a:t> </a:t>
            </a:r>
            <a:r>
              <a:rPr lang="sq-AL" sz="2600" dirty="0" smtClean="0">
                <a:latin typeface="+mj-lt"/>
              </a:rPr>
              <a:t>trong từng hình thức và mức hạng khen thưởng.</a:t>
            </a:r>
            <a:endParaRPr lang="en-US" sz="2600" dirty="0" smtClean="0">
              <a:latin typeface="+mj-lt"/>
            </a:endParaRPr>
          </a:p>
          <a:p>
            <a:pPr algn="just">
              <a:buFont typeface="Wingdings" pitchFamily="2" charset="2"/>
              <a:buNone/>
              <a:defRPr/>
            </a:pPr>
            <a:r>
              <a:rPr lang="en-US" sz="2600" dirty="0" smtClean="0">
                <a:solidFill>
                  <a:srgbClr val="FFFF00"/>
                </a:solidFill>
                <a:latin typeface="+mj-lt"/>
              </a:rPr>
              <a:t>c)</a:t>
            </a:r>
            <a:r>
              <a:rPr lang="de-DE" sz="2600" dirty="0" smtClean="0">
                <a:solidFill>
                  <a:srgbClr val="FFFF00"/>
                </a:solidFill>
                <a:latin typeface="+mj-lt"/>
              </a:rPr>
              <a:t> </a:t>
            </a:r>
            <a:r>
              <a:rPr lang="de-DE" sz="2600" spc="-30" dirty="0" smtClean="0">
                <a:latin typeface="+mj-lt"/>
              </a:rPr>
              <a:t>Làm rõ về thành tích đột xuất và đặc biệt xuất sắc đột xuất: </a:t>
            </a:r>
            <a:r>
              <a:rPr lang="vi-VN" sz="2600" spc="-30" dirty="0" smtClean="0">
                <a:solidFill>
                  <a:srgbClr val="FFFF00"/>
                </a:solidFill>
                <a:latin typeface="+mj-lt"/>
              </a:rPr>
              <a:t>Thành tích đột xuất là thành tích đạt được ngoài chương trình, kế hoạch, nhiệm vụ mà tập thể, cá nhân phải đảm nhiệm</a:t>
            </a:r>
            <a:r>
              <a:rPr lang="en-US" sz="2600" spc="-30" dirty="0" smtClean="0">
                <a:latin typeface="+mj-lt"/>
              </a:rPr>
              <a:t>; k</a:t>
            </a:r>
            <a:r>
              <a:rPr lang="de-DE" sz="2600" spc="-30" dirty="0" smtClean="0">
                <a:latin typeface="+mj-lt"/>
              </a:rPr>
              <a:t>hi dũng cảm cứu người, cứu tài sản của nhân dân, của Nhà nước; lập được thành tích đặc biệt xuất sắc đột xuất trong các lĩnh vực có tầm ảnh hưởng với thế giới, khu vực mang lại vinh quang cho đất nước.</a:t>
            </a:r>
            <a:endParaRPr lang="en-US" sz="2600" spc="-30" dirty="0" smtClean="0">
              <a:effectLst/>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294" y="20054"/>
            <a:ext cx="8915400" cy="6400800"/>
          </a:xfrm>
        </p:spPr>
        <p:txBody>
          <a:bodyPr/>
          <a:lstStyle/>
          <a:p>
            <a:pPr marL="0" indent="0" algn="just">
              <a:spcBef>
                <a:spcPts val="1200"/>
              </a:spcBef>
              <a:buFont typeface="Wingdings" pitchFamily="2" charset="2"/>
              <a:buNone/>
              <a:defRPr/>
            </a:pPr>
            <a:r>
              <a:rPr lang="de-DE" sz="2800" b="1" dirty="0" smtClean="0">
                <a:solidFill>
                  <a:srgbClr val="FFFF00"/>
                </a:solidFill>
                <a:latin typeface="Arial" charset="0"/>
              </a:rPr>
              <a:t>    d)</a:t>
            </a:r>
            <a:r>
              <a:rPr lang="de-DE" sz="2800" b="1" i="1" dirty="0" smtClean="0">
                <a:solidFill>
                  <a:srgbClr val="FFFF00"/>
                </a:solidFill>
                <a:latin typeface="Arial" charset="0"/>
              </a:rPr>
              <a:t> </a:t>
            </a:r>
            <a:r>
              <a:rPr lang="de-DE" sz="2800" b="1" dirty="0" smtClean="0">
                <a:solidFill>
                  <a:srgbClr val="FFFF00"/>
                </a:solidFill>
                <a:latin typeface="Arial" charset="0"/>
              </a:rPr>
              <a:t>Bổ sung cụm từ</a:t>
            </a:r>
            <a:r>
              <a:rPr lang="de-DE" sz="2800" b="1" i="1" dirty="0" smtClean="0">
                <a:solidFill>
                  <a:srgbClr val="FFFF00"/>
                </a:solidFill>
                <a:latin typeface="Arial" charset="0"/>
              </a:rPr>
              <a:t> </a:t>
            </a:r>
            <a:r>
              <a:rPr lang="de-DE" sz="2800" b="1" i="1" u="sng" dirty="0" smtClean="0">
                <a:solidFill>
                  <a:srgbClr val="FFFF00"/>
                </a:solidFill>
                <a:latin typeface="Arial" charset="0"/>
              </a:rPr>
              <a:t>5 năm, 10 năm tiếp theo liên tục </a:t>
            </a:r>
            <a:r>
              <a:rPr lang="de-DE" sz="2800" b="1" i="1" u="sng" dirty="0" smtClean="0">
                <a:solidFill>
                  <a:srgbClr val="FF0000"/>
                </a:solidFill>
                <a:latin typeface="Arial" charset="0"/>
              </a:rPr>
              <a:t>trở lên,</a:t>
            </a:r>
            <a:r>
              <a:rPr lang="de-DE" sz="2800" i="1" dirty="0" smtClean="0">
                <a:solidFill>
                  <a:srgbClr val="FFFF00"/>
                </a:solidFill>
                <a:latin typeface="Arial" charset="0"/>
              </a:rPr>
              <a:t> </a:t>
            </a:r>
            <a:r>
              <a:rPr lang="sq-AL" sz="2800" dirty="0" smtClean="0">
                <a:latin typeface="Arial" charset="0"/>
              </a:rPr>
              <a:t>trong từng hình thức khen thưởng để tính mốc thời gian và thành tích đạt được khi đề nghị khen cho lần tiếp theo đối với hình thức khen thưởng “Huân chương Độc lập”, “Huân chương Lao động”</a:t>
            </a:r>
            <a:r>
              <a:rPr lang="en-US" sz="2800" dirty="0" smtClean="0">
                <a:latin typeface="Arial" charset="0"/>
              </a:rPr>
              <a:t> </a:t>
            </a:r>
            <a:r>
              <a:rPr lang="sq-AL" sz="2800" dirty="0" smtClean="0">
                <a:latin typeface="Arial" charset="0"/>
              </a:rPr>
              <a:t>và “Bằng khen của Thủ tướng Chính phủ”</a:t>
            </a:r>
            <a:r>
              <a:rPr lang="en-US" sz="2800" dirty="0" smtClean="0">
                <a:effectLst/>
                <a:latin typeface="Arial" charset="0"/>
              </a:rPr>
              <a:t> </a:t>
            </a:r>
          </a:p>
          <a:p>
            <a:pPr marL="0" indent="0" algn="just">
              <a:spcBef>
                <a:spcPts val="1200"/>
              </a:spcBef>
              <a:buNone/>
              <a:defRPr/>
            </a:pPr>
            <a:r>
              <a:rPr lang="de-DE" sz="2800" b="1" dirty="0" smtClean="0">
                <a:latin typeface="Arial" charset="0"/>
              </a:rPr>
              <a:t>    </a:t>
            </a:r>
            <a:r>
              <a:rPr lang="de-DE" sz="2800" b="1" dirty="0" smtClean="0">
                <a:solidFill>
                  <a:srgbClr val="FFFF00"/>
                </a:solidFill>
                <a:latin typeface="Arial" charset="0"/>
              </a:rPr>
              <a:t>e) Bổ sung quy định tiêu chuẩn cho các tập thể không thuộc đối tượng tặng cờ</a:t>
            </a:r>
            <a:r>
              <a:rPr lang="de-DE" sz="2800" dirty="0" smtClean="0">
                <a:solidFill>
                  <a:srgbClr val="FFFF00"/>
                </a:solidFill>
                <a:latin typeface="Arial" charset="0"/>
              </a:rPr>
              <a:t> </a:t>
            </a:r>
            <a:r>
              <a:rPr lang="de-DE" sz="2800" dirty="0" smtClean="0">
                <a:latin typeface="Arial" charset="0"/>
              </a:rPr>
              <a:t>để có điều kiện được tặng Huân chương Lao động các hạng và Bằng khen của Thủ tướng Chính phủ </a:t>
            </a:r>
            <a:r>
              <a:rPr lang="en-US" sz="2800" dirty="0" smtClean="0"/>
              <a:t>[21]</a:t>
            </a:r>
            <a:endParaRPr lang="de-DE" sz="2800" dirty="0" smtClean="0">
              <a:latin typeface="Arial" charset="0"/>
            </a:endParaRPr>
          </a:p>
          <a:p>
            <a:pPr marL="0" indent="0" algn="just">
              <a:spcBef>
                <a:spcPts val="1200"/>
              </a:spcBef>
              <a:buNone/>
              <a:defRPr/>
            </a:pPr>
            <a:r>
              <a:rPr lang="vi-VN" sz="2800" dirty="0" smtClean="0">
                <a:solidFill>
                  <a:srgbClr val="FFFF00"/>
                </a:solidFill>
                <a:latin typeface="Arial" charset="0"/>
              </a:rPr>
              <a:t> </a:t>
            </a:r>
            <a:r>
              <a:rPr lang="vi-VN" sz="2800" b="1" dirty="0" smtClean="0">
                <a:solidFill>
                  <a:srgbClr val="FFFF00"/>
                </a:solidFill>
                <a:latin typeface="Arial" charset="0"/>
              </a:rPr>
              <a:t>   </a:t>
            </a:r>
            <a:r>
              <a:rPr lang="en-US" sz="2800" b="1" dirty="0" smtClean="0">
                <a:solidFill>
                  <a:srgbClr val="FFFF00"/>
                </a:solidFill>
                <a:latin typeface="Arial" charset="0"/>
              </a:rPr>
              <a:t>f)</a:t>
            </a:r>
            <a:r>
              <a:rPr lang="en-US" sz="2800" b="1" dirty="0" smtClean="0">
                <a:latin typeface="Arial" charset="0"/>
              </a:rPr>
              <a:t> </a:t>
            </a:r>
            <a:r>
              <a:rPr lang="vi-VN" sz="2800" dirty="0" smtClean="0">
                <a:latin typeface="Arial" charset="0"/>
              </a:rPr>
              <a:t>Sửa đổi, bổ sung điều kiện, tiêu chuẩn về khen công trạng và thành tích đạt được đối với “Huân chương Độc lập”, “Huân chương Lao động”</a:t>
            </a:r>
            <a:r>
              <a:rPr lang="en-US" sz="2800" dirty="0" smtClean="0">
                <a:latin typeface="Arial" charset="0"/>
              </a:rPr>
              <a:t> </a:t>
            </a:r>
            <a:r>
              <a:rPr lang="vi-VN" sz="2800" dirty="0" smtClean="0">
                <a:latin typeface="Arial" charset="0"/>
              </a:rPr>
              <a:t>và “Bằng khen của Thủ tướng Chính phủ”</a:t>
            </a:r>
            <a:r>
              <a:rPr lang="en-US" sz="2800" dirty="0" smtClean="0">
                <a:latin typeface="Arial" charset="0"/>
              </a:rPr>
              <a:t>, </a:t>
            </a:r>
            <a:r>
              <a:rPr lang="en-US" sz="2800" dirty="0" err="1" smtClean="0">
                <a:solidFill>
                  <a:srgbClr val="FF0000"/>
                </a:solidFill>
                <a:latin typeface="Arial" charset="0"/>
              </a:rPr>
              <a:t>cụ</a:t>
            </a:r>
            <a:r>
              <a:rPr lang="en-US" sz="2800" dirty="0" smtClean="0">
                <a:solidFill>
                  <a:srgbClr val="FF0000"/>
                </a:solidFill>
                <a:latin typeface="Arial" charset="0"/>
              </a:rPr>
              <a:t> </a:t>
            </a:r>
            <a:r>
              <a:rPr lang="en-US" sz="2800" dirty="0" err="1" smtClean="0">
                <a:solidFill>
                  <a:srgbClr val="FF0000"/>
                </a:solidFill>
                <a:latin typeface="Arial" charset="0"/>
              </a:rPr>
              <a:t>thể</a:t>
            </a:r>
            <a:r>
              <a:rPr lang="en-US" sz="2800" dirty="0" smtClean="0">
                <a:solidFill>
                  <a:srgbClr val="FF0000"/>
                </a:solidFill>
                <a:latin typeface="Arial" charset="0"/>
              </a:rPr>
              <a:t> </a:t>
            </a:r>
            <a:r>
              <a:rPr lang="en-US" sz="2800" dirty="0" err="1" smtClean="0">
                <a:solidFill>
                  <a:srgbClr val="FF0000"/>
                </a:solidFill>
                <a:latin typeface="Arial" charset="0"/>
              </a:rPr>
              <a:t>là</a:t>
            </a:r>
            <a:r>
              <a:rPr lang="en-US" sz="2800" dirty="0" smtClean="0">
                <a:solidFill>
                  <a:srgbClr val="FF0000"/>
                </a:solidFill>
                <a:latin typeface="Arial" charset="0"/>
              </a:rPr>
              <a:t> </a:t>
            </a:r>
            <a:r>
              <a:rPr lang="en-US" sz="2800" dirty="0" err="1" smtClean="0">
                <a:solidFill>
                  <a:srgbClr val="FF0000"/>
                </a:solidFill>
                <a:latin typeface="Arial" charset="0"/>
              </a:rPr>
              <a:t>hạ</a:t>
            </a:r>
            <a:r>
              <a:rPr lang="en-US" sz="2800" dirty="0" smtClean="0">
                <a:solidFill>
                  <a:srgbClr val="FF0000"/>
                </a:solidFill>
                <a:latin typeface="Arial" charset="0"/>
              </a:rPr>
              <a:t> </a:t>
            </a:r>
            <a:r>
              <a:rPr lang="en-US" sz="2800" dirty="0" err="1" smtClean="0">
                <a:solidFill>
                  <a:srgbClr val="FF0000"/>
                </a:solidFill>
                <a:latin typeface="Arial" charset="0"/>
              </a:rPr>
              <a:t>tiêu</a:t>
            </a:r>
            <a:r>
              <a:rPr lang="en-US" sz="2800" dirty="0" smtClean="0">
                <a:solidFill>
                  <a:srgbClr val="FF0000"/>
                </a:solidFill>
                <a:latin typeface="Arial" charset="0"/>
              </a:rPr>
              <a:t> </a:t>
            </a:r>
            <a:r>
              <a:rPr lang="en-US" sz="2800" dirty="0" err="1" smtClean="0">
                <a:solidFill>
                  <a:srgbClr val="FF0000"/>
                </a:solidFill>
                <a:latin typeface="Arial" charset="0"/>
              </a:rPr>
              <a:t>chuẩn</a:t>
            </a:r>
            <a:r>
              <a:rPr lang="en-US" sz="2800" dirty="0" smtClean="0">
                <a:solidFill>
                  <a:srgbClr val="FF0000"/>
                </a:solidFill>
                <a:latin typeface="Arial" charset="0"/>
              </a:rPr>
              <a:t> </a:t>
            </a:r>
            <a:r>
              <a:rPr lang="en-US" sz="2800" dirty="0" err="1" smtClean="0">
                <a:solidFill>
                  <a:srgbClr val="FF0000"/>
                </a:solidFill>
                <a:latin typeface="Arial" charset="0"/>
              </a:rPr>
              <a:t>khen</a:t>
            </a:r>
            <a:r>
              <a:rPr lang="en-US" sz="2800" dirty="0" smtClean="0">
                <a:solidFill>
                  <a:srgbClr val="FF0000"/>
                </a:solidFill>
                <a:latin typeface="Arial" charset="0"/>
              </a:rPr>
              <a:t> </a:t>
            </a:r>
            <a:r>
              <a:rPr lang="en-US" sz="2800" dirty="0" err="1" smtClean="0">
                <a:solidFill>
                  <a:srgbClr val="FF0000"/>
                </a:solidFill>
                <a:latin typeface="Arial" charset="0"/>
              </a:rPr>
              <a:t>thưởng</a:t>
            </a:r>
            <a:endParaRPr lang="vi-VN" sz="2800" dirty="0" smtClean="0">
              <a:solidFill>
                <a:srgbClr val="FF0000"/>
              </a:solidFill>
              <a:latin typeface="Arial" charset="0"/>
            </a:endParaRPr>
          </a:p>
          <a:p>
            <a:pPr marL="0" indent="0" algn="just">
              <a:spcBef>
                <a:spcPts val="1200"/>
              </a:spcBef>
              <a:buFont typeface="Wingdings" pitchFamily="2" charset="2"/>
              <a:buNone/>
              <a:defRPr/>
            </a:pPr>
            <a:endParaRPr lang="en-US" sz="2800" dirty="0" smtClean="0">
              <a:latin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0054"/>
            <a:ext cx="8610600" cy="6400800"/>
          </a:xfrm>
        </p:spPr>
        <p:txBody>
          <a:bodyPr/>
          <a:lstStyle/>
          <a:p>
            <a:pPr marL="0" indent="0" algn="just">
              <a:spcAft>
                <a:spcPts val="1000"/>
              </a:spcAft>
              <a:buNone/>
            </a:pPr>
            <a:r>
              <a:rPr lang="en-US" b="1" i="1" dirty="0" smtClean="0">
                <a:solidFill>
                  <a:srgbClr val="FFFF00"/>
                </a:solidFill>
                <a:latin typeface="+mj-lt"/>
                <a:ea typeface="Calibri" charset="0"/>
              </a:rPr>
              <a:t>g)</a:t>
            </a:r>
            <a:r>
              <a:rPr lang="vi-VN" b="1" i="1" dirty="0" smtClean="0">
                <a:solidFill>
                  <a:srgbClr val="FFFF00"/>
                </a:solidFill>
                <a:latin typeface="+mj-lt"/>
                <a:ea typeface="Calibri" charset="0"/>
              </a:rPr>
              <a:t> </a:t>
            </a:r>
            <a:r>
              <a:rPr lang="vi-VN" i="1" dirty="0" smtClean="0">
                <a:solidFill>
                  <a:srgbClr val="FFFF00"/>
                </a:solidFill>
                <a:latin typeface="+mj-lt"/>
                <a:ea typeface="Calibri" charset="0"/>
              </a:rPr>
              <a:t>Sáng kiến, đề tài nghiên cứu khoa học có phạm vi ảnh hưởng, hiệu quả áp dụng ở cấp nào thì được làm căn cứ để xét tặng danh hiệu Chiến sĩ thi đua ở cấp đó</a:t>
            </a:r>
            <a:r>
              <a:rPr lang="vi-VN" dirty="0" smtClean="0">
                <a:latin typeface="+mj-lt"/>
                <a:ea typeface="Calibri" charset="0"/>
              </a:rPr>
              <a:t>. </a:t>
            </a:r>
            <a:r>
              <a:rPr lang="vi-VN" b="1" dirty="0" smtClean="0">
                <a:latin typeface="+mj-lt"/>
                <a:ea typeface="Calibri" charset="0"/>
              </a:rPr>
              <a:t>01</a:t>
            </a:r>
            <a:r>
              <a:rPr lang="vi-VN" dirty="0" smtClean="0">
                <a:latin typeface="+mj-lt"/>
                <a:ea typeface="Calibri" charset="0"/>
              </a:rPr>
              <a:t> sáng kiến hoặc </a:t>
            </a:r>
            <a:r>
              <a:rPr lang="vi-VN" b="1" dirty="0" smtClean="0">
                <a:latin typeface="+mj-lt"/>
                <a:ea typeface="Calibri" charset="0"/>
              </a:rPr>
              <a:t>01</a:t>
            </a:r>
            <a:r>
              <a:rPr lang="vi-VN" dirty="0" smtClean="0">
                <a:latin typeface="+mj-lt"/>
                <a:ea typeface="Calibri" charset="0"/>
              </a:rPr>
              <a:t> đề tài nghiên cứu khoa học </a:t>
            </a:r>
            <a:r>
              <a:rPr lang="vi-VN" dirty="0" smtClean="0">
                <a:solidFill>
                  <a:srgbClr val="FF0000"/>
                </a:solidFill>
                <a:latin typeface="+mj-lt"/>
                <a:ea typeface="Calibri" charset="0"/>
              </a:rPr>
              <a:t>được xem xét </a:t>
            </a:r>
            <a:r>
              <a:rPr lang="vi-VN" dirty="0" smtClean="0">
                <a:latin typeface="+mj-lt"/>
                <a:ea typeface="Calibri" charset="0"/>
              </a:rPr>
              <a:t>đề nghị xét tặng </a:t>
            </a:r>
            <a:r>
              <a:rPr lang="en-US" dirty="0" err="1" smtClean="0">
                <a:latin typeface="+mj-lt"/>
                <a:ea typeface="Calibri" charset="0"/>
              </a:rPr>
              <a:t>các</a:t>
            </a:r>
            <a:r>
              <a:rPr lang="en-US" dirty="0" smtClean="0">
                <a:latin typeface="+mj-lt"/>
                <a:ea typeface="Calibri" charset="0"/>
              </a:rPr>
              <a:t> </a:t>
            </a:r>
            <a:r>
              <a:rPr lang="vi-VN" dirty="0" smtClean="0">
                <a:latin typeface="+mj-lt"/>
                <a:ea typeface="Calibri" charset="0"/>
              </a:rPr>
              <a:t>danh hiệu thi đua </a:t>
            </a:r>
            <a:r>
              <a:rPr lang="en-US" dirty="0" err="1" smtClean="0">
                <a:latin typeface="+mj-lt"/>
                <a:ea typeface="Calibri" charset="0"/>
              </a:rPr>
              <a:t>và</a:t>
            </a:r>
            <a:r>
              <a:rPr lang="en-US" dirty="0" smtClean="0">
                <a:latin typeface="+mj-lt"/>
                <a:ea typeface="Calibri" charset="0"/>
              </a:rPr>
              <a:t> </a:t>
            </a:r>
            <a:r>
              <a:rPr lang="vi-VN" dirty="0" smtClean="0">
                <a:latin typeface="+mj-lt"/>
                <a:ea typeface="Calibri" charset="0"/>
              </a:rPr>
              <a:t>hình thức khen thưởng </a:t>
            </a:r>
            <a:r>
              <a:rPr lang="vi-VN" b="1" dirty="0" smtClean="0">
                <a:latin typeface="+mj-lt"/>
                <a:ea typeface="Calibri" charset="0"/>
              </a:rPr>
              <a:t>theo quy định</a:t>
            </a:r>
            <a:r>
              <a:rPr lang="en-US" b="1" dirty="0" smtClean="0">
                <a:latin typeface="+mj-lt"/>
                <a:ea typeface="Calibri" charset="0"/>
              </a:rPr>
              <a:t> </a:t>
            </a:r>
            <a:r>
              <a:rPr lang="en-US" dirty="0" smtClean="0"/>
              <a:t>[22]</a:t>
            </a:r>
            <a:endParaRPr lang="en-US" dirty="0">
              <a:latin typeface="+mj-lt"/>
            </a:endParaRPr>
          </a:p>
          <a:p>
            <a:pPr marL="0" indent="0" algn="just">
              <a:spcAft>
                <a:spcPts val="1000"/>
              </a:spcAft>
              <a:buNone/>
            </a:pPr>
            <a:r>
              <a:rPr lang="en-US" dirty="0" err="1" smtClean="0">
                <a:latin typeface="+mj-lt"/>
                <a:ea typeface="Calibri" charset="0"/>
              </a:rPr>
              <a:t>Các</a:t>
            </a:r>
            <a:r>
              <a:rPr lang="en-US" dirty="0" smtClean="0">
                <a:latin typeface="+mj-lt"/>
                <a:ea typeface="Calibri" charset="0"/>
              </a:rPr>
              <a:t> </a:t>
            </a:r>
            <a:r>
              <a:rPr lang="en-US" dirty="0" err="1" smtClean="0">
                <a:latin typeface="+mj-lt"/>
                <a:ea typeface="Calibri" charset="0"/>
              </a:rPr>
              <a:t>đề</a:t>
            </a:r>
            <a:r>
              <a:rPr lang="en-US" dirty="0" smtClean="0">
                <a:latin typeface="+mj-lt"/>
                <a:ea typeface="Calibri" charset="0"/>
              </a:rPr>
              <a:t> </a:t>
            </a:r>
            <a:r>
              <a:rPr lang="en-US" dirty="0" err="1" smtClean="0">
                <a:latin typeface="+mj-lt"/>
                <a:ea typeface="Calibri" charset="0"/>
              </a:rPr>
              <a:t>án</a:t>
            </a:r>
            <a:r>
              <a:rPr lang="en-US" dirty="0" smtClean="0">
                <a:latin typeface="+mj-lt"/>
                <a:ea typeface="Calibri" charset="0"/>
              </a:rPr>
              <a:t>, </a:t>
            </a:r>
            <a:r>
              <a:rPr lang="en-US" dirty="0" err="1" smtClean="0">
                <a:latin typeface="+mj-lt"/>
                <a:ea typeface="Calibri" charset="0"/>
              </a:rPr>
              <a:t>dự</a:t>
            </a:r>
            <a:r>
              <a:rPr lang="en-US" dirty="0" smtClean="0">
                <a:latin typeface="+mj-lt"/>
                <a:ea typeface="Calibri" charset="0"/>
              </a:rPr>
              <a:t> </a:t>
            </a:r>
            <a:r>
              <a:rPr lang="en-US" dirty="0" err="1" smtClean="0">
                <a:latin typeface="+mj-lt"/>
                <a:ea typeface="Calibri" charset="0"/>
              </a:rPr>
              <a:t>án</a:t>
            </a:r>
            <a:r>
              <a:rPr lang="en-US" dirty="0" smtClean="0">
                <a:latin typeface="+mj-lt"/>
                <a:ea typeface="Calibri" charset="0"/>
              </a:rPr>
              <a:t>, </a:t>
            </a:r>
            <a:r>
              <a:rPr lang="en-US" dirty="0" err="1" smtClean="0">
                <a:latin typeface="+mj-lt"/>
                <a:ea typeface="Calibri" charset="0"/>
              </a:rPr>
              <a:t>chương</a:t>
            </a:r>
            <a:r>
              <a:rPr lang="en-US" dirty="0" smtClean="0">
                <a:latin typeface="+mj-lt"/>
                <a:ea typeface="Calibri" charset="0"/>
              </a:rPr>
              <a:t> </a:t>
            </a:r>
            <a:r>
              <a:rPr lang="en-US" dirty="0" err="1" smtClean="0">
                <a:latin typeface="+mj-lt"/>
                <a:ea typeface="Calibri" charset="0"/>
              </a:rPr>
              <a:t>trình</a:t>
            </a:r>
            <a:r>
              <a:rPr lang="en-US" dirty="0" smtClean="0">
                <a:latin typeface="+mj-lt"/>
                <a:ea typeface="Calibri" charset="0"/>
              </a:rPr>
              <a:t>, </a:t>
            </a:r>
            <a:r>
              <a:rPr lang="en-US" dirty="0" err="1" smtClean="0">
                <a:latin typeface="+mj-lt"/>
                <a:ea typeface="Calibri" charset="0"/>
              </a:rPr>
              <a:t>kế</a:t>
            </a:r>
            <a:r>
              <a:rPr lang="en-US" dirty="0" smtClean="0">
                <a:latin typeface="+mj-lt"/>
                <a:ea typeface="Calibri" charset="0"/>
              </a:rPr>
              <a:t> </a:t>
            </a:r>
            <a:r>
              <a:rPr lang="en-US" dirty="0" err="1" smtClean="0">
                <a:latin typeface="+mj-lt"/>
                <a:ea typeface="Calibri" charset="0"/>
              </a:rPr>
              <a:t>hoạch</a:t>
            </a:r>
            <a:r>
              <a:rPr lang="en-US" dirty="0" smtClean="0">
                <a:latin typeface="+mj-lt"/>
                <a:ea typeface="Calibri" charset="0"/>
              </a:rPr>
              <a:t> </a:t>
            </a:r>
            <a:r>
              <a:rPr lang="en-US" dirty="0" err="1" smtClean="0">
                <a:latin typeface="+mj-lt"/>
                <a:ea typeface="Calibri" charset="0"/>
              </a:rPr>
              <a:t>là</a:t>
            </a:r>
            <a:r>
              <a:rPr lang="en-US" dirty="0" smtClean="0">
                <a:latin typeface="+mj-lt"/>
                <a:ea typeface="Calibri" charset="0"/>
              </a:rPr>
              <a:t> </a:t>
            </a:r>
            <a:r>
              <a:rPr lang="en-US" dirty="0" err="1" smtClean="0">
                <a:latin typeface="+mj-lt"/>
                <a:ea typeface="Calibri" charset="0"/>
              </a:rPr>
              <a:t>công</a:t>
            </a:r>
            <a:r>
              <a:rPr lang="en-US" dirty="0" smtClean="0">
                <a:latin typeface="+mj-lt"/>
                <a:ea typeface="Calibri" charset="0"/>
              </a:rPr>
              <a:t> </a:t>
            </a:r>
            <a:r>
              <a:rPr lang="en-US" dirty="0" err="1" smtClean="0">
                <a:latin typeface="+mj-lt"/>
                <a:ea typeface="Calibri" charset="0"/>
              </a:rPr>
              <a:t>việc</a:t>
            </a:r>
            <a:r>
              <a:rPr lang="en-US" dirty="0" smtClean="0">
                <a:latin typeface="+mj-lt"/>
                <a:ea typeface="Calibri" charset="0"/>
              </a:rPr>
              <a:t> </a:t>
            </a:r>
            <a:r>
              <a:rPr lang="en-US" dirty="0" err="1" smtClean="0">
                <a:latin typeface="+mj-lt"/>
                <a:ea typeface="Calibri" charset="0"/>
              </a:rPr>
              <a:t>thuộc</a:t>
            </a:r>
            <a:r>
              <a:rPr lang="en-US" dirty="0" smtClean="0">
                <a:latin typeface="+mj-lt"/>
                <a:ea typeface="Calibri" charset="0"/>
              </a:rPr>
              <a:t> </a:t>
            </a:r>
            <a:r>
              <a:rPr lang="en-US" dirty="0" err="1" smtClean="0">
                <a:latin typeface="+mj-lt"/>
                <a:ea typeface="Calibri" charset="0"/>
              </a:rPr>
              <a:t>nhiệm</a:t>
            </a:r>
            <a:r>
              <a:rPr lang="en-US" dirty="0" smtClean="0">
                <a:latin typeface="+mj-lt"/>
                <a:ea typeface="Calibri" charset="0"/>
              </a:rPr>
              <a:t> </a:t>
            </a:r>
            <a:r>
              <a:rPr lang="en-US" dirty="0" err="1" smtClean="0">
                <a:latin typeface="+mj-lt"/>
                <a:ea typeface="Calibri" charset="0"/>
              </a:rPr>
              <a:t>vụ</a:t>
            </a:r>
            <a:r>
              <a:rPr lang="en-US" dirty="0" smtClean="0">
                <a:latin typeface="+mj-lt"/>
                <a:ea typeface="Calibri" charset="0"/>
              </a:rPr>
              <a:t> </a:t>
            </a:r>
            <a:r>
              <a:rPr lang="en-US" dirty="0" err="1" smtClean="0">
                <a:latin typeface="+mj-lt"/>
                <a:ea typeface="Calibri" charset="0"/>
              </a:rPr>
              <a:t>chuyên</a:t>
            </a:r>
            <a:r>
              <a:rPr lang="en-US" dirty="0" smtClean="0">
                <a:latin typeface="+mj-lt"/>
                <a:ea typeface="Calibri" charset="0"/>
              </a:rPr>
              <a:t> </a:t>
            </a:r>
            <a:r>
              <a:rPr lang="en-US" dirty="0" err="1" smtClean="0">
                <a:latin typeface="+mj-lt"/>
                <a:ea typeface="Calibri" charset="0"/>
              </a:rPr>
              <a:t>môn</a:t>
            </a:r>
            <a:r>
              <a:rPr lang="en-US" dirty="0" smtClean="0">
                <a:latin typeface="+mj-lt"/>
                <a:ea typeface="Calibri" charset="0"/>
              </a:rPr>
              <a:t>, </a:t>
            </a:r>
            <a:r>
              <a:rPr lang="en-US" dirty="0" err="1" smtClean="0">
                <a:latin typeface="+mj-lt"/>
                <a:ea typeface="Calibri" charset="0"/>
              </a:rPr>
              <a:t>không</a:t>
            </a:r>
            <a:r>
              <a:rPr lang="en-US" dirty="0" smtClean="0">
                <a:latin typeface="+mj-lt"/>
                <a:ea typeface="Calibri" charset="0"/>
              </a:rPr>
              <a:t> </a:t>
            </a:r>
            <a:r>
              <a:rPr lang="en-US" dirty="0" err="1" smtClean="0">
                <a:latin typeface="+mj-lt"/>
                <a:ea typeface="Calibri" charset="0"/>
              </a:rPr>
              <a:t>sử</a:t>
            </a:r>
            <a:r>
              <a:rPr lang="en-US" dirty="0" smtClean="0">
                <a:latin typeface="+mj-lt"/>
                <a:ea typeface="Calibri" charset="0"/>
              </a:rPr>
              <a:t> </a:t>
            </a:r>
            <a:r>
              <a:rPr lang="en-US" dirty="0" err="1" smtClean="0">
                <a:latin typeface="+mj-lt"/>
                <a:ea typeface="Calibri" charset="0"/>
              </a:rPr>
              <a:t>dụng</a:t>
            </a:r>
            <a:r>
              <a:rPr lang="en-US" dirty="0" smtClean="0">
                <a:latin typeface="+mj-lt"/>
                <a:ea typeface="Calibri" charset="0"/>
              </a:rPr>
              <a:t> </a:t>
            </a:r>
            <a:r>
              <a:rPr lang="en-US" dirty="0" err="1" smtClean="0">
                <a:latin typeface="+mj-lt"/>
                <a:ea typeface="Calibri" charset="0"/>
              </a:rPr>
              <a:t>làm</a:t>
            </a:r>
            <a:r>
              <a:rPr lang="en-US" dirty="0" smtClean="0">
                <a:latin typeface="+mj-lt"/>
                <a:ea typeface="Calibri" charset="0"/>
              </a:rPr>
              <a:t> </a:t>
            </a:r>
            <a:r>
              <a:rPr lang="en-US" dirty="0" err="1" smtClean="0">
                <a:latin typeface="+mj-lt"/>
                <a:ea typeface="Calibri" charset="0"/>
              </a:rPr>
              <a:t>sáng</a:t>
            </a:r>
            <a:r>
              <a:rPr lang="en-US" dirty="0" smtClean="0">
                <a:latin typeface="+mj-lt"/>
                <a:ea typeface="Calibri" charset="0"/>
              </a:rPr>
              <a:t> </a:t>
            </a:r>
            <a:r>
              <a:rPr lang="en-US" dirty="0" err="1" smtClean="0">
                <a:latin typeface="+mj-lt"/>
                <a:ea typeface="Calibri" charset="0"/>
              </a:rPr>
              <a:t>kiến</a:t>
            </a:r>
            <a:r>
              <a:rPr lang="en-US" dirty="0" smtClean="0">
                <a:latin typeface="+mj-lt"/>
                <a:ea typeface="Calibri" charset="0"/>
              </a:rPr>
              <a:t> </a:t>
            </a:r>
            <a:r>
              <a:rPr lang="en-US" dirty="0" err="1" smtClean="0">
                <a:latin typeface="+mj-lt"/>
                <a:ea typeface="Calibri" charset="0"/>
              </a:rPr>
              <a:t>xét</a:t>
            </a:r>
            <a:r>
              <a:rPr lang="en-US" dirty="0" smtClean="0">
                <a:latin typeface="+mj-lt"/>
                <a:ea typeface="Calibri" charset="0"/>
              </a:rPr>
              <a:t> TĐKT </a:t>
            </a:r>
            <a:r>
              <a:rPr lang="vi-VN" dirty="0" smtClean="0">
                <a:ea typeface="Calibri" charset="0"/>
              </a:rPr>
              <a:t>[23]</a:t>
            </a:r>
            <a:endParaRPr lang="en-US" dirty="0">
              <a:latin typeface="+mj-lt"/>
              <a:ea typeface="Calibri" charset="0"/>
            </a:endParaRPr>
          </a:p>
          <a:p>
            <a:pPr marL="0" indent="0" algn="just">
              <a:spcAft>
                <a:spcPts val="1000"/>
              </a:spcAft>
              <a:buNone/>
            </a:pPr>
            <a:r>
              <a:rPr lang="vi-VN" dirty="0" smtClean="0">
                <a:solidFill>
                  <a:srgbClr val="FF0000"/>
                </a:solidFill>
                <a:latin typeface="+mj-lt"/>
                <a:ea typeface="Calibri" charset="0"/>
              </a:rPr>
              <a:t>Thực hiện xét sáng kiến theo Hướng dẫn </a:t>
            </a:r>
            <a:r>
              <a:rPr lang="en-US" dirty="0" err="1" smtClean="0">
                <a:solidFill>
                  <a:srgbClr val="FF0000"/>
                </a:solidFill>
                <a:latin typeface="+mj-lt"/>
                <a:ea typeface="Calibri" charset="0"/>
              </a:rPr>
              <a:t>số</a:t>
            </a:r>
            <a:r>
              <a:rPr lang="en-US" dirty="0" smtClean="0">
                <a:solidFill>
                  <a:srgbClr val="FF0000"/>
                </a:solidFill>
                <a:latin typeface="+mj-lt"/>
                <a:ea typeface="Calibri" charset="0"/>
              </a:rPr>
              <a:t> 29 </a:t>
            </a:r>
            <a:r>
              <a:rPr lang="en-US" dirty="0" err="1" smtClean="0">
                <a:solidFill>
                  <a:srgbClr val="FF0000"/>
                </a:solidFill>
                <a:latin typeface="+mj-lt"/>
                <a:ea typeface="Calibri" charset="0"/>
              </a:rPr>
              <a:t>ngày</a:t>
            </a:r>
            <a:r>
              <a:rPr lang="en-US" dirty="0" smtClean="0">
                <a:solidFill>
                  <a:srgbClr val="FF0000"/>
                </a:solidFill>
                <a:latin typeface="+mj-lt"/>
                <a:ea typeface="Calibri" charset="0"/>
              </a:rPr>
              <a:t> 18/10/2018 </a:t>
            </a:r>
            <a:r>
              <a:rPr lang="vi-VN" dirty="0" smtClean="0">
                <a:solidFill>
                  <a:srgbClr val="FF0000"/>
                </a:solidFill>
                <a:latin typeface="+mj-lt"/>
                <a:ea typeface="Calibri" charset="0"/>
              </a:rPr>
              <a:t>của Hội đồng xét công nhận sáng kiến cấp thành phố</a:t>
            </a:r>
            <a:r>
              <a:rPr lang="en-US" dirty="0" smtClean="0">
                <a:solidFill>
                  <a:srgbClr val="FF0000"/>
                </a:solidFill>
                <a:latin typeface="+mj-lt"/>
                <a:ea typeface="Calibri" charset="0"/>
              </a:rPr>
              <a:t>.</a:t>
            </a:r>
            <a:endParaRPr lang="vi-VN" dirty="0" smtClean="0">
              <a:solidFill>
                <a:srgbClr val="FF0000"/>
              </a:solidFill>
              <a:latin typeface="+mj-lt"/>
              <a:ea typeface="Calibri"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0054"/>
            <a:ext cx="8610600" cy="6400800"/>
          </a:xfrm>
        </p:spPr>
        <p:txBody>
          <a:bodyPr/>
          <a:lstStyle/>
          <a:p>
            <a:pPr marL="0" indent="0" algn="just" eaLnBrk="1" hangingPunct="1">
              <a:buNone/>
            </a:pPr>
            <a:r>
              <a:rPr lang="en-US" b="1" dirty="0" smtClean="0">
                <a:solidFill>
                  <a:srgbClr val="FFFF00"/>
                </a:solidFill>
                <a:latin typeface="Times New Roman" pitchFamily="18" charset="0"/>
                <a:cs typeface="Times New Roman" pitchFamily="18" charset="0"/>
              </a:rPr>
              <a:t>h) </a:t>
            </a:r>
            <a:r>
              <a:rPr lang="en-US" b="1" dirty="0" err="1" smtClean="0">
                <a:solidFill>
                  <a:srgbClr val="FFFF00"/>
                </a:solidFill>
                <a:latin typeface="Times New Roman" pitchFamily="18" charset="0"/>
                <a:cs typeface="Times New Roman" pitchFamily="18" charset="0"/>
              </a:rPr>
              <a:t>Khen</a:t>
            </a:r>
            <a:r>
              <a:rPr lang="en-US" b="1" dirty="0" smtClean="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thưởng</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cho</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công</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tác</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đóng</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góp</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từ</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thiện</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xã</a:t>
            </a:r>
            <a:r>
              <a:rPr lang="en-US" b="1" dirty="0">
                <a:solidFill>
                  <a:srgbClr val="FFFF00"/>
                </a:solidFill>
                <a:latin typeface="Times New Roman" pitchFamily="18" charset="0"/>
                <a:cs typeface="Times New Roman" pitchFamily="18" charset="0"/>
              </a:rPr>
              <a:t> </a:t>
            </a:r>
            <a:r>
              <a:rPr lang="en-US" b="1" dirty="0" err="1">
                <a:solidFill>
                  <a:srgbClr val="FFFF00"/>
                </a:solidFill>
                <a:latin typeface="Times New Roman" pitchFamily="18" charset="0"/>
                <a:cs typeface="Times New Roman" pitchFamily="18" charset="0"/>
              </a:rPr>
              <a:t>hội</a:t>
            </a:r>
            <a:r>
              <a:rPr lang="en-US" b="1"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a:t>
            </a:r>
            <a:r>
              <a:rPr lang="en-US" b="1" dirty="0" err="1" smtClean="0">
                <a:solidFill>
                  <a:srgbClr val="FF0000"/>
                </a:solidFill>
                <a:latin typeface="Times New Roman" pitchFamily="18" charset="0"/>
                <a:cs typeface="Times New Roman" pitchFamily="18" charset="0"/>
              </a:rPr>
              <a:t>Đc</a:t>
            </a:r>
            <a:r>
              <a:rPr lang="en-US" b="1" dirty="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K3</a:t>
            </a:r>
            <a:r>
              <a:rPr lang="en-US" b="1" dirty="0">
                <a:solidFill>
                  <a:srgbClr val="FF0000"/>
                </a:solidFill>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Đ10 </a:t>
            </a:r>
            <a:r>
              <a:rPr lang="en-US" b="1" dirty="0" err="1">
                <a:solidFill>
                  <a:srgbClr val="FF0000"/>
                </a:solidFill>
                <a:latin typeface="Times New Roman" pitchFamily="18" charset="0"/>
                <a:cs typeface="Times New Roman" pitchFamily="18" charset="0"/>
              </a:rPr>
              <a:t>Thông</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tư</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số</a:t>
            </a:r>
            <a:r>
              <a:rPr lang="en-US" b="1" dirty="0">
                <a:solidFill>
                  <a:srgbClr val="FF0000"/>
                </a:solidFill>
                <a:latin typeface="Times New Roman" pitchFamily="18" charset="0"/>
                <a:cs typeface="Times New Roman" pitchFamily="18" charset="0"/>
              </a:rPr>
              <a:t> 12)</a:t>
            </a:r>
          </a:p>
          <a:p>
            <a:pPr marL="0" indent="0" algn="just" eaLnBrk="1" hangingPunct="1">
              <a:buNone/>
            </a:pPr>
            <a:r>
              <a:rPr lang="en-US" dirty="0" err="1" smtClean="0">
                <a:latin typeface="Times New Roman" pitchFamily="18" charset="0"/>
                <a:cs typeface="Times New Roman" pitchFamily="18" charset="0"/>
              </a:rPr>
              <a:t>Trường</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thuộc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thành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tích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đóng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góp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ngoài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doanh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nghiệp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đặt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chính</a:t>
            </a:r>
            <a:r>
              <a:rPr lang="en-US" dirty="0">
                <a:latin typeface="Times New Roman" pitchFamily="18" charset="0"/>
                <a:cs typeface="Times New Roman" pitchFamily="18" charset="0"/>
              </a:rPr>
              <a:t> do </a:t>
            </a:r>
            <a:r>
              <a:rPr lang="en-US" dirty="0" err="1">
                <a:latin typeface="Times New Roman" pitchFamily="18" charset="0"/>
                <a:cs typeface="Times New Roman" pitchFamily="18" charset="0"/>
              </a:rPr>
              <a:t>Chủ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tịch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Ủy</a:t>
            </a:r>
            <a:r>
              <a:rPr lang="en-US" dirty="0">
                <a:latin typeface="Times New Roman" pitchFamily="18" charset="0"/>
                <a:cs typeface="Times New Roman" pitchFamily="18" charset="0"/>
              </a:rPr>
              <a:t> ban </a:t>
            </a:r>
            <a:r>
              <a:rPr lang="en-US" dirty="0" err="1">
                <a:latin typeface="Times New Roman" pitchFamily="18" charset="0"/>
                <a:cs typeface="Times New Roman" pitchFamily="18" charset="0"/>
              </a:rPr>
              <a:t>nhân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cấp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tỉnh</a:t>
            </a:r>
            <a:r>
              <a:rPr lang="en-US" dirty="0">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nơi</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tập</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thể</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cá</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nhân</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lập</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được</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thành</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tích</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khen</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thưởng</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theo</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thẩm</a:t>
            </a:r>
            <a:r>
              <a:rPr lang="en-US" dirty="0">
                <a:solidFill>
                  <a:srgbClr val="FFFF00"/>
                </a:solidFill>
                <a:latin typeface="Times New Roman" pitchFamily="18" charset="0"/>
                <a:cs typeface="Times New Roman" pitchFamily="18" charset="0"/>
              </a:rPr>
              <a:t> </a:t>
            </a:r>
            <a:r>
              <a:rPr lang="en-US" dirty="0" err="1">
                <a:solidFill>
                  <a:srgbClr val="FFFF00"/>
                </a:solidFill>
                <a:latin typeface="Times New Roman" pitchFamily="18" charset="0"/>
                <a:cs typeface="Times New Roman" pitchFamily="18" charset="0"/>
              </a:rPr>
              <a:t>quyền</a:t>
            </a:r>
            <a:r>
              <a:rPr lang="en-US" dirty="0" smtClean="0">
                <a:latin typeface="Times New Roman" pitchFamily="18" charset="0"/>
                <a:cs typeface="Times New Roman" pitchFamily="18" charset="0"/>
              </a:rPr>
              <a:t>*</a:t>
            </a:r>
          </a:p>
          <a:p>
            <a:pPr algn="just" eaLnBrk="1" hangingPunct="1">
              <a:spcBef>
                <a:spcPts val="2400"/>
              </a:spcBef>
              <a:buFont typeface="Wingdings 2" pitchFamily="18" charset="2"/>
              <a:buNone/>
            </a:pPr>
            <a:r>
              <a:rPr lang="en-US" b="1" dirty="0">
                <a:solidFill>
                  <a:srgbClr val="FFFF00"/>
                </a:solidFill>
                <a:latin typeface="Times New Roman" pitchFamily="18" charset="0"/>
                <a:ea typeface="ＭＳ Ｐゴシック" pitchFamily="34" charset="-128"/>
                <a:cs typeface="Times New Roman" pitchFamily="18" charset="0"/>
              </a:rPr>
              <a:t>i</a:t>
            </a:r>
            <a:r>
              <a:rPr lang="en-US" b="1" dirty="0" smtClean="0">
                <a:solidFill>
                  <a:srgbClr val="FFFF00"/>
                </a:solidFill>
                <a:latin typeface="Times New Roman" pitchFamily="18" charset="0"/>
                <a:ea typeface="ＭＳ Ｐゴシック" pitchFamily="34" charset="-128"/>
                <a:cs typeface="Times New Roman" pitchFamily="18" charset="0"/>
              </a:rPr>
              <a:t>) </a:t>
            </a:r>
            <a:r>
              <a:rPr lang="en-US" dirty="0" err="1" smtClean="0">
                <a:latin typeface="Times New Roman" pitchFamily="18" charset="0"/>
                <a:ea typeface="ＭＳ Ｐゴシック" pitchFamily="34" charset="-128"/>
                <a:cs typeface="Times New Roman" pitchFamily="18" charset="0"/>
              </a:rPr>
              <a:t>Khi</a:t>
            </a:r>
            <a:r>
              <a:rPr lang="en-US" dirty="0" smtClean="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khen</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thưởng</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đối</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với</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tập</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thể</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có</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tổ</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chức</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Đảng</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đoàn</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thể</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thì</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tổ</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chức</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Đảng</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đoàn</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thể</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phải</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được</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đánh</a:t>
            </a:r>
            <a:r>
              <a:rPr lang="en-US" dirty="0">
                <a:latin typeface="Times New Roman" pitchFamily="18" charset="0"/>
                <a:ea typeface="ＭＳ Ｐゴシック" pitchFamily="34" charset="-128"/>
                <a:cs typeface="Times New Roman" pitchFamily="18" charset="0"/>
              </a:rPr>
              <a:t> </a:t>
            </a:r>
            <a:r>
              <a:rPr lang="en-US" dirty="0" err="1">
                <a:latin typeface="Times New Roman" pitchFamily="18" charset="0"/>
                <a:ea typeface="ＭＳ Ｐゴシック" pitchFamily="34" charset="-128"/>
                <a:cs typeface="Times New Roman" pitchFamily="18" charset="0"/>
              </a:rPr>
              <a:t>giá</a:t>
            </a:r>
            <a:r>
              <a:rPr lang="en-US" dirty="0">
                <a:latin typeface="Times New Roman" pitchFamily="18" charset="0"/>
                <a:ea typeface="ＭＳ Ｐゴシック" pitchFamily="34" charset="-128"/>
                <a:cs typeface="Times New Roman" pitchFamily="18" charset="0"/>
              </a:rPr>
              <a:t> </a:t>
            </a:r>
            <a:r>
              <a:rPr lang="en-US" b="1" dirty="0" smtClean="0">
                <a:solidFill>
                  <a:srgbClr val="FFFF00"/>
                </a:solidFill>
                <a:latin typeface="Times New Roman" pitchFamily="18" charset="0"/>
                <a:ea typeface="ＭＳ Ｐゴシック" pitchFamily="34" charset="-128"/>
                <a:cs typeface="Times New Roman" pitchFamily="18" charset="0"/>
              </a:rPr>
              <a:t>“HOÀN THÀNH XUẤT SẮC NHIỆM VỤ”* </a:t>
            </a:r>
            <a:r>
              <a:rPr lang="en-US" b="1" dirty="0" smtClean="0">
                <a:solidFill>
                  <a:srgbClr val="FF0000"/>
                </a:solidFill>
                <a:latin typeface="Times New Roman" pitchFamily="18" charset="0"/>
                <a:ea typeface="ＭＳ Ｐゴシック" pitchFamily="34" charset="-128"/>
                <a:cs typeface="Times New Roman" pitchFamily="18" charset="0"/>
              </a:rPr>
              <a:t>(K7</a:t>
            </a:r>
            <a:r>
              <a:rPr lang="en-US" b="1" dirty="0">
                <a:solidFill>
                  <a:srgbClr val="FF0000"/>
                </a:solidFill>
                <a:latin typeface="Times New Roman" pitchFamily="18" charset="0"/>
                <a:ea typeface="ＭＳ Ｐゴシック" pitchFamily="34" charset="-128"/>
                <a:cs typeface="Times New Roman" pitchFamily="18" charset="0"/>
              </a:rPr>
              <a:t>, </a:t>
            </a:r>
            <a:r>
              <a:rPr lang="en-US" b="1" dirty="0" smtClean="0">
                <a:solidFill>
                  <a:srgbClr val="FF0000"/>
                </a:solidFill>
                <a:latin typeface="Times New Roman" pitchFamily="18" charset="0"/>
                <a:ea typeface="ＭＳ Ｐゴシック" pitchFamily="34" charset="-128"/>
                <a:cs typeface="Times New Roman" pitchFamily="18" charset="0"/>
              </a:rPr>
              <a:t>Đ2 </a:t>
            </a:r>
            <a:r>
              <a:rPr lang="en-US" b="1" dirty="0" err="1">
                <a:solidFill>
                  <a:srgbClr val="FF0000"/>
                </a:solidFill>
                <a:latin typeface="Times New Roman" pitchFamily="18" charset="0"/>
                <a:ea typeface="ＭＳ Ｐゴシック" pitchFamily="34" charset="-128"/>
                <a:cs typeface="Times New Roman" pitchFamily="18" charset="0"/>
              </a:rPr>
              <a:t>Thông</a:t>
            </a:r>
            <a:r>
              <a:rPr lang="en-US" b="1" dirty="0">
                <a:solidFill>
                  <a:srgbClr val="FF0000"/>
                </a:solidFill>
                <a:latin typeface="Times New Roman" pitchFamily="18" charset="0"/>
                <a:ea typeface="ＭＳ Ｐゴシック" pitchFamily="34" charset="-128"/>
                <a:cs typeface="Times New Roman" pitchFamily="18" charset="0"/>
              </a:rPr>
              <a:t> </a:t>
            </a:r>
            <a:r>
              <a:rPr lang="en-US" b="1" dirty="0" err="1">
                <a:solidFill>
                  <a:srgbClr val="FF0000"/>
                </a:solidFill>
                <a:latin typeface="Times New Roman" pitchFamily="18" charset="0"/>
                <a:ea typeface="ＭＳ Ｐゴシック" pitchFamily="34" charset="-128"/>
                <a:cs typeface="Times New Roman" pitchFamily="18" charset="0"/>
              </a:rPr>
              <a:t>tư</a:t>
            </a:r>
            <a:r>
              <a:rPr lang="en-US" b="1" dirty="0">
                <a:solidFill>
                  <a:srgbClr val="FF0000"/>
                </a:solidFill>
                <a:latin typeface="Times New Roman" pitchFamily="18" charset="0"/>
                <a:ea typeface="ＭＳ Ｐゴシック" pitchFamily="34" charset="-128"/>
                <a:cs typeface="Times New Roman" pitchFamily="18" charset="0"/>
              </a:rPr>
              <a:t> </a:t>
            </a:r>
            <a:r>
              <a:rPr lang="en-US" b="1" dirty="0" err="1">
                <a:solidFill>
                  <a:srgbClr val="FF0000"/>
                </a:solidFill>
                <a:latin typeface="Times New Roman" pitchFamily="18" charset="0"/>
                <a:ea typeface="ＭＳ Ｐゴシック" pitchFamily="34" charset="-128"/>
                <a:cs typeface="Times New Roman" pitchFamily="18" charset="0"/>
              </a:rPr>
              <a:t>số</a:t>
            </a:r>
            <a:r>
              <a:rPr lang="en-US" b="1" dirty="0">
                <a:solidFill>
                  <a:srgbClr val="FF0000"/>
                </a:solidFill>
                <a:latin typeface="Times New Roman" pitchFamily="18" charset="0"/>
                <a:ea typeface="ＭＳ Ｐゴシック" pitchFamily="34" charset="-128"/>
                <a:cs typeface="Times New Roman" pitchFamily="18" charset="0"/>
              </a:rPr>
              <a:t> 12)</a:t>
            </a:r>
            <a:endParaRPr lang="en-US" b="1" dirty="0">
              <a:solidFill>
                <a:srgbClr val="FF0000"/>
              </a:solidFill>
              <a:effectLst/>
              <a:latin typeface="Times New Roman" pitchFamily="18" charset="0"/>
              <a:cs typeface="Times New Roman" pitchFamily="18" charset="0"/>
            </a:endParaRPr>
          </a:p>
          <a:p>
            <a:pPr marL="0" indent="0" algn="just">
              <a:buNone/>
              <a:defRPr/>
            </a:pPr>
            <a:endParaRPr lang="en-US" sz="3000" b="1" dirty="0">
              <a:solidFill>
                <a:srgbClr val="FF0000"/>
              </a:solidFill>
              <a:latin typeface="Times New Roman" pitchFamily="18" charset="0"/>
              <a:cs typeface="Times New Roman" pitchFamily="18" charset="0"/>
            </a:endParaRPr>
          </a:p>
          <a:p>
            <a:pPr marL="0" indent="0" algn="just">
              <a:spcAft>
                <a:spcPts val="1000"/>
              </a:spcAft>
              <a:buNone/>
            </a:pPr>
            <a:endParaRPr lang="vi-VN" dirty="0" smtClean="0">
              <a:solidFill>
                <a:srgbClr val="FF0000"/>
              </a:solidFill>
              <a:latin typeface="+mj-lt"/>
              <a:ea typeface="Calibri" charset="0"/>
            </a:endParaRPr>
          </a:p>
        </p:txBody>
      </p:sp>
    </p:spTree>
    <p:extLst>
      <p:ext uri="{BB962C8B-B14F-4D97-AF65-F5344CB8AC3E}">
        <p14:creationId xmlns:p14="http://schemas.microsoft.com/office/powerpoint/2010/main" val="23153176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4432"/>
            <a:ext cx="8763000" cy="1905000"/>
          </a:xfrm>
        </p:spPr>
        <p:txBody>
          <a:bodyPr anchorCtr="0"/>
          <a:lstStyle/>
          <a:p>
            <a:pPr algn="l">
              <a:defRPr/>
            </a:pPr>
            <a:r>
              <a:rPr lang="de-DE" sz="3200" b="1" dirty="0" smtClean="0">
                <a:solidFill>
                  <a:srgbClr val="99FF33"/>
                </a:solidFill>
              </a:rPr>
              <a:t> 3. </a:t>
            </a:r>
            <a:r>
              <a:rPr lang="de-DE" sz="3000" b="1" dirty="0" smtClean="0">
                <a:solidFill>
                  <a:srgbClr val="99FF33"/>
                </a:solidFill>
              </a:rPr>
              <a:t>Huân chương Độc lập</a:t>
            </a:r>
            <a:br>
              <a:rPr lang="de-DE" sz="3000" b="1" dirty="0" smtClean="0">
                <a:solidFill>
                  <a:srgbClr val="99FF33"/>
                </a:solidFill>
              </a:rPr>
            </a:br>
            <a:r>
              <a:rPr lang="de-DE" sz="2800" spc="-180" dirty="0" smtClean="0">
                <a:solidFill>
                  <a:srgbClr val="FFFF00"/>
                </a:solidFill>
              </a:rPr>
              <a:t>* Đối với cá nhân: </a:t>
            </a:r>
            <a:r>
              <a:rPr lang="de-DE" sz="2800" spc="-180" dirty="0" smtClean="0">
                <a:solidFill>
                  <a:schemeClr val="tx1"/>
                </a:solidFill>
              </a:rPr>
              <a:t>xét tặng quá trình cống hiến, hoặc có thành tích đặc biệt xuất sắc có phạm vi ảnh hưởng và nêu gương trong toàn quốc được cấp có thẩm quyền công nhận. </a:t>
            </a:r>
            <a:r>
              <a:rPr lang="de-DE" sz="3000" b="1" dirty="0" smtClean="0">
                <a:solidFill>
                  <a:srgbClr val="FF0000"/>
                </a:solidFill>
              </a:rPr>
              <a:t/>
            </a:r>
            <a:br>
              <a:rPr lang="de-DE" sz="3000" b="1" dirty="0" smtClean="0">
                <a:solidFill>
                  <a:srgbClr val="FF0000"/>
                </a:solidFill>
              </a:rPr>
            </a:br>
            <a:r>
              <a:rPr lang="de-DE" sz="1200" b="1" dirty="0" smtClean="0">
                <a:solidFill>
                  <a:srgbClr val="FFFF00"/>
                </a:solidFill>
              </a:rPr>
              <a:t>  </a:t>
            </a:r>
            <a:r>
              <a:rPr lang="de-DE" sz="3000" b="1" i="1" dirty="0" smtClean="0">
                <a:solidFill>
                  <a:srgbClr val="FFFF00"/>
                </a:solidFill>
              </a:rPr>
              <a:t>a) Huân chương Độc lập hạng Nhất </a:t>
            </a:r>
            <a:r>
              <a:rPr lang="de-DE" sz="3000" b="1" dirty="0" smtClean="0">
                <a:solidFill>
                  <a:srgbClr val="99FF33"/>
                </a:solidFill>
              </a:rPr>
              <a:t>(tập thể)</a:t>
            </a:r>
            <a:endParaRPr lang="en-US" sz="3000" i="1" dirty="0" smtClean="0">
              <a:solidFill>
                <a:srgbClr val="FFFF00"/>
              </a:solidFill>
            </a:endParaRPr>
          </a:p>
        </p:txBody>
      </p:sp>
      <p:graphicFrame>
        <p:nvGraphicFramePr>
          <p:cNvPr id="60467" name="Group 51"/>
          <p:cNvGraphicFramePr>
            <a:graphicFrameLocks noGrp="1"/>
          </p:cNvGraphicFramePr>
          <p:nvPr>
            <p:ph idx="1"/>
          </p:nvPr>
        </p:nvGraphicFramePr>
        <p:xfrm>
          <a:off x="228600" y="2249904"/>
          <a:ext cx="8686800" cy="4419600"/>
        </p:xfrm>
        <a:graphic>
          <a:graphicData uri="http://schemas.openxmlformats.org/drawingml/2006/table">
            <a:tbl>
              <a:tblPr/>
              <a:tblGrid>
                <a:gridCol w="4471893"/>
                <a:gridCol w="4214907"/>
              </a:tblGrid>
              <a:tr h="8334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Verdana" pitchFamily="34"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Verdana" pitchFamily="34" charset="0"/>
                          <a:cs typeface="Arial" charset="0"/>
                        </a:rPr>
                        <a:t> NGHỊ ĐỊNH 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bg2"/>
                          </a:solidFill>
                          <a:effectLst/>
                          <a:latin typeface="Verdana" pitchFamily="34"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bg2"/>
                          </a:solidFill>
                          <a:effectLst/>
                          <a:latin typeface="Verdana" pitchFamily="34" charset="0"/>
                          <a:cs typeface="Arial" charset="0"/>
                        </a:rPr>
                        <a:t> NGHỊ ĐỊNH 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358615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400" b="0" i="0" u="none" strike="noStrike" cap="none" normalizeH="0" baseline="0" dirty="0" smtClean="0">
                          <a:ln>
                            <a:noFill/>
                          </a:ln>
                          <a:solidFill>
                            <a:srgbClr val="003B76"/>
                          </a:solidFill>
                          <a:effectLst/>
                          <a:latin typeface="Arial" charset="0"/>
                          <a:cs typeface="Arial" charset="0"/>
                        </a:rPr>
                        <a:t>   Đã được tặng Huân Chương Độc lập hạng Nhì, 10 năm tiếp theo liên tục hoàn thành xuất sắc nhiệm vụ</a:t>
                      </a:r>
                      <a:r>
                        <a:rPr kumimoji="0" lang="de-DE" sz="2400" b="0" i="1" u="none" strike="noStrike" cap="none" normalizeH="0" baseline="0" dirty="0" smtClean="0">
                          <a:ln>
                            <a:noFill/>
                          </a:ln>
                          <a:solidFill>
                            <a:srgbClr val="003B76"/>
                          </a:solidFill>
                          <a:effectLst/>
                          <a:latin typeface="Arial" charset="0"/>
                          <a:cs typeface="Arial" charset="0"/>
                        </a:rPr>
                        <a:t>, </a:t>
                      </a:r>
                      <a:r>
                        <a:rPr kumimoji="0" lang="de-DE" sz="2400" b="0" i="0" u="none" strike="noStrike" cap="none" normalizeH="0" baseline="0" dirty="0" smtClean="0">
                          <a:ln>
                            <a:noFill/>
                          </a:ln>
                          <a:solidFill>
                            <a:srgbClr val="003B76"/>
                          </a:solidFill>
                          <a:effectLst/>
                          <a:latin typeface="Arial" charset="0"/>
                          <a:cs typeface="Arial" charset="0"/>
                        </a:rPr>
                        <a:t>trong thời gian đó có: </a:t>
                      </a:r>
                      <a:endParaRPr kumimoji="0" lang="en-US" sz="2400" b="0" i="0" u="none" strike="noStrike" cap="none" normalizeH="0" baseline="0" dirty="0" smtClean="0">
                        <a:ln>
                          <a:noFill/>
                        </a:ln>
                        <a:solidFill>
                          <a:srgbClr val="003B76"/>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2400" b="0" i="0" u="none" strike="noStrike" cap="none" normalizeH="0" baseline="0" dirty="0" smtClean="0">
                          <a:ln>
                            <a:noFill/>
                          </a:ln>
                          <a:solidFill>
                            <a:srgbClr val="003B76"/>
                          </a:solidFill>
                          <a:effectLst/>
                          <a:latin typeface="Arial" charset="0"/>
                          <a:cs typeface="Arial" charset="0"/>
                        </a:rPr>
                        <a:t>  - 04 Cờ CP+ 01 BK TTg</a:t>
                      </a:r>
                      <a:endParaRPr kumimoji="0" lang="en-US" sz="2400" b="0" i="0" u="none" strike="noStrike" cap="none" normalizeH="0" baseline="0" dirty="0" smtClean="0">
                        <a:ln>
                          <a:noFill/>
                        </a:ln>
                        <a:solidFill>
                          <a:srgbClr val="003B76"/>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2400" b="0" i="0" u="none" strike="noStrike" cap="none" normalizeH="0" baseline="0" dirty="0" smtClean="0">
                          <a:ln>
                            <a:noFill/>
                          </a:ln>
                          <a:solidFill>
                            <a:srgbClr val="003B76"/>
                          </a:solidFill>
                          <a:effectLst/>
                          <a:latin typeface="Arial" charset="0"/>
                          <a:cs typeface="Arial" charset="0"/>
                        </a:rPr>
                        <a:t>  - 04 Cờ CP + 02 Cờ TP </a:t>
                      </a:r>
                      <a:endParaRPr kumimoji="0" lang="en-US" sz="2400" b="0" i="0" u="none" strike="noStrike" cap="none" normalizeH="0" baseline="0" dirty="0" smtClean="0">
                        <a:ln>
                          <a:noFill/>
                        </a:ln>
                        <a:solidFill>
                          <a:srgbClr val="003B76"/>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400" b="0" i="0" u="none" strike="noStrike" cap="none" normalizeH="0" baseline="0" dirty="0" smtClean="0">
                          <a:ln>
                            <a:noFill/>
                          </a:ln>
                          <a:solidFill>
                            <a:srgbClr val="003B76"/>
                          </a:solidFill>
                          <a:effectLst/>
                          <a:latin typeface="Arial" charset="0"/>
                          <a:cs typeface="Arial" charset="0"/>
                        </a:rPr>
                        <a:t>   Đã được tặng Huân chương độc lập hạng Nhì, </a:t>
                      </a:r>
                      <a:r>
                        <a:rPr kumimoji="0" lang="de-DE" sz="2400" b="0" i="0" u="none" strike="noStrike" cap="none" normalizeH="0" baseline="0" dirty="0" smtClean="0">
                          <a:ln>
                            <a:noFill/>
                          </a:ln>
                          <a:solidFill>
                            <a:srgbClr val="FF0000"/>
                          </a:solidFill>
                          <a:effectLst/>
                          <a:latin typeface="Arial" charset="0"/>
                          <a:cs typeface="Arial" charset="0"/>
                        </a:rPr>
                        <a:t>10 năm tiếp theo trở lên </a:t>
                      </a:r>
                      <a:r>
                        <a:rPr kumimoji="0" lang="de-DE" sz="2400" b="0" i="0" u="none" strike="noStrike" cap="none" normalizeH="0" baseline="0" dirty="0" smtClean="0">
                          <a:ln>
                            <a:noFill/>
                          </a:ln>
                          <a:solidFill>
                            <a:srgbClr val="003B76"/>
                          </a:solidFill>
                          <a:effectLst/>
                          <a:latin typeface="Arial" charset="0"/>
                          <a:cs typeface="Arial" charset="0"/>
                        </a:rPr>
                        <a:t>liên tục hoàn thành xuất sắc nhiệm vụ</a:t>
                      </a:r>
                      <a:r>
                        <a:rPr kumimoji="0" lang="de-DE" sz="2400" b="0" i="1" u="none" strike="noStrike" cap="none" normalizeH="0" baseline="0" dirty="0" smtClean="0">
                          <a:ln>
                            <a:noFill/>
                          </a:ln>
                          <a:solidFill>
                            <a:srgbClr val="003B76"/>
                          </a:solidFill>
                          <a:effectLst/>
                          <a:latin typeface="Arial" charset="0"/>
                          <a:cs typeface="Arial" charset="0"/>
                        </a:rPr>
                        <a:t>, </a:t>
                      </a:r>
                      <a:r>
                        <a:rPr kumimoji="0" lang="de-DE" sz="2400" b="0" i="0" u="none" strike="noStrike" cap="none" normalizeH="0" baseline="0" dirty="0" smtClean="0">
                          <a:ln>
                            <a:noFill/>
                          </a:ln>
                          <a:solidFill>
                            <a:srgbClr val="003B76"/>
                          </a:solidFill>
                          <a:effectLst/>
                          <a:latin typeface="Arial" charset="0"/>
                          <a:cs typeface="Arial" charset="0"/>
                        </a:rPr>
                        <a:t>trong thời gian đó có:</a:t>
                      </a:r>
                      <a:r>
                        <a:rPr kumimoji="0" lang="en-US" sz="2400" b="0" i="0" u="none" strike="noStrike" cap="none" normalizeH="0" baseline="0" dirty="0" smtClean="0">
                          <a:ln>
                            <a:noFill/>
                          </a:ln>
                          <a:solidFill>
                            <a:srgbClr val="003B76"/>
                          </a:solidFill>
                          <a:effectLst/>
                          <a:latin typeface="Arial"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de-DE" sz="2400" b="0" i="0" u="none" strike="noStrike" cap="none" normalizeH="0" baseline="0" dirty="0" smtClean="0">
                          <a:ln>
                            <a:noFill/>
                          </a:ln>
                          <a:solidFill>
                            <a:srgbClr val="003B76"/>
                          </a:solidFill>
                          <a:effectLst/>
                          <a:latin typeface="Arial" charset="0"/>
                          <a:cs typeface="Arial" charset="0"/>
                        </a:rPr>
                        <a:t>  - 03 Cờ CP + 01 BK TTg </a:t>
                      </a:r>
                      <a:endParaRPr kumimoji="0" lang="en-US" sz="2400" b="0" i="0" u="none" strike="noStrike" cap="none" normalizeH="0" baseline="0" dirty="0" smtClean="0">
                        <a:ln>
                          <a:noFill/>
                        </a:ln>
                        <a:solidFill>
                          <a:srgbClr val="003B76"/>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3B76"/>
                          </a:solidFill>
                          <a:effectLst/>
                          <a:latin typeface="Arial" charset="0"/>
                          <a:cs typeface="Arial" charset="0"/>
                        </a:rPr>
                        <a:t>  </a:t>
                      </a:r>
                      <a:r>
                        <a:rPr kumimoji="0" lang="de-DE" sz="2400" b="0" i="0" u="none" strike="noStrike" cap="none" normalizeH="0" baseline="0" dirty="0" smtClean="0">
                          <a:ln>
                            <a:noFill/>
                          </a:ln>
                          <a:solidFill>
                            <a:srgbClr val="003B76"/>
                          </a:solidFill>
                          <a:effectLst/>
                          <a:latin typeface="Arial" charset="0"/>
                          <a:cs typeface="Arial" charset="0"/>
                        </a:rPr>
                        <a:t>- 03 Cờ CP + 02 Cờ TP</a:t>
                      </a:r>
                    </a:p>
                    <a:p>
                      <a:pPr marL="0" marR="0" lvl="0" indent="0" algn="ctr" defTabSz="914400" rtl="0" eaLnBrk="1" fontAlgn="base" latinLnBrk="0" hangingPunct="1">
                        <a:lnSpc>
                          <a:spcPct val="100000"/>
                        </a:lnSpc>
                        <a:spcBef>
                          <a:spcPct val="0"/>
                        </a:spcBef>
                        <a:spcAft>
                          <a:spcPct val="0"/>
                        </a:spcAft>
                        <a:buClrTx/>
                        <a:buSzTx/>
                        <a:buFontTx/>
                        <a:buNone/>
                        <a:tabLst/>
                      </a:pPr>
                      <a:r>
                        <a:rPr lang="en-US" sz="2400" dirty="0" smtClean="0">
                          <a:solidFill>
                            <a:srgbClr val="FF0000"/>
                          </a:solidFill>
                          <a:cs typeface="Arial" charset="0"/>
                        </a:rPr>
                        <a:t> </a:t>
                      </a:r>
                      <a:r>
                        <a:rPr lang="en-US" sz="2400" b="1" i="1" dirty="0" err="1" smtClean="0">
                          <a:solidFill>
                            <a:srgbClr val="FF0000"/>
                          </a:solidFill>
                          <a:effectLst>
                            <a:outerShdw blurRad="38100" dist="38100" dir="2700000" algn="tl">
                              <a:srgbClr val="000000"/>
                            </a:outerShdw>
                          </a:effectLst>
                          <a:latin typeface="Arial" charset="0"/>
                          <a:cs typeface="Arial" charset="0"/>
                        </a:rPr>
                        <a:t>Giảm</a:t>
                      </a:r>
                      <a:r>
                        <a:rPr lang="vi-VN" sz="2400" b="1" i="1" dirty="0" smtClean="0">
                          <a:solidFill>
                            <a:srgbClr val="FF0000"/>
                          </a:solidFill>
                          <a:effectLst>
                            <a:outerShdw blurRad="38100" dist="38100" dir="2700000" algn="tl">
                              <a:srgbClr val="000000"/>
                            </a:outerShdw>
                          </a:effectLst>
                          <a:latin typeface="Arial" charset="0"/>
                          <a:cs typeface="Arial" charset="0"/>
                        </a:rPr>
                        <a:t> 01 Cờ Thi đua của Chính phủ</a:t>
                      </a:r>
                      <a:endParaRPr kumimoji="0" lang="en-US" sz="2400" b="0" i="0" u="none" strike="noStrike" cap="none" normalizeH="0" baseline="0" dirty="0" smtClean="0">
                        <a:ln>
                          <a:noFill/>
                        </a:ln>
                        <a:solidFill>
                          <a:srgbClr val="FF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168446"/>
            <a:ext cx="8077200" cy="457200"/>
          </a:xfrm>
          <a:extLst/>
        </p:spPr>
        <p:txBody>
          <a:bodyPr anchorCtr="0"/>
          <a:lstStyle/>
          <a:p>
            <a:pPr algn="l">
              <a:defRPr/>
            </a:pPr>
            <a:r>
              <a:rPr lang="de-DE" sz="2900" b="1" i="1" dirty="0" smtClean="0">
                <a:solidFill>
                  <a:srgbClr val="99FF33"/>
                </a:solidFill>
              </a:rPr>
              <a:t>    </a:t>
            </a:r>
            <a:r>
              <a:rPr lang="de-DE" sz="2900" b="1" i="1" dirty="0" smtClean="0">
                <a:solidFill>
                  <a:srgbClr val="FFFF00"/>
                </a:solidFill>
              </a:rPr>
              <a:t>b) Huân chương Độc lập hạng Nhì </a:t>
            </a:r>
            <a:r>
              <a:rPr lang="de-DE" sz="2800" b="1" dirty="0" smtClean="0">
                <a:solidFill>
                  <a:srgbClr val="99FF33"/>
                </a:solidFill>
              </a:rPr>
              <a:t>(tập thể)</a:t>
            </a:r>
            <a:endParaRPr lang="en-US" sz="2900" b="1" i="1" dirty="0" smtClean="0">
              <a:solidFill>
                <a:srgbClr val="FFFF00"/>
              </a:solidFill>
            </a:endParaRPr>
          </a:p>
        </p:txBody>
      </p:sp>
      <p:graphicFrame>
        <p:nvGraphicFramePr>
          <p:cNvPr id="147479" name="Group 23"/>
          <p:cNvGraphicFramePr>
            <a:graphicFrameLocks noGrp="1"/>
          </p:cNvGraphicFramePr>
          <p:nvPr>
            <p:ph idx="4294967295"/>
          </p:nvPr>
        </p:nvGraphicFramePr>
        <p:xfrm>
          <a:off x="304800" y="685800"/>
          <a:ext cx="8610600" cy="5943600"/>
        </p:xfrm>
        <a:graphic>
          <a:graphicData uri="http://schemas.openxmlformats.org/drawingml/2006/table">
            <a:tbl>
              <a:tblPr/>
              <a:tblGrid>
                <a:gridCol w="4345916"/>
                <a:gridCol w="4264684"/>
              </a:tblGrid>
              <a:tr h="10201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2"/>
                          </a:solidFill>
                          <a:effectLst/>
                          <a:latin typeface="Verdana" pitchFamily="34"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2"/>
                          </a:solidFill>
                          <a:effectLst/>
                          <a:latin typeface="Verdana" pitchFamily="34" charset="0"/>
                          <a:cs typeface="Arial" charset="0"/>
                        </a:rPr>
                        <a:t> NGHỊ ĐỊNH 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Verdana" pitchFamily="34"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Verdana" pitchFamily="34" charset="0"/>
                          <a:cs typeface="Arial" charset="0"/>
                        </a:rPr>
                        <a:t> NGHỊ ĐỊNH 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492343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Arial" charset="0"/>
                        </a:rPr>
                        <a:t>Đã được tặng Huân chương độc lập hạng ba, 10 năm tiếp theo trở lên liên tục hoàn thành xuất sắc nhiệm vụ</a:t>
                      </a:r>
                      <a:r>
                        <a:rPr kumimoji="0" lang="de-DE" sz="2800" b="0" i="1" u="none" strike="noStrike" cap="none" normalizeH="0" baseline="0" dirty="0" smtClean="0">
                          <a:ln>
                            <a:noFill/>
                          </a:ln>
                          <a:solidFill>
                            <a:srgbClr val="003B76"/>
                          </a:solidFill>
                          <a:effectLst/>
                          <a:latin typeface="Arial" charset="0"/>
                          <a:cs typeface="Arial" charset="0"/>
                        </a:rPr>
                        <a:t>, </a:t>
                      </a:r>
                      <a:r>
                        <a:rPr kumimoji="0" lang="de-DE" sz="2800" b="0" i="0" u="none" strike="noStrike" cap="none" normalizeH="0" baseline="0" dirty="0" smtClean="0">
                          <a:ln>
                            <a:noFill/>
                          </a:ln>
                          <a:solidFill>
                            <a:srgbClr val="003B76"/>
                          </a:solidFill>
                          <a:effectLst/>
                          <a:latin typeface="Arial" charset="0"/>
                          <a:cs typeface="Arial" charset="0"/>
                        </a:rPr>
                        <a:t>trong thời gian đó có: </a:t>
                      </a:r>
                      <a:endParaRPr kumimoji="0" lang="en-US" sz="2800" b="0" i="0" u="none" strike="noStrike" cap="none" normalizeH="0" baseline="0" dirty="0" smtClean="0">
                        <a:ln>
                          <a:noFill/>
                        </a:ln>
                        <a:solidFill>
                          <a:srgbClr val="003B76"/>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Arial" charset="0"/>
                        </a:rPr>
                        <a:t>- 03 Cờ CP+ 01BKTTgCP.</a:t>
                      </a:r>
                      <a:endParaRPr kumimoji="0" lang="en-US" sz="2800" b="0" i="0" u="none" strike="noStrike" cap="none" normalizeH="0" baseline="0" dirty="0" smtClean="0">
                        <a:ln>
                          <a:noFill/>
                        </a:ln>
                        <a:solidFill>
                          <a:srgbClr val="003B76"/>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Arial" charset="0"/>
                        </a:rPr>
                        <a:t>- 03 Cờ CP + 02 Cờ TP </a:t>
                      </a:r>
                      <a:endParaRPr kumimoji="0" lang="en-US" sz="2800" b="0" i="0" u="none" strike="noStrike" cap="none" normalizeH="0" baseline="0" dirty="0" smtClean="0">
                        <a:ln>
                          <a:noFill/>
                        </a:ln>
                        <a:solidFill>
                          <a:srgbClr val="003B76"/>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3B76"/>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Arial" charset="0"/>
                        </a:rPr>
                        <a:t>Đã được tặng Huân chương độc lập hạng ba, </a:t>
                      </a:r>
                      <a:r>
                        <a:rPr kumimoji="0" lang="de-DE" sz="2800" b="0" i="0" u="none" strike="noStrike" cap="none" normalizeH="0" baseline="0" dirty="0" smtClean="0">
                          <a:ln>
                            <a:noFill/>
                          </a:ln>
                          <a:solidFill>
                            <a:srgbClr val="FF0000"/>
                          </a:solidFill>
                          <a:effectLst/>
                          <a:latin typeface="Arial" charset="0"/>
                          <a:cs typeface="Arial" charset="0"/>
                        </a:rPr>
                        <a:t>10 năm tiếp theo trở lên</a:t>
                      </a:r>
                      <a:r>
                        <a:rPr kumimoji="0" lang="de-DE" sz="2800" b="0" i="0" u="none" strike="noStrike" cap="none" normalizeH="0" baseline="0" dirty="0" smtClean="0">
                          <a:ln>
                            <a:noFill/>
                          </a:ln>
                          <a:solidFill>
                            <a:srgbClr val="003B76"/>
                          </a:solidFill>
                          <a:effectLst/>
                          <a:latin typeface="Arial" charset="0"/>
                          <a:cs typeface="Arial" charset="0"/>
                        </a:rPr>
                        <a:t> liên tục hoàn thành xuất sắc nhiệm vụ</a:t>
                      </a:r>
                      <a:r>
                        <a:rPr kumimoji="0" lang="de-DE" sz="2800" b="0" i="1" u="none" strike="noStrike" cap="none" normalizeH="0" baseline="0" dirty="0" smtClean="0">
                          <a:ln>
                            <a:noFill/>
                          </a:ln>
                          <a:solidFill>
                            <a:srgbClr val="003B76"/>
                          </a:solidFill>
                          <a:effectLst/>
                          <a:latin typeface="Arial" charset="0"/>
                          <a:cs typeface="Arial" charset="0"/>
                        </a:rPr>
                        <a:t>, </a:t>
                      </a:r>
                      <a:r>
                        <a:rPr kumimoji="0" lang="de-DE" sz="2800" b="0" i="0" u="none" strike="noStrike" cap="none" normalizeH="0" baseline="0" dirty="0" smtClean="0">
                          <a:ln>
                            <a:noFill/>
                          </a:ln>
                          <a:solidFill>
                            <a:srgbClr val="003B76"/>
                          </a:solidFill>
                          <a:effectLst/>
                          <a:latin typeface="Arial" charset="0"/>
                          <a:cs typeface="Arial" charset="0"/>
                        </a:rPr>
                        <a:t>trong thời gian đó có: </a:t>
                      </a:r>
                      <a:endParaRPr kumimoji="0" lang="en-US" sz="2800" b="0" i="0" u="none" strike="noStrike" cap="none" normalizeH="0" baseline="0" dirty="0" smtClean="0">
                        <a:ln>
                          <a:noFill/>
                        </a:ln>
                        <a:solidFill>
                          <a:srgbClr val="003B76"/>
                        </a:solidFill>
                        <a:effectLst/>
                        <a:latin typeface="Arial" charset="0"/>
                        <a:cs typeface="Arial" charset="0"/>
                      </a:endParaRPr>
                    </a:p>
                    <a:p>
                      <a:pPr marL="0" marR="0" lvl="0" indent="0" algn="l" defTabSz="914400" rtl="0" eaLnBrk="1" fontAlgn="base" latinLnBrk="0" hangingPunct="1">
                        <a:lnSpc>
                          <a:spcPct val="90000"/>
                        </a:lnSpc>
                        <a:spcBef>
                          <a:spcPct val="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Arial" charset="0"/>
                        </a:rPr>
                        <a:t>- 02 Cờ CP+01BKTTgCP + 01 BKUB. </a:t>
                      </a:r>
                      <a:endParaRPr kumimoji="0" lang="en-US" sz="2800" b="0" i="0" u="none" strike="noStrike" cap="none" normalizeH="0" baseline="0" dirty="0" smtClean="0">
                        <a:ln>
                          <a:noFill/>
                        </a:ln>
                        <a:solidFill>
                          <a:srgbClr val="003B76"/>
                        </a:solidFill>
                        <a:effectLst/>
                        <a:latin typeface="Arial" charset="0"/>
                        <a:cs typeface="Arial" charset="0"/>
                      </a:endParaRPr>
                    </a:p>
                    <a:p>
                      <a:pPr marL="0" marR="0" lvl="0" indent="0" algn="just" defTabSz="914400" rtl="0" eaLnBrk="1" fontAlgn="base" latinLnBrk="0" hangingPunct="1">
                        <a:lnSpc>
                          <a:spcPct val="90000"/>
                        </a:lnSpc>
                        <a:spcBef>
                          <a:spcPts val="1200"/>
                        </a:spcBef>
                        <a:spcAft>
                          <a:spcPct val="0"/>
                        </a:spcAft>
                        <a:buClrTx/>
                        <a:buSzTx/>
                        <a:buFontTx/>
                        <a:buChar char="-"/>
                        <a:tabLst/>
                      </a:pPr>
                      <a:r>
                        <a:rPr kumimoji="0" lang="de-DE" sz="2800" b="0" i="0" u="none" strike="noStrike" cap="none" normalizeH="0" baseline="0" dirty="0" smtClean="0">
                          <a:ln>
                            <a:noFill/>
                          </a:ln>
                          <a:solidFill>
                            <a:srgbClr val="003B76"/>
                          </a:solidFill>
                          <a:effectLst/>
                          <a:latin typeface="Arial" charset="0"/>
                          <a:cs typeface="Arial" charset="0"/>
                        </a:rPr>
                        <a:t>02 Cờ CP + 02 Cờ TP+ 01 BKUB. </a:t>
                      </a:r>
                    </a:p>
                    <a:p>
                      <a:pPr marL="0" marR="0" lvl="0" indent="0" algn="just" defTabSz="914400" rtl="0" eaLnBrk="1" fontAlgn="base" latinLnBrk="0" hangingPunct="1">
                        <a:lnSpc>
                          <a:spcPct val="90000"/>
                        </a:lnSpc>
                        <a:spcBef>
                          <a:spcPct val="0"/>
                        </a:spcBef>
                        <a:spcAft>
                          <a:spcPct val="0"/>
                        </a:spcAft>
                        <a:buClrTx/>
                        <a:buSzTx/>
                        <a:buFontTx/>
                        <a:buNone/>
                        <a:tabLst/>
                      </a:pPr>
                      <a:r>
                        <a:rPr lang="en-US" sz="2800" b="1" i="1" dirty="0" err="1" smtClean="0">
                          <a:solidFill>
                            <a:srgbClr val="FF0000"/>
                          </a:solidFill>
                          <a:latin typeface="Arial" pitchFamily="34" charset="0"/>
                        </a:rPr>
                        <a:t>Giảm</a:t>
                      </a:r>
                      <a:r>
                        <a:rPr lang="vi-VN" sz="2800" b="1" i="1" dirty="0" smtClean="0">
                          <a:solidFill>
                            <a:srgbClr val="FF0000"/>
                          </a:solidFill>
                          <a:latin typeface="Arial" pitchFamily="34" charset="0"/>
                        </a:rPr>
                        <a:t> 01 Cờ </a:t>
                      </a:r>
                      <a:r>
                        <a:rPr lang="en-US" sz="2800" b="1" i="1" dirty="0" smtClean="0">
                          <a:solidFill>
                            <a:srgbClr val="FF0000"/>
                          </a:solidFill>
                          <a:latin typeface="Arial" pitchFamily="34" charset="0"/>
                        </a:rPr>
                        <a:t>CP</a:t>
                      </a:r>
                      <a:r>
                        <a:rPr lang="vi-VN" sz="2800" b="1" i="1" dirty="0" smtClean="0">
                          <a:solidFill>
                            <a:srgbClr val="FF0000"/>
                          </a:solidFill>
                          <a:latin typeface="Arial" pitchFamily="34" charset="0"/>
                        </a:rPr>
                        <a:t> và qui định thêm 01 </a:t>
                      </a:r>
                      <a:r>
                        <a:rPr lang="en-US" sz="2800" b="1" i="1" dirty="0" smtClean="0">
                          <a:solidFill>
                            <a:srgbClr val="FF0000"/>
                          </a:solidFill>
                          <a:latin typeface="Arial" pitchFamily="34" charset="0"/>
                        </a:rPr>
                        <a:t>BKUB</a:t>
                      </a:r>
                      <a:endParaRPr kumimoji="0" lang="en-US" sz="2800" b="0" i="0" u="none" strike="noStrike" cap="none" normalizeH="0" baseline="0" dirty="0" smtClean="0">
                        <a:ln>
                          <a:noFill/>
                        </a:ln>
                        <a:solidFill>
                          <a:srgbClr val="FF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60162"/>
            <a:ext cx="8229600" cy="609600"/>
          </a:xfrm>
          <a:extLst/>
        </p:spPr>
        <p:txBody>
          <a:bodyPr anchorCtr="0"/>
          <a:lstStyle/>
          <a:p>
            <a:pPr algn="l">
              <a:defRPr/>
            </a:pPr>
            <a:r>
              <a:rPr lang="de-DE" sz="2800" b="1" i="1" dirty="0" smtClean="0">
                <a:solidFill>
                  <a:srgbClr val="FFFF00"/>
                </a:solidFill>
              </a:rPr>
              <a:t>   c) Huân chương Độc lập hạng Ba </a:t>
            </a:r>
            <a:r>
              <a:rPr lang="de-DE" sz="2800" b="1" dirty="0" smtClean="0">
                <a:solidFill>
                  <a:srgbClr val="99FF33"/>
                </a:solidFill>
              </a:rPr>
              <a:t>(tập thể)</a:t>
            </a:r>
            <a:endParaRPr lang="en-US" sz="2800" i="1" dirty="0" smtClean="0">
              <a:solidFill>
                <a:srgbClr val="FFFF00"/>
              </a:solidFill>
            </a:endParaRPr>
          </a:p>
        </p:txBody>
      </p:sp>
      <p:graphicFrame>
        <p:nvGraphicFramePr>
          <p:cNvPr id="148500" name="Group 20"/>
          <p:cNvGraphicFramePr>
            <a:graphicFrameLocks noGrp="1"/>
          </p:cNvGraphicFramePr>
          <p:nvPr>
            <p:ph idx="4294967295"/>
          </p:nvPr>
        </p:nvGraphicFramePr>
        <p:xfrm>
          <a:off x="381000" y="609600"/>
          <a:ext cx="8534400" cy="5791200"/>
        </p:xfrm>
        <a:graphic>
          <a:graphicData uri="http://schemas.openxmlformats.org/drawingml/2006/table">
            <a:tbl>
              <a:tblPr/>
              <a:tblGrid>
                <a:gridCol w="4307840"/>
                <a:gridCol w="4226560"/>
              </a:tblGrid>
              <a:tr h="1048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2"/>
                          </a:solidFill>
                          <a:effectLst/>
                          <a:latin typeface="Arial"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2"/>
                          </a:solidFill>
                          <a:effectLst/>
                          <a:latin typeface="Arial" charset="0"/>
                          <a:cs typeface="Arial" charset="0"/>
                        </a:rPr>
                        <a:t> NGHỊ ĐỊNH 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bg2"/>
                          </a:solidFill>
                          <a:effectLst/>
                          <a:latin typeface="Arial" charset="0"/>
                          <a:cs typeface="Arial" charset="0"/>
                        </a:rPr>
                        <a:t> NGHỊ ĐỊNH 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4742400">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Times New Roman" pitchFamily="18" charset="0"/>
                        </a:rPr>
                        <a:t>Đã được Huân chương Lao động hạng nhất, 10 năm tiếp theo liên tục hoàn thành xuất sắc nhiệm vụ</a:t>
                      </a:r>
                      <a:r>
                        <a:rPr kumimoji="0" lang="de-DE" sz="2800" b="0" i="1" u="none" strike="noStrike" cap="none" normalizeH="0" baseline="0" dirty="0" smtClean="0">
                          <a:ln>
                            <a:noFill/>
                          </a:ln>
                          <a:solidFill>
                            <a:srgbClr val="003B76"/>
                          </a:solidFill>
                          <a:effectLst/>
                          <a:latin typeface="Arial" charset="0"/>
                          <a:cs typeface="Times New Roman" pitchFamily="18" charset="0"/>
                        </a:rPr>
                        <a:t>, </a:t>
                      </a:r>
                      <a:r>
                        <a:rPr kumimoji="0" lang="de-DE" sz="2800" b="0" i="0" u="none" strike="noStrike" cap="none" normalizeH="0" baseline="0" dirty="0" smtClean="0">
                          <a:ln>
                            <a:noFill/>
                          </a:ln>
                          <a:solidFill>
                            <a:srgbClr val="003B76"/>
                          </a:solidFill>
                          <a:effectLst/>
                          <a:latin typeface="Arial" charset="0"/>
                          <a:cs typeface="Times New Roman" pitchFamily="18" charset="0"/>
                        </a:rPr>
                        <a:t>trong </a:t>
                      </a:r>
                      <a:r>
                        <a:rPr kumimoji="0" lang="de-DE" sz="2800" b="0" i="0" u="none" strike="noStrike" cap="none" normalizeH="0" baseline="0" dirty="0" smtClean="0">
                          <a:ln>
                            <a:noFill/>
                          </a:ln>
                          <a:solidFill>
                            <a:srgbClr val="003B76"/>
                          </a:solidFill>
                          <a:effectLst/>
                          <a:latin typeface="Arial" charset="0"/>
                          <a:cs typeface="Arial" charset="0"/>
                        </a:rPr>
                        <a:t>thời gian </a:t>
                      </a:r>
                      <a:r>
                        <a:rPr kumimoji="0" lang="de-DE" sz="2800" b="0" i="0" u="none" strike="noStrike" cap="none" normalizeH="0" baseline="0" dirty="0" smtClean="0">
                          <a:ln>
                            <a:noFill/>
                          </a:ln>
                          <a:solidFill>
                            <a:srgbClr val="003B76"/>
                          </a:solidFill>
                          <a:effectLst/>
                          <a:latin typeface="Arial" charset="0"/>
                          <a:cs typeface="Times New Roman" pitchFamily="18" charset="0"/>
                        </a:rPr>
                        <a:t>đó có: </a:t>
                      </a:r>
                      <a:endParaRPr kumimoji="0" lang="en-US" sz="28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100000"/>
                        </a:lnSpc>
                        <a:spcBef>
                          <a:spcPts val="600"/>
                        </a:spcBef>
                        <a:spcAft>
                          <a:spcPct val="0"/>
                        </a:spcAft>
                        <a:buClrTx/>
                        <a:buSzTx/>
                        <a:buFontTx/>
                        <a:buNone/>
                        <a:tabLst/>
                      </a:pPr>
                      <a:r>
                        <a:rPr kumimoji="0" lang="de-DE" sz="2800" b="0" i="0" u="none" strike="noStrike" cap="none" normalizeH="0" baseline="0" dirty="0" smtClean="0">
                          <a:ln>
                            <a:noFill/>
                          </a:ln>
                          <a:solidFill>
                            <a:srgbClr val="003B76"/>
                          </a:solidFill>
                          <a:effectLst/>
                          <a:latin typeface="Times New Roman" pitchFamily="18" charset="0"/>
                          <a:cs typeface="Times New Roman" pitchFamily="18" charset="0"/>
                        </a:rPr>
                        <a:t>   </a:t>
                      </a:r>
                      <a:r>
                        <a:rPr kumimoji="0" lang="de-DE" sz="2800" b="1" i="0" u="none" strike="noStrike" cap="none" normalizeH="0" baseline="0" dirty="0" smtClean="0">
                          <a:ln>
                            <a:noFill/>
                          </a:ln>
                          <a:solidFill>
                            <a:srgbClr val="003B76"/>
                          </a:solidFill>
                          <a:effectLst/>
                          <a:latin typeface="Times New Roman" pitchFamily="18" charset="0"/>
                          <a:cs typeface="Times New Roman" pitchFamily="18" charset="0"/>
                        </a:rPr>
                        <a:t>- </a:t>
                      </a:r>
                      <a:r>
                        <a:rPr kumimoji="0" lang="de-DE" sz="2500" b="1" i="0" u="none" strike="noStrike" cap="none" normalizeH="0" baseline="0" dirty="0" smtClean="0">
                          <a:ln>
                            <a:noFill/>
                          </a:ln>
                          <a:solidFill>
                            <a:srgbClr val="003B76"/>
                          </a:solidFill>
                          <a:effectLst/>
                          <a:latin typeface="Times New Roman" pitchFamily="18" charset="0"/>
                          <a:cs typeface="Times New Roman" pitchFamily="18" charset="0"/>
                        </a:rPr>
                        <a:t>02 Cờ CP + 01 BK TTgCP</a:t>
                      </a:r>
                      <a:endParaRPr kumimoji="0" lang="en-US" sz="2500" b="1"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ts val="600"/>
                        </a:spcBef>
                        <a:spcAft>
                          <a:spcPct val="0"/>
                        </a:spcAft>
                        <a:buClrTx/>
                        <a:buSzTx/>
                        <a:buFontTx/>
                        <a:buNone/>
                        <a:tabLst/>
                      </a:pPr>
                      <a:r>
                        <a:rPr kumimoji="0" lang="de-DE" sz="2800" b="1" i="0" u="none" strike="noStrike" cap="none" normalizeH="0" baseline="0" dirty="0" smtClean="0">
                          <a:ln>
                            <a:noFill/>
                          </a:ln>
                          <a:solidFill>
                            <a:srgbClr val="003B76"/>
                          </a:solidFill>
                          <a:effectLst/>
                          <a:latin typeface="Times New Roman" pitchFamily="18" charset="0"/>
                          <a:cs typeface="Times New Roman" pitchFamily="18" charset="0"/>
                        </a:rPr>
                        <a:t>   - 02 Cờ CP + 02 Cờ TP</a:t>
                      </a:r>
                      <a:endParaRPr kumimoji="0" lang="en-US" sz="2800" b="1" i="0" u="none" strike="noStrike" cap="none" normalizeH="0" baseline="0" dirty="0" smtClean="0">
                        <a:ln>
                          <a:noFill/>
                        </a:ln>
                        <a:solidFill>
                          <a:srgbClr val="003B76"/>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Times New Roman" pitchFamily="18" charset="0"/>
                        </a:rPr>
                        <a:t>Đã được Huân chương Lao động hạng nhất, </a:t>
                      </a:r>
                      <a:r>
                        <a:rPr kumimoji="0" lang="de-DE" sz="2800" b="0" i="0" u="none" strike="noStrike" cap="none" normalizeH="0" baseline="0" dirty="0" smtClean="0">
                          <a:ln>
                            <a:noFill/>
                          </a:ln>
                          <a:solidFill>
                            <a:srgbClr val="FF0000"/>
                          </a:solidFill>
                          <a:effectLst/>
                          <a:latin typeface="Arial" charset="0"/>
                          <a:cs typeface="Times New Roman" pitchFamily="18" charset="0"/>
                        </a:rPr>
                        <a:t>10 năm tiếp theo trở lên</a:t>
                      </a:r>
                      <a:r>
                        <a:rPr kumimoji="0" lang="de-DE" sz="2800" b="0" i="0" u="none" strike="noStrike" cap="none" normalizeH="0" baseline="0" dirty="0" smtClean="0">
                          <a:ln>
                            <a:noFill/>
                          </a:ln>
                          <a:solidFill>
                            <a:srgbClr val="003B76"/>
                          </a:solidFill>
                          <a:effectLst/>
                          <a:latin typeface="Arial" charset="0"/>
                          <a:cs typeface="Times New Roman" pitchFamily="18" charset="0"/>
                        </a:rPr>
                        <a:t> liên tục hoàn thành xuất sắc nhiệm vụ</a:t>
                      </a:r>
                      <a:r>
                        <a:rPr kumimoji="0" lang="de-DE" sz="2800" b="0" i="1" u="none" strike="noStrike" cap="none" normalizeH="0" baseline="0" dirty="0" smtClean="0">
                          <a:ln>
                            <a:noFill/>
                          </a:ln>
                          <a:solidFill>
                            <a:srgbClr val="003B76"/>
                          </a:solidFill>
                          <a:effectLst/>
                          <a:latin typeface="Arial" charset="0"/>
                          <a:cs typeface="Times New Roman" pitchFamily="18" charset="0"/>
                        </a:rPr>
                        <a:t>, </a:t>
                      </a:r>
                      <a:r>
                        <a:rPr kumimoji="0" lang="de-DE" sz="2800" b="0" i="0" u="none" strike="noStrike" cap="none" normalizeH="0" baseline="0" dirty="0" smtClean="0">
                          <a:ln>
                            <a:noFill/>
                          </a:ln>
                          <a:solidFill>
                            <a:srgbClr val="003B76"/>
                          </a:solidFill>
                          <a:effectLst/>
                          <a:latin typeface="Arial" charset="0"/>
                          <a:cs typeface="Times New Roman" pitchFamily="18" charset="0"/>
                        </a:rPr>
                        <a:t>trong </a:t>
                      </a:r>
                      <a:r>
                        <a:rPr kumimoji="0" lang="de-DE" sz="2800" b="0" i="0" u="none" strike="noStrike" cap="none" normalizeH="0" baseline="0" dirty="0" smtClean="0">
                          <a:ln>
                            <a:noFill/>
                          </a:ln>
                          <a:solidFill>
                            <a:srgbClr val="003B76"/>
                          </a:solidFill>
                          <a:effectLst/>
                          <a:latin typeface="Arial" charset="0"/>
                          <a:cs typeface="Arial" charset="0"/>
                        </a:rPr>
                        <a:t>thời gian </a:t>
                      </a:r>
                      <a:r>
                        <a:rPr kumimoji="0" lang="de-DE" sz="2800" b="0" i="0" u="none" strike="noStrike" cap="none" normalizeH="0" baseline="0" dirty="0" smtClean="0">
                          <a:ln>
                            <a:noFill/>
                          </a:ln>
                          <a:solidFill>
                            <a:srgbClr val="003B76"/>
                          </a:solidFill>
                          <a:effectLst/>
                          <a:latin typeface="Arial" charset="0"/>
                          <a:cs typeface="Times New Roman" pitchFamily="18" charset="0"/>
                        </a:rPr>
                        <a:t>đó có: </a:t>
                      </a:r>
                      <a:endParaRPr kumimoji="0" lang="en-US" sz="28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100000"/>
                        </a:lnSpc>
                        <a:spcBef>
                          <a:spcPts val="600"/>
                        </a:spcBef>
                        <a:spcAft>
                          <a:spcPct val="0"/>
                        </a:spcAft>
                        <a:buClrTx/>
                        <a:buSzTx/>
                        <a:buFontTx/>
                        <a:buNone/>
                        <a:tabLst/>
                      </a:pPr>
                      <a:r>
                        <a:rPr kumimoji="0" lang="de-DE" sz="2800" b="1" i="0" u="none" strike="noStrike" cap="none" normalizeH="0" baseline="0" dirty="0" smtClean="0">
                          <a:ln>
                            <a:noFill/>
                          </a:ln>
                          <a:solidFill>
                            <a:srgbClr val="003B76"/>
                          </a:solidFill>
                          <a:effectLst/>
                          <a:latin typeface="Times New Roman" pitchFamily="18" charset="0"/>
                          <a:cs typeface="Times New Roman" pitchFamily="18" charset="0"/>
                        </a:rPr>
                        <a:t>  </a:t>
                      </a:r>
                      <a:r>
                        <a:rPr kumimoji="0" lang="de-DE" sz="2500" b="1" i="0" u="none" strike="noStrike" cap="none" normalizeH="0" baseline="0" dirty="0" smtClean="0">
                          <a:ln>
                            <a:noFill/>
                          </a:ln>
                          <a:solidFill>
                            <a:srgbClr val="003B76"/>
                          </a:solidFill>
                          <a:effectLst/>
                          <a:latin typeface="Times New Roman" pitchFamily="18" charset="0"/>
                          <a:cs typeface="Times New Roman" pitchFamily="18" charset="0"/>
                        </a:rPr>
                        <a:t>- 02 Cờ CP + 01 BK TTgCP</a:t>
                      </a:r>
                      <a:endParaRPr kumimoji="0" lang="en-US" sz="2500" b="1"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ts val="600"/>
                        </a:spcBef>
                        <a:spcAft>
                          <a:spcPct val="0"/>
                        </a:spcAft>
                        <a:buClrTx/>
                        <a:buSzTx/>
                        <a:buFontTx/>
                        <a:buNone/>
                        <a:tabLst/>
                      </a:pPr>
                      <a:r>
                        <a:rPr kumimoji="0" lang="de-DE" sz="2800" b="1" i="0" u="none" strike="noStrike" cap="none" normalizeH="0" baseline="0" dirty="0" smtClean="0">
                          <a:ln>
                            <a:noFill/>
                          </a:ln>
                          <a:solidFill>
                            <a:srgbClr val="003B76"/>
                          </a:solidFill>
                          <a:effectLst/>
                          <a:latin typeface="Times New Roman" pitchFamily="18" charset="0"/>
                          <a:cs typeface="Times New Roman" pitchFamily="18" charset="0"/>
                        </a:rPr>
                        <a:t>  - 02 Cờ CP + 02 Cờ TP </a:t>
                      </a:r>
                      <a:endParaRPr kumimoji="0" lang="en-US" sz="2800" b="1"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vi-VN" sz="2800" b="1" i="1" dirty="0" smtClean="0">
                          <a:solidFill>
                            <a:srgbClr val="FF0000"/>
                          </a:solidFill>
                          <a:effectLst/>
                          <a:latin typeface="Arial" charset="0"/>
                          <a:cs typeface="Arial" charset="0"/>
                        </a:rPr>
                        <a:t>Giữ nguyên điều kiện, tiêu chuẩn như </a:t>
                      </a:r>
                      <a:r>
                        <a:rPr lang="en-US" sz="2800" b="1" i="1" dirty="0" err="1" smtClean="0">
                          <a:solidFill>
                            <a:srgbClr val="FF0000"/>
                          </a:solidFill>
                          <a:effectLst/>
                          <a:latin typeface="Arial" charset="0"/>
                          <a:cs typeface="Arial" charset="0"/>
                        </a:rPr>
                        <a:t>cũ</a:t>
                      </a:r>
                      <a:endParaRPr kumimoji="0" lang="en-US" sz="2800" b="0" i="0" u="none" strike="noStrike" cap="none" normalizeH="0" baseline="0" dirty="0" smtClean="0">
                        <a:ln>
                          <a:noFill/>
                        </a:ln>
                        <a:solidFill>
                          <a:srgbClr val="FF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008"/>
            <a:ext cx="7696200" cy="1147008"/>
          </a:xfrm>
        </p:spPr>
        <p:txBody>
          <a:bodyPr/>
          <a:lstStyle/>
          <a:p>
            <a:pPr algn="l">
              <a:lnSpc>
                <a:spcPct val="80000"/>
              </a:lnSpc>
              <a:defRPr/>
            </a:pPr>
            <a:r>
              <a:rPr lang="en-US" sz="2800" b="1" dirty="0" smtClean="0">
                <a:solidFill>
                  <a:srgbClr val="99FF33"/>
                </a:solidFill>
              </a:rPr>
              <a:t>4. </a:t>
            </a:r>
            <a:r>
              <a:rPr lang="de-DE" sz="2800" b="1" dirty="0" smtClean="0">
                <a:solidFill>
                  <a:srgbClr val="99FF33"/>
                </a:solidFill>
              </a:rPr>
              <a:t>Huân chương Lao động (</a:t>
            </a:r>
            <a:r>
              <a:rPr lang="de-DE" sz="2800" b="1" dirty="0" smtClean="0">
                <a:solidFill>
                  <a:srgbClr val="FF0000"/>
                </a:solidFill>
              </a:rPr>
              <a:t>Đối với tập thể)</a:t>
            </a:r>
            <a:r>
              <a:rPr lang="de-DE" sz="2800" b="1" i="1" dirty="0" smtClean="0">
                <a:solidFill>
                  <a:srgbClr val="99FF33"/>
                </a:solidFill>
              </a:rPr>
              <a:t/>
            </a:r>
            <a:br>
              <a:rPr lang="de-DE" sz="2800" b="1" i="1" dirty="0" smtClean="0">
                <a:solidFill>
                  <a:srgbClr val="99FF33"/>
                </a:solidFill>
              </a:rPr>
            </a:br>
            <a:r>
              <a:rPr lang="de-DE" sz="400" b="1" dirty="0" smtClean="0">
                <a:solidFill>
                  <a:srgbClr val="99FF33"/>
                </a:solidFill>
              </a:rPr>
              <a:t/>
            </a:r>
            <a:br>
              <a:rPr lang="de-DE" sz="400" b="1" dirty="0" smtClean="0">
                <a:solidFill>
                  <a:srgbClr val="99FF33"/>
                </a:solidFill>
              </a:rPr>
            </a:br>
            <a:r>
              <a:rPr lang="de-DE" sz="2700" b="1" i="1" dirty="0" smtClean="0">
                <a:solidFill>
                  <a:srgbClr val="FFFF00"/>
                </a:solidFill>
              </a:rPr>
              <a:t>a) Huân chương Lao động hạng Nhất</a:t>
            </a:r>
            <a:r>
              <a:rPr lang="de-DE" sz="2600" b="1" dirty="0" smtClean="0">
                <a:solidFill>
                  <a:srgbClr val="99FF33"/>
                </a:solidFill>
              </a:rPr>
              <a:t>	</a:t>
            </a:r>
            <a:endParaRPr lang="en-US" sz="2600" b="1" dirty="0" smtClean="0">
              <a:solidFill>
                <a:srgbClr val="99FF33"/>
              </a:solidFill>
            </a:endParaRPr>
          </a:p>
        </p:txBody>
      </p:sp>
      <p:graphicFrame>
        <p:nvGraphicFramePr>
          <p:cNvPr id="63620" name="Group 132"/>
          <p:cNvGraphicFramePr>
            <a:graphicFrameLocks noGrp="1"/>
          </p:cNvGraphicFramePr>
          <p:nvPr>
            <p:ph idx="1"/>
            <p:extLst>
              <p:ext uri="{D42A27DB-BD31-4B8C-83A1-F6EECF244321}">
                <p14:modId xmlns:p14="http://schemas.microsoft.com/office/powerpoint/2010/main" val="701099485"/>
              </p:ext>
            </p:extLst>
          </p:nvPr>
        </p:nvGraphicFramePr>
        <p:xfrm>
          <a:off x="336886" y="2338140"/>
          <a:ext cx="8522366" cy="4308126"/>
        </p:xfrm>
        <a:graphic>
          <a:graphicData uri="http://schemas.openxmlformats.org/drawingml/2006/table">
            <a:tbl>
              <a:tblPr/>
              <a:tblGrid>
                <a:gridCol w="4043051"/>
                <a:gridCol w="4479315"/>
              </a:tblGrid>
              <a:tr h="9362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Arial"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Arial" charset="0"/>
                          <a:cs typeface="Arial" charset="0"/>
                        </a:rPr>
                        <a:t> NGHỊ ĐỊNH 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bg2"/>
                          </a:solidFill>
                          <a:effectLst/>
                          <a:latin typeface="Arial"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bg2"/>
                          </a:solidFill>
                          <a:effectLst/>
                          <a:latin typeface="Arial" charset="0"/>
                          <a:cs typeface="Arial" charset="0"/>
                        </a:rPr>
                        <a:t> NGHỊ ĐỊNH 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3258732">
                <a:tc>
                  <a:txBody>
                    <a:bodyPr/>
                    <a:lstStyle/>
                    <a:p>
                      <a:pPr marL="0" marR="0" lvl="0" indent="0" algn="just" defTabSz="914400" rtl="0" eaLnBrk="1" fontAlgn="base" latinLnBrk="0" hangingPunct="1">
                        <a:lnSpc>
                          <a:spcPct val="80000"/>
                        </a:lnSpc>
                        <a:spcBef>
                          <a:spcPts val="600"/>
                        </a:spcBef>
                        <a:spcAft>
                          <a:spcPct val="0"/>
                        </a:spcAft>
                        <a:buClrTx/>
                        <a:buSzTx/>
                        <a:buFontTx/>
                        <a:buNone/>
                        <a:tabLst>
                          <a:tab pos="457200" algn="l"/>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Đã được Huân chương Lao động hạng Nhì, </a:t>
                      </a:r>
                      <a:r>
                        <a:rPr kumimoji="0" lang="de-DE" sz="2500" b="0" i="0" u="none" strike="noStrike" cap="none" normalizeH="0" baseline="0" dirty="0" smtClean="0">
                          <a:ln>
                            <a:noFill/>
                          </a:ln>
                          <a:solidFill>
                            <a:schemeClr val="bg1">
                              <a:lumMod val="75000"/>
                            </a:schemeClr>
                          </a:solidFill>
                          <a:effectLst/>
                          <a:latin typeface="Times New Roman" pitchFamily="18" charset="0"/>
                          <a:cs typeface="Times New Roman" pitchFamily="18" charset="0"/>
                        </a:rPr>
                        <a:t>05 năm tiếp theo </a:t>
                      </a: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liên tục hoàn thành xuất sắc nhiệm vụ</a:t>
                      </a:r>
                      <a:r>
                        <a:rPr kumimoji="0" lang="de-DE" sz="2500" b="0" i="1" u="none" strike="noStrike" cap="none" normalizeH="0" baseline="0" dirty="0" smtClean="0">
                          <a:ln>
                            <a:noFill/>
                          </a:ln>
                          <a:solidFill>
                            <a:srgbClr val="003B76"/>
                          </a:solidFill>
                          <a:effectLst/>
                          <a:latin typeface="Times New Roman" pitchFamily="18" charset="0"/>
                          <a:cs typeface="Times New Roman" pitchFamily="18" charset="0"/>
                        </a:rPr>
                        <a:t>,</a:t>
                      </a:r>
                      <a:r>
                        <a:rPr kumimoji="0" lang="de-DE" sz="2500" b="1" i="1" u="none" strike="noStrike" cap="none" normalizeH="0" baseline="0" dirty="0" smtClean="0">
                          <a:ln>
                            <a:noFill/>
                          </a:ln>
                          <a:solidFill>
                            <a:srgbClr val="003B76"/>
                          </a:solidFill>
                          <a:effectLst/>
                          <a:latin typeface="Times New Roman" pitchFamily="18" charset="0"/>
                          <a:cs typeface="Times New Roman" pitchFamily="18" charset="0"/>
                        </a:rPr>
                        <a:t> </a:t>
                      </a: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trong đó đã được tặng thưởng: </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0000"/>
                        </a:lnSpc>
                        <a:spcBef>
                          <a:spcPts val="600"/>
                        </a:spcBef>
                        <a:spcAft>
                          <a:spcPct val="0"/>
                        </a:spcAft>
                        <a:buClrTx/>
                        <a:buSzTx/>
                        <a:buFontTx/>
                        <a:buNone/>
                        <a:tabLst>
                          <a:tab pos="457200" algn="l"/>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- 01 Cờ CP + 02 Cờ TP ;</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0000"/>
                        </a:lnSpc>
                        <a:spcBef>
                          <a:spcPts val="600"/>
                        </a:spcBef>
                        <a:spcAft>
                          <a:spcPct val="0"/>
                        </a:spcAft>
                        <a:buClrTx/>
                        <a:buSzTx/>
                        <a:buFontTx/>
                        <a:buNone/>
                        <a:tabLst>
                          <a:tab pos="457200" algn="l"/>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- 04 Cờ TP</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c>
                  <a:txBody>
                    <a:bodyPr/>
                    <a:lstStyle/>
                    <a:p>
                      <a:pPr marL="0" marR="0" lvl="0" indent="0" algn="just" defTabSz="914400" rtl="0" eaLnBrk="1" fontAlgn="base" latinLnBrk="0" hangingPunct="1">
                        <a:lnSpc>
                          <a:spcPct val="75000"/>
                        </a:lnSpc>
                        <a:spcBef>
                          <a:spcPts val="600"/>
                        </a:spcBef>
                        <a:spcAft>
                          <a:spcPct val="0"/>
                        </a:spcAft>
                        <a:buClrTx/>
                        <a:buSzTx/>
                        <a:buFontTx/>
                        <a:buNone/>
                        <a:tabLst>
                          <a:tab pos="457200" algn="l"/>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Đã được Huân chương lao động hạng nhì, </a:t>
                      </a:r>
                      <a:r>
                        <a:rPr kumimoji="0" lang="de-DE" sz="2500" b="0" i="0" u="none" strike="noStrike" cap="none" normalizeH="0" baseline="0" dirty="0" smtClean="0">
                          <a:ln>
                            <a:noFill/>
                          </a:ln>
                          <a:solidFill>
                            <a:srgbClr val="FF0000"/>
                          </a:solidFill>
                          <a:effectLst/>
                          <a:latin typeface="Times New Roman" pitchFamily="18" charset="0"/>
                          <a:cs typeface="Times New Roman" pitchFamily="18" charset="0"/>
                        </a:rPr>
                        <a:t>05 năm tiếp theo trở lên </a:t>
                      </a: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liên tục hoàn thành xuất sắc nhiệm vụ</a:t>
                      </a:r>
                      <a:r>
                        <a:rPr kumimoji="0" lang="de-DE" sz="2500" b="0" i="1" u="none" strike="noStrike" cap="none" normalizeH="0" baseline="0" dirty="0" smtClean="0">
                          <a:ln>
                            <a:noFill/>
                          </a:ln>
                          <a:solidFill>
                            <a:srgbClr val="003B76"/>
                          </a:solidFill>
                          <a:effectLst/>
                          <a:latin typeface="Times New Roman" pitchFamily="18" charset="0"/>
                          <a:cs typeface="Times New Roman" pitchFamily="18" charset="0"/>
                        </a:rPr>
                        <a:t>,</a:t>
                      </a:r>
                      <a:r>
                        <a:rPr kumimoji="0" lang="de-DE" sz="2500" b="1" i="1" u="none" strike="noStrike" cap="none" normalizeH="0" baseline="0" dirty="0" smtClean="0">
                          <a:ln>
                            <a:noFill/>
                          </a:ln>
                          <a:solidFill>
                            <a:srgbClr val="003B76"/>
                          </a:solidFill>
                          <a:effectLst/>
                          <a:latin typeface="Times New Roman" pitchFamily="18" charset="0"/>
                          <a:cs typeface="Times New Roman" pitchFamily="18" charset="0"/>
                        </a:rPr>
                        <a:t> </a:t>
                      </a: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trong đó đã được tặng thưởng: </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75000"/>
                        </a:lnSpc>
                        <a:spcBef>
                          <a:spcPts val="600"/>
                        </a:spcBef>
                        <a:spcAft>
                          <a:spcPct val="0"/>
                        </a:spcAft>
                        <a:buClrTx/>
                        <a:buSzTx/>
                        <a:buFontTx/>
                        <a:buNone/>
                        <a:tabLst>
                          <a:tab pos="457200" algn="l"/>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- 01 Cờ CP + 02 Cờ TP </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75000"/>
                        </a:lnSpc>
                        <a:spcBef>
                          <a:spcPts val="600"/>
                        </a:spcBef>
                        <a:spcAft>
                          <a:spcPct val="0"/>
                        </a:spcAft>
                        <a:buClrTx/>
                        <a:buSzTx/>
                        <a:buFontTx/>
                        <a:buNone/>
                        <a:tabLst>
                          <a:tab pos="457200" algn="l"/>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- 04 Cờ TP</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75000"/>
                        </a:lnSpc>
                        <a:spcBef>
                          <a:spcPts val="600"/>
                        </a:spcBef>
                        <a:spcAft>
                          <a:spcPct val="0"/>
                        </a:spcAft>
                        <a:buClrTx/>
                        <a:buSzTx/>
                        <a:buFontTx/>
                        <a:buNone/>
                        <a:tabLst>
                          <a:tab pos="457200" algn="l"/>
                        </a:tabLst>
                      </a:pPr>
                      <a:r>
                        <a:rPr kumimoji="0" lang="de-DE" sz="2500" b="1" i="1" u="none" strike="noStrike" cap="none" normalizeH="0" baseline="0" dirty="0" smtClean="0">
                          <a:ln>
                            <a:noFill/>
                          </a:ln>
                          <a:solidFill>
                            <a:srgbClr val="003B76"/>
                          </a:solidFill>
                          <a:effectLst/>
                          <a:latin typeface="Times New Roman" pitchFamily="18" charset="0"/>
                          <a:cs typeface="Times New Roman" pitchFamily="18" charset="0"/>
                        </a:rPr>
                        <a:t>    Đối với những tập thể </a:t>
                      </a:r>
                      <a:r>
                        <a:rPr kumimoji="0" lang="de-DE" sz="2500" b="1" i="1" u="none" strike="noStrike" cap="none" normalizeH="0" baseline="0" dirty="0" smtClean="0">
                          <a:ln>
                            <a:noFill/>
                          </a:ln>
                          <a:solidFill>
                            <a:srgbClr val="FF0000"/>
                          </a:solidFill>
                          <a:effectLst/>
                          <a:latin typeface="Times New Roman" pitchFamily="18" charset="0"/>
                          <a:cs typeface="Times New Roman" pitchFamily="18" charset="0"/>
                        </a:rPr>
                        <a:t>không thuộc đối tượng tặng Cờ thi đua </a:t>
                      </a:r>
                      <a:r>
                        <a:rPr kumimoji="0" lang="de-DE" sz="2500" b="1" i="1" u="none" strike="noStrike" cap="none" normalizeH="0" baseline="0" dirty="0" smtClean="0">
                          <a:ln>
                            <a:noFill/>
                          </a:ln>
                          <a:solidFill>
                            <a:srgbClr val="003B76"/>
                          </a:solidFill>
                          <a:effectLst/>
                          <a:latin typeface="Times New Roman" pitchFamily="18" charset="0"/>
                          <a:cs typeface="Times New Roman" pitchFamily="18" charset="0"/>
                        </a:rPr>
                        <a:t>trong thời gian đó có: </a:t>
                      </a:r>
                      <a:r>
                        <a:rPr kumimoji="0" lang="de-DE" sz="2500" b="1" i="1" u="none" strike="noStrike" cap="none" normalizeH="0" baseline="0" dirty="0" smtClean="0">
                          <a:ln>
                            <a:noFill/>
                          </a:ln>
                          <a:solidFill>
                            <a:srgbClr val="9933FF"/>
                          </a:solidFill>
                          <a:effectLst/>
                          <a:latin typeface="Times New Roman" pitchFamily="18" charset="0"/>
                          <a:cs typeface="Times New Roman" pitchFamily="18" charset="0"/>
                        </a:rPr>
                        <a:t>03 Bằng khen của thành phố</a:t>
                      </a:r>
                      <a:endParaRPr kumimoji="0" lang="en-US" sz="2500" b="1" i="1" u="none" strike="noStrike" cap="none" normalizeH="0" baseline="0" dirty="0" smtClean="0">
                        <a:ln>
                          <a:noFill/>
                        </a:ln>
                        <a:solidFill>
                          <a:srgbClr val="9933FF"/>
                        </a:solidFill>
                        <a:effectLst/>
                        <a:latin typeface="Times New Roman" pitchFamily="18" charset="0"/>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r>
            </a:tbl>
          </a:graphicData>
        </a:graphic>
      </p:graphicFrame>
      <p:sp>
        <p:nvSpPr>
          <p:cNvPr id="63611" name="Rectangle 123"/>
          <p:cNvSpPr>
            <a:spLocks noChangeArrowheads="1"/>
          </p:cNvSpPr>
          <p:nvPr/>
        </p:nvSpPr>
        <p:spPr bwMode="auto">
          <a:xfrm>
            <a:off x="0" y="990600"/>
            <a:ext cx="8915400" cy="1223412"/>
          </a:xfrm>
          <a:prstGeom prst="rect">
            <a:avLst/>
          </a:prstGeom>
          <a:noFill/>
          <a:ln>
            <a:noFill/>
          </a:ln>
          <a:effectLst/>
          <a:extLst/>
        </p:spPr>
        <p:txBody>
          <a:bodyPr wrap="square">
            <a:spAutoFit/>
          </a:bodyPr>
          <a:lstStyle/>
          <a:p>
            <a:pPr algn="just">
              <a:lnSpc>
                <a:spcPct val="75000"/>
              </a:lnSpc>
              <a:defRPr/>
            </a:pPr>
            <a:r>
              <a:rPr lang="en-US" sz="3200" i="1" dirty="0">
                <a:solidFill>
                  <a:schemeClr val="tx2"/>
                </a:solidFill>
                <a:effectLst>
                  <a:outerShdw blurRad="38100" dist="38100" dir="2700000" algn="tl">
                    <a:srgbClr val="000000"/>
                  </a:outerShdw>
                </a:effectLst>
                <a:latin typeface="Arial" charset="0"/>
                <a:cs typeface="Arial" charset="0"/>
              </a:rPr>
              <a:t>      </a:t>
            </a:r>
            <a:r>
              <a:rPr lang="en-US" i="1" dirty="0">
                <a:solidFill>
                  <a:schemeClr val="tx2"/>
                </a:solidFill>
                <a:effectLst>
                  <a:outerShdw blurRad="38100" dist="38100" dir="2700000" algn="tl">
                    <a:srgbClr val="000000"/>
                  </a:outerShdw>
                </a:effectLst>
                <a:latin typeface="Arial" charset="0"/>
                <a:cs typeface="Arial" charset="0"/>
              </a:rPr>
              <a:t>- </a:t>
            </a:r>
            <a:r>
              <a:rPr lang="vi-VN" i="1" dirty="0">
                <a:effectLst>
                  <a:outerShdw blurRad="38100" dist="38100" dir="2700000" algn="tl">
                    <a:srgbClr val="000000"/>
                  </a:outerShdw>
                </a:effectLst>
                <a:latin typeface="Arial" charset="0"/>
                <a:cs typeface="Arial" charset="0"/>
              </a:rPr>
              <a:t>Giữ nguyên điều kiện, tiêu chuẩn</a:t>
            </a:r>
            <a:r>
              <a:rPr lang="en-US" i="1" dirty="0">
                <a:effectLst>
                  <a:outerShdw blurRad="38100" dist="38100" dir="2700000" algn="tl">
                    <a:srgbClr val="000000"/>
                  </a:outerShdw>
                </a:effectLst>
                <a:latin typeface="Arial" charset="0"/>
                <a:cs typeface="Arial" charset="0"/>
              </a:rPr>
              <a:t> </a:t>
            </a:r>
            <a:r>
              <a:rPr lang="vi-VN" i="1" dirty="0">
                <a:effectLst>
                  <a:outerShdw blurRad="38100" dist="38100" dir="2700000" algn="tl">
                    <a:srgbClr val="000000"/>
                  </a:outerShdw>
                </a:effectLst>
                <a:latin typeface="Arial" charset="0"/>
                <a:cs typeface="Arial" charset="0"/>
              </a:rPr>
              <a:t>như </a:t>
            </a:r>
            <a:r>
              <a:rPr lang="en-US" i="1" dirty="0" err="1" smtClean="0">
                <a:effectLst>
                  <a:outerShdw blurRad="38100" dist="38100" dir="2700000" algn="tl">
                    <a:srgbClr val="000000"/>
                  </a:outerShdw>
                </a:effectLst>
                <a:latin typeface="Arial" charset="0"/>
                <a:cs typeface="Arial" charset="0"/>
              </a:rPr>
              <a:t>cũ</a:t>
            </a:r>
            <a:r>
              <a:rPr lang="en-US" i="1" dirty="0" smtClean="0">
                <a:effectLst>
                  <a:outerShdw blurRad="38100" dist="38100" dir="2700000" algn="tl">
                    <a:srgbClr val="000000"/>
                  </a:outerShdw>
                </a:effectLst>
                <a:latin typeface="Arial" charset="0"/>
                <a:cs typeface="Arial" charset="0"/>
              </a:rPr>
              <a:t>.</a:t>
            </a:r>
            <a:endParaRPr lang="en-US" i="1" dirty="0">
              <a:effectLst>
                <a:outerShdw blurRad="38100" dist="38100" dir="2700000" algn="tl">
                  <a:srgbClr val="000000"/>
                </a:outerShdw>
              </a:effectLst>
              <a:latin typeface="Arial" charset="0"/>
              <a:cs typeface="Arial" charset="0"/>
            </a:endParaRPr>
          </a:p>
          <a:p>
            <a:pPr algn="just">
              <a:lnSpc>
                <a:spcPct val="75000"/>
              </a:lnSpc>
              <a:defRPr/>
            </a:pPr>
            <a:endParaRPr lang="en-US" sz="500" i="1" dirty="0">
              <a:effectLst>
                <a:outerShdw blurRad="38100" dist="38100" dir="2700000" algn="tl">
                  <a:srgbClr val="000000"/>
                </a:outerShdw>
              </a:effectLst>
              <a:latin typeface="Arial" charset="0"/>
              <a:cs typeface="Arial" charset="0"/>
            </a:endParaRPr>
          </a:p>
          <a:p>
            <a:pPr algn="just">
              <a:lnSpc>
                <a:spcPct val="75000"/>
              </a:lnSpc>
              <a:defRPr/>
            </a:pPr>
            <a:endParaRPr lang="en-US" sz="500" i="1" dirty="0">
              <a:effectLst>
                <a:outerShdw blurRad="38100" dist="38100" dir="2700000" algn="tl">
                  <a:srgbClr val="000000"/>
                </a:outerShdw>
              </a:effectLst>
              <a:latin typeface="Arial" charset="0"/>
              <a:cs typeface="Arial" charset="0"/>
            </a:endParaRPr>
          </a:p>
          <a:p>
            <a:pPr algn="just">
              <a:lnSpc>
                <a:spcPct val="75000"/>
              </a:lnSpc>
              <a:defRPr/>
            </a:pPr>
            <a:r>
              <a:rPr lang="en-US" i="1" dirty="0">
                <a:effectLst>
                  <a:outerShdw blurRad="38100" dist="38100" dir="2700000" algn="tl">
                    <a:srgbClr val="000000"/>
                  </a:outerShdw>
                </a:effectLst>
                <a:latin typeface="Arial" charset="0"/>
                <a:cs typeface="Arial" charset="0"/>
              </a:rPr>
              <a:t>      - </a:t>
            </a:r>
            <a:r>
              <a:rPr lang="en-US" i="1" dirty="0" err="1">
                <a:effectLst>
                  <a:outerShdw blurRad="38100" dist="38100" dir="2700000" algn="tl">
                    <a:srgbClr val="000000"/>
                  </a:outerShdw>
                </a:effectLst>
                <a:latin typeface="Arial" charset="0"/>
                <a:cs typeface="Arial" charset="0"/>
              </a:rPr>
              <a:t>Bổ</a:t>
            </a:r>
            <a:r>
              <a:rPr lang="en-US" i="1" dirty="0">
                <a:effectLst>
                  <a:outerShdw blurRad="38100" dist="38100" dir="2700000" algn="tl">
                    <a:srgbClr val="000000"/>
                  </a:outerShdw>
                </a:effectLst>
                <a:latin typeface="Arial" charset="0"/>
                <a:cs typeface="Arial" charset="0"/>
              </a:rPr>
              <a:t> </a:t>
            </a:r>
            <a:r>
              <a:rPr lang="en-US" i="1" dirty="0" smtClean="0">
                <a:effectLst>
                  <a:outerShdw blurRad="38100" dist="38100" dir="2700000" algn="tl">
                    <a:srgbClr val="000000"/>
                  </a:outerShdw>
                </a:effectLst>
                <a:latin typeface="Arial" charset="0"/>
                <a:cs typeface="Arial" charset="0"/>
              </a:rPr>
              <a:t>sung </a:t>
            </a:r>
            <a:r>
              <a:rPr lang="en-US" i="1" dirty="0" err="1" smtClean="0">
                <a:effectLst>
                  <a:outerShdw blurRad="38100" dist="38100" dir="2700000" algn="tl">
                    <a:srgbClr val="000000"/>
                  </a:outerShdw>
                </a:effectLst>
                <a:latin typeface="Arial" charset="0"/>
                <a:cs typeface="Arial" charset="0"/>
              </a:rPr>
              <a:t>quy</a:t>
            </a:r>
            <a:r>
              <a:rPr lang="en-US" i="1" dirty="0" smtClean="0">
                <a:effectLst>
                  <a:outerShdw blurRad="38100" dist="38100" dir="2700000" algn="tl">
                    <a:srgbClr val="000000"/>
                  </a:outerShdw>
                </a:effectLst>
                <a:latin typeface="Arial" charset="0"/>
                <a:cs typeface="Arial" charset="0"/>
              </a:rPr>
              <a:t> </a:t>
            </a:r>
            <a:r>
              <a:rPr lang="en-US" i="1" dirty="0" err="1" smtClean="0">
                <a:effectLst>
                  <a:outerShdw blurRad="38100" dist="38100" dir="2700000" algn="tl">
                    <a:srgbClr val="000000"/>
                  </a:outerShdw>
                </a:effectLst>
                <a:latin typeface="Arial" charset="0"/>
                <a:cs typeface="Arial" charset="0"/>
              </a:rPr>
              <a:t>định</a:t>
            </a:r>
            <a:r>
              <a:rPr lang="en-US" i="1" dirty="0" smtClean="0">
                <a:effectLst>
                  <a:outerShdw blurRad="38100" dist="38100" dir="2700000" algn="tl">
                    <a:srgbClr val="000000"/>
                  </a:outerShdw>
                </a:effectLst>
                <a:latin typeface="Arial" charset="0"/>
                <a:cs typeface="Arial" charset="0"/>
              </a:rPr>
              <a:t> </a:t>
            </a:r>
            <a:r>
              <a:rPr lang="en-US" i="1" dirty="0">
                <a:effectLst>
                  <a:outerShdw blurRad="38100" dist="38100" dir="2700000" algn="tl">
                    <a:srgbClr val="000000"/>
                  </a:outerShdw>
                </a:effectLst>
                <a:latin typeface="Arial" charset="0"/>
                <a:cs typeface="Arial" charset="0"/>
              </a:rPr>
              <a:t>03 </a:t>
            </a:r>
            <a:r>
              <a:rPr lang="en-US" i="1" dirty="0" err="1">
                <a:effectLst>
                  <a:outerShdw blurRad="38100" dist="38100" dir="2700000" algn="tl">
                    <a:srgbClr val="000000"/>
                  </a:outerShdw>
                </a:effectLst>
                <a:latin typeface="Arial" charset="0"/>
                <a:cs typeface="Arial" charset="0"/>
              </a:rPr>
              <a:t>bằng</a:t>
            </a:r>
            <a:r>
              <a:rPr lang="en-US" i="1" dirty="0">
                <a:effectLst>
                  <a:outerShdw blurRad="38100" dist="38100" dir="2700000" algn="tl">
                    <a:srgbClr val="000000"/>
                  </a:outerShdw>
                </a:effectLst>
                <a:latin typeface="Arial" charset="0"/>
                <a:cs typeface="Arial" charset="0"/>
              </a:rPr>
              <a:t> </a:t>
            </a:r>
            <a:r>
              <a:rPr lang="en-US" i="1" dirty="0" err="1">
                <a:effectLst>
                  <a:outerShdw blurRad="38100" dist="38100" dir="2700000" algn="tl">
                    <a:srgbClr val="000000"/>
                  </a:outerShdw>
                </a:effectLst>
                <a:latin typeface="Arial" charset="0"/>
                <a:cs typeface="Arial" charset="0"/>
              </a:rPr>
              <a:t>khen</a:t>
            </a:r>
            <a:r>
              <a:rPr lang="en-US" i="1" dirty="0">
                <a:effectLst>
                  <a:outerShdw blurRad="38100" dist="38100" dir="2700000" algn="tl">
                    <a:srgbClr val="000000"/>
                  </a:outerShdw>
                </a:effectLst>
                <a:latin typeface="Arial" charset="0"/>
                <a:cs typeface="Arial" charset="0"/>
              </a:rPr>
              <a:t> </a:t>
            </a:r>
            <a:r>
              <a:rPr lang="en-US" i="1" dirty="0" err="1" smtClean="0">
                <a:effectLst>
                  <a:outerShdw blurRad="38100" dist="38100" dir="2700000" algn="tl">
                    <a:srgbClr val="000000"/>
                  </a:outerShdw>
                </a:effectLst>
                <a:latin typeface="Arial" charset="0"/>
                <a:cs typeface="Arial" charset="0"/>
              </a:rPr>
              <a:t>của</a:t>
            </a:r>
            <a:r>
              <a:rPr lang="en-US" i="1" dirty="0" smtClean="0">
                <a:effectLst>
                  <a:outerShdw blurRad="38100" dist="38100" dir="2700000" algn="tl">
                    <a:srgbClr val="000000"/>
                  </a:outerShdw>
                </a:effectLst>
                <a:latin typeface="Arial" charset="0"/>
                <a:cs typeface="Arial" charset="0"/>
              </a:rPr>
              <a:t> </a:t>
            </a:r>
            <a:r>
              <a:rPr lang="en-US" i="1" dirty="0" err="1" smtClean="0">
                <a:effectLst>
                  <a:outerShdw blurRad="38100" dist="38100" dir="2700000" algn="tl">
                    <a:srgbClr val="000000"/>
                  </a:outerShdw>
                </a:effectLst>
                <a:latin typeface="Arial" charset="0"/>
                <a:cs typeface="Arial" charset="0"/>
              </a:rPr>
              <a:t>thành</a:t>
            </a:r>
            <a:r>
              <a:rPr lang="en-US" i="1" dirty="0" smtClean="0">
                <a:effectLst>
                  <a:outerShdw blurRad="38100" dist="38100" dir="2700000" algn="tl">
                    <a:srgbClr val="000000"/>
                  </a:outerShdw>
                </a:effectLst>
                <a:latin typeface="Arial" charset="0"/>
                <a:cs typeface="Arial" charset="0"/>
              </a:rPr>
              <a:t> </a:t>
            </a:r>
            <a:r>
              <a:rPr lang="en-US" i="1" dirty="0" err="1" smtClean="0">
                <a:effectLst>
                  <a:outerShdw blurRad="38100" dist="38100" dir="2700000" algn="tl">
                    <a:srgbClr val="000000"/>
                  </a:outerShdw>
                </a:effectLst>
                <a:latin typeface="Arial" charset="0"/>
                <a:cs typeface="Arial" charset="0"/>
              </a:rPr>
              <a:t>phố</a:t>
            </a:r>
            <a:r>
              <a:rPr lang="en-US" i="1" dirty="0" smtClean="0">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cho</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tập</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thể</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không</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phải</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đối</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tượng</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tặng</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cờ</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a:solidFill>
                  <a:srgbClr val="FFFF00"/>
                </a:solidFill>
                <a:effectLst>
                  <a:outerShdw blurRad="38100" dist="38100" dir="2700000" algn="tl">
                    <a:srgbClr val="000000"/>
                  </a:outerShdw>
                </a:effectLst>
                <a:latin typeface="Arial" charset="0"/>
                <a:cs typeface="Arial" charset="0"/>
              </a:rPr>
              <a:t>thi</a:t>
            </a:r>
            <a:r>
              <a:rPr lang="en-US" i="1" dirty="0">
                <a:solidFill>
                  <a:srgbClr val="FFFF00"/>
                </a:solidFill>
                <a:effectLst>
                  <a:outerShdw blurRad="38100" dist="38100" dir="2700000" algn="tl">
                    <a:srgbClr val="000000"/>
                  </a:outerShdw>
                </a:effectLst>
                <a:latin typeface="Arial" charset="0"/>
                <a:cs typeface="Arial" charset="0"/>
              </a:rPr>
              <a:t> </a:t>
            </a:r>
            <a:r>
              <a:rPr lang="en-US" i="1" dirty="0" err="1" smtClean="0">
                <a:solidFill>
                  <a:srgbClr val="FFFF00"/>
                </a:solidFill>
                <a:effectLst>
                  <a:outerShdw blurRad="38100" dist="38100" dir="2700000" algn="tl">
                    <a:srgbClr val="000000"/>
                  </a:outerShdw>
                </a:effectLst>
                <a:latin typeface="Arial" charset="0"/>
                <a:cs typeface="Arial" charset="0"/>
              </a:rPr>
              <a:t>đua</a:t>
            </a:r>
            <a:r>
              <a:rPr lang="en-US" i="1" dirty="0" smtClean="0">
                <a:solidFill>
                  <a:srgbClr val="FFFF00"/>
                </a:solidFill>
                <a:effectLst>
                  <a:outerShdw blurRad="38100" dist="38100" dir="2700000" algn="tl">
                    <a:srgbClr val="000000"/>
                  </a:outerShdw>
                </a:effectLst>
                <a:latin typeface="Arial" charset="0"/>
                <a:cs typeface="Arial" charset="0"/>
              </a:rPr>
              <a:t> </a:t>
            </a:r>
            <a:r>
              <a:rPr lang="en-US" i="1" dirty="0" smtClean="0">
                <a:effectLst>
                  <a:outerShdw blurRad="38100" dist="38100" dir="2700000" algn="tl">
                    <a:srgbClr val="000000"/>
                  </a:outerShdw>
                </a:effectLst>
                <a:latin typeface="Arial" charset="0"/>
                <a:cs typeface="Arial" charset="0"/>
              </a:rPr>
              <a:t>[24]</a:t>
            </a:r>
            <a:r>
              <a:rPr lang="en-US" i="1" dirty="0" smtClean="0">
                <a:solidFill>
                  <a:srgbClr val="FFFF00"/>
                </a:solidFill>
                <a:effectLst>
                  <a:outerShdw blurRad="38100" dist="38100" dir="2700000" algn="tl">
                    <a:srgbClr val="000000"/>
                  </a:outerShdw>
                </a:effectLst>
                <a:latin typeface="Arial" charset="0"/>
                <a:cs typeface="Arial" charset="0"/>
              </a:rPr>
              <a:t>. </a:t>
            </a:r>
            <a:endParaRPr lang="en-US" i="1" dirty="0">
              <a:solidFill>
                <a:srgbClr val="FFFF00"/>
              </a:solidFill>
              <a:effectLst>
                <a:outerShdw blurRad="38100" dist="38100" dir="2700000" algn="tl">
                  <a:srgbClr val="000000"/>
                </a:outerShdw>
              </a:effectLst>
              <a:latin typeface="Arial" charset="0"/>
              <a:cs typeface="Arial"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666" name="Group 154"/>
          <p:cNvGraphicFramePr>
            <a:graphicFrameLocks noGrp="1"/>
          </p:cNvGraphicFramePr>
          <p:nvPr>
            <p:extLst>
              <p:ext uri="{D42A27DB-BD31-4B8C-83A1-F6EECF244321}">
                <p14:modId xmlns:p14="http://schemas.microsoft.com/office/powerpoint/2010/main" val="2145111047"/>
              </p:ext>
            </p:extLst>
          </p:nvPr>
        </p:nvGraphicFramePr>
        <p:xfrm>
          <a:off x="224588" y="2165686"/>
          <a:ext cx="8686800" cy="4596325"/>
        </p:xfrm>
        <a:graphic>
          <a:graphicData uri="http://schemas.openxmlformats.org/drawingml/2006/table">
            <a:tbl>
              <a:tblPr/>
              <a:tblGrid>
                <a:gridCol w="4119843"/>
                <a:gridCol w="4566957"/>
              </a:tblGrid>
              <a:tr h="71393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Arial"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Arial" charset="0"/>
                          <a:cs typeface="Arial" charset="0"/>
                        </a:rPr>
                        <a:t> NGHỊ ĐỊNH 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2"/>
                          </a:solidFill>
                          <a:effectLst/>
                          <a:latin typeface="Arial"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2"/>
                          </a:solidFill>
                          <a:effectLst/>
                          <a:latin typeface="Arial" charset="0"/>
                          <a:cs typeface="Arial" charset="0"/>
                        </a:rPr>
                        <a:t> NGHỊ ĐỊNH 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3705665">
                <a:tc>
                  <a:txBody>
                    <a:bodyPr/>
                    <a:lstStyle/>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Đã được Huân chương Lao động hạng Ba, </a:t>
                      </a:r>
                      <a:r>
                        <a:rPr kumimoji="0" lang="de-DE" sz="2500" b="0" i="0" u="none" strike="noStrike" cap="none" normalizeH="0" baseline="0" dirty="0" smtClean="0">
                          <a:ln>
                            <a:noFill/>
                          </a:ln>
                          <a:solidFill>
                            <a:schemeClr val="bg1">
                              <a:lumMod val="75000"/>
                            </a:schemeClr>
                          </a:solidFill>
                          <a:effectLst/>
                          <a:latin typeface="Times New Roman" pitchFamily="18" charset="0"/>
                          <a:cs typeface="Times New Roman" pitchFamily="18" charset="0"/>
                        </a:rPr>
                        <a:t>05 năm tiếp theo </a:t>
                      </a: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liên tục hoàn thành xuất sắc nhiệm vụ</a:t>
                      </a:r>
                      <a:r>
                        <a:rPr kumimoji="0" lang="de-DE" sz="2500" b="0" i="1" u="none" strike="noStrike" cap="none" normalizeH="0" baseline="0" dirty="0" smtClean="0">
                          <a:ln>
                            <a:noFill/>
                          </a:ln>
                          <a:solidFill>
                            <a:srgbClr val="003B76"/>
                          </a:solidFill>
                          <a:effectLst/>
                          <a:latin typeface="Times New Roman" pitchFamily="18" charset="0"/>
                          <a:cs typeface="Times New Roman" pitchFamily="18" charset="0"/>
                        </a:rPr>
                        <a:t>,</a:t>
                      </a:r>
                      <a:r>
                        <a:rPr kumimoji="0" lang="de-DE" sz="2500" b="1" i="1" u="none" strike="noStrike" cap="none" normalizeH="0" baseline="0" dirty="0" smtClean="0">
                          <a:ln>
                            <a:noFill/>
                          </a:ln>
                          <a:solidFill>
                            <a:srgbClr val="003B76"/>
                          </a:solidFill>
                          <a:effectLst/>
                          <a:latin typeface="Times New Roman" pitchFamily="18" charset="0"/>
                          <a:cs typeface="Times New Roman" pitchFamily="18" charset="0"/>
                        </a:rPr>
                        <a:t> </a:t>
                      </a: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trong đó đã được tặng thưởng: </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- 01 Cờ CP+ 01 Cờ TP</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- 04 Cờ TP </a:t>
                      </a:r>
                    </a:p>
                    <a:p>
                      <a:pPr marL="0" marR="0" lvl="0" indent="0" algn="just" defTabSz="914400" rtl="0" eaLnBrk="1" fontAlgn="base" latinLnBrk="0" hangingPunct="1">
                        <a:lnSpc>
                          <a:spcPct val="85000"/>
                        </a:lnSpc>
                        <a:spcBef>
                          <a:spcPts val="600"/>
                        </a:spcBef>
                        <a:spcAft>
                          <a:spcPct val="0"/>
                        </a:spcAft>
                        <a:buClrTx/>
                        <a:buSzTx/>
                        <a:buFontTx/>
                        <a:buNone/>
                        <a:tabLst/>
                      </a:pP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c>
                  <a:txBody>
                    <a:bodyPr/>
                    <a:lstStyle/>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Đã được Huân chương lao động hạng Ba, </a:t>
                      </a:r>
                      <a:r>
                        <a:rPr kumimoji="0" lang="de-DE" sz="2500" b="0" i="0" u="none" strike="noStrike" cap="none" normalizeH="0" baseline="0" dirty="0" smtClean="0">
                          <a:ln>
                            <a:noFill/>
                          </a:ln>
                          <a:solidFill>
                            <a:srgbClr val="FF0000"/>
                          </a:solidFill>
                          <a:effectLst/>
                          <a:latin typeface="Times New Roman" pitchFamily="18" charset="0"/>
                          <a:cs typeface="Times New Roman" pitchFamily="18" charset="0"/>
                        </a:rPr>
                        <a:t>05 năm tiếp theo trở lên </a:t>
                      </a: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liên tục hoàn thành xuất sắc nhiệm vụ</a:t>
                      </a:r>
                      <a:r>
                        <a:rPr kumimoji="0" lang="de-DE" sz="2500" b="0" i="1" u="none" strike="noStrike" cap="none" normalizeH="0" baseline="0" dirty="0" smtClean="0">
                          <a:ln>
                            <a:noFill/>
                          </a:ln>
                          <a:solidFill>
                            <a:srgbClr val="003B76"/>
                          </a:solidFill>
                          <a:effectLst/>
                          <a:latin typeface="Times New Roman" pitchFamily="18" charset="0"/>
                          <a:cs typeface="Times New Roman" pitchFamily="18" charset="0"/>
                        </a:rPr>
                        <a:t>,</a:t>
                      </a:r>
                      <a:r>
                        <a:rPr kumimoji="0" lang="de-DE" sz="2500" b="1" i="1" u="none" strike="noStrike" cap="none" normalizeH="0" baseline="0" dirty="0" smtClean="0">
                          <a:ln>
                            <a:noFill/>
                          </a:ln>
                          <a:solidFill>
                            <a:srgbClr val="003B76"/>
                          </a:solidFill>
                          <a:effectLst/>
                          <a:latin typeface="Times New Roman" pitchFamily="18" charset="0"/>
                          <a:cs typeface="Times New Roman" pitchFamily="18" charset="0"/>
                        </a:rPr>
                        <a:t> </a:t>
                      </a: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trong đó đã được tặng thưởng: </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- 01 Cờ CP + 01 Cờ TP</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Times New Roman" pitchFamily="18" charset="0"/>
                          <a:cs typeface="Times New Roman" pitchFamily="18" charset="0"/>
                        </a:rPr>
                        <a:t>- 03 Cờ TP</a:t>
                      </a:r>
                      <a:endParaRPr kumimoji="0" lang="en-US" sz="2500" b="0" i="0" u="none" strike="noStrike" cap="none" normalizeH="0" baseline="0" dirty="0" smtClean="0">
                        <a:ln>
                          <a:noFill/>
                        </a:ln>
                        <a:solidFill>
                          <a:srgbClr val="003B76"/>
                        </a:solidFill>
                        <a:effectLst/>
                        <a:latin typeface="Times New Roman" pitchFamily="18"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500" b="1" i="1" u="none" strike="noStrike" cap="none" normalizeH="0" baseline="0" dirty="0" smtClean="0">
                          <a:ln>
                            <a:noFill/>
                          </a:ln>
                          <a:solidFill>
                            <a:srgbClr val="003B76"/>
                          </a:solidFill>
                          <a:effectLst/>
                          <a:latin typeface="Times New Roman" pitchFamily="18" charset="0"/>
                          <a:cs typeface="Times New Roman" pitchFamily="18" charset="0"/>
                        </a:rPr>
                        <a:t>    Đối với những tập thể </a:t>
                      </a:r>
                      <a:r>
                        <a:rPr kumimoji="0" lang="de-DE" sz="2500" b="1" i="1" u="none" strike="noStrike" cap="none" normalizeH="0" baseline="0" dirty="0" smtClean="0">
                          <a:ln>
                            <a:noFill/>
                          </a:ln>
                          <a:solidFill>
                            <a:srgbClr val="FF0000"/>
                          </a:solidFill>
                          <a:effectLst/>
                          <a:latin typeface="Times New Roman" pitchFamily="18" charset="0"/>
                          <a:cs typeface="Times New Roman" pitchFamily="18" charset="0"/>
                        </a:rPr>
                        <a:t>không thuộc đối tượng tặng Cờ thi đua</a:t>
                      </a:r>
                      <a:r>
                        <a:rPr kumimoji="0" lang="de-DE" sz="2500" b="1" i="1" u="none" strike="noStrike" cap="none" normalizeH="0" baseline="0" dirty="0" smtClean="0">
                          <a:ln>
                            <a:noFill/>
                          </a:ln>
                          <a:solidFill>
                            <a:srgbClr val="003B76"/>
                          </a:solidFill>
                          <a:effectLst/>
                          <a:latin typeface="Times New Roman" pitchFamily="18" charset="0"/>
                          <a:cs typeface="Times New Roman" pitchFamily="18" charset="0"/>
                        </a:rPr>
                        <a:t> trong thời gian đó có: </a:t>
                      </a:r>
                      <a:r>
                        <a:rPr kumimoji="0" lang="de-DE" sz="2500" b="1" i="1" u="none" strike="noStrike" cap="none" normalizeH="0" baseline="0" dirty="0" smtClean="0">
                          <a:ln>
                            <a:noFill/>
                          </a:ln>
                          <a:solidFill>
                            <a:srgbClr val="9933FF"/>
                          </a:solidFill>
                          <a:effectLst/>
                          <a:latin typeface="Times New Roman" pitchFamily="18" charset="0"/>
                          <a:cs typeface="Times New Roman" pitchFamily="18" charset="0"/>
                        </a:rPr>
                        <a:t>02 Bằng khen của thành phố</a:t>
                      </a:r>
                      <a:endParaRPr kumimoji="0" lang="en-US" sz="2500" b="1" i="1" u="none" strike="noStrike" cap="none" normalizeH="0" baseline="0" dirty="0" smtClean="0">
                        <a:ln>
                          <a:noFill/>
                        </a:ln>
                        <a:solidFill>
                          <a:srgbClr val="9933FF"/>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r>
            </a:tbl>
          </a:graphicData>
        </a:graphic>
      </p:graphicFrame>
      <p:sp>
        <p:nvSpPr>
          <p:cNvPr id="64641" name="Rectangle 129"/>
          <p:cNvSpPr>
            <a:spLocks noChangeArrowheads="1"/>
          </p:cNvSpPr>
          <p:nvPr/>
        </p:nvSpPr>
        <p:spPr bwMode="auto">
          <a:xfrm>
            <a:off x="304800" y="144382"/>
            <a:ext cx="8029575" cy="584775"/>
          </a:xfrm>
          <a:prstGeom prst="rect">
            <a:avLst/>
          </a:prstGeom>
          <a:noFill/>
          <a:ln>
            <a:noFill/>
          </a:ln>
          <a:effectLst/>
          <a:extLst/>
        </p:spPr>
        <p:txBody>
          <a:bodyPr wrap="square">
            <a:spAutoFit/>
          </a:bodyPr>
          <a:lstStyle/>
          <a:p>
            <a:pPr>
              <a:defRPr/>
            </a:pPr>
            <a:r>
              <a:rPr lang="de-DE" sz="3200" b="1" i="1" dirty="0">
                <a:solidFill>
                  <a:srgbClr val="FFFF00"/>
                </a:solidFill>
                <a:effectLst>
                  <a:outerShdw blurRad="38100" dist="38100" dir="2700000" algn="tl">
                    <a:srgbClr val="000000"/>
                  </a:outerShdw>
                </a:effectLst>
                <a:latin typeface="Arial" charset="0"/>
                <a:cs typeface="Arial" charset="0"/>
              </a:rPr>
              <a:t>    b) Huân chương Lao động hạng Nhì</a:t>
            </a:r>
            <a:endParaRPr lang="en-US" sz="3200" b="1" i="1" dirty="0">
              <a:solidFill>
                <a:srgbClr val="FFFF00"/>
              </a:solidFill>
              <a:effectLst>
                <a:outerShdw blurRad="38100" dist="38100" dir="2700000" algn="tl">
                  <a:srgbClr val="000000"/>
                </a:outerShdw>
              </a:effectLst>
              <a:latin typeface="Arial" charset="0"/>
              <a:cs typeface="Arial" charset="0"/>
            </a:endParaRPr>
          </a:p>
        </p:txBody>
      </p:sp>
      <p:sp>
        <p:nvSpPr>
          <p:cNvPr id="34830" name="Rectangle 144"/>
          <p:cNvSpPr>
            <a:spLocks noChangeArrowheads="1"/>
          </p:cNvSpPr>
          <p:nvPr/>
        </p:nvSpPr>
        <p:spPr bwMode="auto">
          <a:xfrm>
            <a:off x="228600" y="677782"/>
            <a:ext cx="8458200" cy="1384995"/>
          </a:xfrm>
          <a:prstGeom prst="rect">
            <a:avLst/>
          </a:prstGeom>
          <a:noFill/>
          <a:ln w="9525">
            <a:noFill/>
            <a:miter lim="800000"/>
            <a:headEnd/>
            <a:tailEnd/>
          </a:ln>
        </p:spPr>
        <p:txBody>
          <a:bodyPr wrap="square">
            <a:spAutoFit/>
          </a:bodyPr>
          <a:lstStyle/>
          <a:p>
            <a:pPr algn="just"/>
            <a:r>
              <a:rPr lang="en-US" i="1" dirty="0">
                <a:latin typeface="Arial" pitchFamily="34" charset="0"/>
              </a:rPr>
              <a:t>      -  </a:t>
            </a:r>
            <a:r>
              <a:rPr lang="en-US" i="1" dirty="0" err="1" smtClean="0">
                <a:latin typeface="Arial" pitchFamily="34" charset="0"/>
              </a:rPr>
              <a:t>Giảm</a:t>
            </a:r>
            <a:r>
              <a:rPr lang="en-US" i="1" dirty="0" smtClean="0">
                <a:latin typeface="Arial" pitchFamily="34" charset="0"/>
              </a:rPr>
              <a:t> </a:t>
            </a:r>
            <a:r>
              <a:rPr lang="en-US" i="1" dirty="0">
                <a:latin typeface="Arial" pitchFamily="34" charset="0"/>
              </a:rPr>
              <a:t>01 </a:t>
            </a:r>
            <a:r>
              <a:rPr lang="en-US" i="1" dirty="0" err="1">
                <a:latin typeface="Arial" pitchFamily="34" charset="0"/>
              </a:rPr>
              <a:t>Cờ</a:t>
            </a:r>
            <a:r>
              <a:rPr lang="en-US" i="1" dirty="0">
                <a:latin typeface="Arial" pitchFamily="34" charset="0"/>
              </a:rPr>
              <a:t> </a:t>
            </a:r>
            <a:r>
              <a:rPr lang="en-US" i="1" dirty="0" err="1">
                <a:latin typeface="Arial" pitchFamily="34" charset="0"/>
              </a:rPr>
              <a:t>thi</a:t>
            </a:r>
            <a:r>
              <a:rPr lang="en-US" i="1" dirty="0">
                <a:latin typeface="Arial" pitchFamily="34" charset="0"/>
              </a:rPr>
              <a:t> </a:t>
            </a:r>
            <a:r>
              <a:rPr lang="en-US" i="1" dirty="0" err="1">
                <a:latin typeface="Arial" pitchFamily="34" charset="0"/>
              </a:rPr>
              <a:t>đua</a:t>
            </a:r>
            <a:r>
              <a:rPr lang="en-US" i="1" dirty="0">
                <a:latin typeface="Arial" pitchFamily="34" charset="0"/>
              </a:rPr>
              <a:t> </a:t>
            </a:r>
            <a:r>
              <a:rPr lang="en-US" i="1" dirty="0" err="1" smtClean="0">
                <a:latin typeface="Arial" pitchFamily="34" charset="0"/>
              </a:rPr>
              <a:t>thành</a:t>
            </a:r>
            <a:r>
              <a:rPr lang="en-US" i="1" dirty="0" smtClean="0">
                <a:latin typeface="Arial" pitchFamily="34" charset="0"/>
              </a:rPr>
              <a:t> </a:t>
            </a:r>
            <a:r>
              <a:rPr lang="en-US" i="1" dirty="0" err="1" smtClean="0">
                <a:latin typeface="Arial" pitchFamily="34" charset="0"/>
              </a:rPr>
              <a:t>phố</a:t>
            </a:r>
            <a:endParaRPr lang="en-US" i="1" dirty="0">
              <a:latin typeface="Arial" pitchFamily="34" charset="0"/>
            </a:endParaRPr>
          </a:p>
          <a:p>
            <a:pPr algn="just"/>
            <a:r>
              <a:rPr lang="en-US" i="1" dirty="0">
                <a:latin typeface="Arial" pitchFamily="34" charset="0"/>
              </a:rPr>
              <a:t>      - </a:t>
            </a:r>
            <a:r>
              <a:rPr lang="en-US" i="1" dirty="0" err="1">
                <a:latin typeface="Arial" pitchFamily="34" charset="0"/>
              </a:rPr>
              <a:t>Bổ</a:t>
            </a:r>
            <a:r>
              <a:rPr lang="en-US" i="1" dirty="0">
                <a:latin typeface="Arial" pitchFamily="34" charset="0"/>
              </a:rPr>
              <a:t> sung </a:t>
            </a:r>
            <a:r>
              <a:rPr lang="en-US" i="1" dirty="0" err="1" smtClean="0">
                <a:latin typeface="Arial" pitchFamily="34" charset="0"/>
              </a:rPr>
              <a:t>quy</a:t>
            </a:r>
            <a:r>
              <a:rPr lang="en-US" i="1" dirty="0" smtClean="0">
                <a:latin typeface="Arial" pitchFamily="34" charset="0"/>
              </a:rPr>
              <a:t> </a:t>
            </a:r>
            <a:r>
              <a:rPr lang="en-US" i="1" dirty="0" err="1" smtClean="0">
                <a:latin typeface="Arial" pitchFamily="34" charset="0"/>
              </a:rPr>
              <a:t>định</a:t>
            </a:r>
            <a:r>
              <a:rPr lang="en-US" i="1" dirty="0" smtClean="0">
                <a:latin typeface="Arial" pitchFamily="34" charset="0"/>
              </a:rPr>
              <a:t> 02 </a:t>
            </a:r>
            <a:r>
              <a:rPr lang="en-US" i="1" dirty="0" err="1" smtClean="0">
                <a:latin typeface="Arial" pitchFamily="34" charset="0"/>
              </a:rPr>
              <a:t>Bằng</a:t>
            </a:r>
            <a:r>
              <a:rPr lang="en-US" i="1" dirty="0" smtClean="0">
                <a:latin typeface="Arial" pitchFamily="34" charset="0"/>
              </a:rPr>
              <a:t> </a:t>
            </a:r>
            <a:r>
              <a:rPr lang="en-US" i="1" dirty="0" err="1">
                <a:latin typeface="Arial" pitchFamily="34" charset="0"/>
              </a:rPr>
              <a:t>khen</a:t>
            </a:r>
            <a:r>
              <a:rPr lang="en-US" i="1" dirty="0">
                <a:latin typeface="Arial" pitchFamily="34" charset="0"/>
              </a:rPr>
              <a:t> </a:t>
            </a:r>
            <a:r>
              <a:rPr lang="en-US" i="1" dirty="0" err="1" smtClean="0">
                <a:latin typeface="Arial" pitchFamily="34" charset="0"/>
              </a:rPr>
              <a:t>của</a:t>
            </a:r>
            <a:r>
              <a:rPr lang="en-US" i="1" dirty="0" smtClean="0">
                <a:latin typeface="Arial" pitchFamily="34" charset="0"/>
              </a:rPr>
              <a:t> </a:t>
            </a:r>
            <a:r>
              <a:rPr lang="en-US" i="1" dirty="0" err="1" smtClean="0">
                <a:latin typeface="Arial" pitchFamily="34" charset="0"/>
              </a:rPr>
              <a:t>thành</a:t>
            </a:r>
            <a:r>
              <a:rPr lang="en-US" i="1" dirty="0" smtClean="0">
                <a:latin typeface="Arial" pitchFamily="34" charset="0"/>
              </a:rPr>
              <a:t> </a:t>
            </a:r>
            <a:r>
              <a:rPr lang="en-US" i="1" dirty="0" err="1" smtClean="0">
                <a:latin typeface="Arial" pitchFamily="34" charset="0"/>
              </a:rPr>
              <a:t>phố</a:t>
            </a:r>
            <a:r>
              <a:rPr lang="en-US" i="1" dirty="0" smtClean="0">
                <a:latin typeface="Arial" pitchFamily="34" charset="0"/>
              </a:rPr>
              <a:t> </a:t>
            </a:r>
            <a:r>
              <a:rPr lang="en-US" i="1" dirty="0" err="1" smtClean="0">
                <a:latin typeface="Arial" pitchFamily="34" charset="0"/>
              </a:rPr>
              <a:t>cho</a:t>
            </a:r>
            <a:r>
              <a:rPr lang="en-US" i="1" dirty="0" smtClean="0">
                <a:latin typeface="Arial" pitchFamily="34" charset="0"/>
              </a:rPr>
              <a:t> </a:t>
            </a:r>
            <a:r>
              <a:rPr lang="en-US" i="1" dirty="0" err="1">
                <a:solidFill>
                  <a:srgbClr val="FFFF00"/>
                </a:solidFill>
                <a:latin typeface="Arial" pitchFamily="34" charset="0"/>
              </a:rPr>
              <a:t>tập</a:t>
            </a:r>
            <a:r>
              <a:rPr lang="en-US" i="1" dirty="0">
                <a:solidFill>
                  <a:srgbClr val="FFFF00"/>
                </a:solidFill>
                <a:latin typeface="Arial" pitchFamily="34" charset="0"/>
              </a:rPr>
              <a:t> </a:t>
            </a:r>
            <a:r>
              <a:rPr lang="en-US" i="1" dirty="0" err="1">
                <a:solidFill>
                  <a:srgbClr val="FFFF00"/>
                </a:solidFill>
                <a:latin typeface="Arial" pitchFamily="34" charset="0"/>
              </a:rPr>
              <a:t>thể</a:t>
            </a:r>
            <a:r>
              <a:rPr lang="en-US" i="1" dirty="0">
                <a:solidFill>
                  <a:srgbClr val="FFFF00"/>
                </a:solidFill>
                <a:latin typeface="Arial" pitchFamily="34" charset="0"/>
              </a:rPr>
              <a:t> </a:t>
            </a:r>
            <a:r>
              <a:rPr lang="en-US" i="1" dirty="0" err="1">
                <a:solidFill>
                  <a:srgbClr val="FFFF00"/>
                </a:solidFill>
                <a:latin typeface="Arial" pitchFamily="34" charset="0"/>
              </a:rPr>
              <a:t>không</a:t>
            </a:r>
            <a:r>
              <a:rPr lang="en-US" i="1" dirty="0">
                <a:solidFill>
                  <a:srgbClr val="FFFF00"/>
                </a:solidFill>
                <a:latin typeface="Arial" pitchFamily="34" charset="0"/>
              </a:rPr>
              <a:t> </a:t>
            </a:r>
            <a:r>
              <a:rPr lang="en-US" i="1" dirty="0" err="1">
                <a:solidFill>
                  <a:srgbClr val="FFFF00"/>
                </a:solidFill>
                <a:latin typeface="Arial" pitchFamily="34" charset="0"/>
              </a:rPr>
              <a:t>phải</a:t>
            </a:r>
            <a:r>
              <a:rPr lang="en-US" i="1" dirty="0">
                <a:solidFill>
                  <a:srgbClr val="FFFF00"/>
                </a:solidFill>
                <a:latin typeface="Arial" pitchFamily="34" charset="0"/>
              </a:rPr>
              <a:t> </a:t>
            </a:r>
            <a:r>
              <a:rPr lang="en-US" i="1" dirty="0" err="1">
                <a:solidFill>
                  <a:srgbClr val="FFFF00"/>
                </a:solidFill>
                <a:latin typeface="Arial" pitchFamily="34" charset="0"/>
              </a:rPr>
              <a:t>đối</a:t>
            </a:r>
            <a:r>
              <a:rPr lang="en-US" i="1" dirty="0">
                <a:solidFill>
                  <a:srgbClr val="FFFF00"/>
                </a:solidFill>
                <a:latin typeface="Arial" pitchFamily="34" charset="0"/>
              </a:rPr>
              <a:t> </a:t>
            </a:r>
            <a:r>
              <a:rPr lang="en-US" i="1" dirty="0" err="1">
                <a:solidFill>
                  <a:srgbClr val="FFFF00"/>
                </a:solidFill>
                <a:latin typeface="Arial" pitchFamily="34" charset="0"/>
              </a:rPr>
              <a:t>tượng</a:t>
            </a:r>
            <a:r>
              <a:rPr lang="en-US" i="1" dirty="0">
                <a:solidFill>
                  <a:srgbClr val="FFFF00"/>
                </a:solidFill>
                <a:latin typeface="Arial" pitchFamily="34" charset="0"/>
              </a:rPr>
              <a:t> </a:t>
            </a:r>
            <a:r>
              <a:rPr lang="en-US" i="1" dirty="0" err="1">
                <a:solidFill>
                  <a:srgbClr val="FFFF00"/>
                </a:solidFill>
                <a:latin typeface="Arial" pitchFamily="34" charset="0"/>
              </a:rPr>
              <a:t>tặng</a:t>
            </a:r>
            <a:r>
              <a:rPr lang="en-US" i="1" dirty="0">
                <a:solidFill>
                  <a:srgbClr val="FFFF00"/>
                </a:solidFill>
                <a:latin typeface="Arial" pitchFamily="34" charset="0"/>
              </a:rPr>
              <a:t> </a:t>
            </a:r>
            <a:r>
              <a:rPr lang="en-US" i="1" dirty="0" err="1">
                <a:solidFill>
                  <a:srgbClr val="FFFF00"/>
                </a:solidFill>
                <a:latin typeface="Arial" pitchFamily="34" charset="0"/>
              </a:rPr>
              <a:t>cờ</a:t>
            </a:r>
            <a:r>
              <a:rPr lang="en-US" i="1" dirty="0">
                <a:solidFill>
                  <a:srgbClr val="FFFF00"/>
                </a:solidFill>
                <a:latin typeface="Arial" pitchFamily="34" charset="0"/>
              </a:rPr>
              <a:t> </a:t>
            </a:r>
            <a:r>
              <a:rPr lang="en-US" i="1" dirty="0" err="1">
                <a:solidFill>
                  <a:srgbClr val="FFFF00"/>
                </a:solidFill>
                <a:latin typeface="Arial" pitchFamily="34" charset="0"/>
              </a:rPr>
              <a:t>thi</a:t>
            </a:r>
            <a:r>
              <a:rPr lang="en-US" i="1" dirty="0">
                <a:solidFill>
                  <a:srgbClr val="FFFF00"/>
                </a:solidFill>
                <a:latin typeface="Arial" pitchFamily="34" charset="0"/>
              </a:rPr>
              <a:t> </a:t>
            </a:r>
            <a:r>
              <a:rPr lang="en-US" i="1" dirty="0" err="1">
                <a:solidFill>
                  <a:srgbClr val="FFFF00"/>
                </a:solidFill>
                <a:latin typeface="Arial" pitchFamily="34" charset="0"/>
              </a:rPr>
              <a:t>đua</a:t>
            </a:r>
            <a:r>
              <a:rPr lang="en-US" i="1" dirty="0">
                <a:solidFill>
                  <a:srgbClr val="FFFF00"/>
                </a:solidFill>
                <a:latin typeface="Arial" pitchFamily="34" charset="0"/>
              </a:rPr>
              <a:t>.</a:t>
            </a:r>
            <a:r>
              <a:rPr lang="en-US" dirty="0">
                <a:solidFill>
                  <a:srgbClr val="FFFF00"/>
                </a:solidFill>
                <a:latin typeface="Arial"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gray">
          <a:xfrm>
            <a:off x="228600" y="1066800"/>
            <a:ext cx="8610600" cy="1371600"/>
          </a:xfrm>
          <a:prstGeom prst="rect">
            <a:avLst/>
          </a:prstGeom>
          <a:solidFill>
            <a:schemeClr val="accent1">
              <a:lumMod val="40000"/>
              <a:lumOff val="60000"/>
            </a:schemeClr>
          </a:solidFill>
          <a:ln w="9525">
            <a:noFill/>
            <a:miter lim="800000"/>
            <a:headEnd/>
            <a:tailEnd/>
          </a:ln>
        </p:spPr>
        <p:txBody>
          <a:bodyPr wrap="none" anchor="ctr"/>
          <a:lstStyle/>
          <a:p>
            <a:pPr algn="ctr">
              <a:defRPr/>
            </a:pPr>
            <a:endParaRPr lang="en-US" b="1" dirty="0">
              <a:latin typeface="+mj-lt"/>
              <a:cs typeface="Arial" charset="0"/>
            </a:endParaRPr>
          </a:p>
        </p:txBody>
      </p:sp>
      <p:grpSp>
        <p:nvGrpSpPr>
          <p:cNvPr id="2" name="Group 6"/>
          <p:cNvGrpSpPr>
            <a:grpSpLocks/>
          </p:cNvGrpSpPr>
          <p:nvPr/>
        </p:nvGrpSpPr>
        <p:grpSpPr bwMode="auto">
          <a:xfrm>
            <a:off x="381000" y="1066800"/>
            <a:ext cx="2054225" cy="1371600"/>
            <a:chOff x="404" y="1980"/>
            <a:chExt cx="1294" cy="298"/>
          </a:xfrm>
        </p:grpSpPr>
        <p:sp>
          <p:nvSpPr>
            <p:cNvPr id="4113" name="Rectangle 4"/>
            <p:cNvSpPr>
              <a:spLocks noChangeArrowheads="1"/>
            </p:cNvSpPr>
            <p:nvPr/>
          </p:nvSpPr>
          <p:spPr bwMode="gray">
            <a:xfrm>
              <a:off x="404" y="1980"/>
              <a:ext cx="1205" cy="298"/>
            </a:xfrm>
            <a:prstGeom prst="rect">
              <a:avLst/>
            </a:prstGeom>
            <a:solidFill>
              <a:schemeClr val="hlink"/>
            </a:solidFill>
            <a:ln w="9525">
              <a:noFill/>
              <a:miter lim="800000"/>
              <a:headEnd/>
              <a:tailEnd/>
            </a:ln>
          </p:spPr>
          <p:txBody>
            <a:bodyPr wrap="none" anchor="ctr"/>
            <a:lstStyle/>
            <a:p>
              <a:pPr algn="ctr"/>
              <a:endParaRPr lang="en-US" b="1"/>
            </a:p>
          </p:txBody>
        </p:sp>
        <p:sp>
          <p:nvSpPr>
            <p:cNvPr id="4114" name="AutoShape 5"/>
            <p:cNvSpPr>
              <a:spLocks noChangeArrowheads="1"/>
            </p:cNvSpPr>
            <p:nvPr/>
          </p:nvSpPr>
          <p:spPr bwMode="gray">
            <a:xfrm rot="5400000">
              <a:off x="1568" y="2072"/>
              <a:ext cx="139" cy="120"/>
            </a:xfrm>
            <a:prstGeom prst="triangle">
              <a:avLst>
                <a:gd name="adj" fmla="val 50000"/>
              </a:avLst>
            </a:prstGeom>
            <a:solidFill>
              <a:schemeClr val="hlink"/>
            </a:solidFill>
            <a:ln w="9525">
              <a:noFill/>
              <a:miter lim="800000"/>
              <a:headEnd/>
              <a:tailEnd/>
            </a:ln>
          </p:spPr>
          <p:txBody>
            <a:bodyPr wrap="none" anchor="ctr"/>
            <a:lstStyle/>
            <a:p>
              <a:pPr algn="ctr"/>
              <a:endParaRPr lang="en-US" b="1"/>
            </a:p>
          </p:txBody>
        </p:sp>
      </p:grpSp>
      <p:sp>
        <p:nvSpPr>
          <p:cNvPr id="8" name="Text Box 16"/>
          <p:cNvSpPr txBox="1">
            <a:spLocks noChangeArrowheads="1"/>
          </p:cNvSpPr>
          <p:nvPr/>
        </p:nvSpPr>
        <p:spPr bwMode="gray">
          <a:xfrm>
            <a:off x="2320925" y="1106488"/>
            <a:ext cx="1676400" cy="1262062"/>
          </a:xfrm>
          <a:prstGeom prst="rect">
            <a:avLst/>
          </a:prstGeom>
          <a:noFill/>
          <a:ln w="9525">
            <a:noFill/>
            <a:miter lim="800000"/>
            <a:headEnd/>
            <a:tailEnd/>
          </a:ln>
        </p:spPr>
        <p:txBody>
          <a:bodyPr>
            <a:spAutoFit/>
          </a:bodyPr>
          <a:lstStyle/>
          <a:p>
            <a:pPr algn="ctr">
              <a:spcBef>
                <a:spcPct val="50000"/>
              </a:spcBef>
              <a:defRPr/>
            </a:pPr>
            <a:r>
              <a:rPr lang="en-US" altLang="zh-CN" sz="2000" b="1" dirty="0" err="1">
                <a:solidFill>
                  <a:schemeClr val="accent4">
                    <a:lumMod val="10000"/>
                  </a:schemeClr>
                </a:solidFill>
                <a:ea typeface="宋体" charset="-122"/>
                <a:cs typeface="宋体" charset="-122"/>
              </a:rPr>
              <a:t>Năm</a:t>
            </a:r>
            <a:r>
              <a:rPr lang="en-US" altLang="zh-CN" sz="2000" b="1" dirty="0">
                <a:solidFill>
                  <a:schemeClr val="accent4">
                    <a:lumMod val="10000"/>
                  </a:schemeClr>
                </a:solidFill>
                <a:ea typeface="宋体" charset="-122"/>
                <a:cs typeface="宋体" charset="-122"/>
              </a:rPr>
              <a:t> 2003</a:t>
            </a:r>
          </a:p>
          <a:p>
            <a:pPr algn="ctr">
              <a:spcBef>
                <a:spcPct val="50000"/>
              </a:spcBef>
              <a:defRPr/>
            </a:pPr>
            <a:r>
              <a:rPr lang="vi-VN" sz="1600" spc="-100" dirty="0">
                <a:solidFill>
                  <a:schemeClr val="accent4">
                    <a:lumMod val="10000"/>
                  </a:schemeClr>
                </a:solidFill>
                <a:cs typeface="Arial" charset="0"/>
              </a:rPr>
              <a:t> </a:t>
            </a:r>
            <a:r>
              <a:rPr lang="en-US" sz="1600" spc="-100" dirty="0" err="1">
                <a:solidFill>
                  <a:schemeClr val="accent4">
                    <a:lumMod val="10000"/>
                  </a:schemeClr>
                </a:solidFill>
                <a:cs typeface="Arial" charset="0"/>
              </a:rPr>
              <a:t>Gồm</a:t>
            </a:r>
            <a:r>
              <a:rPr lang="en-US" sz="1600" spc="-100" dirty="0">
                <a:solidFill>
                  <a:schemeClr val="accent4">
                    <a:lumMod val="10000"/>
                  </a:schemeClr>
                </a:solidFill>
                <a:cs typeface="Arial" charset="0"/>
              </a:rPr>
              <a:t> </a:t>
            </a:r>
            <a:r>
              <a:rPr lang="vi-VN" sz="1600" spc="-100" dirty="0">
                <a:solidFill>
                  <a:schemeClr val="accent4">
                    <a:lumMod val="10000"/>
                  </a:schemeClr>
                </a:solidFill>
                <a:cs typeface="Arial" charset="0"/>
              </a:rPr>
              <a:t>103 </a:t>
            </a:r>
            <a:r>
              <a:rPr lang="en-US" sz="1600" spc="-100" dirty="0">
                <a:solidFill>
                  <a:schemeClr val="accent4">
                    <a:lumMod val="10000"/>
                  </a:schemeClr>
                </a:solidFill>
                <a:cs typeface="Arial" charset="0"/>
              </a:rPr>
              <a:t>Đ</a:t>
            </a:r>
            <a:r>
              <a:rPr lang="vi-VN" sz="1600" spc="-100" dirty="0">
                <a:solidFill>
                  <a:schemeClr val="accent4">
                    <a:lumMod val="10000"/>
                  </a:schemeClr>
                </a:solidFill>
                <a:cs typeface="Arial" charset="0"/>
              </a:rPr>
              <a:t>iều, chia thành </a:t>
            </a:r>
            <a:r>
              <a:rPr lang="en-US" sz="1600" spc="-100" dirty="0">
                <a:solidFill>
                  <a:schemeClr val="accent4">
                    <a:lumMod val="10000"/>
                  </a:schemeClr>
                </a:solidFill>
                <a:cs typeface="Arial" charset="0"/>
              </a:rPr>
              <a:t>0</a:t>
            </a:r>
            <a:r>
              <a:rPr lang="vi-VN" sz="1600" spc="-100" dirty="0">
                <a:solidFill>
                  <a:schemeClr val="accent4">
                    <a:lumMod val="10000"/>
                  </a:schemeClr>
                </a:solidFill>
                <a:cs typeface="Arial" charset="0"/>
              </a:rPr>
              <a:t>8 Chương, </a:t>
            </a:r>
            <a:r>
              <a:rPr lang="en-US" sz="1600" spc="-100" dirty="0">
                <a:solidFill>
                  <a:schemeClr val="accent4">
                    <a:lumMod val="10000"/>
                  </a:schemeClr>
                </a:solidFill>
                <a:cs typeface="Arial" charset="0"/>
              </a:rPr>
              <a:t>0</a:t>
            </a:r>
            <a:r>
              <a:rPr lang="vi-VN" sz="1600" spc="-100" dirty="0">
                <a:solidFill>
                  <a:schemeClr val="accent4">
                    <a:lumMod val="10000"/>
                  </a:schemeClr>
                </a:solidFill>
                <a:cs typeface="Arial" charset="0"/>
              </a:rPr>
              <a:t>9 </a:t>
            </a:r>
            <a:r>
              <a:rPr lang="en-US" sz="1600" spc="-100" dirty="0">
                <a:solidFill>
                  <a:schemeClr val="accent4">
                    <a:lumMod val="10000"/>
                  </a:schemeClr>
                </a:solidFill>
                <a:cs typeface="Arial" charset="0"/>
              </a:rPr>
              <a:t>M</a:t>
            </a:r>
            <a:r>
              <a:rPr lang="vi-VN" sz="1600" spc="-100" dirty="0">
                <a:solidFill>
                  <a:schemeClr val="accent4">
                    <a:lumMod val="10000"/>
                  </a:schemeClr>
                </a:solidFill>
                <a:cs typeface="Arial" charset="0"/>
              </a:rPr>
              <a:t>ục</a:t>
            </a:r>
            <a:endParaRPr lang="en-US" altLang="zh-CN" sz="1600" b="1" spc="-100" dirty="0">
              <a:solidFill>
                <a:schemeClr val="accent4">
                  <a:lumMod val="10000"/>
                </a:schemeClr>
              </a:solidFill>
              <a:ea typeface="宋体" charset="-122"/>
              <a:cs typeface="宋体" charset="-122"/>
            </a:endParaRPr>
          </a:p>
        </p:txBody>
      </p:sp>
      <p:sp>
        <p:nvSpPr>
          <p:cNvPr id="9" name="Rectangle 18"/>
          <p:cNvSpPr>
            <a:spLocks noChangeArrowheads="1"/>
          </p:cNvSpPr>
          <p:nvPr/>
        </p:nvSpPr>
        <p:spPr bwMode="gray">
          <a:xfrm>
            <a:off x="381000" y="1339850"/>
            <a:ext cx="1836738" cy="1016000"/>
          </a:xfrm>
          <a:prstGeom prst="rect">
            <a:avLst/>
          </a:prstGeom>
          <a:noFill/>
          <a:ln>
            <a:noFill/>
          </a:ln>
          <a:effectLst>
            <a:outerShdw dist="17961" dir="2700000" algn="ctr" rotWithShape="0">
              <a:srgbClr val="003300"/>
            </a:outerShdw>
          </a:effectLst>
          <a:extLst/>
        </p:spPr>
        <p:txBody>
          <a:bodyPr>
            <a:spAutoFit/>
          </a:bodyPr>
          <a:lstStyle/>
          <a:p>
            <a:pPr algn="ctr" eaLnBrk="0" hangingPunct="0">
              <a:defRPr/>
            </a:pPr>
            <a:r>
              <a:rPr lang="en-US" altLang="zh-CN" sz="2000" b="1" dirty="0" err="1">
                <a:solidFill>
                  <a:srgbClr val="290BDF"/>
                </a:solidFill>
                <a:ea typeface="宋体" charset="-122"/>
                <a:cs typeface="宋体" charset="-122"/>
              </a:rPr>
              <a:t>Luật</a:t>
            </a:r>
            <a:r>
              <a:rPr lang="en-US" altLang="zh-CN" sz="2000" b="1" dirty="0">
                <a:solidFill>
                  <a:srgbClr val="290BDF"/>
                </a:solidFill>
                <a:ea typeface="宋体" charset="-122"/>
                <a:cs typeface="宋体" charset="-122"/>
              </a:rPr>
              <a:t> </a:t>
            </a:r>
            <a:r>
              <a:rPr lang="en-US" altLang="zh-CN" sz="2000" b="1" dirty="0" err="1">
                <a:solidFill>
                  <a:srgbClr val="290BDF"/>
                </a:solidFill>
                <a:ea typeface="宋体" charset="-122"/>
                <a:cs typeface="宋体" charset="-122"/>
              </a:rPr>
              <a:t>T</a:t>
            </a:r>
            <a:r>
              <a:rPr lang="en-US" altLang="zh-CN" sz="2000" b="1" dirty="0" err="1" smtClean="0">
                <a:solidFill>
                  <a:srgbClr val="290BDF"/>
                </a:solidFill>
                <a:ea typeface="宋体" charset="-122"/>
                <a:cs typeface="宋体" charset="-122"/>
              </a:rPr>
              <a:t>hi</a:t>
            </a:r>
            <a:r>
              <a:rPr lang="en-US" altLang="zh-CN" sz="2000" b="1" dirty="0" smtClean="0">
                <a:solidFill>
                  <a:srgbClr val="290BDF"/>
                </a:solidFill>
                <a:ea typeface="宋体" charset="-122"/>
                <a:cs typeface="宋体" charset="-122"/>
              </a:rPr>
              <a:t> </a:t>
            </a:r>
            <a:r>
              <a:rPr lang="en-US" altLang="zh-CN" sz="2000" b="1" dirty="0" err="1">
                <a:solidFill>
                  <a:srgbClr val="290BDF"/>
                </a:solidFill>
                <a:ea typeface="宋体" charset="-122"/>
                <a:cs typeface="宋体" charset="-122"/>
              </a:rPr>
              <a:t>đua</a:t>
            </a:r>
            <a:r>
              <a:rPr lang="en-US" altLang="zh-CN" sz="2000" b="1" dirty="0">
                <a:solidFill>
                  <a:srgbClr val="290BDF"/>
                </a:solidFill>
                <a:ea typeface="宋体" charset="-122"/>
                <a:cs typeface="宋体" charset="-122"/>
              </a:rPr>
              <a:t>, </a:t>
            </a:r>
            <a:r>
              <a:rPr lang="en-US" altLang="zh-CN" sz="2000" b="1" dirty="0" err="1">
                <a:solidFill>
                  <a:srgbClr val="290BDF"/>
                </a:solidFill>
                <a:ea typeface="宋体" charset="-122"/>
                <a:cs typeface="宋体" charset="-122"/>
              </a:rPr>
              <a:t>khen</a:t>
            </a:r>
            <a:r>
              <a:rPr lang="en-US" altLang="zh-CN" sz="2000" b="1" dirty="0">
                <a:solidFill>
                  <a:srgbClr val="290BDF"/>
                </a:solidFill>
                <a:ea typeface="宋体" charset="-122"/>
                <a:cs typeface="宋体" charset="-122"/>
              </a:rPr>
              <a:t> </a:t>
            </a:r>
            <a:r>
              <a:rPr lang="en-US" altLang="zh-CN" sz="2000" b="1" dirty="0" err="1">
                <a:solidFill>
                  <a:srgbClr val="290BDF"/>
                </a:solidFill>
                <a:ea typeface="宋体" charset="-122"/>
                <a:cs typeface="宋体" charset="-122"/>
              </a:rPr>
              <a:t>thưởng</a:t>
            </a:r>
            <a:endParaRPr lang="en-US" altLang="zh-CN" sz="2000" b="1" dirty="0">
              <a:solidFill>
                <a:srgbClr val="290BDF"/>
              </a:solidFill>
              <a:ea typeface="宋体" charset="-122"/>
              <a:cs typeface="宋体" charset="-122"/>
            </a:endParaRPr>
          </a:p>
        </p:txBody>
      </p:sp>
      <p:sp>
        <p:nvSpPr>
          <p:cNvPr id="10" name="AutoShape 19"/>
          <p:cNvSpPr>
            <a:spLocks noChangeArrowheads="1"/>
          </p:cNvSpPr>
          <p:nvPr/>
        </p:nvSpPr>
        <p:spPr bwMode="gray">
          <a:xfrm>
            <a:off x="3962400" y="1600200"/>
            <a:ext cx="368300" cy="273050"/>
          </a:xfrm>
          <a:prstGeom prst="rightArrow">
            <a:avLst>
              <a:gd name="adj1" fmla="val 50000"/>
              <a:gd name="adj2" fmla="val 60467"/>
            </a:avLst>
          </a:prstGeom>
          <a:gradFill rotWithShape="1">
            <a:gsLst>
              <a:gs pos="0">
                <a:srgbClr val="D7D7C3"/>
              </a:gs>
              <a:gs pos="100000">
                <a:schemeClr val="hlink"/>
              </a:gs>
            </a:gsLst>
            <a:lin ang="0" scaled="1"/>
          </a:gradFill>
          <a:ln>
            <a:noFill/>
          </a:ln>
          <a:effectLst>
            <a:outerShdw dist="28398" dir="1593903" algn="ctr" rotWithShape="0">
              <a:srgbClr val="333333">
                <a:alpha val="50000"/>
              </a:srgbClr>
            </a:outerShdw>
          </a:effectLst>
          <a:extLst/>
        </p:spPr>
        <p:txBody>
          <a:bodyPr wrap="none" anchor="ctr"/>
          <a:lstStyle/>
          <a:p>
            <a:pPr algn="ctr">
              <a:defRPr/>
            </a:pPr>
            <a:endParaRPr lang="en-US" b="1">
              <a:latin typeface="+mn-lt"/>
              <a:cs typeface="+mn-cs"/>
            </a:endParaRPr>
          </a:p>
        </p:txBody>
      </p:sp>
      <p:sp>
        <p:nvSpPr>
          <p:cNvPr id="11" name="AutoShape 21"/>
          <p:cNvSpPr>
            <a:spLocks noChangeArrowheads="1"/>
          </p:cNvSpPr>
          <p:nvPr/>
        </p:nvSpPr>
        <p:spPr bwMode="gray">
          <a:xfrm>
            <a:off x="6337300" y="1631950"/>
            <a:ext cx="368300" cy="273050"/>
          </a:xfrm>
          <a:prstGeom prst="rightArrow">
            <a:avLst>
              <a:gd name="adj1" fmla="val 50000"/>
              <a:gd name="adj2" fmla="val 60467"/>
            </a:avLst>
          </a:prstGeom>
          <a:gradFill rotWithShape="1">
            <a:gsLst>
              <a:gs pos="0">
                <a:srgbClr val="D7D7C3"/>
              </a:gs>
              <a:gs pos="100000">
                <a:schemeClr val="hlink"/>
              </a:gs>
            </a:gsLst>
            <a:lin ang="0" scaled="1"/>
          </a:gradFill>
          <a:ln>
            <a:noFill/>
          </a:ln>
          <a:effectLst>
            <a:outerShdw dist="28398" dir="1593903" algn="ctr" rotWithShape="0">
              <a:srgbClr val="333333">
                <a:alpha val="50000"/>
              </a:srgbClr>
            </a:outerShdw>
          </a:effectLst>
          <a:extLst/>
        </p:spPr>
        <p:txBody>
          <a:bodyPr wrap="none" anchor="ctr"/>
          <a:lstStyle/>
          <a:p>
            <a:pPr algn="ctr">
              <a:defRPr/>
            </a:pPr>
            <a:endParaRPr lang="en-US" b="1">
              <a:latin typeface="+mn-lt"/>
              <a:cs typeface="+mn-cs"/>
            </a:endParaRPr>
          </a:p>
        </p:txBody>
      </p:sp>
      <p:sp>
        <p:nvSpPr>
          <p:cNvPr id="12" name="Text Box 22"/>
          <p:cNvSpPr txBox="1">
            <a:spLocks noChangeArrowheads="1"/>
          </p:cNvSpPr>
          <p:nvPr/>
        </p:nvSpPr>
        <p:spPr bwMode="gray">
          <a:xfrm>
            <a:off x="6629400" y="1071563"/>
            <a:ext cx="2209800" cy="1200150"/>
          </a:xfrm>
          <a:prstGeom prst="rect">
            <a:avLst/>
          </a:prstGeom>
          <a:noFill/>
          <a:ln w="9525">
            <a:noFill/>
            <a:miter lim="800000"/>
            <a:headEnd/>
            <a:tailEnd/>
          </a:ln>
        </p:spPr>
        <p:txBody>
          <a:bodyPr>
            <a:spAutoFit/>
          </a:bodyPr>
          <a:lstStyle/>
          <a:p>
            <a:pPr algn="ctr">
              <a:spcBef>
                <a:spcPct val="50000"/>
              </a:spcBef>
              <a:defRPr/>
            </a:pPr>
            <a:r>
              <a:rPr lang="en-US" altLang="zh-CN" sz="1600" b="1" dirty="0" err="1">
                <a:solidFill>
                  <a:schemeClr val="accent4">
                    <a:lumMod val="10000"/>
                  </a:schemeClr>
                </a:solidFill>
                <a:ea typeface="宋体" charset="-122"/>
                <a:cs typeface="宋体" charset="-122"/>
              </a:rPr>
              <a:t>Bổ</a:t>
            </a:r>
            <a:r>
              <a:rPr lang="en-US" altLang="zh-CN" sz="1600" b="1" dirty="0">
                <a:solidFill>
                  <a:schemeClr val="accent4">
                    <a:lumMod val="10000"/>
                  </a:schemeClr>
                </a:solidFill>
                <a:ea typeface="宋体" charset="-122"/>
                <a:cs typeface="宋体" charset="-122"/>
              </a:rPr>
              <a:t> sung, </a:t>
            </a:r>
            <a:r>
              <a:rPr lang="en-US" altLang="zh-CN" sz="1600" b="1" dirty="0" err="1">
                <a:solidFill>
                  <a:schemeClr val="accent4">
                    <a:lumMod val="10000"/>
                  </a:schemeClr>
                </a:solidFill>
                <a:ea typeface="宋体" charset="-122"/>
                <a:cs typeface="宋体" charset="-122"/>
              </a:rPr>
              <a:t>sửa</a:t>
            </a:r>
            <a:r>
              <a:rPr lang="en-US" altLang="zh-CN" sz="1600" b="1" dirty="0">
                <a:solidFill>
                  <a:schemeClr val="accent4">
                    <a:lumMod val="10000"/>
                  </a:schemeClr>
                </a:solidFill>
                <a:ea typeface="宋体" charset="-122"/>
                <a:cs typeface="宋体" charset="-122"/>
              </a:rPr>
              <a:t> </a:t>
            </a:r>
            <a:r>
              <a:rPr lang="en-US" altLang="zh-CN" sz="1600" b="1" dirty="0" err="1">
                <a:solidFill>
                  <a:schemeClr val="accent4">
                    <a:lumMod val="10000"/>
                  </a:schemeClr>
                </a:solidFill>
                <a:ea typeface="宋体" charset="-122"/>
                <a:cs typeface="宋体" charset="-122"/>
              </a:rPr>
              <a:t>đổi</a:t>
            </a:r>
            <a:r>
              <a:rPr lang="en-US" altLang="zh-CN" sz="1600" b="1" dirty="0">
                <a:solidFill>
                  <a:schemeClr val="accent4">
                    <a:lumMod val="10000"/>
                  </a:schemeClr>
                </a:solidFill>
                <a:ea typeface="宋体" charset="-122"/>
                <a:cs typeface="宋体" charset="-122"/>
              </a:rPr>
              <a:t> </a:t>
            </a:r>
            <a:r>
              <a:rPr lang="en-US" altLang="zh-CN" sz="1600" b="1" dirty="0" err="1">
                <a:solidFill>
                  <a:schemeClr val="accent4">
                    <a:lumMod val="10000"/>
                  </a:schemeClr>
                </a:solidFill>
                <a:ea typeface="宋体" charset="-122"/>
                <a:cs typeface="宋体" charset="-122"/>
              </a:rPr>
              <a:t>năm</a:t>
            </a:r>
            <a:r>
              <a:rPr lang="en-US" altLang="zh-CN" sz="1600" b="1" dirty="0">
                <a:solidFill>
                  <a:schemeClr val="accent4">
                    <a:lumMod val="10000"/>
                  </a:schemeClr>
                </a:solidFill>
                <a:ea typeface="宋体" charset="-122"/>
                <a:cs typeface="宋体" charset="-122"/>
              </a:rPr>
              <a:t> 2013</a:t>
            </a:r>
          </a:p>
          <a:p>
            <a:pPr algn="ctr">
              <a:spcBef>
                <a:spcPct val="50000"/>
              </a:spcBef>
              <a:defRPr/>
            </a:pPr>
            <a:r>
              <a:rPr lang="en-US" altLang="zh-CN" sz="1600" dirty="0" err="1">
                <a:solidFill>
                  <a:schemeClr val="accent4">
                    <a:lumMod val="10000"/>
                  </a:schemeClr>
                </a:solidFill>
                <a:ea typeface="宋体" charset="-122"/>
                <a:cs typeface="宋体" charset="-122"/>
              </a:rPr>
              <a:t>Sửa</a:t>
            </a:r>
            <a:r>
              <a:rPr lang="en-US" altLang="zh-CN" sz="1600" dirty="0">
                <a:solidFill>
                  <a:schemeClr val="accent4">
                    <a:lumMod val="10000"/>
                  </a:schemeClr>
                </a:solidFill>
                <a:ea typeface="宋体" charset="-122"/>
                <a:cs typeface="宋体" charset="-122"/>
              </a:rPr>
              <a:t> </a:t>
            </a:r>
            <a:r>
              <a:rPr lang="en-US" altLang="zh-CN" sz="1600" dirty="0" err="1">
                <a:solidFill>
                  <a:schemeClr val="accent4">
                    <a:lumMod val="10000"/>
                  </a:schemeClr>
                </a:solidFill>
                <a:ea typeface="宋体" charset="-122"/>
                <a:cs typeface="宋体" charset="-122"/>
              </a:rPr>
              <a:t>đổi</a:t>
            </a:r>
            <a:r>
              <a:rPr lang="en-US" altLang="zh-CN" sz="1600" dirty="0">
                <a:solidFill>
                  <a:schemeClr val="accent4">
                    <a:lumMod val="10000"/>
                  </a:schemeClr>
                </a:solidFill>
                <a:ea typeface="宋体" charset="-122"/>
                <a:cs typeface="宋体" charset="-122"/>
              </a:rPr>
              <a:t>, </a:t>
            </a:r>
            <a:r>
              <a:rPr lang="en-US" altLang="zh-CN" sz="1600" dirty="0" err="1">
                <a:solidFill>
                  <a:schemeClr val="accent4">
                    <a:lumMod val="10000"/>
                  </a:schemeClr>
                </a:solidFill>
                <a:ea typeface="宋体" charset="-122"/>
                <a:cs typeface="宋体" charset="-122"/>
              </a:rPr>
              <a:t>bổ</a:t>
            </a:r>
            <a:r>
              <a:rPr lang="en-US" altLang="zh-CN" sz="1600" dirty="0">
                <a:solidFill>
                  <a:schemeClr val="accent4">
                    <a:lumMod val="10000"/>
                  </a:schemeClr>
                </a:solidFill>
                <a:ea typeface="宋体" charset="-122"/>
                <a:cs typeface="宋体" charset="-122"/>
              </a:rPr>
              <a:t> sung </a:t>
            </a:r>
            <a:br>
              <a:rPr lang="en-US" altLang="zh-CN" sz="1600" dirty="0">
                <a:solidFill>
                  <a:schemeClr val="accent4">
                    <a:lumMod val="10000"/>
                  </a:schemeClr>
                </a:solidFill>
                <a:ea typeface="宋体" charset="-122"/>
                <a:cs typeface="宋体" charset="-122"/>
              </a:rPr>
            </a:br>
            <a:r>
              <a:rPr lang="en-US" altLang="zh-CN" sz="1600" dirty="0" smtClean="0">
                <a:solidFill>
                  <a:schemeClr val="accent4">
                    <a:lumMod val="10000"/>
                  </a:schemeClr>
                </a:solidFill>
                <a:ea typeface="宋体" charset="-122"/>
                <a:cs typeface="宋体" charset="-122"/>
              </a:rPr>
              <a:t>48 </a:t>
            </a:r>
            <a:r>
              <a:rPr lang="en-US" altLang="zh-CN" sz="1600" dirty="0" err="1" smtClean="0">
                <a:solidFill>
                  <a:schemeClr val="accent4">
                    <a:lumMod val="10000"/>
                  </a:schemeClr>
                </a:solidFill>
                <a:ea typeface="宋体" charset="-122"/>
                <a:cs typeface="宋体" charset="-122"/>
              </a:rPr>
              <a:t>Điều</a:t>
            </a:r>
            <a:endParaRPr lang="en-US" altLang="zh-CN" sz="1600" dirty="0">
              <a:solidFill>
                <a:schemeClr val="accent4">
                  <a:lumMod val="10000"/>
                </a:schemeClr>
              </a:solidFill>
              <a:ea typeface="宋体" charset="-122"/>
              <a:cs typeface="宋体" charset="-122"/>
            </a:endParaRPr>
          </a:p>
        </p:txBody>
      </p:sp>
      <p:sp>
        <p:nvSpPr>
          <p:cNvPr id="13" name="Rectangle 12"/>
          <p:cNvSpPr/>
          <p:nvPr/>
        </p:nvSpPr>
        <p:spPr>
          <a:xfrm>
            <a:off x="1076599" y="39859"/>
            <a:ext cx="7805342" cy="830997"/>
          </a:xfrm>
          <a:prstGeom prst="rect">
            <a:avLst/>
          </a:prstGeom>
          <a:noFill/>
        </p:spPr>
        <p:txBody>
          <a:bodyPr wrap="none">
            <a:spAutoFit/>
          </a:bodyPr>
          <a:lstStyle/>
          <a:p>
            <a:pPr algn="ctr" fontAlgn="auto">
              <a:spcBef>
                <a:spcPts val="0"/>
              </a:spcBef>
              <a:spcAft>
                <a:spcPts val="0"/>
              </a:spcAft>
              <a:defRPr/>
            </a:pPr>
            <a:r>
              <a:rPr lang="vi-VN" sz="2400" b="1" dirty="0">
                <a:ln w="900" cmpd="sng">
                  <a:solidFill>
                    <a:srgbClr val="3333FF">
                      <a:alpha val="55000"/>
                    </a:srgbClr>
                  </a:solidFill>
                  <a:prstDash val="solid"/>
                </a:ln>
                <a:effectLst>
                  <a:innerShdw blurRad="101600" dist="76200" dir="5400000">
                    <a:srgbClr val="3333FF">
                      <a:alpha val="74000"/>
                    </a:srgbClr>
                  </a:innerShdw>
                </a:effectLst>
                <a:latin typeface="+mn-lt"/>
                <a:cs typeface="+mn-cs"/>
              </a:rPr>
              <a:t>HỆ THỐNG VĂN BẢN QUY PHẠM PHÁP LUẬT </a:t>
            </a:r>
            <a:endParaRPr lang="en-US" sz="2400" b="1" dirty="0">
              <a:ln w="900" cmpd="sng">
                <a:solidFill>
                  <a:srgbClr val="3333FF">
                    <a:alpha val="55000"/>
                  </a:srgbClr>
                </a:solidFill>
                <a:prstDash val="solid"/>
              </a:ln>
              <a:effectLst>
                <a:innerShdw blurRad="101600" dist="76200" dir="5400000">
                  <a:srgbClr val="3333FF">
                    <a:alpha val="74000"/>
                  </a:srgbClr>
                </a:innerShdw>
              </a:effectLst>
              <a:latin typeface="+mn-lt"/>
              <a:cs typeface="+mn-cs"/>
            </a:endParaRPr>
          </a:p>
          <a:p>
            <a:pPr algn="ctr" fontAlgn="auto">
              <a:spcBef>
                <a:spcPts val="0"/>
              </a:spcBef>
              <a:spcAft>
                <a:spcPts val="0"/>
              </a:spcAft>
              <a:defRPr/>
            </a:pPr>
            <a:r>
              <a:rPr lang="vi-VN" sz="2400" b="1" dirty="0">
                <a:ln w="900" cmpd="sng">
                  <a:solidFill>
                    <a:srgbClr val="3333FF">
                      <a:alpha val="55000"/>
                    </a:srgbClr>
                  </a:solidFill>
                  <a:prstDash val="solid"/>
                </a:ln>
                <a:effectLst>
                  <a:innerShdw blurRad="101600" dist="76200" dir="5400000">
                    <a:srgbClr val="3333FF">
                      <a:alpha val="74000"/>
                    </a:srgbClr>
                  </a:innerShdw>
                </a:effectLst>
                <a:latin typeface="+mn-lt"/>
                <a:cs typeface="+mn-cs"/>
              </a:rPr>
              <a:t>VỀ CÔNG TÁC THI </a:t>
            </a:r>
            <a:r>
              <a:rPr lang="vi-VN" sz="2400" b="1" dirty="0" smtClean="0">
                <a:ln w="900" cmpd="sng">
                  <a:solidFill>
                    <a:srgbClr val="3333FF">
                      <a:alpha val="55000"/>
                    </a:srgbClr>
                  </a:solidFill>
                  <a:prstDash val="solid"/>
                </a:ln>
                <a:effectLst>
                  <a:innerShdw blurRad="101600" dist="76200" dir="5400000">
                    <a:srgbClr val="3333FF">
                      <a:alpha val="74000"/>
                    </a:srgbClr>
                  </a:innerShdw>
                </a:effectLst>
                <a:latin typeface="+mn-lt"/>
                <a:cs typeface="+mn-cs"/>
              </a:rPr>
              <a:t>ĐUA</a:t>
            </a:r>
            <a:r>
              <a:rPr lang="en-US" sz="2400" b="1" dirty="0" smtClean="0">
                <a:ln w="900" cmpd="sng">
                  <a:solidFill>
                    <a:srgbClr val="3333FF">
                      <a:alpha val="55000"/>
                    </a:srgbClr>
                  </a:solidFill>
                  <a:prstDash val="solid"/>
                </a:ln>
                <a:effectLst>
                  <a:innerShdw blurRad="101600" dist="76200" dir="5400000">
                    <a:srgbClr val="3333FF">
                      <a:alpha val="74000"/>
                    </a:srgbClr>
                  </a:innerShdw>
                </a:effectLst>
                <a:latin typeface="+mn-lt"/>
                <a:cs typeface="+mn-cs"/>
              </a:rPr>
              <a:t>,</a:t>
            </a:r>
            <a:r>
              <a:rPr lang="vi-VN" sz="2400" b="1" dirty="0" smtClean="0">
                <a:ln w="900" cmpd="sng">
                  <a:solidFill>
                    <a:srgbClr val="3333FF">
                      <a:alpha val="55000"/>
                    </a:srgbClr>
                  </a:solidFill>
                  <a:prstDash val="solid"/>
                </a:ln>
                <a:effectLst>
                  <a:innerShdw blurRad="101600" dist="76200" dir="5400000">
                    <a:srgbClr val="3333FF">
                      <a:alpha val="74000"/>
                    </a:srgbClr>
                  </a:innerShdw>
                </a:effectLst>
                <a:latin typeface="+mn-lt"/>
                <a:cs typeface="+mn-cs"/>
              </a:rPr>
              <a:t> </a:t>
            </a:r>
            <a:r>
              <a:rPr lang="vi-VN" sz="2400" b="1" dirty="0">
                <a:ln w="900" cmpd="sng">
                  <a:solidFill>
                    <a:srgbClr val="3333FF">
                      <a:alpha val="55000"/>
                    </a:srgbClr>
                  </a:solidFill>
                  <a:prstDash val="solid"/>
                </a:ln>
                <a:effectLst>
                  <a:innerShdw blurRad="101600" dist="76200" dir="5400000">
                    <a:srgbClr val="3333FF">
                      <a:alpha val="74000"/>
                    </a:srgbClr>
                  </a:innerShdw>
                </a:effectLst>
                <a:latin typeface="+mn-lt"/>
                <a:cs typeface="+mn-cs"/>
              </a:rPr>
              <a:t>KHEN THƯỞNG</a:t>
            </a:r>
            <a:endParaRPr lang="en-US" sz="2400" b="1" dirty="0">
              <a:ln w="900" cmpd="sng">
                <a:solidFill>
                  <a:srgbClr val="3333FF">
                    <a:alpha val="55000"/>
                  </a:srgbClr>
                </a:solidFill>
                <a:prstDash val="solid"/>
              </a:ln>
              <a:effectLst>
                <a:innerShdw blurRad="101600" dist="76200" dir="5400000">
                  <a:srgbClr val="3333FF">
                    <a:alpha val="74000"/>
                  </a:srgbClr>
                </a:innerShdw>
              </a:effectLst>
              <a:latin typeface="+mn-lt"/>
              <a:cs typeface="+mn-cs"/>
            </a:endParaRPr>
          </a:p>
        </p:txBody>
      </p:sp>
      <p:sp>
        <p:nvSpPr>
          <p:cNvPr id="14" name="Text Box 22"/>
          <p:cNvSpPr txBox="1">
            <a:spLocks noChangeArrowheads="1"/>
          </p:cNvSpPr>
          <p:nvPr/>
        </p:nvSpPr>
        <p:spPr bwMode="gray">
          <a:xfrm>
            <a:off x="4229100" y="1117600"/>
            <a:ext cx="2209800" cy="1200150"/>
          </a:xfrm>
          <a:prstGeom prst="rect">
            <a:avLst/>
          </a:prstGeom>
          <a:noFill/>
          <a:ln w="9525">
            <a:noFill/>
            <a:miter lim="800000"/>
            <a:headEnd/>
            <a:tailEnd/>
          </a:ln>
        </p:spPr>
        <p:txBody>
          <a:bodyPr>
            <a:spAutoFit/>
          </a:bodyPr>
          <a:lstStyle/>
          <a:p>
            <a:pPr algn="ctr">
              <a:spcBef>
                <a:spcPct val="50000"/>
              </a:spcBef>
              <a:defRPr/>
            </a:pPr>
            <a:r>
              <a:rPr lang="en-US" altLang="zh-CN" sz="1600" b="1" dirty="0" err="1">
                <a:solidFill>
                  <a:schemeClr val="accent4">
                    <a:lumMod val="10000"/>
                  </a:schemeClr>
                </a:solidFill>
                <a:ea typeface="宋体" charset="-122"/>
                <a:cs typeface="宋体" charset="-122"/>
              </a:rPr>
              <a:t>Bổ</a:t>
            </a:r>
            <a:r>
              <a:rPr lang="en-US" altLang="zh-CN" sz="1600" b="1" dirty="0">
                <a:solidFill>
                  <a:schemeClr val="accent4">
                    <a:lumMod val="10000"/>
                  </a:schemeClr>
                </a:solidFill>
                <a:ea typeface="宋体" charset="-122"/>
                <a:cs typeface="宋体" charset="-122"/>
              </a:rPr>
              <a:t> sung, </a:t>
            </a:r>
            <a:r>
              <a:rPr lang="en-US" altLang="zh-CN" sz="1600" b="1" dirty="0" err="1">
                <a:solidFill>
                  <a:schemeClr val="accent4">
                    <a:lumMod val="10000"/>
                  </a:schemeClr>
                </a:solidFill>
                <a:ea typeface="宋体" charset="-122"/>
                <a:cs typeface="宋体" charset="-122"/>
              </a:rPr>
              <a:t>sửa</a:t>
            </a:r>
            <a:r>
              <a:rPr lang="en-US" altLang="zh-CN" sz="1600" b="1" dirty="0">
                <a:solidFill>
                  <a:schemeClr val="accent4">
                    <a:lumMod val="10000"/>
                  </a:schemeClr>
                </a:solidFill>
                <a:ea typeface="宋体" charset="-122"/>
                <a:cs typeface="宋体" charset="-122"/>
              </a:rPr>
              <a:t> </a:t>
            </a:r>
            <a:r>
              <a:rPr lang="en-US" altLang="zh-CN" sz="1600" b="1" dirty="0" err="1">
                <a:solidFill>
                  <a:schemeClr val="accent4">
                    <a:lumMod val="10000"/>
                  </a:schemeClr>
                </a:solidFill>
                <a:ea typeface="宋体" charset="-122"/>
                <a:cs typeface="宋体" charset="-122"/>
              </a:rPr>
              <a:t>đổi</a:t>
            </a:r>
            <a:r>
              <a:rPr lang="en-US" altLang="zh-CN" sz="1600" b="1" dirty="0">
                <a:solidFill>
                  <a:schemeClr val="accent4">
                    <a:lumMod val="10000"/>
                  </a:schemeClr>
                </a:solidFill>
                <a:ea typeface="宋体" charset="-122"/>
                <a:cs typeface="宋体" charset="-122"/>
              </a:rPr>
              <a:t> </a:t>
            </a:r>
            <a:r>
              <a:rPr lang="en-US" altLang="zh-CN" sz="1600" b="1" dirty="0" err="1">
                <a:solidFill>
                  <a:schemeClr val="accent4">
                    <a:lumMod val="10000"/>
                  </a:schemeClr>
                </a:solidFill>
                <a:ea typeface="宋体" charset="-122"/>
                <a:cs typeface="宋体" charset="-122"/>
              </a:rPr>
              <a:t>năm</a:t>
            </a:r>
            <a:r>
              <a:rPr lang="en-US" altLang="zh-CN" sz="1600" b="1" dirty="0">
                <a:solidFill>
                  <a:schemeClr val="accent4">
                    <a:lumMod val="10000"/>
                  </a:schemeClr>
                </a:solidFill>
                <a:ea typeface="宋体" charset="-122"/>
                <a:cs typeface="宋体" charset="-122"/>
              </a:rPr>
              <a:t> 2005</a:t>
            </a:r>
          </a:p>
          <a:p>
            <a:pPr algn="ctr">
              <a:spcBef>
                <a:spcPct val="50000"/>
              </a:spcBef>
              <a:defRPr/>
            </a:pPr>
            <a:r>
              <a:rPr lang="en-US" altLang="zh-CN" sz="1600" dirty="0" err="1">
                <a:solidFill>
                  <a:schemeClr val="accent4">
                    <a:lumMod val="10000"/>
                  </a:schemeClr>
                </a:solidFill>
                <a:ea typeface="宋体" charset="-122"/>
                <a:cs typeface="宋体" charset="-122"/>
              </a:rPr>
              <a:t>Sửa</a:t>
            </a:r>
            <a:r>
              <a:rPr lang="en-US" altLang="zh-CN" sz="1600" dirty="0">
                <a:solidFill>
                  <a:schemeClr val="accent4">
                    <a:lumMod val="10000"/>
                  </a:schemeClr>
                </a:solidFill>
                <a:ea typeface="宋体" charset="-122"/>
                <a:cs typeface="宋体" charset="-122"/>
              </a:rPr>
              <a:t> </a:t>
            </a:r>
            <a:r>
              <a:rPr lang="en-US" altLang="zh-CN" sz="1600" dirty="0" err="1">
                <a:solidFill>
                  <a:schemeClr val="accent4">
                    <a:lumMod val="10000"/>
                  </a:schemeClr>
                </a:solidFill>
                <a:ea typeface="宋体" charset="-122"/>
                <a:cs typeface="宋体" charset="-122"/>
              </a:rPr>
              <a:t>đổi</a:t>
            </a:r>
            <a:r>
              <a:rPr lang="en-US" altLang="zh-CN" sz="1600" dirty="0">
                <a:solidFill>
                  <a:schemeClr val="accent4">
                    <a:lumMod val="10000"/>
                  </a:schemeClr>
                </a:solidFill>
                <a:ea typeface="宋体" charset="-122"/>
                <a:cs typeface="宋体" charset="-122"/>
              </a:rPr>
              <a:t>, </a:t>
            </a:r>
            <a:r>
              <a:rPr lang="en-US" altLang="zh-CN" sz="1600" dirty="0" err="1">
                <a:solidFill>
                  <a:schemeClr val="accent4">
                    <a:lumMod val="10000"/>
                  </a:schemeClr>
                </a:solidFill>
                <a:ea typeface="宋体" charset="-122"/>
                <a:cs typeface="宋体" charset="-122"/>
              </a:rPr>
              <a:t>bổ</a:t>
            </a:r>
            <a:r>
              <a:rPr lang="en-US" altLang="zh-CN" sz="1600" dirty="0">
                <a:solidFill>
                  <a:schemeClr val="accent4">
                    <a:lumMod val="10000"/>
                  </a:schemeClr>
                </a:solidFill>
                <a:ea typeface="宋体" charset="-122"/>
                <a:cs typeface="宋体" charset="-122"/>
              </a:rPr>
              <a:t> sung </a:t>
            </a:r>
            <a:br>
              <a:rPr lang="en-US" altLang="zh-CN" sz="1600" dirty="0">
                <a:solidFill>
                  <a:schemeClr val="accent4">
                    <a:lumMod val="10000"/>
                  </a:schemeClr>
                </a:solidFill>
                <a:ea typeface="宋体" charset="-122"/>
                <a:cs typeface="宋体" charset="-122"/>
              </a:rPr>
            </a:br>
            <a:r>
              <a:rPr lang="en-US" altLang="zh-CN" sz="1600" dirty="0">
                <a:solidFill>
                  <a:schemeClr val="accent4">
                    <a:lumMod val="10000"/>
                  </a:schemeClr>
                </a:solidFill>
                <a:ea typeface="宋体" charset="-122"/>
                <a:cs typeface="宋体" charset="-122"/>
              </a:rPr>
              <a:t>01 </a:t>
            </a:r>
            <a:r>
              <a:rPr lang="en-US" altLang="zh-CN" sz="1600" dirty="0" err="1" smtClean="0">
                <a:solidFill>
                  <a:schemeClr val="accent4">
                    <a:lumMod val="10000"/>
                  </a:schemeClr>
                </a:solidFill>
                <a:ea typeface="宋体" charset="-122"/>
                <a:cs typeface="宋体" charset="-122"/>
              </a:rPr>
              <a:t>điều</a:t>
            </a:r>
            <a:r>
              <a:rPr lang="en-US" altLang="zh-CN" sz="1600" dirty="0" smtClean="0">
                <a:solidFill>
                  <a:schemeClr val="accent4">
                    <a:lumMod val="10000"/>
                  </a:schemeClr>
                </a:solidFill>
                <a:ea typeface="宋体" charset="-122"/>
                <a:cs typeface="宋体" charset="-122"/>
              </a:rPr>
              <a:t> (</a:t>
            </a:r>
            <a:r>
              <a:rPr lang="en-US" altLang="zh-CN" sz="1600" dirty="0" err="1" smtClean="0">
                <a:solidFill>
                  <a:schemeClr val="accent4">
                    <a:lumMod val="10000"/>
                  </a:schemeClr>
                </a:solidFill>
                <a:ea typeface="宋体" charset="-122"/>
                <a:cs typeface="宋体" charset="-122"/>
              </a:rPr>
              <a:t>Điều</a:t>
            </a:r>
            <a:r>
              <a:rPr lang="en-US" altLang="zh-CN" sz="1600" dirty="0" smtClean="0">
                <a:solidFill>
                  <a:schemeClr val="accent4">
                    <a:lumMod val="10000"/>
                  </a:schemeClr>
                </a:solidFill>
                <a:ea typeface="宋体" charset="-122"/>
                <a:cs typeface="宋体" charset="-122"/>
              </a:rPr>
              <a:t> 58a)</a:t>
            </a:r>
            <a:endParaRPr lang="en-US" altLang="zh-CN" sz="1600" dirty="0">
              <a:solidFill>
                <a:schemeClr val="accent4">
                  <a:lumMod val="10000"/>
                </a:schemeClr>
              </a:solidFill>
              <a:ea typeface="宋体" charset="-122"/>
              <a:cs typeface="宋体" charset="-122"/>
            </a:endParaRPr>
          </a:p>
        </p:txBody>
      </p:sp>
      <p:sp>
        <p:nvSpPr>
          <p:cNvPr id="15" name="TextBox 14"/>
          <p:cNvSpPr txBox="1">
            <a:spLocks noChangeArrowheads="1"/>
          </p:cNvSpPr>
          <p:nvPr/>
        </p:nvSpPr>
        <p:spPr bwMode="auto">
          <a:xfrm>
            <a:off x="1987716" y="2556879"/>
            <a:ext cx="6165683" cy="1322388"/>
          </a:xfrm>
          <a:prstGeom prst="rect">
            <a:avLst/>
          </a:prstGeom>
          <a:noFill/>
          <a:ln w="19050">
            <a:solidFill>
              <a:srgbClr val="FF0000"/>
            </a:solidFill>
            <a:miter lim="800000"/>
            <a:headEnd/>
            <a:tailEnd/>
          </a:ln>
        </p:spPr>
        <p:txBody>
          <a:bodyPr wrap="square">
            <a:spAutoFit/>
          </a:bodyPr>
          <a:lstStyle/>
          <a:p>
            <a:pPr marL="263525" algn="just"/>
            <a:r>
              <a:rPr lang="vi-VN" sz="1600" i="1" dirty="0"/>
              <a:t>Kế thừa NĐ số 42/2010; NĐ số 39/2012; NĐ số 65/2014  và bổ sung một số quy định</a:t>
            </a:r>
            <a:r>
              <a:rPr lang="en-US" sz="1600" i="1" dirty="0"/>
              <a:t> </a:t>
            </a:r>
            <a:r>
              <a:rPr lang="vi-VN" sz="1600" i="1" dirty="0"/>
              <a:t>từ Thông tư 07/2014 /TT-BNV</a:t>
            </a:r>
            <a:endParaRPr lang="en-US" sz="1600" i="1" dirty="0"/>
          </a:p>
          <a:p>
            <a:pPr marL="263525" algn="just"/>
            <a:r>
              <a:rPr lang="en-US" sz="1600" b="1" dirty="0" err="1"/>
              <a:t>Bố</a:t>
            </a:r>
            <a:r>
              <a:rPr lang="en-US" sz="1600" b="1" dirty="0"/>
              <a:t> </a:t>
            </a:r>
            <a:r>
              <a:rPr lang="en-US" sz="1600" b="1" dirty="0" err="1"/>
              <a:t>cục</a:t>
            </a:r>
            <a:r>
              <a:rPr lang="en-US" sz="1600" b="1" dirty="0"/>
              <a:t> </a:t>
            </a:r>
            <a:r>
              <a:rPr lang="en-US" sz="1600" b="1" dirty="0" err="1"/>
              <a:t>gồm</a:t>
            </a:r>
            <a:r>
              <a:rPr lang="en-US" sz="1600" b="1" dirty="0"/>
              <a:t> </a:t>
            </a:r>
            <a:r>
              <a:rPr lang="vi-VN" sz="1600" b="1" dirty="0"/>
              <a:t>08 chương, 80 điều, kèm theo phụ lục 09 mẫu </a:t>
            </a:r>
            <a:r>
              <a:rPr lang="en-US" sz="1600" b="1" dirty="0" err="1"/>
              <a:t>báo</a:t>
            </a:r>
            <a:r>
              <a:rPr lang="en-US" sz="1600" b="1" dirty="0"/>
              <a:t> </a:t>
            </a:r>
            <a:r>
              <a:rPr lang="en-US" sz="1600" b="1" dirty="0" err="1"/>
              <a:t>cáo</a:t>
            </a:r>
            <a:r>
              <a:rPr lang="en-US" sz="1600" b="1" dirty="0"/>
              <a:t> </a:t>
            </a:r>
            <a:r>
              <a:rPr lang="en-US" sz="1600" b="1" dirty="0" err="1"/>
              <a:t>thành</a:t>
            </a:r>
            <a:r>
              <a:rPr lang="en-US" sz="1600" b="1" dirty="0"/>
              <a:t> </a:t>
            </a:r>
            <a:r>
              <a:rPr lang="en-US" sz="1600" b="1" dirty="0" err="1"/>
              <a:t>tích</a:t>
            </a:r>
            <a:endParaRPr lang="en-US" b="1" dirty="0"/>
          </a:p>
        </p:txBody>
      </p:sp>
      <p:sp>
        <p:nvSpPr>
          <p:cNvPr id="16" name="TextBox 15"/>
          <p:cNvSpPr txBox="1">
            <a:spLocks noChangeArrowheads="1"/>
          </p:cNvSpPr>
          <p:nvPr/>
        </p:nvSpPr>
        <p:spPr bwMode="auto">
          <a:xfrm>
            <a:off x="304800" y="2751220"/>
            <a:ext cx="1895475" cy="1077218"/>
          </a:xfrm>
          <a:prstGeom prst="rect">
            <a:avLst/>
          </a:prstGeom>
          <a:blipFill dpi="0" rotWithShape="1">
            <a:blip r:embed="rId3"/>
            <a:srcRect/>
            <a:stretch>
              <a:fillRect/>
            </a:stretch>
          </a:blipFill>
          <a:ln w="28575">
            <a:solidFill>
              <a:srgbClr val="FF0000"/>
            </a:solidFill>
            <a:miter lim="800000"/>
            <a:headEnd/>
            <a:tailEnd/>
          </a:ln>
        </p:spPr>
        <p:txBody>
          <a:bodyPr wrap="square">
            <a:spAutoFit/>
          </a:bodyPr>
          <a:lstStyle/>
          <a:p>
            <a:pPr algn="ctr"/>
            <a:r>
              <a:rPr lang="en-US" sz="1600" b="1" dirty="0" err="1" smtClean="0">
                <a:latin typeface="Times"/>
                <a:ea typeface="Times"/>
                <a:cs typeface="Times"/>
              </a:rPr>
              <a:t>Nghị</a:t>
            </a:r>
            <a:r>
              <a:rPr lang="en-US" sz="1600" b="1" dirty="0" smtClean="0">
                <a:latin typeface="Times"/>
                <a:ea typeface="Times"/>
                <a:cs typeface="Times"/>
              </a:rPr>
              <a:t> </a:t>
            </a:r>
            <a:r>
              <a:rPr lang="en-US" sz="1600" b="1" dirty="0" err="1">
                <a:latin typeface="Times"/>
                <a:ea typeface="Times"/>
                <a:cs typeface="Times"/>
              </a:rPr>
              <a:t>định</a:t>
            </a:r>
            <a:r>
              <a:rPr lang="en-US" sz="1600" b="1" dirty="0">
                <a:latin typeface="Times"/>
                <a:ea typeface="Times"/>
                <a:cs typeface="Times"/>
              </a:rPr>
              <a:t> </a:t>
            </a:r>
            <a:r>
              <a:rPr lang="en-US" sz="1600" b="1" dirty="0" err="1" smtClean="0">
                <a:latin typeface="Times"/>
                <a:ea typeface="Times"/>
                <a:cs typeface="Times"/>
              </a:rPr>
              <a:t>số</a:t>
            </a:r>
            <a:r>
              <a:rPr lang="en-US" sz="1600" b="1" dirty="0" smtClean="0">
                <a:latin typeface="Times"/>
                <a:ea typeface="Times"/>
                <a:cs typeface="Times"/>
              </a:rPr>
              <a:t> </a:t>
            </a:r>
            <a:r>
              <a:rPr lang="en-US" sz="1600" b="1" dirty="0">
                <a:latin typeface="Times"/>
                <a:ea typeface="Times"/>
                <a:cs typeface="Times"/>
              </a:rPr>
              <a:t>91/2017/NĐ-CP </a:t>
            </a:r>
            <a:br>
              <a:rPr lang="en-US" sz="1600" b="1" dirty="0">
                <a:latin typeface="Times"/>
                <a:ea typeface="Times"/>
                <a:cs typeface="Times"/>
              </a:rPr>
            </a:br>
            <a:r>
              <a:rPr lang="en-US" sz="1600" b="1" dirty="0" err="1">
                <a:latin typeface="Times"/>
                <a:ea typeface="Times"/>
                <a:cs typeface="Times"/>
              </a:rPr>
              <a:t>của</a:t>
            </a:r>
            <a:r>
              <a:rPr lang="en-US" sz="1600" b="1" dirty="0">
                <a:latin typeface="Times"/>
                <a:ea typeface="Times"/>
                <a:cs typeface="Times"/>
              </a:rPr>
              <a:t> </a:t>
            </a:r>
            <a:r>
              <a:rPr lang="en-US" sz="1600" b="1" dirty="0" err="1">
                <a:latin typeface="Times"/>
                <a:ea typeface="Times"/>
                <a:cs typeface="Times"/>
              </a:rPr>
              <a:t>Chính</a:t>
            </a:r>
            <a:r>
              <a:rPr lang="en-US" sz="1600" b="1" dirty="0">
                <a:latin typeface="Times"/>
                <a:ea typeface="Times"/>
                <a:cs typeface="Times"/>
              </a:rPr>
              <a:t> </a:t>
            </a:r>
            <a:r>
              <a:rPr lang="en-US" sz="1600" b="1" dirty="0" err="1" smtClean="0">
                <a:latin typeface="Times"/>
                <a:ea typeface="Times"/>
                <a:cs typeface="Times"/>
              </a:rPr>
              <a:t>phủ</a:t>
            </a:r>
            <a:endParaRPr lang="en-US" sz="1600" b="1" dirty="0" smtClean="0">
              <a:latin typeface="Times"/>
              <a:ea typeface="Times"/>
              <a:cs typeface="Times"/>
            </a:endParaRPr>
          </a:p>
          <a:p>
            <a:pPr algn="ctr"/>
            <a:endParaRPr lang="en-US" sz="1600" b="1" dirty="0">
              <a:latin typeface="Times"/>
              <a:ea typeface="Times"/>
              <a:cs typeface="Times"/>
            </a:endParaRPr>
          </a:p>
        </p:txBody>
      </p:sp>
      <p:sp>
        <p:nvSpPr>
          <p:cNvPr id="17" name="TextBox 16"/>
          <p:cNvSpPr txBox="1">
            <a:spLocks noChangeArrowheads="1"/>
          </p:cNvSpPr>
          <p:nvPr/>
        </p:nvSpPr>
        <p:spPr bwMode="auto">
          <a:xfrm>
            <a:off x="2378242" y="4184232"/>
            <a:ext cx="6096000" cy="1076325"/>
          </a:xfrm>
          <a:prstGeom prst="rect">
            <a:avLst/>
          </a:prstGeom>
          <a:noFill/>
          <a:ln w="19050">
            <a:solidFill>
              <a:srgbClr val="3333FF"/>
            </a:solidFill>
            <a:miter lim="800000"/>
            <a:headEnd/>
            <a:tailEnd/>
          </a:ln>
        </p:spPr>
        <p:txBody>
          <a:bodyPr>
            <a:spAutoFit/>
          </a:bodyPr>
          <a:lstStyle/>
          <a:p>
            <a:pPr marL="263525" algn="just"/>
            <a:r>
              <a:rPr lang="en-US" sz="1600" i="1" dirty="0" err="1"/>
              <a:t>Về</a:t>
            </a:r>
            <a:r>
              <a:rPr lang="en-US" sz="1600" i="1" dirty="0"/>
              <a:t> </a:t>
            </a:r>
            <a:r>
              <a:rPr lang="vi-VN" sz="1600" i="1" dirty="0"/>
              <a:t>hướng dẫn thi hành NĐ số 91/2017/NĐ-CP</a:t>
            </a:r>
            <a:r>
              <a:rPr lang="en-US" sz="1600" i="1" dirty="0"/>
              <a:t>, </a:t>
            </a:r>
            <a:r>
              <a:rPr lang="en-US" sz="1600" i="1" dirty="0" err="1"/>
              <a:t>thay</a:t>
            </a:r>
            <a:r>
              <a:rPr lang="en-US" sz="1600" i="1" dirty="0"/>
              <a:t> </a:t>
            </a:r>
            <a:r>
              <a:rPr lang="en-US" sz="1600" i="1" dirty="0" err="1"/>
              <a:t>thế</a:t>
            </a:r>
            <a:r>
              <a:rPr lang="en-US" sz="1600" i="1" dirty="0"/>
              <a:t> </a:t>
            </a:r>
            <a:r>
              <a:rPr lang="en-US" sz="1600" i="1" dirty="0" err="1"/>
              <a:t>Thông</a:t>
            </a:r>
            <a:r>
              <a:rPr lang="en-US" sz="1600" i="1" dirty="0"/>
              <a:t> </a:t>
            </a:r>
            <a:r>
              <a:rPr lang="en-US" sz="1600" i="1" dirty="0" err="1"/>
              <a:t>tư</a:t>
            </a:r>
            <a:r>
              <a:rPr lang="en-US" sz="1600" i="1" dirty="0"/>
              <a:t> </a:t>
            </a:r>
            <a:r>
              <a:rPr lang="en-US" sz="1600" i="1" dirty="0" smtClean="0"/>
              <a:t>08/2017 </a:t>
            </a:r>
            <a:r>
              <a:rPr lang="en-US" sz="1600" i="1" dirty="0"/>
              <a:t>/TT-BNV </a:t>
            </a:r>
          </a:p>
          <a:p>
            <a:pPr marL="263525" algn="just">
              <a:spcAft>
                <a:spcPts val="600"/>
              </a:spcAft>
            </a:pPr>
            <a:r>
              <a:rPr lang="en-US" sz="1600" b="1" dirty="0" err="1"/>
              <a:t>Bố</a:t>
            </a:r>
            <a:r>
              <a:rPr lang="en-US" sz="1600" b="1" dirty="0"/>
              <a:t> </a:t>
            </a:r>
            <a:r>
              <a:rPr lang="en-US" sz="1600" b="1" dirty="0" err="1"/>
              <a:t>cục</a:t>
            </a:r>
            <a:r>
              <a:rPr lang="en-US" sz="1600" b="1" dirty="0"/>
              <a:t> </a:t>
            </a:r>
            <a:r>
              <a:rPr lang="en-US" sz="1600" b="1" dirty="0" err="1"/>
              <a:t>gồm</a:t>
            </a:r>
            <a:r>
              <a:rPr lang="en-US" sz="1600" b="1" dirty="0"/>
              <a:t> </a:t>
            </a:r>
            <a:r>
              <a:rPr lang="en-US" sz="1600" b="1" dirty="0" err="1"/>
              <a:t>có</a:t>
            </a:r>
            <a:r>
              <a:rPr lang="en-US" sz="1600" b="1" dirty="0"/>
              <a:t> </a:t>
            </a:r>
            <a:r>
              <a:rPr lang="en-US" sz="1600" b="1" dirty="0" smtClean="0"/>
              <a:t>14 </a:t>
            </a:r>
            <a:r>
              <a:rPr lang="en-US" sz="1600" b="1" dirty="0" err="1"/>
              <a:t>Điều</a:t>
            </a:r>
            <a:r>
              <a:rPr lang="en-US" sz="1600" b="1" dirty="0"/>
              <a:t>, </a:t>
            </a:r>
            <a:r>
              <a:rPr lang="en-US" sz="1600" b="1" dirty="0" err="1"/>
              <a:t>có</a:t>
            </a:r>
            <a:r>
              <a:rPr lang="en-US" sz="1600" b="1" dirty="0"/>
              <a:t> </a:t>
            </a:r>
            <a:r>
              <a:rPr lang="en-US" sz="1600" b="1" dirty="0" err="1"/>
              <a:t>hiệu</a:t>
            </a:r>
            <a:r>
              <a:rPr lang="en-US" sz="1600" b="1" dirty="0"/>
              <a:t> </a:t>
            </a:r>
            <a:r>
              <a:rPr lang="en-US" sz="1600" b="1" dirty="0" err="1"/>
              <a:t>lực</a:t>
            </a:r>
            <a:r>
              <a:rPr lang="en-US" sz="1600" b="1" dirty="0"/>
              <a:t> </a:t>
            </a:r>
            <a:r>
              <a:rPr lang="en-US" sz="1600" b="1" dirty="0" err="1"/>
              <a:t>thi</a:t>
            </a:r>
            <a:r>
              <a:rPr lang="en-US" sz="1600" b="1" dirty="0"/>
              <a:t> </a:t>
            </a:r>
            <a:r>
              <a:rPr lang="en-US" sz="1600" b="1" dirty="0" err="1"/>
              <a:t>hành</a:t>
            </a:r>
            <a:r>
              <a:rPr lang="en-US" sz="1600" b="1" dirty="0"/>
              <a:t> </a:t>
            </a:r>
            <a:r>
              <a:rPr lang="en-US" sz="1600" b="1" dirty="0" err="1"/>
              <a:t>từ</a:t>
            </a:r>
            <a:r>
              <a:rPr lang="en-US" sz="1600" b="1" dirty="0"/>
              <a:t> </a:t>
            </a:r>
            <a:r>
              <a:rPr lang="en-US" sz="1600" b="1" dirty="0" err="1"/>
              <a:t>ngày</a:t>
            </a:r>
            <a:r>
              <a:rPr lang="en-US" sz="1600" b="1" dirty="0"/>
              <a:t> </a:t>
            </a:r>
            <a:r>
              <a:rPr lang="en-US" sz="1600" b="1" dirty="0" smtClean="0"/>
              <a:t>01/01/2020*</a:t>
            </a:r>
            <a:endParaRPr lang="en-US" sz="2400" b="1" dirty="0"/>
          </a:p>
        </p:txBody>
      </p:sp>
      <p:sp>
        <p:nvSpPr>
          <p:cNvPr id="18" name="TextBox 17"/>
          <p:cNvSpPr txBox="1">
            <a:spLocks noChangeArrowheads="1"/>
          </p:cNvSpPr>
          <p:nvPr/>
        </p:nvSpPr>
        <p:spPr bwMode="auto">
          <a:xfrm>
            <a:off x="562728" y="4207040"/>
            <a:ext cx="1893887" cy="830997"/>
          </a:xfrm>
          <a:prstGeom prst="rect">
            <a:avLst/>
          </a:prstGeom>
          <a:blipFill dpi="0" rotWithShape="1">
            <a:blip r:embed="rId4" cstate="print"/>
            <a:srcRect/>
            <a:stretch>
              <a:fillRect/>
            </a:stretch>
          </a:blipFill>
          <a:ln w="28575">
            <a:solidFill>
              <a:srgbClr val="3333FF"/>
            </a:solidFill>
            <a:miter lim="800000"/>
            <a:headEnd/>
            <a:tailEnd/>
          </a:ln>
        </p:spPr>
        <p:txBody>
          <a:bodyPr>
            <a:spAutoFit/>
          </a:bodyPr>
          <a:lstStyle/>
          <a:p>
            <a:pPr algn="ctr"/>
            <a:r>
              <a:rPr lang="vi-VN" sz="1600" b="1" dirty="0">
                <a:solidFill>
                  <a:srgbClr val="FF0000"/>
                </a:solidFill>
                <a:latin typeface="Times"/>
                <a:ea typeface="Times"/>
                <a:cs typeface="Times"/>
              </a:rPr>
              <a:t>Thông tư số </a:t>
            </a:r>
            <a:r>
              <a:rPr lang="en-US" sz="1600" b="1" dirty="0" smtClean="0">
                <a:solidFill>
                  <a:srgbClr val="FF0000"/>
                </a:solidFill>
                <a:latin typeface="Times"/>
                <a:ea typeface="Times"/>
                <a:cs typeface="Times"/>
              </a:rPr>
              <a:t>12</a:t>
            </a:r>
            <a:r>
              <a:rPr lang="vi-VN" sz="1600" b="1" dirty="0" smtClean="0">
                <a:solidFill>
                  <a:srgbClr val="FF0000"/>
                </a:solidFill>
                <a:latin typeface="Times"/>
                <a:ea typeface="Times"/>
                <a:cs typeface="Times"/>
              </a:rPr>
              <a:t>/201</a:t>
            </a:r>
            <a:r>
              <a:rPr lang="en-US" sz="1600" b="1" dirty="0" smtClean="0">
                <a:solidFill>
                  <a:srgbClr val="FF0000"/>
                </a:solidFill>
                <a:latin typeface="Times"/>
                <a:ea typeface="Times"/>
                <a:cs typeface="Times"/>
              </a:rPr>
              <a:t>9</a:t>
            </a:r>
            <a:r>
              <a:rPr lang="vi-VN" sz="1600" b="1" dirty="0" smtClean="0">
                <a:solidFill>
                  <a:srgbClr val="FF0000"/>
                </a:solidFill>
                <a:latin typeface="Times"/>
                <a:ea typeface="Times"/>
                <a:cs typeface="Times"/>
              </a:rPr>
              <a:t>/TT-BNV </a:t>
            </a:r>
            <a:r>
              <a:rPr lang="vi-VN" sz="1600" b="1" dirty="0">
                <a:solidFill>
                  <a:srgbClr val="FF0000"/>
                </a:solidFill>
                <a:latin typeface="Times"/>
                <a:ea typeface="Times"/>
                <a:cs typeface="Times"/>
              </a:rPr>
              <a:t>của Bộ Nội Vụ</a:t>
            </a:r>
            <a:endParaRPr lang="en-US" sz="1600" b="1" dirty="0">
              <a:solidFill>
                <a:srgbClr val="FF0000"/>
              </a:solidFill>
              <a:latin typeface="Times"/>
              <a:ea typeface="Times"/>
              <a:cs typeface="Times"/>
            </a:endParaRPr>
          </a:p>
        </p:txBody>
      </p:sp>
      <p:sp>
        <p:nvSpPr>
          <p:cNvPr id="19" name="TextBox 18"/>
          <p:cNvSpPr txBox="1">
            <a:spLocks noChangeArrowheads="1"/>
          </p:cNvSpPr>
          <p:nvPr/>
        </p:nvSpPr>
        <p:spPr bwMode="auto">
          <a:xfrm>
            <a:off x="2868780" y="5555079"/>
            <a:ext cx="5867400" cy="1076325"/>
          </a:xfrm>
          <a:prstGeom prst="rect">
            <a:avLst/>
          </a:prstGeom>
          <a:noFill/>
          <a:ln w="19050">
            <a:solidFill>
              <a:srgbClr val="FFFF00"/>
            </a:solidFill>
            <a:miter lim="800000"/>
            <a:headEnd/>
            <a:tailEnd/>
          </a:ln>
        </p:spPr>
        <p:txBody>
          <a:bodyPr>
            <a:spAutoFit/>
          </a:bodyPr>
          <a:lstStyle/>
          <a:p>
            <a:pPr marL="263525" algn="just"/>
            <a:r>
              <a:rPr lang="en-US" sz="1600" i="1" dirty="0" err="1"/>
              <a:t>Về</a:t>
            </a:r>
            <a:r>
              <a:rPr lang="en-US" sz="1600" i="1" dirty="0"/>
              <a:t> </a:t>
            </a:r>
            <a:r>
              <a:rPr lang="vi-VN" sz="1600" i="1" dirty="0"/>
              <a:t>quy định công tác TĐKT tại TP.HCM</a:t>
            </a:r>
            <a:r>
              <a:rPr lang="en-US" sz="1600" i="1" dirty="0"/>
              <a:t>, </a:t>
            </a:r>
            <a:r>
              <a:rPr lang="en-US" sz="1600" i="1" dirty="0" err="1"/>
              <a:t>thay</a:t>
            </a:r>
            <a:r>
              <a:rPr lang="en-US" sz="1600" i="1" dirty="0"/>
              <a:t> </a:t>
            </a:r>
            <a:r>
              <a:rPr lang="en-US" sz="1600" i="1" dirty="0" err="1"/>
              <a:t>thế</a:t>
            </a:r>
            <a:r>
              <a:rPr lang="en-US" sz="1600" i="1" dirty="0"/>
              <a:t> </a:t>
            </a:r>
            <a:r>
              <a:rPr lang="en-US" sz="1600" i="1" dirty="0" err="1"/>
              <a:t>Quyết</a:t>
            </a:r>
            <a:r>
              <a:rPr lang="en-US" sz="1600" i="1" dirty="0"/>
              <a:t> </a:t>
            </a:r>
            <a:r>
              <a:rPr lang="en-US" sz="1600" i="1" dirty="0" err="1"/>
              <a:t>định</a:t>
            </a:r>
            <a:r>
              <a:rPr lang="en-US" sz="1600" i="1" dirty="0"/>
              <a:t> </a:t>
            </a:r>
            <a:r>
              <a:rPr lang="en-US" sz="1600" i="1" dirty="0" err="1"/>
              <a:t>số</a:t>
            </a:r>
            <a:r>
              <a:rPr lang="en-US" sz="1600" i="1" dirty="0"/>
              <a:t> 48/2014/QĐ-UBND</a:t>
            </a:r>
          </a:p>
          <a:p>
            <a:pPr marL="263525" algn="just">
              <a:spcAft>
                <a:spcPts val="600"/>
              </a:spcAft>
            </a:pPr>
            <a:r>
              <a:rPr lang="vi-VN" sz="1600" b="1" dirty="0"/>
              <a:t>Bố cục gồm có 8 chương, </a:t>
            </a:r>
            <a:r>
              <a:rPr lang="vi-VN" sz="1600" b="1" dirty="0" smtClean="0"/>
              <a:t>5</a:t>
            </a:r>
            <a:r>
              <a:rPr lang="en-US" sz="1600" b="1" dirty="0" smtClean="0"/>
              <a:t>4</a:t>
            </a:r>
            <a:r>
              <a:rPr lang="vi-VN" sz="1600" b="1" dirty="0" smtClean="0"/>
              <a:t> </a:t>
            </a:r>
            <a:r>
              <a:rPr lang="vi-VN" sz="1600" b="1" dirty="0"/>
              <a:t>điều</a:t>
            </a:r>
            <a:r>
              <a:rPr lang="en-US" sz="1600" b="1" dirty="0"/>
              <a:t>, </a:t>
            </a:r>
            <a:r>
              <a:rPr lang="en-US" sz="1600" b="1" dirty="0" err="1"/>
              <a:t>có</a:t>
            </a:r>
            <a:r>
              <a:rPr lang="en-US" sz="1600" b="1" dirty="0"/>
              <a:t> </a:t>
            </a:r>
            <a:r>
              <a:rPr lang="en-US" sz="1600" b="1" dirty="0" err="1"/>
              <a:t>hiệu</a:t>
            </a:r>
            <a:r>
              <a:rPr lang="en-US" sz="1600" b="1" dirty="0"/>
              <a:t> </a:t>
            </a:r>
            <a:r>
              <a:rPr lang="en-US" sz="1600" b="1" dirty="0" err="1"/>
              <a:t>lực</a:t>
            </a:r>
            <a:r>
              <a:rPr lang="en-US" sz="1600" b="1" dirty="0"/>
              <a:t> </a:t>
            </a:r>
            <a:r>
              <a:rPr lang="en-US" sz="1600" b="1" dirty="0" err="1"/>
              <a:t>thi</a:t>
            </a:r>
            <a:r>
              <a:rPr lang="en-US" sz="1600" b="1" dirty="0"/>
              <a:t> </a:t>
            </a:r>
            <a:r>
              <a:rPr lang="en-US" sz="1600" b="1" dirty="0" err="1"/>
              <a:t>hành</a:t>
            </a:r>
            <a:r>
              <a:rPr lang="en-US" sz="1600" b="1" dirty="0"/>
              <a:t> </a:t>
            </a:r>
            <a:r>
              <a:rPr lang="en-US" sz="1600" b="1" dirty="0" err="1"/>
              <a:t>từ</a:t>
            </a:r>
            <a:r>
              <a:rPr lang="en-US" sz="1600" b="1" dirty="0"/>
              <a:t> </a:t>
            </a:r>
            <a:r>
              <a:rPr lang="en-US" sz="1600" b="1" dirty="0" err="1"/>
              <a:t>ngày</a:t>
            </a:r>
            <a:r>
              <a:rPr lang="en-US" sz="1600" b="1" dirty="0"/>
              <a:t> </a:t>
            </a:r>
            <a:r>
              <a:rPr lang="en-US" sz="1600" b="1" dirty="0" smtClean="0"/>
              <a:t>30/7/2018 *</a:t>
            </a:r>
            <a:endParaRPr lang="en-US" sz="2400" b="1" dirty="0"/>
          </a:p>
        </p:txBody>
      </p:sp>
      <p:sp>
        <p:nvSpPr>
          <p:cNvPr id="20" name="TextBox 19"/>
          <p:cNvSpPr txBox="1">
            <a:spLocks noChangeArrowheads="1"/>
          </p:cNvSpPr>
          <p:nvPr/>
        </p:nvSpPr>
        <p:spPr bwMode="auto">
          <a:xfrm>
            <a:off x="914400" y="5577888"/>
            <a:ext cx="2114550" cy="1076325"/>
          </a:xfrm>
          <a:prstGeom prst="rect">
            <a:avLst/>
          </a:prstGeom>
          <a:blipFill dpi="0" rotWithShape="1">
            <a:blip r:embed="rId5"/>
            <a:srcRect/>
            <a:stretch>
              <a:fillRect/>
            </a:stretch>
          </a:blipFill>
          <a:ln w="28575">
            <a:solidFill>
              <a:srgbClr val="FFFF00"/>
            </a:solidFill>
            <a:miter lim="800000"/>
            <a:headEnd/>
            <a:tailEnd/>
          </a:ln>
        </p:spPr>
        <p:txBody>
          <a:bodyPr>
            <a:spAutoFit/>
          </a:bodyPr>
          <a:lstStyle/>
          <a:p>
            <a:pPr algn="ctr"/>
            <a:r>
              <a:rPr lang="vi-VN" sz="1600" b="1" dirty="0">
                <a:solidFill>
                  <a:srgbClr val="290BDF"/>
                </a:solidFill>
                <a:latin typeface="Times"/>
                <a:ea typeface="Times"/>
                <a:cs typeface="Times"/>
              </a:rPr>
              <a:t>Q</a:t>
            </a:r>
            <a:r>
              <a:rPr lang="en-US" sz="1600" b="1" dirty="0" err="1">
                <a:solidFill>
                  <a:srgbClr val="290BDF"/>
                </a:solidFill>
                <a:latin typeface="Times"/>
                <a:ea typeface="Times"/>
                <a:cs typeface="Times"/>
              </a:rPr>
              <a:t>uyết</a:t>
            </a:r>
            <a:r>
              <a:rPr lang="en-US" sz="1600" b="1" dirty="0">
                <a:solidFill>
                  <a:srgbClr val="290BDF"/>
                </a:solidFill>
                <a:latin typeface="Times"/>
                <a:ea typeface="Times"/>
                <a:cs typeface="Times"/>
              </a:rPr>
              <a:t> </a:t>
            </a:r>
            <a:r>
              <a:rPr lang="en-US" sz="1600" b="1" dirty="0" err="1">
                <a:solidFill>
                  <a:srgbClr val="290BDF"/>
                </a:solidFill>
                <a:latin typeface="Times"/>
                <a:ea typeface="Times"/>
                <a:cs typeface="Times"/>
              </a:rPr>
              <a:t>định</a:t>
            </a:r>
            <a:r>
              <a:rPr lang="vi-VN" sz="1600" b="1" dirty="0">
                <a:solidFill>
                  <a:srgbClr val="290BDF"/>
                </a:solidFill>
                <a:latin typeface="Times"/>
                <a:ea typeface="Times"/>
                <a:cs typeface="Times"/>
              </a:rPr>
              <a:t> số 24/2018/QĐ-UBND</a:t>
            </a:r>
            <a:endParaRPr lang="en-US" sz="1600" b="1" dirty="0">
              <a:solidFill>
                <a:srgbClr val="290BDF"/>
              </a:solidFill>
              <a:latin typeface="Times"/>
              <a:ea typeface="Times"/>
              <a:cs typeface="Times"/>
            </a:endParaRPr>
          </a:p>
          <a:p>
            <a:pPr algn="ctr"/>
            <a:r>
              <a:rPr lang="en-US" sz="1600" b="1" dirty="0" err="1">
                <a:solidFill>
                  <a:srgbClr val="290BDF"/>
                </a:solidFill>
                <a:latin typeface="Times"/>
                <a:ea typeface="Times"/>
                <a:cs typeface="Times"/>
              </a:rPr>
              <a:t>của</a:t>
            </a:r>
            <a:r>
              <a:rPr lang="en-US" sz="1600" b="1" dirty="0">
                <a:solidFill>
                  <a:srgbClr val="290BDF"/>
                </a:solidFill>
                <a:latin typeface="Times"/>
                <a:ea typeface="Times"/>
                <a:cs typeface="Times"/>
              </a:rPr>
              <a:t> UBND </a:t>
            </a:r>
            <a:r>
              <a:rPr lang="en-US" sz="1600" b="1" dirty="0" err="1">
                <a:solidFill>
                  <a:srgbClr val="290BDF"/>
                </a:solidFill>
                <a:latin typeface="Times"/>
                <a:ea typeface="Times"/>
                <a:cs typeface="Times"/>
              </a:rPr>
              <a:t>thành</a:t>
            </a:r>
            <a:r>
              <a:rPr lang="en-US" sz="1600" b="1" dirty="0">
                <a:solidFill>
                  <a:srgbClr val="290BDF"/>
                </a:solidFill>
                <a:latin typeface="Times"/>
                <a:ea typeface="Times"/>
                <a:cs typeface="Times"/>
              </a:rPr>
              <a:t> </a:t>
            </a:r>
            <a:r>
              <a:rPr lang="en-US" sz="1600" b="1" dirty="0" err="1">
                <a:solidFill>
                  <a:srgbClr val="290BDF"/>
                </a:solidFill>
                <a:latin typeface="Times"/>
                <a:ea typeface="Times"/>
                <a:cs typeface="Times"/>
              </a:rPr>
              <a:t>phố</a:t>
            </a:r>
            <a:r>
              <a:rPr lang="vi-VN" sz="1600" b="1" dirty="0">
                <a:solidFill>
                  <a:srgbClr val="290BDF"/>
                </a:solidFill>
                <a:latin typeface="Times"/>
                <a:ea typeface="Times"/>
                <a:cs typeface="Times"/>
              </a:rPr>
              <a:t> </a:t>
            </a:r>
            <a:endParaRPr lang="en-US" sz="1600" b="1" dirty="0">
              <a:solidFill>
                <a:srgbClr val="290BDF"/>
              </a:solidFill>
              <a:latin typeface="Times"/>
              <a:ea typeface="Times"/>
              <a:cs typeface="Time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50"/>
                                        <p:tgtEl>
                                          <p:spTgt spid="4"/>
                                        </p:tgtEl>
                                      </p:cBhvr>
                                    </p:animEffect>
                                  </p:childTnLst>
                                </p:cTn>
                              </p:par>
                            </p:childTnLst>
                          </p:cTn>
                        </p:par>
                        <p:par>
                          <p:cTn id="8" fill="hold">
                            <p:stCondLst>
                              <p:cond delay="125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250"/>
                                        <p:tgtEl>
                                          <p:spTgt spid="2"/>
                                        </p:tgtEl>
                                      </p:cBhvr>
                                    </p:animEffect>
                                  </p:childTnLst>
                                </p:cTn>
                              </p:par>
                            </p:childTnLst>
                          </p:cTn>
                        </p:par>
                        <p:par>
                          <p:cTn id="12" fill="hold">
                            <p:stCondLst>
                              <p:cond delay="1500"/>
                            </p:stCondLst>
                            <p:childTnLst>
                              <p:par>
                                <p:cTn id="13" presetID="9" presetClass="entr" presetSubtype="0" fill="hold" grpId="0" nodeType="afterEffect">
                                  <p:stCondLst>
                                    <p:cond delay="100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250"/>
                                        <p:tgtEl>
                                          <p:spTgt spid="9"/>
                                        </p:tgtEl>
                                      </p:cBhvr>
                                    </p:animEffect>
                                  </p:childTnLst>
                                </p:cTn>
                              </p:par>
                            </p:childTnLst>
                          </p:cTn>
                        </p:par>
                        <p:par>
                          <p:cTn id="16" fill="hold">
                            <p:stCondLst>
                              <p:cond delay="2750"/>
                            </p:stCondLst>
                            <p:childTnLst>
                              <p:par>
                                <p:cTn id="17" presetID="9" presetClass="entr" presetSubtype="0" fill="hold" grpId="0" nodeType="afterEffect">
                                  <p:stCondLst>
                                    <p:cond delay="100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250"/>
                                        <p:tgtEl>
                                          <p:spTgt spid="8"/>
                                        </p:tgtEl>
                                      </p:cBhvr>
                                    </p:animEffect>
                                  </p:childTnLst>
                                </p:cTn>
                              </p:par>
                            </p:childTnLst>
                          </p:cTn>
                        </p:par>
                        <p:par>
                          <p:cTn id="20" fill="hold">
                            <p:stCondLst>
                              <p:cond delay="4000"/>
                            </p:stCondLst>
                            <p:childTnLst>
                              <p:par>
                                <p:cTn id="21" presetID="9" presetClass="entr" presetSubtype="0" fill="hold" grpId="0" nodeType="afterEffect">
                                  <p:stCondLst>
                                    <p:cond delay="1000"/>
                                  </p:stCondLst>
                                  <p:childTnLst>
                                    <p:set>
                                      <p:cBhvr>
                                        <p:cTn id="22" dur="1" fill="hold">
                                          <p:stCondLst>
                                            <p:cond delay="0"/>
                                          </p:stCondLst>
                                        </p:cTn>
                                        <p:tgtEl>
                                          <p:spTgt spid="10"/>
                                        </p:tgtEl>
                                        <p:attrNameLst>
                                          <p:attrName>style.visibility</p:attrName>
                                        </p:attrNameLst>
                                      </p:cBhvr>
                                      <p:to>
                                        <p:strVal val="visible"/>
                                      </p:to>
                                    </p:set>
                                    <p:animEffect transition="in" filter="dissolve">
                                      <p:cBhvr>
                                        <p:cTn id="23" dur="250"/>
                                        <p:tgtEl>
                                          <p:spTgt spid="10"/>
                                        </p:tgtEl>
                                      </p:cBhvr>
                                    </p:animEffect>
                                  </p:childTnLst>
                                </p:cTn>
                              </p:par>
                            </p:childTnLst>
                          </p:cTn>
                        </p:par>
                        <p:par>
                          <p:cTn id="24" fill="hold">
                            <p:stCondLst>
                              <p:cond delay="5250"/>
                            </p:stCondLst>
                            <p:childTnLst>
                              <p:par>
                                <p:cTn id="25" presetID="9"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250"/>
                                        <p:tgtEl>
                                          <p:spTgt spid="14"/>
                                        </p:tgtEl>
                                      </p:cBhvr>
                                    </p:animEffect>
                                  </p:childTnLst>
                                </p:cTn>
                              </p:par>
                            </p:childTnLst>
                          </p:cTn>
                        </p:par>
                        <p:par>
                          <p:cTn id="28" fill="hold">
                            <p:stCondLst>
                              <p:cond delay="5500"/>
                            </p:stCondLst>
                            <p:childTnLst>
                              <p:par>
                                <p:cTn id="29" presetID="9" presetClass="entr" presetSubtype="0" fill="hold" grpId="0" nodeType="afterEffect">
                                  <p:stCondLst>
                                    <p:cond delay="1000"/>
                                  </p:stCondLst>
                                  <p:childTnLst>
                                    <p:set>
                                      <p:cBhvr>
                                        <p:cTn id="30" dur="1" fill="hold">
                                          <p:stCondLst>
                                            <p:cond delay="0"/>
                                          </p:stCondLst>
                                        </p:cTn>
                                        <p:tgtEl>
                                          <p:spTgt spid="11"/>
                                        </p:tgtEl>
                                        <p:attrNameLst>
                                          <p:attrName>style.visibility</p:attrName>
                                        </p:attrNameLst>
                                      </p:cBhvr>
                                      <p:to>
                                        <p:strVal val="visible"/>
                                      </p:to>
                                    </p:set>
                                    <p:animEffect transition="in" filter="dissolve">
                                      <p:cBhvr>
                                        <p:cTn id="31" dur="250"/>
                                        <p:tgtEl>
                                          <p:spTgt spid="11"/>
                                        </p:tgtEl>
                                      </p:cBhvr>
                                    </p:animEffect>
                                  </p:childTnLst>
                                </p:cTn>
                              </p:par>
                            </p:childTnLst>
                          </p:cTn>
                        </p:par>
                        <p:par>
                          <p:cTn id="32" fill="hold">
                            <p:stCondLst>
                              <p:cond delay="6750"/>
                            </p:stCondLst>
                            <p:childTnLst>
                              <p:par>
                                <p:cTn id="33" presetID="9" presetClass="entr" presetSubtype="0" fill="hold" grpId="0" nodeType="afterEffect">
                                  <p:stCondLst>
                                    <p:cond delay="1000"/>
                                  </p:stCondLst>
                                  <p:childTnLst>
                                    <p:set>
                                      <p:cBhvr>
                                        <p:cTn id="34" dur="1" fill="hold">
                                          <p:stCondLst>
                                            <p:cond delay="0"/>
                                          </p:stCondLst>
                                        </p:cTn>
                                        <p:tgtEl>
                                          <p:spTgt spid="12"/>
                                        </p:tgtEl>
                                        <p:attrNameLst>
                                          <p:attrName>style.visibility</p:attrName>
                                        </p:attrNameLst>
                                      </p:cBhvr>
                                      <p:to>
                                        <p:strVal val="visible"/>
                                      </p:to>
                                    </p:set>
                                    <p:animEffect transition="in" filter="dissolve">
                                      <p:cBhvr>
                                        <p:cTn id="35" dur="250"/>
                                        <p:tgtEl>
                                          <p:spTgt spid="12"/>
                                        </p:tgtEl>
                                      </p:cBhvr>
                                    </p:animEffect>
                                  </p:childTnLst>
                                </p:cTn>
                              </p:par>
                            </p:childTnLst>
                          </p:cTn>
                        </p:par>
                        <p:par>
                          <p:cTn id="36" fill="hold">
                            <p:stCondLst>
                              <p:cond delay="8000"/>
                            </p:stCondLst>
                            <p:childTnLst>
                              <p:par>
                                <p:cTn id="37" presetID="9" presetClass="entr" presetSubtype="0" fill="hold" grpId="0" nodeType="afterEffect">
                                  <p:stCondLst>
                                    <p:cond delay="1000"/>
                                  </p:stCondLst>
                                  <p:childTnLst>
                                    <p:set>
                                      <p:cBhvr>
                                        <p:cTn id="38" dur="1" fill="hold">
                                          <p:stCondLst>
                                            <p:cond delay="0"/>
                                          </p:stCondLst>
                                        </p:cTn>
                                        <p:tgtEl>
                                          <p:spTgt spid="16"/>
                                        </p:tgtEl>
                                        <p:attrNameLst>
                                          <p:attrName>style.visibility</p:attrName>
                                        </p:attrNameLst>
                                      </p:cBhvr>
                                      <p:to>
                                        <p:strVal val="visible"/>
                                      </p:to>
                                    </p:set>
                                    <p:animEffect transition="in" filter="dissolve">
                                      <p:cBhvr>
                                        <p:cTn id="39" dur="500"/>
                                        <p:tgtEl>
                                          <p:spTgt spid="16"/>
                                        </p:tgtEl>
                                      </p:cBhvr>
                                    </p:animEffect>
                                  </p:childTnLst>
                                </p:cTn>
                              </p:par>
                            </p:childTnLst>
                          </p:cTn>
                        </p:par>
                        <p:par>
                          <p:cTn id="40" fill="hold">
                            <p:stCondLst>
                              <p:cond delay="9500"/>
                            </p:stCondLst>
                            <p:childTnLst>
                              <p:par>
                                <p:cTn id="41" presetID="9" presetClass="entr" presetSubtype="0" fill="hold" grpId="0" nodeType="afterEffect">
                                  <p:stCondLst>
                                    <p:cond delay="1000"/>
                                  </p:stCondLst>
                                  <p:childTnLst>
                                    <p:set>
                                      <p:cBhvr>
                                        <p:cTn id="42" dur="1" fill="hold">
                                          <p:stCondLst>
                                            <p:cond delay="0"/>
                                          </p:stCondLst>
                                        </p:cTn>
                                        <p:tgtEl>
                                          <p:spTgt spid="15"/>
                                        </p:tgtEl>
                                        <p:attrNameLst>
                                          <p:attrName>style.visibility</p:attrName>
                                        </p:attrNameLst>
                                      </p:cBhvr>
                                      <p:to>
                                        <p:strVal val="visible"/>
                                      </p:to>
                                    </p:set>
                                    <p:animEffect transition="in" filter="dissolve">
                                      <p:cBhvr>
                                        <p:cTn id="43" dur="200"/>
                                        <p:tgtEl>
                                          <p:spTgt spid="15"/>
                                        </p:tgtEl>
                                      </p:cBhvr>
                                    </p:animEffect>
                                  </p:childTnLst>
                                </p:cTn>
                              </p:par>
                            </p:childTnLst>
                          </p:cTn>
                        </p:par>
                        <p:par>
                          <p:cTn id="44" fill="hold">
                            <p:stCondLst>
                              <p:cond delay="10700"/>
                            </p:stCondLst>
                            <p:childTnLst>
                              <p:par>
                                <p:cTn id="45" presetID="9" presetClass="entr" presetSubtype="0" fill="hold" grpId="0" nodeType="after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dissolve">
                                      <p:cBhvr>
                                        <p:cTn id="47" dur="500"/>
                                        <p:tgtEl>
                                          <p:spTgt spid="18"/>
                                        </p:tgtEl>
                                      </p:cBhvr>
                                    </p:animEffect>
                                  </p:childTnLst>
                                </p:cTn>
                              </p:par>
                            </p:childTnLst>
                          </p:cTn>
                        </p:par>
                        <p:par>
                          <p:cTn id="48" fill="hold">
                            <p:stCondLst>
                              <p:cond delay="11200"/>
                            </p:stCondLst>
                            <p:childTnLst>
                              <p:par>
                                <p:cTn id="49" presetID="9" presetClass="entr" presetSubtype="0" fill="hold" grpId="0" nodeType="afterEffect">
                                  <p:stCondLst>
                                    <p:cond delay="1000"/>
                                  </p:stCondLst>
                                  <p:childTnLst>
                                    <p:set>
                                      <p:cBhvr>
                                        <p:cTn id="50" dur="1" fill="hold">
                                          <p:stCondLst>
                                            <p:cond delay="0"/>
                                          </p:stCondLst>
                                        </p:cTn>
                                        <p:tgtEl>
                                          <p:spTgt spid="17"/>
                                        </p:tgtEl>
                                        <p:attrNameLst>
                                          <p:attrName>style.visibility</p:attrName>
                                        </p:attrNameLst>
                                      </p:cBhvr>
                                      <p:to>
                                        <p:strVal val="visible"/>
                                      </p:to>
                                    </p:set>
                                    <p:animEffect transition="in" filter="dissolve">
                                      <p:cBhvr>
                                        <p:cTn id="51" dur="200"/>
                                        <p:tgtEl>
                                          <p:spTgt spid="17"/>
                                        </p:tgtEl>
                                      </p:cBhvr>
                                    </p:animEffect>
                                  </p:childTnLst>
                                </p:cTn>
                              </p:par>
                            </p:childTnLst>
                          </p:cTn>
                        </p:par>
                        <p:par>
                          <p:cTn id="52" fill="hold">
                            <p:stCondLst>
                              <p:cond delay="12400"/>
                            </p:stCondLst>
                            <p:childTnLst>
                              <p:par>
                                <p:cTn id="53" presetID="9" presetClass="entr" presetSubtype="0" fill="hold" grpId="0" nodeType="afterEffect">
                                  <p:stCondLst>
                                    <p:cond delay="1000"/>
                                  </p:stCondLst>
                                  <p:childTnLst>
                                    <p:set>
                                      <p:cBhvr>
                                        <p:cTn id="54" dur="1" fill="hold">
                                          <p:stCondLst>
                                            <p:cond delay="0"/>
                                          </p:stCondLst>
                                        </p:cTn>
                                        <p:tgtEl>
                                          <p:spTgt spid="20"/>
                                        </p:tgtEl>
                                        <p:attrNameLst>
                                          <p:attrName>style.visibility</p:attrName>
                                        </p:attrNameLst>
                                      </p:cBhvr>
                                      <p:to>
                                        <p:strVal val="visible"/>
                                      </p:to>
                                    </p:set>
                                    <p:animEffect transition="in" filter="dissolve">
                                      <p:cBhvr>
                                        <p:cTn id="55" dur="500"/>
                                        <p:tgtEl>
                                          <p:spTgt spid="20"/>
                                        </p:tgtEl>
                                      </p:cBhvr>
                                    </p:animEffect>
                                  </p:childTnLst>
                                </p:cTn>
                              </p:par>
                            </p:childTnLst>
                          </p:cTn>
                        </p:par>
                        <p:par>
                          <p:cTn id="56" fill="hold">
                            <p:stCondLst>
                              <p:cond delay="13900"/>
                            </p:stCondLst>
                            <p:childTnLst>
                              <p:par>
                                <p:cTn id="57" presetID="9" presetClass="entr" presetSubtype="0" fill="hold" grpId="0" nodeType="afterEffect">
                                  <p:stCondLst>
                                    <p:cond delay="1000"/>
                                  </p:stCondLst>
                                  <p:childTnLst>
                                    <p:set>
                                      <p:cBhvr>
                                        <p:cTn id="58" dur="1" fill="hold">
                                          <p:stCondLst>
                                            <p:cond delay="0"/>
                                          </p:stCondLst>
                                        </p:cTn>
                                        <p:tgtEl>
                                          <p:spTgt spid="19"/>
                                        </p:tgtEl>
                                        <p:attrNameLst>
                                          <p:attrName>style.visibility</p:attrName>
                                        </p:attrNameLst>
                                      </p:cBhvr>
                                      <p:to>
                                        <p:strVal val="visible"/>
                                      </p:to>
                                    </p:set>
                                    <p:animEffect transition="in" filter="dissolve">
                                      <p:cBhvr>
                                        <p:cTn id="59" dur="2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0" grpId="0" animBg="1"/>
      <p:bldP spid="11" grpId="0" animBg="1"/>
      <p:bldP spid="12" grpId="0"/>
      <p:bldP spid="14" grpId="0"/>
      <p:bldP spid="15" grpId="0" animBg="1"/>
      <p:bldP spid="16" grpId="0" animBg="1"/>
      <p:bldP spid="17" grpId="0" animBg="1"/>
      <p:bldP spid="18" grpId="0" animBg="1"/>
      <p:bldP spid="19" grpId="0" animBg="1"/>
      <p:bldP spid="2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5592" name="Group 56"/>
          <p:cNvGraphicFramePr>
            <a:graphicFrameLocks noGrp="1"/>
          </p:cNvGraphicFramePr>
          <p:nvPr>
            <p:extLst>
              <p:ext uri="{D42A27DB-BD31-4B8C-83A1-F6EECF244321}">
                <p14:modId xmlns:p14="http://schemas.microsoft.com/office/powerpoint/2010/main" val="3984521183"/>
              </p:ext>
            </p:extLst>
          </p:nvPr>
        </p:nvGraphicFramePr>
        <p:xfrm>
          <a:off x="208546" y="2133600"/>
          <a:ext cx="8763000" cy="4495800"/>
        </p:xfrm>
        <a:graphic>
          <a:graphicData uri="http://schemas.openxmlformats.org/drawingml/2006/table">
            <a:tbl>
              <a:tblPr/>
              <a:tblGrid>
                <a:gridCol w="4158368"/>
                <a:gridCol w="4604632"/>
              </a:tblGrid>
              <a:tr h="7935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Verdana" pitchFamily="34"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Verdana" pitchFamily="34" charset="0"/>
                          <a:cs typeface="Arial" charset="0"/>
                        </a:rPr>
                        <a:t> NGHỊ ĐỊNH 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bg2"/>
                          </a:solidFill>
                          <a:effectLst/>
                          <a:latin typeface="Verdana" pitchFamily="34"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bg2"/>
                          </a:solidFill>
                          <a:effectLst/>
                          <a:latin typeface="Verdana" pitchFamily="34" charset="0"/>
                          <a:cs typeface="Arial" charset="0"/>
                        </a:rPr>
                        <a:t> NGHỊ ĐỊNH 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3702220">
                <a:tc>
                  <a:txBody>
                    <a:bodyPr/>
                    <a:lstStyle/>
                    <a:p>
                      <a:pPr marL="0" marR="0" lvl="0" indent="0" algn="just" defTabSz="914400" rtl="0" eaLnBrk="1" fontAlgn="base" latinLnBrk="0" hangingPunct="1">
                        <a:lnSpc>
                          <a:spcPct val="90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Arial" charset="0"/>
                          <a:cs typeface="Times New Roman" pitchFamily="18" charset="0"/>
                        </a:rPr>
                        <a:t>   Đã được tặng Bằng khen của Thủ tướng Chính phủ, 05 năm tiếp theo liên tục hoàn thành xuất sắc nhiệm vụ</a:t>
                      </a:r>
                      <a:r>
                        <a:rPr kumimoji="0" lang="de-DE" sz="2500" b="0" i="1" u="none" strike="noStrike" cap="none" normalizeH="0" baseline="0" dirty="0" smtClean="0">
                          <a:ln>
                            <a:noFill/>
                          </a:ln>
                          <a:solidFill>
                            <a:srgbClr val="003B76"/>
                          </a:solidFill>
                          <a:effectLst/>
                          <a:latin typeface="Arial" charset="0"/>
                          <a:cs typeface="Times New Roman" pitchFamily="18" charset="0"/>
                        </a:rPr>
                        <a:t>,</a:t>
                      </a:r>
                      <a:r>
                        <a:rPr kumimoji="0" lang="de-DE" sz="2500" b="1" i="1" u="none" strike="noStrike" cap="none" normalizeH="0" baseline="0" dirty="0" smtClean="0">
                          <a:ln>
                            <a:noFill/>
                          </a:ln>
                          <a:solidFill>
                            <a:srgbClr val="003B76"/>
                          </a:solidFill>
                          <a:effectLst/>
                          <a:latin typeface="Arial" charset="0"/>
                          <a:cs typeface="Times New Roman" pitchFamily="18" charset="0"/>
                        </a:rPr>
                        <a:t> </a:t>
                      </a:r>
                      <a:r>
                        <a:rPr kumimoji="0" lang="de-DE" sz="2500" b="0" i="0" u="none" strike="noStrike" cap="none" normalizeH="0" baseline="0" dirty="0" smtClean="0">
                          <a:ln>
                            <a:noFill/>
                          </a:ln>
                          <a:solidFill>
                            <a:srgbClr val="003B76"/>
                          </a:solidFill>
                          <a:effectLst/>
                          <a:latin typeface="Arial" charset="0"/>
                          <a:cs typeface="Times New Roman" pitchFamily="18" charset="0"/>
                        </a:rPr>
                        <a:t>trongđó đã được tặng thưởng: </a:t>
                      </a:r>
                      <a:endParaRPr kumimoji="0" lang="en-US" sz="25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90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Arial" charset="0"/>
                          <a:cs typeface="Times New Roman" pitchFamily="18" charset="0"/>
                        </a:rPr>
                        <a:t> - 02 Cờ TP;</a:t>
                      </a:r>
                      <a:endParaRPr kumimoji="0" lang="en-US" sz="25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90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Arial" charset="0"/>
                          <a:cs typeface="Times New Roman" pitchFamily="18" charset="0"/>
                        </a:rPr>
                        <a:t> - 01Cờ TP + 02 BKUB</a:t>
                      </a:r>
                      <a:endParaRPr kumimoji="0" lang="en-US" sz="2500" b="0" i="0" u="none" strike="noStrike" cap="none" normalizeH="0" baseline="0" dirty="0" smtClean="0">
                        <a:ln>
                          <a:noFill/>
                        </a:ln>
                        <a:solidFill>
                          <a:srgbClr val="003B76"/>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c>
                  <a:txBody>
                    <a:bodyPr/>
                    <a:lstStyle/>
                    <a:p>
                      <a:pPr marL="0" marR="0" lvl="0" indent="0" algn="just" defTabSz="914400" rtl="0" eaLnBrk="1" fontAlgn="base" latinLnBrk="0" hangingPunct="1">
                        <a:lnSpc>
                          <a:spcPct val="80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Arial" charset="0"/>
                          <a:cs typeface="Times New Roman" pitchFamily="18" charset="0"/>
                        </a:rPr>
                        <a:t>  Đã được Huân chương lao động hạng Ba, </a:t>
                      </a:r>
                      <a:r>
                        <a:rPr kumimoji="0" lang="de-DE" sz="2500" b="0" i="0" u="none" strike="noStrike" cap="none" normalizeH="0" baseline="0" dirty="0" smtClean="0">
                          <a:ln>
                            <a:noFill/>
                          </a:ln>
                          <a:solidFill>
                            <a:srgbClr val="FF0000"/>
                          </a:solidFill>
                          <a:effectLst/>
                          <a:latin typeface="Arial" charset="0"/>
                          <a:cs typeface="Times New Roman" pitchFamily="18" charset="0"/>
                        </a:rPr>
                        <a:t>05 năm tiếp theo trở lên </a:t>
                      </a:r>
                      <a:r>
                        <a:rPr kumimoji="0" lang="de-DE" sz="2500" b="0" i="0" u="none" strike="noStrike" cap="none" normalizeH="0" baseline="0" dirty="0" smtClean="0">
                          <a:ln>
                            <a:noFill/>
                          </a:ln>
                          <a:solidFill>
                            <a:srgbClr val="003B76"/>
                          </a:solidFill>
                          <a:effectLst/>
                          <a:latin typeface="Arial" charset="0"/>
                          <a:cs typeface="Times New Roman" pitchFamily="18" charset="0"/>
                        </a:rPr>
                        <a:t>liên tục hoàn thành xuất sắc nhiệm vụ</a:t>
                      </a:r>
                      <a:r>
                        <a:rPr kumimoji="0" lang="de-DE" sz="2500" b="0" i="1" u="none" strike="noStrike" cap="none" normalizeH="0" baseline="0" dirty="0" smtClean="0">
                          <a:ln>
                            <a:noFill/>
                          </a:ln>
                          <a:solidFill>
                            <a:srgbClr val="003B76"/>
                          </a:solidFill>
                          <a:effectLst/>
                          <a:latin typeface="Arial" charset="0"/>
                          <a:cs typeface="Times New Roman" pitchFamily="18" charset="0"/>
                        </a:rPr>
                        <a:t>,</a:t>
                      </a:r>
                      <a:r>
                        <a:rPr kumimoji="0" lang="de-DE" sz="2500" b="1" i="1" u="none" strike="noStrike" cap="none" normalizeH="0" baseline="0" dirty="0" smtClean="0">
                          <a:ln>
                            <a:noFill/>
                          </a:ln>
                          <a:solidFill>
                            <a:srgbClr val="003B76"/>
                          </a:solidFill>
                          <a:effectLst/>
                          <a:latin typeface="Arial" charset="0"/>
                          <a:cs typeface="Times New Roman" pitchFamily="18" charset="0"/>
                        </a:rPr>
                        <a:t> </a:t>
                      </a:r>
                      <a:r>
                        <a:rPr kumimoji="0" lang="de-DE" sz="2500" b="0" i="0" u="none" strike="noStrike" cap="none" normalizeH="0" baseline="0" dirty="0" smtClean="0">
                          <a:ln>
                            <a:noFill/>
                          </a:ln>
                          <a:solidFill>
                            <a:srgbClr val="003B76"/>
                          </a:solidFill>
                          <a:effectLst/>
                          <a:latin typeface="Arial" charset="0"/>
                          <a:cs typeface="Times New Roman" pitchFamily="18" charset="0"/>
                        </a:rPr>
                        <a:t>trong đó đã được tặng thưởng: </a:t>
                      </a:r>
                      <a:endParaRPr kumimoji="0" lang="en-US" sz="25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80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Arial" charset="0"/>
                          <a:cs typeface="Times New Roman" pitchFamily="18" charset="0"/>
                        </a:rPr>
                        <a:t> - 02 Cờ TP </a:t>
                      </a:r>
                      <a:endParaRPr kumimoji="0" lang="en-US" sz="25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80000"/>
                        </a:lnSpc>
                        <a:spcBef>
                          <a:spcPts val="600"/>
                        </a:spcBef>
                        <a:spcAft>
                          <a:spcPct val="0"/>
                        </a:spcAft>
                        <a:buClrTx/>
                        <a:buSzTx/>
                        <a:buFontTx/>
                        <a:buNone/>
                        <a:tabLst/>
                      </a:pPr>
                      <a:r>
                        <a:rPr kumimoji="0" lang="de-DE" sz="2500" b="0" i="0" u="none" strike="noStrike" cap="none" normalizeH="0" baseline="0" dirty="0" smtClean="0">
                          <a:ln>
                            <a:noFill/>
                          </a:ln>
                          <a:solidFill>
                            <a:srgbClr val="003B76"/>
                          </a:solidFill>
                          <a:effectLst/>
                          <a:latin typeface="Arial" charset="0"/>
                          <a:cs typeface="Times New Roman" pitchFamily="18" charset="0"/>
                        </a:rPr>
                        <a:t> - 01 Cờ TP + 01 BKUB</a:t>
                      </a:r>
                      <a:endParaRPr kumimoji="0" lang="en-US" sz="25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80000"/>
                        </a:lnSpc>
                        <a:spcBef>
                          <a:spcPts val="600"/>
                        </a:spcBef>
                        <a:spcAft>
                          <a:spcPct val="0"/>
                        </a:spcAft>
                        <a:buClrTx/>
                        <a:buSzTx/>
                        <a:buFontTx/>
                        <a:buNone/>
                        <a:tabLst/>
                      </a:pPr>
                      <a:r>
                        <a:rPr kumimoji="0" lang="de-DE" sz="2500" b="1" i="1" u="none" strike="noStrike" cap="none" normalizeH="0" baseline="0" dirty="0" smtClean="0">
                          <a:ln>
                            <a:noFill/>
                          </a:ln>
                          <a:solidFill>
                            <a:srgbClr val="003B76"/>
                          </a:solidFill>
                          <a:effectLst/>
                          <a:latin typeface="Arial" charset="0"/>
                          <a:cs typeface="Times New Roman" pitchFamily="18" charset="0"/>
                        </a:rPr>
                        <a:t>    </a:t>
                      </a:r>
                      <a:r>
                        <a:rPr kumimoji="0" lang="de-DE" sz="2400" b="1" i="1" u="none" strike="noStrike" cap="none" normalizeH="0" baseline="0" dirty="0" smtClean="0">
                          <a:ln>
                            <a:noFill/>
                          </a:ln>
                          <a:solidFill>
                            <a:srgbClr val="003B76"/>
                          </a:solidFill>
                          <a:effectLst/>
                          <a:latin typeface="Arial" charset="0"/>
                          <a:cs typeface="Times New Roman" pitchFamily="18" charset="0"/>
                        </a:rPr>
                        <a:t>Đối với những tập thể </a:t>
                      </a:r>
                      <a:r>
                        <a:rPr kumimoji="0" lang="de-DE" sz="2400" b="1" i="1" u="none" strike="noStrike" cap="none" normalizeH="0" baseline="0" dirty="0" smtClean="0">
                          <a:ln>
                            <a:noFill/>
                          </a:ln>
                          <a:solidFill>
                            <a:srgbClr val="FF0000"/>
                          </a:solidFill>
                          <a:effectLst/>
                          <a:latin typeface="Arial" charset="0"/>
                          <a:cs typeface="Times New Roman" pitchFamily="18" charset="0"/>
                        </a:rPr>
                        <a:t>không thuộc đối tượng tặng Cờ thi đua </a:t>
                      </a:r>
                      <a:r>
                        <a:rPr kumimoji="0" lang="de-DE" sz="2400" b="1" i="1" u="none" strike="noStrike" cap="none" normalizeH="0" baseline="0" dirty="0" smtClean="0">
                          <a:ln>
                            <a:noFill/>
                          </a:ln>
                          <a:solidFill>
                            <a:srgbClr val="003B76"/>
                          </a:solidFill>
                          <a:effectLst/>
                          <a:latin typeface="Arial" charset="0"/>
                          <a:cs typeface="Times New Roman" pitchFamily="18" charset="0"/>
                        </a:rPr>
                        <a:t>trong thời gian đó có: </a:t>
                      </a:r>
                      <a:r>
                        <a:rPr kumimoji="0" lang="de-DE" sz="2400" b="1" i="1" u="none" strike="noStrike" cap="none" normalizeH="0" baseline="0" dirty="0" smtClean="0">
                          <a:ln>
                            <a:noFill/>
                          </a:ln>
                          <a:solidFill>
                            <a:srgbClr val="9933FF"/>
                          </a:solidFill>
                          <a:effectLst/>
                          <a:latin typeface="Arial" charset="0"/>
                          <a:cs typeface="Times New Roman" pitchFamily="18" charset="0"/>
                        </a:rPr>
                        <a:t>02 Bằng khen </a:t>
                      </a:r>
                      <a:r>
                        <a:rPr kumimoji="0" lang="de-DE" sz="2500" b="1" i="1" u="none" strike="noStrike" cap="none" normalizeH="0" baseline="0" dirty="0" smtClean="0">
                          <a:ln>
                            <a:noFill/>
                          </a:ln>
                          <a:solidFill>
                            <a:srgbClr val="9933FF"/>
                          </a:solidFill>
                          <a:effectLst/>
                          <a:latin typeface="+mj-lt"/>
                          <a:cs typeface="Times New Roman" pitchFamily="18" charset="0"/>
                        </a:rPr>
                        <a:t>của TP</a:t>
                      </a:r>
                      <a:endParaRPr kumimoji="0" lang="en-US" sz="2500" b="1" i="1" u="none" strike="noStrike" cap="none" normalizeH="0" baseline="0" dirty="0" smtClean="0">
                        <a:ln>
                          <a:noFill/>
                        </a:ln>
                        <a:solidFill>
                          <a:srgbClr val="9933FF"/>
                        </a:solidFill>
                        <a:effectLst/>
                        <a:latin typeface="+mj-lt"/>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r>
            </a:tbl>
          </a:graphicData>
        </a:graphic>
      </p:graphicFrame>
      <p:sp>
        <p:nvSpPr>
          <p:cNvPr id="65579" name="Rectangle 43"/>
          <p:cNvSpPr>
            <a:spLocks noChangeArrowheads="1"/>
          </p:cNvSpPr>
          <p:nvPr/>
        </p:nvSpPr>
        <p:spPr bwMode="auto">
          <a:xfrm>
            <a:off x="228600" y="152402"/>
            <a:ext cx="7940675" cy="584775"/>
          </a:xfrm>
          <a:prstGeom prst="rect">
            <a:avLst/>
          </a:prstGeom>
          <a:noFill/>
          <a:ln>
            <a:noFill/>
          </a:ln>
          <a:effectLst/>
          <a:extLst/>
        </p:spPr>
        <p:txBody>
          <a:bodyPr wrap="square">
            <a:spAutoFit/>
          </a:bodyPr>
          <a:lstStyle/>
          <a:p>
            <a:pPr>
              <a:defRPr/>
            </a:pPr>
            <a:r>
              <a:rPr lang="de-DE" sz="3200" b="1" i="1" dirty="0">
                <a:solidFill>
                  <a:srgbClr val="FFFF00"/>
                </a:solidFill>
                <a:effectLst>
                  <a:outerShdw blurRad="38100" dist="38100" dir="2700000" algn="tl">
                    <a:srgbClr val="000000"/>
                  </a:outerShdw>
                </a:effectLst>
                <a:cs typeface="Arial" charset="0"/>
              </a:rPr>
              <a:t>  c</a:t>
            </a:r>
            <a:r>
              <a:rPr lang="de-DE" b="1" i="1" dirty="0">
                <a:solidFill>
                  <a:srgbClr val="FFFF00"/>
                </a:solidFill>
                <a:effectLst>
                  <a:outerShdw blurRad="38100" dist="38100" dir="2700000" algn="tl">
                    <a:srgbClr val="000000"/>
                  </a:outerShdw>
                </a:effectLst>
                <a:cs typeface="Arial" charset="0"/>
              </a:rPr>
              <a:t>) Huân chương Lao động hạng Ba</a:t>
            </a:r>
            <a:endParaRPr lang="en-US" b="1" i="1" dirty="0">
              <a:solidFill>
                <a:srgbClr val="FFFF00"/>
              </a:solidFill>
              <a:effectLst>
                <a:outerShdw blurRad="38100" dist="38100" dir="2700000" algn="tl">
                  <a:srgbClr val="000000"/>
                </a:outerShdw>
              </a:effectLst>
              <a:cs typeface="Arial" charset="0"/>
            </a:endParaRPr>
          </a:p>
        </p:txBody>
      </p:sp>
      <p:sp>
        <p:nvSpPr>
          <p:cNvPr id="35854" name="Rectangle 53"/>
          <p:cNvSpPr>
            <a:spLocks noChangeArrowheads="1"/>
          </p:cNvSpPr>
          <p:nvPr/>
        </p:nvSpPr>
        <p:spPr bwMode="auto">
          <a:xfrm>
            <a:off x="228600" y="609602"/>
            <a:ext cx="8229600" cy="1508105"/>
          </a:xfrm>
          <a:prstGeom prst="rect">
            <a:avLst/>
          </a:prstGeom>
          <a:noFill/>
          <a:ln w="9525">
            <a:noFill/>
            <a:miter lim="800000"/>
            <a:headEnd/>
            <a:tailEnd/>
          </a:ln>
        </p:spPr>
        <p:txBody>
          <a:bodyPr wrap="square">
            <a:spAutoFit/>
          </a:bodyPr>
          <a:lstStyle/>
          <a:p>
            <a:pPr algn="just"/>
            <a:r>
              <a:rPr lang="en-US" sz="3200" i="1" dirty="0"/>
              <a:t>  </a:t>
            </a:r>
            <a:r>
              <a:rPr lang="en-US" sz="3600" i="1" dirty="0"/>
              <a:t>- </a:t>
            </a:r>
            <a:r>
              <a:rPr lang="en-US" i="1" dirty="0" err="1" smtClean="0">
                <a:latin typeface="Arial" pitchFamily="34" charset="0"/>
              </a:rPr>
              <a:t>Giảm</a:t>
            </a:r>
            <a:r>
              <a:rPr lang="en-US" i="1" dirty="0" smtClean="0">
                <a:latin typeface="Arial" pitchFamily="34" charset="0"/>
              </a:rPr>
              <a:t> </a:t>
            </a:r>
            <a:r>
              <a:rPr lang="en-US" i="1" dirty="0">
                <a:latin typeface="Arial" pitchFamily="34" charset="0"/>
              </a:rPr>
              <a:t>01 </a:t>
            </a:r>
            <a:r>
              <a:rPr lang="en-US" i="1" dirty="0" err="1">
                <a:latin typeface="Arial" pitchFamily="34" charset="0"/>
              </a:rPr>
              <a:t>bằng</a:t>
            </a:r>
            <a:r>
              <a:rPr lang="en-US" i="1" dirty="0">
                <a:latin typeface="Arial" pitchFamily="34" charset="0"/>
              </a:rPr>
              <a:t> </a:t>
            </a:r>
            <a:r>
              <a:rPr lang="en-US" i="1" dirty="0" err="1">
                <a:latin typeface="Arial" pitchFamily="34" charset="0"/>
              </a:rPr>
              <a:t>khen</a:t>
            </a:r>
            <a:r>
              <a:rPr lang="en-US" i="1" dirty="0">
                <a:latin typeface="Arial" pitchFamily="34" charset="0"/>
              </a:rPr>
              <a:t> </a:t>
            </a:r>
            <a:r>
              <a:rPr lang="en-US" i="1" dirty="0" err="1" smtClean="0">
                <a:latin typeface="Arial" pitchFamily="34" charset="0"/>
              </a:rPr>
              <a:t>thành</a:t>
            </a:r>
            <a:r>
              <a:rPr lang="en-US" i="1" dirty="0" smtClean="0">
                <a:latin typeface="Arial" pitchFamily="34" charset="0"/>
              </a:rPr>
              <a:t> </a:t>
            </a:r>
            <a:r>
              <a:rPr lang="en-US" i="1" dirty="0" err="1" smtClean="0">
                <a:latin typeface="Arial" pitchFamily="34" charset="0"/>
              </a:rPr>
              <a:t>phố</a:t>
            </a:r>
            <a:endParaRPr lang="en-US" i="1" dirty="0">
              <a:latin typeface="Arial" pitchFamily="34" charset="0"/>
            </a:endParaRPr>
          </a:p>
          <a:p>
            <a:pPr algn="just"/>
            <a:r>
              <a:rPr lang="en-US" i="1" dirty="0">
                <a:latin typeface="Arial" pitchFamily="34" charset="0"/>
              </a:rPr>
              <a:t>    - </a:t>
            </a:r>
            <a:r>
              <a:rPr lang="en-US" i="1" dirty="0" err="1">
                <a:latin typeface="Arial" pitchFamily="34" charset="0"/>
              </a:rPr>
              <a:t>Bổ</a:t>
            </a:r>
            <a:r>
              <a:rPr lang="en-US" i="1" dirty="0">
                <a:latin typeface="Arial" pitchFamily="34" charset="0"/>
              </a:rPr>
              <a:t> sung </a:t>
            </a:r>
            <a:r>
              <a:rPr lang="en-US" i="1" dirty="0" err="1" smtClean="0">
                <a:latin typeface="Arial" pitchFamily="34" charset="0"/>
              </a:rPr>
              <a:t>quy</a:t>
            </a:r>
            <a:r>
              <a:rPr lang="en-US" i="1" dirty="0" smtClean="0">
                <a:latin typeface="Arial" pitchFamily="34" charset="0"/>
              </a:rPr>
              <a:t> </a:t>
            </a:r>
            <a:r>
              <a:rPr lang="en-US" i="1" dirty="0" err="1" smtClean="0">
                <a:latin typeface="Arial" pitchFamily="34" charset="0"/>
              </a:rPr>
              <a:t>định</a:t>
            </a:r>
            <a:r>
              <a:rPr lang="en-US" i="1" dirty="0" smtClean="0">
                <a:latin typeface="Arial" pitchFamily="34" charset="0"/>
              </a:rPr>
              <a:t> 02 </a:t>
            </a:r>
            <a:r>
              <a:rPr lang="en-US" i="1" dirty="0" err="1">
                <a:latin typeface="Arial" pitchFamily="34" charset="0"/>
              </a:rPr>
              <a:t>bằng</a:t>
            </a:r>
            <a:r>
              <a:rPr lang="en-US" i="1" dirty="0">
                <a:latin typeface="Arial" pitchFamily="34" charset="0"/>
              </a:rPr>
              <a:t> </a:t>
            </a:r>
            <a:r>
              <a:rPr lang="en-US" i="1" dirty="0" err="1">
                <a:latin typeface="Arial" pitchFamily="34" charset="0"/>
              </a:rPr>
              <a:t>khen</a:t>
            </a:r>
            <a:r>
              <a:rPr lang="en-US" i="1" dirty="0">
                <a:latin typeface="Arial" pitchFamily="34" charset="0"/>
              </a:rPr>
              <a:t> </a:t>
            </a:r>
            <a:r>
              <a:rPr lang="en-US" i="1" dirty="0" err="1" smtClean="0">
                <a:latin typeface="Arial" pitchFamily="34" charset="0"/>
              </a:rPr>
              <a:t>của</a:t>
            </a:r>
            <a:r>
              <a:rPr lang="en-US" i="1" dirty="0" smtClean="0">
                <a:latin typeface="Arial" pitchFamily="34" charset="0"/>
              </a:rPr>
              <a:t> </a:t>
            </a:r>
            <a:r>
              <a:rPr lang="en-US" i="1" dirty="0" err="1" smtClean="0">
                <a:latin typeface="Arial" pitchFamily="34" charset="0"/>
              </a:rPr>
              <a:t>thành</a:t>
            </a:r>
            <a:r>
              <a:rPr lang="en-US" i="1" dirty="0" smtClean="0">
                <a:latin typeface="Arial" pitchFamily="34" charset="0"/>
              </a:rPr>
              <a:t> </a:t>
            </a:r>
            <a:r>
              <a:rPr lang="en-US" i="1" dirty="0" err="1" smtClean="0">
                <a:latin typeface="Arial" pitchFamily="34" charset="0"/>
              </a:rPr>
              <a:t>phố</a:t>
            </a:r>
            <a:r>
              <a:rPr lang="en-US" i="1" dirty="0" smtClean="0">
                <a:latin typeface="Arial" pitchFamily="34" charset="0"/>
              </a:rPr>
              <a:t> </a:t>
            </a:r>
            <a:r>
              <a:rPr lang="en-US" i="1" dirty="0" err="1" smtClean="0">
                <a:latin typeface="Arial" pitchFamily="34" charset="0"/>
              </a:rPr>
              <a:t>cho</a:t>
            </a:r>
            <a:r>
              <a:rPr lang="en-US" i="1" dirty="0" smtClean="0">
                <a:latin typeface="Arial" pitchFamily="34" charset="0"/>
              </a:rPr>
              <a:t> </a:t>
            </a:r>
            <a:r>
              <a:rPr lang="en-US" i="1" dirty="0" err="1">
                <a:latin typeface="Arial" pitchFamily="34" charset="0"/>
              </a:rPr>
              <a:t>tập</a:t>
            </a:r>
            <a:r>
              <a:rPr lang="en-US" i="1" dirty="0">
                <a:latin typeface="Arial" pitchFamily="34" charset="0"/>
              </a:rPr>
              <a:t> </a:t>
            </a:r>
            <a:r>
              <a:rPr lang="en-US" i="1" dirty="0" err="1">
                <a:latin typeface="Arial" pitchFamily="34" charset="0"/>
              </a:rPr>
              <a:t>thể</a:t>
            </a:r>
            <a:r>
              <a:rPr lang="en-US" i="1" dirty="0">
                <a:latin typeface="Arial" pitchFamily="34" charset="0"/>
              </a:rPr>
              <a:t> </a:t>
            </a:r>
            <a:r>
              <a:rPr lang="en-US" i="1" dirty="0" err="1">
                <a:solidFill>
                  <a:srgbClr val="FFFF00"/>
                </a:solidFill>
                <a:latin typeface="Arial" pitchFamily="34" charset="0"/>
              </a:rPr>
              <a:t>không</a:t>
            </a:r>
            <a:r>
              <a:rPr lang="en-US" i="1" dirty="0">
                <a:solidFill>
                  <a:srgbClr val="FFFF00"/>
                </a:solidFill>
                <a:latin typeface="Arial" pitchFamily="34" charset="0"/>
              </a:rPr>
              <a:t> </a:t>
            </a:r>
            <a:r>
              <a:rPr lang="en-US" i="1" dirty="0" err="1">
                <a:solidFill>
                  <a:srgbClr val="FFFF00"/>
                </a:solidFill>
                <a:latin typeface="Arial" pitchFamily="34" charset="0"/>
              </a:rPr>
              <a:t>phải</a:t>
            </a:r>
            <a:r>
              <a:rPr lang="en-US" i="1" dirty="0">
                <a:solidFill>
                  <a:srgbClr val="FFFF00"/>
                </a:solidFill>
                <a:latin typeface="Arial" pitchFamily="34" charset="0"/>
              </a:rPr>
              <a:t> </a:t>
            </a:r>
            <a:r>
              <a:rPr lang="en-US" i="1" dirty="0" err="1">
                <a:solidFill>
                  <a:srgbClr val="FFFF00"/>
                </a:solidFill>
                <a:latin typeface="Arial" pitchFamily="34" charset="0"/>
              </a:rPr>
              <a:t>đối</a:t>
            </a:r>
            <a:r>
              <a:rPr lang="en-US" i="1" dirty="0">
                <a:solidFill>
                  <a:srgbClr val="FFFF00"/>
                </a:solidFill>
                <a:latin typeface="Arial" pitchFamily="34" charset="0"/>
              </a:rPr>
              <a:t> </a:t>
            </a:r>
            <a:r>
              <a:rPr lang="en-US" i="1" dirty="0" err="1">
                <a:solidFill>
                  <a:srgbClr val="FFFF00"/>
                </a:solidFill>
                <a:latin typeface="Arial" pitchFamily="34" charset="0"/>
              </a:rPr>
              <a:t>tượng</a:t>
            </a:r>
            <a:r>
              <a:rPr lang="en-US" i="1" dirty="0">
                <a:solidFill>
                  <a:srgbClr val="FFFF00"/>
                </a:solidFill>
                <a:latin typeface="Arial" pitchFamily="34" charset="0"/>
              </a:rPr>
              <a:t> </a:t>
            </a:r>
            <a:r>
              <a:rPr lang="en-US" i="1" dirty="0" err="1">
                <a:solidFill>
                  <a:srgbClr val="FFFF00"/>
                </a:solidFill>
                <a:latin typeface="Arial" pitchFamily="34" charset="0"/>
              </a:rPr>
              <a:t>tặng</a:t>
            </a:r>
            <a:r>
              <a:rPr lang="en-US" i="1" dirty="0">
                <a:solidFill>
                  <a:srgbClr val="FFFF00"/>
                </a:solidFill>
                <a:latin typeface="Arial" pitchFamily="34" charset="0"/>
              </a:rPr>
              <a:t> </a:t>
            </a:r>
            <a:r>
              <a:rPr lang="en-US" i="1" dirty="0" err="1">
                <a:solidFill>
                  <a:srgbClr val="FFFF00"/>
                </a:solidFill>
                <a:latin typeface="Arial" pitchFamily="34" charset="0"/>
              </a:rPr>
              <a:t>cờ</a:t>
            </a:r>
            <a:r>
              <a:rPr lang="en-US" i="1" dirty="0">
                <a:solidFill>
                  <a:srgbClr val="FFFF00"/>
                </a:solidFill>
                <a:latin typeface="Arial" pitchFamily="34" charset="0"/>
              </a:rPr>
              <a:t> </a:t>
            </a:r>
            <a:r>
              <a:rPr lang="en-US" i="1" dirty="0" err="1">
                <a:solidFill>
                  <a:srgbClr val="FFFF00"/>
                </a:solidFill>
                <a:latin typeface="Arial" pitchFamily="34" charset="0"/>
              </a:rPr>
              <a:t>thi</a:t>
            </a:r>
            <a:r>
              <a:rPr lang="en-US" i="1" dirty="0">
                <a:solidFill>
                  <a:srgbClr val="FFFF00"/>
                </a:solidFill>
                <a:latin typeface="Arial" pitchFamily="34" charset="0"/>
              </a:rPr>
              <a:t> </a:t>
            </a:r>
            <a:r>
              <a:rPr lang="en-US" i="1" dirty="0" err="1">
                <a:solidFill>
                  <a:srgbClr val="FFFF00"/>
                </a:solidFill>
                <a:latin typeface="Arial" pitchFamily="34" charset="0"/>
              </a:rPr>
              <a:t>đua</a:t>
            </a:r>
            <a:r>
              <a:rPr lang="en-US" i="1" dirty="0">
                <a:solidFill>
                  <a:srgbClr val="FFFF00"/>
                </a:solidFill>
                <a:latin typeface="Arial" pitchFamily="34" charset="0"/>
              </a:rPr>
              <a:t>.</a:t>
            </a:r>
            <a:r>
              <a:rPr lang="en-US" dirty="0">
                <a:solidFill>
                  <a:srgbClr val="FFFF00"/>
                </a:solidFill>
                <a:latin typeface="Arial" pitchFamily="34" charset="0"/>
              </a:rPr>
              <a:t>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56" y="92246"/>
            <a:ext cx="9047744" cy="6537154"/>
          </a:xfrm>
        </p:spPr>
        <p:txBody>
          <a:bodyPr/>
          <a:lstStyle/>
          <a:p>
            <a:pPr>
              <a:buNone/>
              <a:defRPr/>
            </a:pPr>
            <a:r>
              <a:rPr lang="de-DE" sz="2800" b="1" dirty="0" smtClean="0">
                <a:solidFill>
                  <a:srgbClr val="99FF33"/>
                </a:solidFill>
              </a:rPr>
              <a:t>4.2 Huân chương lao động (Đối với cá nhân)</a:t>
            </a:r>
            <a:r>
              <a:rPr lang="de-DE" sz="2800" b="1" i="1" dirty="0" smtClean="0">
                <a:solidFill>
                  <a:srgbClr val="99FF33"/>
                </a:solidFill>
              </a:rPr>
              <a:t>		</a:t>
            </a:r>
          </a:p>
          <a:p>
            <a:pPr>
              <a:buFont typeface="Wingdings" pitchFamily="2" charset="2"/>
              <a:buNone/>
              <a:defRPr/>
            </a:pPr>
            <a:endParaRPr lang="de-DE" sz="2800" b="1" i="1" dirty="0" smtClean="0">
              <a:solidFill>
                <a:srgbClr val="99FF33"/>
              </a:solidFill>
            </a:endParaRPr>
          </a:p>
          <a:p>
            <a:pPr>
              <a:buFont typeface="Wingdings" pitchFamily="2" charset="2"/>
              <a:buNone/>
              <a:defRPr/>
            </a:pPr>
            <a:endParaRPr lang="de-DE" sz="2800" b="1" i="1" dirty="0" smtClean="0">
              <a:solidFill>
                <a:srgbClr val="99FF33"/>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590480641"/>
              </p:ext>
            </p:extLst>
          </p:nvPr>
        </p:nvGraphicFramePr>
        <p:xfrm>
          <a:off x="240630" y="669756"/>
          <a:ext cx="8694820" cy="6080760"/>
        </p:xfrm>
        <a:graphic>
          <a:graphicData uri="http://schemas.openxmlformats.org/drawingml/2006/table">
            <a:tbl>
              <a:tblPr firstRow="1" bandRow="1">
                <a:tableStyleId>{5C22544A-7EE6-4342-B048-85BDC9FD1C3A}</a:tableStyleId>
              </a:tblPr>
              <a:tblGrid>
                <a:gridCol w="1359570"/>
                <a:gridCol w="2118358"/>
                <a:gridCol w="1738964"/>
                <a:gridCol w="1738964"/>
                <a:gridCol w="1738964"/>
              </a:tblGrid>
              <a:tr h="2209802">
                <a:tc>
                  <a:txBody>
                    <a:bodyPr/>
                    <a:lstStyle/>
                    <a:p>
                      <a:pPr algn="ctr"/>
                      <a:r>
                        <a:rPr lang="en-US" sz="2500" spc="-100" dirty="0" smtClean="0"/>
                        <a:t>HÌNH</a:t>
                      </a:r>
                      <a:r>
                        <a:rPr lang="en-US" sz="2500" spc="-100" baseline="0" dirty="0" smtClean="0"/>
                        <a:t> THỨC </a:t>
                      </a:r>
                      <a:endParaRPr lang="en-US" sz="2500" spc="-100" dirty="0"/>
                    </a:p>
                  </a:txBody>
                  <a:tcPr/>
                </a:tc>
                <a:tc>
                  <a:txBody>
                    <a:bodyPr/>
                    <a:lstStyle/>
                    <a:p>
                      <a:pPr algn="ctr"/>
                      <a:r>
                        <a:rPr kumimoji="0" lang="de-DE" sz="2500" b="0" i="0" u="none" strike="noStrike" cap="none" spc="-100" normalizeH="0" baseline="0" dirty="0" smtClean="0">
                          <a:ln>
                            <a:noFill/>
                          </a:ln>
                          <a:solidFill>
                            <a:schemeClr val="bg2"/>
                          </a:solidFill>
                          <a:effectLst/>
                          <a:latin typeface="Arial" charset="0"/>
                          <a:cs typeface="Times New Roman" pitchFamily="18" charset="0"/>
                        </a:rPr>
                        <a:t>05 năm tiếp theo trở lên liên tục lập thành tích xuất sắc </a:t>
                      </a:r>
                      <a:endParaRPr lang="en-US" sz="2500" b="0" spc="-100" dirty="0">
                        <a:solidFill>
                          <a:schemeClr val="bg2"/>
                        </a:solidFill>
                      </a:endParaRPr>
                    </a:p>
                  </a:txBody>
                  <a:tcPr/>
                </a:tc>
                <a:tc>
                  <a:txBody>
                    <a:bodyPr/>
                    <a:lstStyle/>
                    <a:p>
                      <a:pPr algn="ctr"/>
                      <a:r>
                        <a:rPr lang="en-US" sz="2500" b="0" spc="-100" dirty="0" err="1" smtClean="0">
                          <a:solidFill>
                            <a:schemeClr val="bg2"/>
                          </a:solidFill>
                        </a:rPr>
                        <a:t>Thàn</a:t>
                      </a:r>
                      <a:r>
                        <a:rPr lang="en-US" sz="2500" b="0" spc="-100" baseline="0" dirty="0" err="1" smtClean="0">
                          <a:solidFill>
                            <a:schemeClr val="bg2"/>
                          </a:solidFill>
                        </a:rPr>
                        <a:t>h</a:t>
                      </a:r>
                      <a:r>
                        <a:rPr lang="en-US" sz="2500" b="0" spc="-100" baseline="0" dirty="0" smtClean="0">
                          <a:solidFill>
                            <a:schemeClr val="bg2"/>
                          </a:solidFill>
                        </a:rPr>
                        <a:t> </a:t>
                      </a:r>
                      <a:r>
                        <a:rPr lang="en-US" sz="2500" b="0" spc="-100" baseline="0" dirty="0" err="1" smtClean="0">
                          <a:solidFill>
                            <a:schemeClr val="bg2"/>
                          </a:solidFill>
                        </a:rPr>
                        <a:t>tích</a:t>
                      </a:r>
                      <a:r>
                        <a:rPr lang="en-US" sz="2500" b="0" spc="-100" baseline="0" dirty="0" smtClean="0">
                          <a:solidFill>
                            <a:schemeClr val="bg2"/>
                          </a:solidFill>
                        </a:rPr>
                        <a:t> </a:t>
                      </a:r>
                      <a:r>
                        <a:rPr lang="en-US" sz="2500" b="0" spc="-100" baseline="0" dirty="0" err="1" smtClean="0">
                          <a:solidFill>
                            <a:schemeClr val="bg2"/>
                          </a:solidFill>
                        </a:rPr>
                        <a:t>đặc</a:t>
                      </a:r>
                      <a:r>
                        <a:rPr lang="en-US" sz="2500" b="0" spc="-100" baseline="0" dirty="0" smtClean="0">
                          <a:solidFill>
                            <a:schemeClr val="bg2"/>
                          </a:solidFill>
                        </a:rPr>
                        <a:t> </a:t>
                      </a:r>
                      <a:r>
                        <a:rPr lang="en-US" sz="2500" b="0" spc="-100" baseline="0" dirty="0" err="1" smtClean="0">
                          <a:solidFill>
                            <a:schemeClr val="bg2"/>
                          </a:solidFill>
                        </a:rPr>
                        <a:t>biệt</a:t>
                      </a:r>
                      <a:r>
                        <a:rPr lang="en-US" sz="2500" b="0" spc="-100" baseline="0" dirty="0" smtClean="0">
                          <a:solidFill>
                            <a:schemeClr val="bg2"/>
                          </a:solidFill>
                        </a:rPr>
                        <a:t> </a:t>
                      </a:r>
                      <a:r>
                        <a:rPr lang="en-US" sz="2500" b="0" spc="-100" baseline="0" dirty="0" err="1" smtClean="0">
                          <a:solidFill>
                            <a:schemeClr val="bg2"/>
                          </a:solidFill>
                        </a:rPr>
                        <a:t>xuất</a:t>
                      </a:r>
                      <a:r>
                        <a:rPr lang="en-US" sz="2500" b="0" spc="-100" baseline="0" dirty="0" smtClean="0">
                          <a:solidFill>
                            <a:schemeClr val="bg2"/>
                          </a:solidFill>
                        </a:rPr>
                        <a:t> </a:t>
                      </a:r>
                      <a:r>
                        <a:rPr lang="en-US" sz="2500" b="0" spc="-100" baseline="0" dirty="0" err="1" smtClean="0">
                          <a:solidFill>
                            <a:schemeClr val="bg2"/>
                          </a:solidFill>
                        </a:rPr>
                        <a:t>sắc</a:t>
                      </a:r>
                      <a:r>
                        <a:rPr lang="en-US" sz="2500" b="0" spc="-100" baseline="0" dirty="0" smtClean="0">
                          <a:solidFill>
                            <a:schemeClr val="bg2"/>
                          </a:solidFill>
                        </a:rPr>
                        <a:t> </a:t>
                      </a:r>
                      <a:r>
                        <a:rPr lang="en-US" sz="2500" b="0" spc="-100" baseline="0" dirty="0" err="1" smtClean="0">
                          <a:solidFill>
                            <a:schemeClr val="bg2"/>
                          </a:solidFill>
                        </a:rPr>
                        <a:t>có</a:t>
                      </a:r>
                      <a:r>
                        <a:rPr lang="en-US" sz="2500" b="0" spc="-100" baseline="0" dirty="0" smtClean="0">
                          <a:solidFill>
                            <a:schemeClr val="bg2"/>
                          </a:solidFill>
                        </a:rPr>
                        <a:t> </a:t>
                      </a:r>
                      <a:r>
                        <a:rPr lang="en-US" sz="2500" b="0" spc="-100" baseline="0" dirty="0" err="1" smtClean="0">
                          <a:solidFill>
                            <a:schemeClr val="bg2"/>
                          </a:solidFill>
                        </a:rPr>
                        <a:t>phạm</a:t>
                      </a:r>
                      <a:r>
                        <a:rPr lang="en-US" sz="2500" b="0" spc="-100" baseline="0" dirty="0" smtClean="0">
                          <a:solidFill>
                            <a:schemeClr val="bg2"/>
                          </a:solidFill>
                        </a:rPr>
                        <a:t> vi </a:t>
                      </a:r>
                      <a:r>
                        <a:rPr lang="en-US" sz="2500" b="0" spc="-100" baseline="0" dirty="0" err="1" smtClean="0">
                          <a:solidFill>
                            <a:schemeClr val="bg2"/>
                          </a:solidFill>
                        </a:rPr>
                        <a:t>ảnh</a:t>
                      </a:r>
                      <a:r>
                        <a:rPr lang="en-US" sz="2500" b="0" spc="-100" baseline="0" dirty="0" smtClean="0">
                          <a:solidFill>
                            <a:schemeClr val="bg2"/>
                          </a:solidFill>
                        </a:rPr>
                        <a:t> </a:t>
                      </a:r>
                      <a:r>
                        <a:rPr lang="en-US" sz="2500" b="0" spc="-100" baseline="0" dirty="0" err="1" smtClean="0">
                          <a:solidFill>
                            <a:schemeClr val="bg2"/>
                          </a:solidFill>
                        </a:rPr>
                        <a:t>hưởng</a:t>
                      </a:r>
                      <a:endParaRPr lang="en-US" sz="2500" b="0" spc="-100" dirty="0">
                        <a:solidFill>
                          <a:schemeClr val="bg2"/>
                        </a:solidFill>
                      </a:endParaRPr>
                    </a:p>
                  </a:txBody>
                  <a:tcPr/>
                </a:tc>
                <a:tc>
                  <a:txBody>
                    <a:bodyPr/>
                    <a:lstStyle/>
                    <a:p>
                      <a:pPr algn="ctr"/>
                      <a:r>
                        <a:rPr lang="en-US" sz="2500" b="0" spc="-100" dirty="0" err="1" smtClean="0">
                          <a:solidFill>
                            <a:schemeClr val="bg2"/>
                          </a:solidFill>
                        </a:rPr>
                        <a:t>Có</a:t>
                      </a:r>
                      <a:r>
                        <a:rPr lang="en-US" sz="2500" b="0" spc="-100" baseline="0" dirty="0" smtClean="0">
                          <a:solidFill>
                            <a:schemeClr val="bg2"/>
                          </a:solidFill>
                        </a:rPr>
                        <a:t> </a:t>
                      </a:r>
                      <a:r>
                        <a:rPr lang="en-US" sz="2500" b="0" spc="-100" baseline="0" dirty="0" err="1" smtClean="0">
                          <a:solidFill>
                            <a:schemeClr val="bg2"/>
                          </a:solidFill>
                        </a:rPr>
                        <a:t>phát</a:t>
                      </a:r>
                      <a:r>
                        <a:rPr lang="en-US" sz="2500" b="0" spc="-100" baseline="0" dirty="0" smtClean="0">
                          <a:solidFill>
                            <a:schemeClr val="bg2"/>
                          </a:solidFill>
                        </a:rPr>
                        <a:t> minh </a:t>
                      </a:r>
                      <a:r>
                        <a:rPr lang="en-US" sz="2500" b="0" spc="-100" baseline="0" dirty="0" err="1" smtClean="0">
                          <a:solidFill>
                            <a:schemeClr val="bg2"/>
                          </a:solidFill>
                        </a:rPr>
                        <a:t>sáng</a:t>
                      </a:r>
                      <a:r>
                        <a:rPr lang="en-US" sz="2500" b="0" spc="-100" baseline="0" dirty="0" smtClean="0">
                          <a:solidFill>
                            <a:schemeClr val="bg2"/>
                          </a:solidFill>
                        </a:rPr>
                        <a:t> </a:t>
                      </a:r>
                      <a:r>
                        <a:rPr lang="en-US" sz="2500" b="0" spc="-100" baseline="0" dirty="0" err="1" smtClean="0">
                          <a:solidFill>
                            <a:schemeClr val="bg2"/>
                          </a:solidFill>
                        </a:rPr>
                        <a:t>chế</a:t>
                      </a:r>
                      <a:r>
                        <a:rPr lang="en-US" sz="2500" b="0" spc="-100" baseline="0" dirty="0" smtClean="0">
                          <a:solidFill>
                            <a:schemeClr val="bg2"/>
                          </a:solidFill>
                        </a:rPr>
                        <a:t> </a:t>
                      </a:r>
                      <a:r>
                        <a:rPr lang="en-US" sz="2500" b="0" spc="-100" baseline="0" dirty="0" err="1" smtClean="0">
                          <a:solidFill>
                            <a:schemeClr val="bg2"/>
                          </a:solidFill>
                        </a:rPr>
                        <a:t>có</a:t>
                      </a:r>
                      <a:r>
                        <a:rPr lang="en-US" sz="2500" b="0" spc="-100" baseline="0" dirty="0" smtClean="0">
                          <a:solidFill>
                            <a:schemeClr val="bg2"/>
                          </a:solidFill>
                        </a:rPr>
                        <a:t> </a:t>
                      </a:r>
                      <a:r>
                        <a:rPr lang="en-US" sz="2500" b="0" spc="-100" baseline="0" dirty="0" err="1" smtClean="0">
                          <a:solidFill>
                            <a:schemeClr val="bg2"/>
                          </a:solidFill>
                        </a:rPr>
                        <a:t>phạm</a:t>
                      </a:r>
                      <a:r>
                        <a:rPr lang="en-US" sz="2500" b="0" spc="-100" baseline="0" dirty="0" smtClean="0">
                          <a:solidFill>
                            <a:schemeClr val="bg2"/>
                          </a:solidFill>
                        </a:rPr>
                        <a:t> vi </a:t>
                      </a:r>
                      <a:r>
                        <a:rPr lang="en-US" sz="2500" b="0" spc="-100" baseline="0" dirty="0" err="1" smtClean="0">
                          <a:solidFill>
                            <a:schemeClr val="bg2"/>
                          </a:solidFill>
                        </a:rPr>
                        <a:t>ảnh</a:t>
                      </a:r>
                      <a:r>
                        <a:rPr lang="en-US" sz="2500" b="0" spc="-100" baseline="0" dirty="0" smtClean="0">
                          <a:solidFill>
                            <a:schemeClr val="bg2"/>
                          </a:solidFill>
                        </a:rPr>
                        <a:t> </a:t>
                      </a:r>
                      <a:r>
                        <a:rPr lang="en-US" sz="2500" b="0" spc="-100" baseline="0" dirty="0" err="1" smtClean="0">
                          <a:solidFill>
                            <a:schemeClr val="bg2"/>
                          </a:solidFill>
                        </a:rPr>
                        <a:t>hưởng</a:t>
                      </a:r>
                      <a:endParaRPr lang="en-US" sz="2500" b="0" spc="-100" dirty="0">
                        <a:solidFill>
                          <a:schemeClr val="bg2"/>
                        </a:solidFill>
                      </a:endParaRPr>
                    </a:p>
                  </a:txBody>
                  <a:tcPr/>
                </a:tc>
                <a:tc>
                  <a:txBody>
                    <a:bodyPr/>
                    <a:lstStyle/>
                    <a:p>
                      <a:pPr algn="ctr"/>
                      <a:r>
                        <a:rPr lang="en-US" sz="2500" b="0" spc="-100" dirty="0" err="1" smtClean="0">
                          <a:solidFill>
                            <a:schemeClr val="bg2"/>
                          </a:solidFill>
                        </a:rPr>
                        <a:t>Có</a:t>
                      </a:r>
                      <a:r>
                        <a:rPr lang="en-US" sz="2500" b="0" spc="-100" baseline="0" dirty="0" smtClean="0">
                          <a:solidFill>
                            <a:schemeClr val="bg2"/>
                          </a:solidFill>
                        </a:rPr>
                        <a:t> </a:t>
                      </a:r>
                      <a:r>
                        <a:rPr lang="en-US" sz="2500" b="0" spc="-100" baseline="0" dirty="0" err="1" smtClean="0">
                          <a:solidFill>
                            <a:schemeClr val="bg2"/>
                          </a:solidFill>
                        </a:rPr>
                        <a:t>công</a:t>
                      </a:r>
                      <a:r>
                        <a:rPr lang="en-US" sz="2500" b="0" spc="-100" baseline="0" dirty="0" smtClean="0">
                          <a:solidFill>
                            <a:schemeClr val="bg2"/>
                          </a:solidFill>
                        </a:rPr>
                        <a:t> </a:t>
                      </a:r>
                      <a:r>
                        <a:rPr lang="en-US" sz="2500" b="0" spc="-100" baseline="0" dirty="0" err="1" smtClean="0">
                          <a:solidFill>
                            <a:schemeClr val="bg2"/>
                          </a:solidFill>
                        </a:rPr>
                        <a:t>trình</a:t>
                      </a:r>
                      <a:r>
                        <a:rPr lang="en-US" sz="2500" b="0" spc="-100" baseline="0" dirty="0" smtClean="0">
                          <a:solidFill>
                            <a:schemeClr val="bg2"/>
                          </a:solidFill>
                        </a:rPr>
                        <a:t> </a:t>
                      </a:r>
                      <a:r>
                        <a:rPr lang="en-US" sz="2500" b="0" spc="-100" baseline="0" dirty="0" err="1" smtClean="0">
                          <a:solidFill>
                            <a:schemeClr val="bg2"/>
                          </a:solidFill>
                        </a:rPr>
                        <a:t>khoa</a:t>
                      </a:r>
                      <a:r>
                        <a:rPr lang="en-US" sz="2500" b="0" spc="-100" baseline="0" dirty="0" smtClean="0">
                          <a:solidFill>
                            <a:schemeClr val="bg2"/>
                          </a:solidFill>
                        </a:rPr>
                        <a:t> </a:t>
                      </a:r>
                      <a:r>
                        <a:rPr lang="en-US" sz="2500" b="0" spc="-100" baseline="0" dirty="0" err="1" smtClean="0">
                          <a:solidFill>
                            <a:schemeClr val="bg2"/>
                          </a:solidFill>
                        </a:rPr>
                        <a:t>học</a:t>
                      </a:r>
                      <a:r>
                        <a:rPr lang="en-US" sz="2500" b="0" spc="-100" baseline="0" dirty="0" smtClean="0">
                          <a:solidFill>
                            <a:schemeClr val="bg2"/>
                          </a:solidFill>
                        </a:rPr>
                        <a:t>, </a:t>
                      </a:r>
                      <a:r>
                        <a:rPr lang="en-US" sz="2500" b="0" spc="-100" baseline="0" dirty="0" err="1" smtClean="0">
                          <a:solidFill>
                            <a:schemeClr val="bg2"/>
                          </a:solidFill>
                        </a:rPr>
                        <a:t>tác</a:t>
                      </a:r>
                      <a:r>
                        <a:rPr lang="en-US" sz="2500" b="0" spc="-100" baseline="0" dirty="0" smtClean="0">
                          <a:solidFill>
                            <a:schemeClr val="bg2"/>
                          </a:solidFill>
                        </a:rPr>
                        <a:t> </a:t>
                      </a:r>
                      <a:r>
                        <a:rPr lang="en-US" sz="2500" b="0" spc="-100" baseline="0" dirty="0" err="1" smtClean="0">
                          <a:solidFill>
                            <a:schemeClr val="bg2"/>
                          </a:solidFill>
                        </a:rPr>
                        <a:t>phẩm</a:t>
                      </a:r>
                      <a:r>
                        <a:rPr lang="en-US" sz="2500" b="0" spc="-100" baseline="0" dirty="0" smtClean="0">
                          <a:solidFill>
                            <a:schemeClr val="bg2"/>
                          </a:solidFill>
                        </a:rPr>
                        <a:t> </a:t>
                      </a:r>
                      <a:r>
                        <a:rPr lang="en-US" sz="2500" b="0" spc="-100" baseline="0" dirty="0" err="1" smtClean="0">
                          <a:solidFill>
                            <a:schemeClr val="bg2"/>
                          </a:solidFill>
                        </a:rPr>
                        <a:t>xuất</a:t>
                      </a:r>
                      <a:r>
                        <a:rPr lang="en-US" sz="2500" b="0" spc="-100" baseline="0" dirty="0" smtClean="0">
                          <a:solidFill>
                            <a:schemeClr val="bg2"/>
                          </a:solidFill>
                        </a:rPr>
                        <a:t> </a:t>
                      </a:r>
                      <a:r>
                        <a:rPr lang="en-US" sz="2500" b="0" spc="-100" baseline="0" dirty="0" err="1" smtClean="0">
                          <a:solidFill>
                            <a:schemeClr val="bg2"/>
                          </a:solidFill>
                        </a:rPr>
                        <a:t>sắc</a:t>
                      </a:r>
                      <a:r>
                        <a:rPr lang="en-US" sz="2500" b="0" spc="-100" baseline="0" dirty="0" smtClean="0">
                          <a:solidFill>
                            <a:schemeClr val="bg2"/>
                          </a:solidFill>
                        </a:rPr>
                        <a:t> </a:t>
                      </a:r>
                      <a:r>
                        <a:rPr lang="en-US" sz="2500" b="0" spc="-100" baseline="0" dirty="0" err="1" smtClean="0">
                          <a:solidFill>
                            <a:schemeClr val="bg2"/>
                          </a:solidFill>
                        </a:rPr>
                        <a:t>tiêu</a:t>
                      </a:r>
                      <a:r>
                        <a:rPr lang="en-US" sz="2500" b="0" spc="-100" baseline="0" dirty="0" smtClean="0">
                          <a:solidFill>
                            <a:schemeClr val="bg2"/>
                          </a:solidFill>
                        </a:rPr>
                        <a:t> </a:t>
                      </a:r>
                      <a:r>
                        <a:rPr lang="en-US" sz="2500" b="0" spc="-100" baseline="0" dirty="0" err="1" smtClean="0">
                          <a:solidFill>
                            <a:schemeClr val="bg2"/>
                          </a:solidFill>
                        </a:rPr>
                        <a:t>biểu</a:t>
                      </a:r>
                      <a:endParaRPr lang="en-US" sz="2500" b="0" spc="-100" dirty="0">
                        <a:solidFill>
                          <a:schemeClr val="bg2"/>
                        </a:solidFill>
                      </a:endParaRPr>
                    </a:p>
                  </a:txBody>
                  <a:tcPr/>
                </a:tc>
              </a:tr>
              <a:tr h="1108450">
                <a:tc>
                  <a:txBody>
                    <a:bodyPr/>
                    <a:lstStyle/>
                    <a:p>
                      <a:pPr algn="ctr"/>
                      <a:r>
                        <a:rPr lang="en-US" sz="2500" spc="-100" dirty="0" smtClean="0">
                          <a:latin typeface="+mj-lt"/>
                        </a:rPr>
                        <a:t>HCLĐ</a:t>
                      </a:r>
                      <a:r>
                        <a:rPr lang="en-US" sz="2500" spc="-100" baseline="0" dirty="0" smtClean="0">
                          <a:latin typeface="+mj-lt"/>
                        </a:rPr>
                        <a:t> 1</a:t>
                      </a:r>
                      <a:endParaRPr lang="en-US" sz="2500" spc="-100" dirty="0">
                        <a:latin typeface="+mj-lt"/>
                      </a:endParaRPr>
                    </a:p>
                  </a:txBody>
                  <a:tcPr anchor="ctr"/>
                </a:tc>
                <a:tc>
                  <a:txBody>
                    <a:bodyPr/>
                    <a:lstStyle/>
                    <a:p>
                      <a:pPr algn="ctr"/>
                      <a:r>
                        <a:rPr kumimoji="0" lang="de-DE" sz="2500" b="0" i="0" u="none" strike="noStrike" cap="none" spc="-100" normalizeH="0" baseline="0" dirty="0" smtClean="0">
                          <a:ln>
                            <a:noFill/>
                          </a:ln>
                          <a:solidFill>
                            <a:schemeClr val="bg2"/>
                          </a:solidFill>
                          <a:effectLst/>
                          <a:latin typeface="Arial" charset="0"/>
                          <a:cs typeface="Times New Roman" pitchFamily="18" charset="0"/>
                        </a:rPr>
                        <a:t>Đã được HCLĐ2</a:t>
                      </a:r>
                      <a:endParaRPr kumimoji="0" lang="de-DE" sz="2500" b="0" i="0" u="none" strike="noStrike" cap="none" spc="-100" normalizeH="0" baseline="0" dirty="0" smtClean="0">
                        <a:ln>
                          <a:noFill/>
                        </a:ln>
                        <a:solidFill>
                          <a:srgbClr val="FF0000"/>
                        </a:solidFill>
                        <a:effectLst/>
                        <a:latin typeface="+mj-lt"/>
                        <a:cs typeface="Times New Roman" pitchFamily="18" charset="0"/>
                      </a:endParaRPr>
                    </a:p>
                    <a:p>
                      <a:pPr algn="ctr"/>
                      <a:r>
                        <a:rPr kumimoji="0" lang="de-DE" sz="2500" b="0" i="0" u="none" strike="noStrike" cap="none" spc="-100" normalizeH="0" baseline="0" dirty="0" smtClean="0">
                          <a:ln>
                            <a:noFill/>
                          </a:ln>
                          <a:solidFill>
                            <a:srgbClr val="FF0000"/>
                          </a:solidFill>
                          <a:effectLst/>
                          <a:latin typeface="+mj-lt"/>
                          <a:cs typeface="Times New Roman" pitchFamily="18" charset="0"/>
                        </a:rPr>
                        <a:t>04 SK TP</a:t>
                      </a:r>
                      <a:endParaRPr lang="en-US" sz="2500" spc="-100" baseline="0" dirty="0">
                        <a:latin typeface="+mj-lt"/>
                      </a:endParaRPr>
                    </a:p>
                  </a:txBody>
                  <a:tcPr anchor="ctr"/>
                </a:tc>
                <a:tc>
                  <a:txBody>
                    <a:bodyPr/>
                    <a:lstStyle/>
                    <a:p>
                      <a:pPr algn="ctr"/>
                      <a:r>
                        <a:rPr lang="en-US" sz="2500" spc="-100" dirty="0" err="1" smtClean="0">
                          <a:solidFill>
                            <a:srgbClr val="FF0000"/>
                          </a:solidFill>
                        </a:rPr>
                        <a:t>Toàn</a:t>
                      </a:r>
                      <a:r>
                        <a:rPr lang="en-US" sz="2500" spc="-100" baseline="0" dirty="0" smtClean="0">
                          <a:solidFill>
                            <a:srgbClr val="FF0000"/>
                          </a:solidFill>
                        </a:rPr>
                        <a:t> </a:t>
                      </a:r>
                      <a:r>
                        <a:rPr lang="en-US" sz="2500" spc="-100" baseline="0" dirty="0" err="1" smtClean="0">
                          <a:solidFill>
                            <a:srgbClr val="FF0000"/>
                          </a:solidFill>
                        </a:rPr>
                        <a:t>quốc</a:t>
                      </a:r>
                      <a:endParaRPr lang="en-US" sz="2500" spc="-100" dirty="0">
                        <a:solidFill>
                          <a:srgbClr val="FF0000"/>
                        </a:solidFill>
                      </a:endParaRPr>
                    </a:p>
                  </a:txBody>
                  <a:tcPr anchor="ctr"/>
                </a:tc>
                <a:tc>
                  <a:txBody>
                    <a:bodyPr/>
                    <a:lstStyle/>
                    <a:p>
                      <a:pPr algn="ctr"/>
                      <a:r>
                        <a:rPr lang="en-US" sz="2500" spc="-100" dirty="0" err="1" smtClean="0">
                          <a:solidFill>
                            <a:srgbClr val="FF0000"/>
                          </a:solidFill>
                        </a:rPr>
                        <a:t>Toàn</a:t>
                      </a:r>
                      <a:r>
                        <a:rPr lang="en-US" sz="2500" spc="-100" baseline="0" dirty="0" smtClean="0">
                          <a:solidFill>
                            <a:srgbClr val="FF0000"/>
                          </a:solidFill>
                        </a:rPr>
                        <a:t> </a:t>
                      </a:r>
                      <a:r>
                        <a:rPr lang="en-US" sz="2500" spc="-100" baseline="0" dirty="0" err="1" smtClean="0">
                          <a:solidFill>
                            <a:srgbClr val="FF0000"/>
                          </a:solidFill>
                        </a:rPr>
                        <a:t>quốc</a:t>
                      </a:r>
                      <a:endParaRPr lang="en-US" sz="2500" spc="-100" dirty="0">
                        <a:solidFill>
                          <a:srgbClr val="FF0000"/>
                        </a:solidFill>
                      </a:endParaRPr>
                    </a:p>
                  </a:txBody>
                  <a:tcPr anchor="ctr"/>
                </a:tc>
                <a:tc>
                  <a:txBody>
                    <a:bodyPr/>
                    <a:lstStyle/>
                    <a:p>
                      <a:pPr algn="ctr"/>
                      <a:r>
                        <a:rPr lang="en-US" sz="2500" spc="-100" dirty="0" err="1" smtClean="0">
                          <a:solidFill>
                            <a:srgbClr val="FF0000"/>
                          </a:solidFill>
                        </a:rPr>
                        <a:t>Cấp</a:t>
                      </a:r>
                      <a:r>
                        <a:rPr lang="en-US" sz="2500" spc="-100" dirty="0" smtClean="0">
                          <a:solidFill>
                            <a:srgbClr val="FF0000"/>
                          </a:solidFill>
                        </a:rPr>
                        <a:t> </a:t>
                      </a:r>
                      <a:r>
                        <a:rPr lang="en-US" sz="2500" spc="-100" dirty="0" err="1" smtClean="0">
                          <a:solidFill>
                            <a:srgbClr val="FF0000"/>
                          </a:solidFill>
                        </a:rPr>
                        <a:t>nhà</a:t>
                      </a:r>
                      <a:r>
                        <a:rPr lang="en-US" sz="2500" spc="-100" baseline="0" dirty="0" smtClean="0">
                          <a:solidFill>
                            <a:srgbClr val="FF0000"/>
                          </a:solidFill>
                        </a:rPr>
                        <a:t> </a:t>
                      </a:r>
                      <a:r>
                        <a:rPr lang="en-US" sz="2500" spc="-100" baseline="0" dirty="0" err="1" smtClean="0">
                          <a:solidFill>
                            <a:srgbClr val="FF0000"/>
                          </a:solidFill>
                        </a:rPr>
                        <a:t>nước</a:t>
                      </a:r>
                      <a:endParaRPr lang="en-US" sz="2500" spc="-100" dirty="0">
                        <a:solidFill>
                          <a:srgbClr val="FF0000"/>
                        </a:solidFill>
                      </a:endParaRPr>
                    </a:p>
                  </a:txBody>
                  <a:tcPr anchor="ctr"/>
                </a:tc>
              </a:tr>
              <a:tr h="1026188">
                <a:tc>
                  <a:txBody>
                    <a:bodyPr/>
                    <a:lstStyle/>
                    <a:p>
                      <a:pPr algn="ctr"/>
                      <a:r>
                        <a:rPr lang="en-US" sz="2500" spc="-100" dirty="0" smtClean="0">
                          <a:latin typeface="+mj-lt"/>
                        </a:rPr>
                        <a:t>HCLĐ</a:t>
                      </a:r>
                      <a:r>
                        <a:rPr lang="en-US" sz="2500" spc="-100" baseline="0" dirty="0" smtClean="0">
                          <a:latin typeface="+mj-lt"/>
                        </a:rPr>
                        <a:t> 2</a:t>
                      </a:r>
                      <a:endParaRPr lang="en-US" sz="2500" spc="-100" dirty="0">
                        <a:latin typeface="+mj-lt"/>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de-DE" sz="2500" b="0" i="0" u="none" strike="noStrike" cap="none" spc="-100" normalizeH="0" baseline="0" dirty="0" smtClean="0">
                          <a:ln>
                            <a:noFill/>
                          </a:ln>
                          <a:solidFill>
                            <a:schemeClr val="bg2"/>
                          </a:solidFill>
                          <a:effectLst/>
                          <a:latin typeface="Arial" charset="0"/>
                          <a:cs typeface="Times New Roman" pitchFamily="18" charset="0"/>
                        </a:rPr>
                        <a:t>Đã được HCLĐ3</a:t>
                      </a:r>
                      <a:endParaRPr kumimoji="0" lang="de-DE" sz="2500" b="0" i="0" u="none" strike="noStrike" kern="1200" cap="none" spc="-100" normalizeH="0" baseline="0" dirty="0" smtClean="0">
                        <a:ln>
                          <a:noFill/>
                        </a:ln>
                        <a:solidFill>
                          <a:srgbClr val="FF0000"/>
                        </a:solidFill>
                        <a:effectLst/>
                        <a:latin typeface="+mn-lt"/>
                        <a:ea typeface="+mn-ea"/>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de-DE" sz="2500" b="0" i="0" u="none" strike="noStrike" cap="none" spc="-100" normalizeH="0" baseline="0" dirty="0" smtClean="0">
                          <a:ln>
                            <a:noFill/>
                          </a:ln>
                          <a:solidFill>
                            <a:srgbClr val="290BDF"/>
                          </a:solidFill>
                          <a:effectLst/>
                          <a:latin typeface="+mj-lt"/>
                          <a:cs typeface="Times New Roman" pitchFamily="18" charset="0"/>
                        </a:rPr>
                        <a:t>03 SK TP</a:t>
                      </a:r>
                      <a:endParaRPr lang="en-US" sz="2500" spc="-100" baseline="0" dirty="0" smtClean="0">
                        <a:solidFill>
                          <a:srgbClr val="290BDF"/>
                        </a:solidFill>
                        <a:latin typeface="+mj-lt"/>
                      </a:endParaRPr>
                    </a:p>
                  </a:txBody>
                  <a:tcPr anchor="ctr"/>
                </a:tc>
                <a:tc>
                  <a:txBody>
                    <a:bodyPr/>
                    <a:lstStyle/>
                    <a:p>
                      <a:pPr algn="ctr"/>
                      <a:r>
                        <a:rPr lang="en-US" sz="2500" spc="-100" dirty="0" err="1" smtClean="0">
                          <a:solidFill>
                            <a:srgbClr val="290BDF"/>
                          </a:solidFill>
                        </a:rPr>
                        <a:t>Thành</a:t>
                      </a:r>
                      <a:r>
                        <a:rPr lang="en-US" sz="2500" spc="-100" baseline="0" dirty="0" smtClean="0">
                          <a:solidFill>
                            <a:srgbClr val="290BDF"/>
                          </a:solidFill>
                        </a:rPr>
                        <a:t> </a:t>
                      </a:r>
                      <a:r>
                        <a:rPr lang="en-US" sz="2500" spc="-100" baseline="0" dirty="0" err="1" smtClean="0">
                          <a:solidFill>
                            <a:srgbClr val="290BDF"/>
                          </a:solidFill>
                        </a:rPr>
                        <a:t>phố</a:t>
                      </a:r>
                      <a:endParaRPr lang="en-US" sz="2500" spc="-100" dirty="0">
                        <a:solidFill>
                          <a:srgbClr val="290BDF"/>
                        </a:solidFill>
                      </a:endParaRPr>
                    </a:p>
                  </a:txBody>
                  <a:tcPr anchor="ctr"/>
                </a:tc>
                <a:tc>
                  <a:txBody>
                    <a:bodyPr/>
                    <a:lstStyle/>
                    <a:p>
                      <a:pPr algn="ctr"/>
                      <a:r>
                        <a:rPr lang="en-US" sz="2500" spc="-100" dirty="0" err="1" smtClean="0">
                          <a:solidFill>
                            <a:srgbClr val="290BDF"/>
                          </a:solidFill>
                        </a:rPr>
                        <a:t>Thành</a:t>
                      </a:r>
                      <a:r>
                        <a:rPr lang="en-US" sz="2500" spc="-100" baseline="0" dirty="0" smtClean="0">
                          <a:solidFill>
                            <a:srgbClr val="290BDF"/>
                          </a:solidFill>
                        </a:rPr>
                        <a:t> </a:t>
                      </a:r>
                      <a:r>
                        <a:rPr lang="en-US" sz="2500" spc="-100" baseline="0" dirty="0" err="1" smtClean="0">
                          <a:solidFill>
                            <a:srgbClr val="290BDF"/>
                          </a:solidFill>
                        </a:rPr>
                        <a:t>phố</a:t>
                      </a:r>
                      <a:endParaRPr lang="en-US" sz="2500" spc="-100" dirty="0">
                        <a:solidFill>
                          <a:srgbClr val="290BDF"/>
                        </a:solidFill>
                      </a:endParaRPr>
                    </a:p>
                  </a:txBody>
                  <a:tcPr anchor="ctr"/>
                </a:tc>
                <a:tc>
                  <a:txBody>
                    <a:bodyPr/>
                    <a:lstStyle/>
                    <a:p>
                      <a:pPr algn="ctr"/>
                      <a:r>
                        <a:rPr lang="en-US" sz="2500" spc="-100" dirty="0" err="1" smtClean="0">
                          <a:solidFill>
                            <a:srgbClr val="290BDF"/>
                          </a:solidFill>
                        </a:rPr>
                        <a:t>Cấp</a:t>
                      </a:r>
                      <a:r>
                        <a:rPr lang="en-US" sz="2500" spc="-100" dirty="0" smtClean="0">
                          <a:solidFill>
                            <a:srgbClr val="290BDF"/>
                          </a:solidFill>
                        </a:rPr>
                        <a:t> </a:t>
                      </a:r>
                      <a:r>
                        <a:rPr lang="en-US" sz="2500" spc="-100" dirty="0" err="1" smtClean="0">
                          <a:solidFill>
                            <a:srgbClr val="290BDF"/>
                          </a:solidFill>
                        </a:rPr>
                        <a:t>thành</a:t>
                      </a:r>
                      <a:r>
                        <a:rPr lang="en-US" sz="2500" spc="-100" baseline="0" dirty="0" smtClean="0">
                          <a:solidFill>
                            <a:srgbClr val="290BDF"/>
                          </a:solidFill>
                        </a:rPr>
                        <a:t> </a:t>
                      </a:r>
                      <a:r>
                        <a:rPr lang="en-US" sz="2500" spc="-100" baseline="0" dirty="0" err="1" smtClean="0">
                          <a:solidFill>
                            <a:srgbClr val="290BDF"/>
                          </a:solidFill>
                        </a:rPr>
                        <a:t>phố</a:t>
                      </a:r>
                      <a:endParaRPr lang="en-US" sz="2500" spc="-100" dirty="0">
                        <a:solidFill>
                          <a:srgbClr val="290BDF"/>
                        </a:solidFill>
                      </a:endParaRPr>
                    </a:p>
                  </a:txBody>
                  <a:tcPr anchor="ctr"/>
                </a:tc>
              </a:tr>
              <a:tr h="1026188">
                <a:tc>
                  <a:txBody>
                    <a:bodyPr/>
                    <a:lstStyle/>
                    <a:p>
                      <a:pPr algn="ctr"/>
                      <a:r>
                        <a:rPr lang="en-US" sz="2500" spc="-100" dirty="0" smtClean="0"/>
                        <a:t>HCLĐ</a:t>
                      </a:r>
                      <a:r>
                        <a:rPr lang="en-US" sz="2500" spc="-100" baseline="0" dirty="0" smtClean="0"/>
                        <a:t> 3</a:t>
                      </a:r>
                      <a:endParaRPr lang="en-US" sz="2500" spc="-1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de-DE" sz="2500" b="0" i="0" u="none" strike="noStrike" cap="none" spc="-100" normalizeH="0" baseline="0" dirty="0" smtClean="0">
                          <a:ln>
                            <a:noFill/>
                          </a:ln>
                          <a:solidFill>
                            <a:schemeClr val="bg2"/>
                          </a:solidFill>
                          <a:effectLst/>
                          <a:latin typeface="Arial" charset="0"/>
                          <a:cs typeface="Times New Roman" pitchFamily="18" charset="0"/>
                        </a:rPr>
                        <a:t>Đã được BKTTg</a:t>
                      </a:r>
                      <a:endParaRPr kumimoji="0" lang="de-DE" sz="2500" b="0" i="0" u="none" strike="noStrike" kern="1200" cap="none" spc="-100" normalizeH="0" baseline="0" dirty="0" smtClean="0">
                        <a:ln>
                          <a:noFill/>
                        </a:ln>
                        <a:solidFill>
                          <a:srgbClr val="FF0000"/>
                        </a:solidFill>
                        <a:effectLst/>
                        <a:latin typeface="+mn-lt"/>
                        <a:ea typeface="+mn-ea"/>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0" lang="de-DE" sz="2500" b="0" i="0" u="none" strike="noStrike" cap="none" spc="-100" normalizeH="0" baseline="0" dirty="0" smtClean="0">
                          <a:ln>
                            <a:noFill/>
                          </a:ln>
                          <a:solidFill>
                            <a:srgbClr val="FF0000"/>
                          </a:solidFill>
                          <a:effectLst/>
                          <a:latin typeface="Arial" charset="0"/>
                          <a:cs typeface="Times New Roman" pitchFamily="18" charset="0"/>
                        </a:rPr>
                        <a:t>02 SK TP</a:t>
                      </a:r>
                      <a:endParaRPr lang="en-US" sz="2500" spc="-100" baseline="0" dirty="0" smtClean="0"/>
                    </a:p>
                  </a:txBody>
                  <a:tcPr anchor="ctr"/>
                </a:tc>
                <a:tc>
                  <a:txBody>
                    <a:bodyPr/>
                    <a:lstStyle/>
                    <a:p>
                      <a:pPr algn="ctr"/>
                      <a:r>
                        <a:rPr lang="en-US" sz="2500" spc="-100" dirty="0" err="1" smtClean="0">
                          <a:solidFill>
                            <a:srgbClr val="FF0000"/>
                          </a:solidFill>
                        </a:rPr>
                        <a:t>Lĩnh</a:t>
                      </a:r>
                      <a:r>
                        <a:rPr lang="en-US" sz="2500" spc="-100" baseline="0" dirty="0" smtClean="0">
                          <a:solidFill>
                            <a:srgbClr val="FF0000"/>
                          </a:solidFill>
                        </a:rPr>
                        <a:t> </a:t>
                      </a:r>
                      <a:r>
                        <a:rPr lang="en-US" sz="2500" spc="-100" baseline="0" dirty="0" err="1" smtClean="0">
                          <a:solidFill>
                            <a:srgbClr val="FF0000"/>
                          </a:solidFill>
                        </a:rPr>
                        <a:t>vực</a:t>
                      </a:r>
                      <a:endParaRPr lang="en-US" sz="2500" spc="-100" dirty="0">
                        <a:solidFill>
                          <a:srgbClr val="FF0000"/>
                        </a:solidFill>
                      </a:endParaRPr>
                    </a:p>
                  </a:txBody>
                  <a:tcPr anchor="ctr"/>
                </a:tc>
                <a:tc>
                  <a:txBody>
                    <a:bodyPr/>
                    <a:lstStyle/>
                    <a:p>
                      <a:pPr algn="ctr"/>
                      <a:r>
                        <a:rPr lang="en-US" sz="2500" spc="-100" dirty="0" err="1" smtClean="0">
                          <a:solidFill>
                            <a:srgbClr val="FF0000"/>
                          </a:solidFill>
                        </a:rPr>
                        <a:t>Lĩnh</a:t>
                      </a:r>
                      <a:r>
                        <a:rPr lang="en-US" sz="2500" spc="-100" baseline="0" dirty="0" smtClean="0">
                          <a:solidFill>
                            <a:srgbClr val="FF0000"/>
                          </a:solidFill>
                        </a:rPr>
                        <a:t> </a:t>
                      </a:r>
                      <a:r>
                        <a:rPr lang="en-US" sz="2500" spc="-100" baseline="0" dirty="0" err="1" smtClean="0">
                          <a:solidFill>
                            <a:srgbClr val="FF0000"/>
                          </a:solidFill>
                        </a:rPr>
                        <a:t>vực</a:t>
                      </a:r>
                      <a:endParaRPr lang="en-US" sz="2500" spc="-100" dirty="0">
                        <a:solidFill>
                          <a:srgbClr val="FF0000"/>
                        </a:solidFill>
                      </a:endParaRPr>
                    </a:p>
                  </a:txBody>
                  <a:tcPr anchor="ctr"/>
                </a:tc>
                <a:tc>
                  <a:txBody>
                    <a:bodyPr/>
                    <a:lstStyle/>
                    <a:p>
                      <a:pPr algn="ctr"/>
                      <a:r>
                        <a:rPr lang="en-US" sz="2500" spc="-100" dirty="0" err="1" smtClean="0">
                          <a:solidFill>
                            <a:srgbClr val="FF0000"/>
                          </a:solidFill>
                        </a:rPr>
                        <a:t>Trong</a:t>
                      </a:r>
                      <a:r>
                        <a:rPr lang="en-US" sz="2500" spc="-100" dirty="0" smtClean="0">
                          <a:solidFill>
                            <a:srgbClr val="FF0000"/>
                          </a:solidFill>
                        </a:rPr>
                        <a:t> </a:t>
                      </a:r>
                      <a:r>
                        <a:rPr lang="en-US" sz="2500" spc="-100" dirty="0" err="1" smtClean="0">
                          <a:solidFill>
                            <a:srgbClr val="FF0000"/>
                          </a:solidFill>
                        </a:rPr>
                        <a:t>lĩnh</a:t>
                      </a:r>
                      <a:r>
                        <a:rPr lang="en-US" sz="2500" spc="-100" baseline="0" dirty="0" smtClean="0">
                          <a:solidFill>
                            <a:srgbClr val="FF0000"/>
                          </a:solidFill>
                        </a:rPr>
                        <a:t> </a:t>
                      </a:r>
                      <a:r>
                        <a:rPr lang="en-US" sz="2500" spc="-100" baseline="0" dirty="0" err="1" smtClean="0">
                          <a:solidFill>
                            <a:srgbClr val="FF0000"/>
                          </a:solidFill>
                        </a:rPr>
                        <a:t>vực</a:t>
                      </a:r>
                      <a:endParaRPr lang="en-US" sz="2500" spc="-100" dirty="0">
                        <a:solidFill>
                          <a:srgbClr val="FF0000"/>
                        </a:solidFill>
                      </a:endParaRPr>
                    </a:p>
                  </a:txBody>
                  <a:tcPr anchor="ct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629400"/>
          </a:xfrm>
        </p:spPr>
        <p:txBody>
          <a:bodyPr/>
          <a:lstStyle/>
          <a:p>
            <a:pPr>
              <a:buNone/>
              <a:defRPr/>
            </a:pPr>
            <a:r>
              <a:rPr lang="de-DE" sz="2800" b="1" i="1" dirty="0" smtClean="0">
                <a:solidFill>
                  <a:srgbClr val="99FF33"/>
                </a:solidFill>
              </a:rPr>
              <a:t>4.3. </a:t>
            </a:r>
            <a:r>
              <a:rPr lang="de-DE" sz="2800" b="1" dirty="0" smtClean="0">
                <a:solidFill>
                  <a:srgbClr val="99FF33"/>
                </a:solidFill>
              </a:rPr>
              <a:t>Huân chương lao động (</a:t>
            </a:r>
            <a:r>
              <a:rPr lang="de-DE" sz="2800" b="1" i="1" dirty="0" smtClean="0">
                <a:solidFill>
                  <a:srgbClr val="99FF33"/>
                </a:solidFill>
              </a:rPr>
              <a:t>Đối với công nhân, nông dân) </a:t>
            </a:r>
            <a:r>
              <a:rPr lang="de-DE" sz="2400" b="1" i="1" dirty="0" smtClean="0">
                <a:solidFill>
                  <a:srgbClr val="FF0000"/>
                </a:solidFill>
              </a:rPr>
              <a:t>K2, Điều 22, 23, 24 NĐ 91)</a:t>
            </a:r>
            <a:endParaRPr lang="de-DE" sz="2800" b="1" i="1" dirty="0" smtClean="0">
              <a:solidFill>
                <a:srgbClr val="FF0000"/>
              </a:solidFill>
            </a:endParaRPr>
          </a:p>
          <a:p>
            <a:pPr>
              <a:buFont typeface="Wingdings" pitchFamily="2" charset="2"/>
              <a:buNone/>
              <a:defRPr/>
            </a:pPr>
            <a:endParaRPr lang="en-US" sz="3000" dirty="0" smtClean="0">
              <a:latin typeface="Arial"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650233137"/>
              </p:ext>
            </p:extLst>
          </p:nvPr>
        </p:nvGraphicFramePr>
        <p:xfrm>
          <a:off x="228600" y="990599"/>
          <a:ext cx="8686800" cy="5689067"/>
        </p:xfrm>
        <a:graphic>
          <a:graphicData uri="http://schemas.openxmlformats.org/drawingml/2006/table">
            <a:tbl>
              <a:tblPr firstRow="1" bandRow="1">
                <a:tableStyleId>{5C22544A-7EE6-4342-B048-85BDC9FD1C3A}</a:tableStyleId>
              </a:tblPr>
              <a:tblGrid>
                <a:gridCol w="1701538"/>
                <a:gridCol w="3327662"/>
                <a:gridCol w="3657600"/>
              </a:tblGrid>
              <a:tr h="578549">
                <a:tc>
                  <a:txBody>
                    <a:bodyPr/>
                    <a:lstStyle/>
                    <a:p>
                      <a:pPr algn="just">
                        <a:lnSpc>
                          <a:spcPct val="120000"/>
                        </a:lnSpc>
                      </a:pPr>
                      <a:endParaRPr lang="en-US" sz="2500" dirty="0"/>
                    </a:p>
                  </a:txBody>
                  <a:tcPr/>
                </a:tc>
                <a:tc>
                  <a:txBody>
                    <a:bodyPr/>
                    <a:lstStyle/>
                    <a:p>
                      <a:pPr algn="just">
                        <a:lnSpc>
                          <a:spcPct val="120000"/>
                        </a:lnSpc>
                      </a:pPr>
                      <a:r>
                        <a:rPr lang="en-US" sz="2500" dirty="0" err="1" smtClean="0"/>
                        <a:t>Công</a:t>
                      </a:r>
                      <a:r>
                        <a:rPr lang="en-US" sz="2500" baseline="0" dirty="0" smtClean="0"/>
                        <a:t> </a:t>
                      </a:r>
                      <a:r>
                        <a:rPr lang="en-US" sz="2500" baseline="0" dirty="0" err="1" smtClean="0"/>
                        <a:t>nhân</a:t>
                      </a:r>
                      <a:endParaRPr lang="en-US" sz="2500" dirty="0"/>
                    </a:p>
                  </a:txBody>
                  <a:tcPr anchor="ctr"/>
                </a:tc>
                <a:tc>
                  <a:txBody>
                    <a:bodyPr/>
                    <a:lstStyle/>
                    <a:p>
                      <a:pPr algn="just">
                        <a:lnSpc>
                          <a:spcPct val="120000"/>
                        </a:lnSpc>
                      </a:pPr>
                      <a:r>
                        <a:rPr lang="en-US" sz="2500" dirty="0" err="1" smtClean="0"/>
                        <a:t>Nông</a:t>
                      </a:r>
                      <a:r>
                        <a:rPr lang="en-US" sz="2500" baseline="0" dirty="0" smtClean="0"/>
                        <a:t> </a:t>
                      </a:r>
                      <a:r>
                        <a:rPr lang="en-US" sz="2500" baseline="0" dirty="0" err="1" smtClean="0"/>
                        <a:t>dân</a:t>
                      </a:r>
                      <a:endParaRPr lang="en-US" sz="2500" dirty="0"/>
                    </a:p>
                  </a:txBody>
                  <a:tcPr anchor="ctr"/>
                </a:tc>
              </a:tr>
              <a:tr h="1542798">
                <a:tc>
                  <a:txBody>
                    <a:bodyPr/>
                    <a:lstStyle/>
                    <a:p>
                      <a:pPr algn="just">
                        <a:lnSpc>
                          <a:spcPct val="120000"/>
                        </a:lnSpc>
                      </a:pPr>
                      <a:r>
                        <a:rPr lang="en-US" sz="2500" dirty="0" smtClean="0"/>
                        <a:t>HCLĐ</a:t>
                      </a:r>
                      <a:r>
                        <a:rPr lang="en-US" sz="2500" baseline="0" dirty="0" smtClean="0"/>
                        <a:t> 1</a:t>
                      </a:r>
                      <a:endParaRPr lang="en-US" sz="2500" dirty="0"/>
                    </a:p>
                  </a:txBody>
                  <a:tcPr anchor="ctr"/>
                </a:tc>
                <a:tc>
                  <a:txBody>
                    <a:bodyPr/>
                    <a:lstStyle/>
                    <a:p>
                      <a:pPr algn="just">
                        <a:lnSpc>
                          <a:spcPct val="120000"/>
                        </a:lnSpc>
                      </a:pPr>
                      <a:r>
                        <a:rPr lang="de-DE" sz="2500" spc="-20" baseline="0" dirty="0" smtClean="0">
                          <a:solidFill>
                            <a:schemeClr val="bg2"/>
                          </a:solidFill>
                          <a:latin typeface="Arial" charset="0"/>
                        </a:rPr>
                        <a:t>Giảm từ </a:t>
                      </a:r>
                      <a:r>
                        <a:rPr lang="de-DE" sz="2500" spc="-20" baseline="0" dirty="0" smtClean="0">
                          <a:solidFill>
                            <a:srgbClr val="FF0000"/>
                          </a:solidFill>
                          <a:latin typeface="Arial" charset="0"/>
                        </a:rPr>
                        <a:t>07</a:t>
                      </a:r>
                      <a:r>
                        <a:rPr lang="de-DE" sz="2500" spc="-20" baseline="0" dirty="0" smtClean="0">
                          <a:solidFill>
                            <a:schemeClr val="bg2"/>
                          </a:solidFill>
                          <a:latin typeface="Arial" charset="0"/>
                        </a:rPr>
                        <a:t> phát minh, sáng chế xuống </a:t>
                      </a:r>
                      <a:r>
                        <a:rPr lang="de-DE" sz="2500" spc="-20" baseline="0" dirty="0" smtClean="0">
                          <a:solidFill>
                            <a:srgbClr val="FF0000"/>
                          </a:solidFill>
                          <a:latin typeface="Arial" charset="0"/>
                        </a:rPr>
                        <a:t>04</a:t>
                      </a:r>
                      <a:r>
                        <a:rPr lang="de-DE" sz="2500" spc="-20" baseline="0" dirty="0" smtClean="0">
                          <a:solidFill>
                            <a:schemeClr val="bg2"/>
                          </a:solidFill>
                          <a:latin typeface="Arial" charset="0"/>
                        </a:rPr>
                        <a:t> phát minh, sáng chế</a:t>
                      </a:r>
                      <a:endParaRPr lang="en-US" sz="2500" spc="-20" baseline="0" dirty="0">
                        <a:solidFill>
                          <a:schemeClr val="bg2"/>
                        </a:solidFill>
                      </a:endParaRPr>
                    </a:p>
                  </a:txBody>
                  <a:tcPr anchor="ctr"/>
                </a:tc>
                <a:tc>
                  <a:txBody>
                    <a:bodyPr/>
                    <a:lstStyle/>
                    <a:p>
                      <a:pPr algn="just">
                        <a:lnSpc>
                          <a:spcPct val="120000"/>
                        </a:lnSpc>
                      </a:pPr>
                      <a:r>
                        <a:rPr lang="de-DE" sz="2500" dirty="0" smtClean="0">
                          <a:solidFill>
                            <a:schemeClr val="bg2"/>
                          </a:solidFill>
                          <a:latin typeface="Arial" charset="0"/>
                        </a:rPr>
                        <a:t>Giảm từ </a:t>
                      </a:r>
                      <a:r>
                        <a:rPr lang="de-DE" sz="2500" dirty="0" smtClean="0">
                          <a:solidFill>
                            <a:srgbClr val="FF0000"/>
                          </a:solidFill>
                          <a:latin typeface="Arial" charset="0"/>
                        </a:rPr>
                        <a:t>07</a:t>
                      </a:r>
                      <a:r>
                        <a:rPr lang="de-DE" sz="2500" dirty="0" smtClean="0">
                          <a:solidFill>
                            <a:schemeClr val="bg2"/>
                          </a:solidFill>
                          <a:latin typeface="Arial" charset="0"/>
                        </a:rPr>
                        <a:t> năm có mô hình hiệu quả và ổn định xuống còn </a:t>
                      </a:r>
                      <a:r>
                        <a:rPr lang="de-DE" sz="2500" dirty="0" smtClean="0">
                          <a:solidFill>
                            <a:srgbClr val="FF0000"/>
                          </a:solidFill>
                          <a:latin typeface="Arial" charset="0"/>
                        </a:rPr>
                        <a:t>05</a:t>
                      </a:r>
                      <a:r>
                        <a:rPr lang="de-DE" sz="2500" dirty="0" smtClean="0">
                          <a:solidFill>
                            <a:schemeClr val="bg2"/>
                          </a:solidFill>
                          <a:latin typeface="Arial" charset="0"/>
                        </a:rPr>
                        <a:t> năm </a:t>
                      </a:r>
                      <a:endParaRPr lang="en-US" sz="2500" dirty="0">
                        <a:solidFill>
                          <a:schemeClr val="bg2"/>
                        </a:solidFill>
                      </a:endParaRPr>
                    </a:p>
                  </a:txBody>
                  <a:tcPr anchor="ctr"/>
                </a:tc>
              </a:tr>
              <a:tr h="1542798">
                <a:tc>
                  <a:txBody>
                    <a:bodyPr/>
                    <a:lstStyle/>
                    <a:p>
                      <a:pPr algn="just">
                        <a:lnSpc>
                          <a:spcPct val="120000"/>
                        </a:lnSpc>
                      </a:pPr>
                      <a:r>
                        <a:rPr lang="en-US" sz="2500" dirty="0" smtClean="0">
                          <a:solidFill>
                            <a:schemeClr val="bg2"/>
                          </a:solidFill>
                        </a:rPr>
                        <a:t>HCLĐ</a:t>
                      </a:r>
                      <a:r>
                        <a:rPr lang="en-US" sz="2500" baseline="0" dirty="0" smtClean="0">
                          <a:solidFill>
                            <a:schemeClr val="bg2"/>
                          </a:solidFill>
                        </a:rPr>
                        <a:t> 2</a:t>
                      </a:r>
                      <a:endParaRPr lang="en-US" sz="2500" dirty="0">
                        <a:solidFill>
                          <a:schemeClr val="bg2"/>
                        </a:solidFill>
                      </a:endParaRPr>
                    </a:p>
                  </a:txBody>
                  <a:tcPr anchor="ctr">
                    <a:solidFill>
                      <a:schemeClr val="accent4">
                        <a:lumMod val="90000"/>
                      </a:schemeClr>
                    </a:solidFill>
                  </a:tcPr>
                </a:tc>
                <a:tc>
                  <a:txBody>
                    <a:bodyPr/>
                    <a:lstStyle/>
                    <a:p>
                      <a:pPr algn="just">
                        <a:lnSpc>
                          <a:spcPct val="120000"/>
                        </a:lnSpc>
                      </a:pPr>
                      <a:r>
                        <a:rPr lang="de-DE" sz="2500" spc="-20" baseline="0" dirty="0" smtClean="0">
                          <a:solidFill>
                            <a:schemeClr val="bg2"/>
                          </a:solidFill>
                          <a:latin typeface="Arial" charset="0"/>
                        </a:rPr>
                        <a:t>Giảm từ </a:t>
                      </a:r>
                      <a:r>
                        <a:rPr lang="de-DE" sz="2500" spc="-20" baseline="0" dirty="0" smtClean="0">
                          <a:solidFill>
                            <a:srgbClr val="FF0000"/>
                          </a:solidFill>
                          <a:latin typeface="Arial" charset="0"/>
                        </a:rPr>
                        <a:t>05</a:t>
                      </a:r>
                      <a:r>
                        <a:rPr lang="de-DE" sz="2500" spc="-20" baseline="0" dirty="0" smtClean="0">
                          <a:solidFill>
                            <a:schemeClr val="bg2"/>
                          </a:solidFill>
                          <a:latin typeface="Arial" charset="0"/>
                        </a:rPr>
                        <a:t> phát minh, sáng chế xuống </a:t>
                      </a:r>
                      <a:r>
                        <a:rPr lang="de-DE" sz="2500" spc="-20" baseline="0" dirty="0" smtClean="0">
                          <a:solidFill>
                            <a:srgbClr val="FF0000"/>
                          </a:solidFill>
                          <a:latin typeface="Arial" charset="0"/>
                        </a:rPr>
                        <a:t>03</a:t>
                      </a:r>
                      <a:r>
                        <a:rPr lang="de-DE" sz="2500" spc="-20" baseline="0" dirty="0" smtClean="0">
                          <a:solidFill>
                            <a:schemeClr val="bg2"/>
                          </a:solidFill>
                          <a:latin typeface="Arial" charset="0"/>
                        </a:rPr>
                        <a:t> phát minh, sáng chế </a:t>
                      </a:r>
                      <a:endParaRPr lang="en-US" sz="2500" spc="-20" baseline="0" dirty="0">
                        <a:solidFill>
                          <a:schemeClr val="bg2"/>
                        </a:solidFill>
                      </a:endParaRPr>
                    </a:p>
                  </a:txBody>
                  <a:tcPr anchor="ctr">
                    <a:solidFill>
                      <a:schemeClr val="accent4">
                        <a:lumMod val="90000"/>
                      </a:schemeClr>
                    </a:solidFill>
                  </a:tcPr>
                </a:tc>
                <a:tc>
                  <a:txBody>
                    <a:bodyPr/>
                    <a:lstStyle/>
                    <a:p>
                      <a:pPr algn="just">
                        <a:lnSpc>
                          <a:spcPct val="120000"/>
                        </a:lnSpc>
                      </a:pPr>
                      <a:r>
                        <a:rPr lang="de-DE" sz="2500" dirty="0" smtClean="0">
                          <a:solidFill>
                            <a:schemeClr val="bg2"/>
                          </a:solidFill>
                          <a:latin typeface="Arial" charset="0"/>
                        </a:rPr>
                        <a:t>Giảm từ </a:t>
                      </a:r>
                      <a:r>
                        <a:rPr lang="de-DE" sz="2500" dirty="0" smtClean="0">
                          <a:solidFill>
                            <a:srgbClr val="FF0000"/>
                          </a:solidFill>
                          <a:latin typeface="Arial" charset="0"/>
                        </a:rPr>
                        <a:t>05</a:t>
                      </a:r>
                      <a:r>
                        <a:rPr lang="de-DE" sz="2500" dirty="0" smtClean="0">
                          <a:solidFill>
                            <a:schemeClr val="bg2"/>
                          </a:solidFill>
                          <a:latin typeface="Arial" charset="0"/>
                        </a:rPr>
                        <a:t> năm có mô hình hiệu quả và ổn định xuống còn </a:t>
                      </a:r>
                      <a:r>
                        <a:rPr lang="de-DE" sz="2500" dirty="0" smtClean="0">
                          <a:solidFill>
                            <a:srgbClr val="FF0000"/>
                          </a:solidFill>
                          <a:latin typeface="Arial" charset="0"/>
                        </a:rPr>
                        <a:t>04</a:t>
                      </a:r>
                      <a:r>
                        <a:rPr lang="de-DE" sz="2500" dirty="0" smtClean="0">
                          <a:solidFill>
                            <a:schemeClr val="bg2"/>
                          </a:solidFill>
                          <a:latin typeface="Arial" charset="0"/>
                        </a:rPr>
                        <a:t> năm </a:t>
                      </a:r>
                      <a:endParaRPr lang="en-US" sz="2500" dirty="0">
                        <a:solidFill>
                          <a:schemeClr val="bg2"/>
                        </a:solidFill>
                      </a:endParaRPr>
                    </a:p>
                  </a:txBody>
                  <a:tcPr anchor="ctr">
                    <a:solidFill>
                      <a:schemeClr val="accent4">
                        <a:lumMod val="90000"/>
                      </a:schemeClr>
                    </a:solidFill>
                  </a:tcPr>
                </a:tc>
              </a:tr>
              <a:tr h="2024922">
                <a:tc>
                  <a:txBody>
                    <a:bodyPr/>
                    <a:lstStyle/>
                    <a:p>
                      <a:pPr algn="just">
                        <a:lnSpc>
                          <a:spcPct val="120000"/>
                        </a:lnSpc>
                      </a:pPr>
                      <a:r>
                        <a:rPr lang="en-US" sz="2500" dirty="0" smtClean="0"/>
                        <a:t>HCLĐ</a:t>
                      </a:r>
                      <a:r>
                        <a:rPr lang="en-US" sz="2500" baseline="0" dirty="0" smtClean="0"/>
                        <a:t> 3</a:t>
                      </a:r>
                      <a:endParaRPr lang="en-US" sz="2500" dirty="0"/>
                    </a:p>
                  </a:txBody>
                  <a:tcPr anchor="ctr"/>
                </a:tc>
                <a:tc>
                  <a:txBody>
                    <a:bodyPr/>
                    <a:lstStyle/>
                    <a:p>
                      <a:pPr algn="just">
                        <a:lnSpc>
                          <a:spcPct val="120000"/>
                        </a:lnSpc>
                      </a:pPr>
                      <a:r>
                        <a:rPr lang="de-DE" sz="2500" dirty="0" smtClean="0">
                          <a:solidFill>
                            <a:schemeClr val="bg2"/>
                          </a:solidFill>
                          <a:latin typeface="Arial" charset="0"/>
                        </a:rPr>
                        <a:t>Giảm từ </a:t>
                      </a:r>
                      <a:r>
                        <a:rPr lang="de-DE" sz="2500" dirty="0" smtClean="0">
                          <a:solidFill>
                            <a:srgbClr val="FF0000"/>
                          </a:solidFill>
                          <a:latin typeface="Arial" charset="0"/>
                        </a:rPr>
                        <a:t>03</a:t>
                      </a:r>
                      <a:r>
                        <a:rPr lang="de-DE" sz="2500" dirty="0" smtClean="0">
                          <a:solidFill>
                            <a:schemeClr val="bg2"/>
                          </a:solidFill>
                          <a:latin typeface="Arial" charset="0"/>
                        </a:rPr>
                        <a:t> phát minh, sáng chế xuống </a:t>
                      </a:r>
                      <a:r>
                        <a:rPr lang="de-DE" sz="2500" dirty="0" smtClean="0">
                          <a:solidFill>
                            <a:srgbClr val="FF0000"/>
                          </a:solidFill>
                          <a:latin typeface="Arial" charset="0"/>
                        </a:rPr>
                        <a:t>02</a:t>
                      </a:r>
                      <a:r>
                        <a:rPr lang="de-DE" sz="2500" dirty="0" smtClean="0">
                          <a:solidFill>
                            <a:schemeClr val="bg2"/>
                          </a:solidFill>
                          <a:latin typeface="Arial" charset="0"/>
                        </a:rPr>
                        <a:t> phát minh</a:t>
                      </a:r>
                      <a:endParaRPr lang="en-US" sz="2500" dirty="0">
                        <a:solidFill>
                          <a:schemeClr val="bg2"/>
                        </a:solidFill>
                      </a:endParaRPr>
                    </a:p>
                  </a:txBody>
                  <a:tcPr anchor="ctr"/>
                </a:tc>
                <a:tc>
                  <a:txBody>
                    <a:bodyPr/>
                    <a:lstStyle/>
                    <a:p>
                      <a:pPr algn="just">
                        <a:lnSpc>
                          <a:spcPct val="120000"/>
                        </a:lnSpc>
                      </a:pPr>
                      <a:r>
                        <a:rPr lang="de-DE" sz="2500" dirty="0" smtClean="0">
                          <a:solidFill>
                            <a:srgbClr val="FF0000"/>
                          </a:solidFill>
                          <a:latin typeface="Arial" charset="0"/>
                        </a:rPr>
                        <a:t>Giữ nguyên tiêu chuẩn như cũ </a:t>
                      </a:r>
                      <a:r>
                        <a:rPr lang="de-DE" sz="2500" i="1" dirty="0" smtClean="0">
                          <a:latin typeface="Arial" charset="0"/>
                        </a:rPr>
                        <a:t>(có mô hình hiệu quả và ổn định </a:t>
                      </a:r>
                      <a:r>
                        <a:rPr lang="de-DE" sz="2500" i="1" dirty="0" smtClean="0">
                          <a:solidFill>
                            <a:srgbClr val="FF0000"/>
                          </a:solidFill>
                          <a:latin typeface="Arial" charset="0"/>
                        </a:rPr>
                        <a:t>từ 03 năm trở lên</a:t>
                      </a:r>
                      <a:r>
                        <a:rPr lang="de-DE" sz="2500" i="1" dirty="0" smtClean="0">
                          <a:latin typeface="Arial" charset="0"/>
                        </a:rPr>
                        <a:t>)</a:t>
                      </a:r>
                      <a:endParaRPr lang="en-US" sz="2500" dirty="0"/>
                    </a:p>
                  </a:txBody>
                  <a:tcPr anchor="ct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613612"/>
            <a:ext cx="8915400" cy="609600"/>
          </a:xfrm>
        </p:spPr>
        <p:txBody>
          <a:bodyPr/>
          <a:lstStyle/>
          <a:p>
            <a:pPr algn="l">
              <a:lnSpc>
                <a:spcPct val="110000"/>
              </a:lnSpc>
              <a:spcBef>
                <a:spcPts val="600"/>
              </a:spcBef>
              <a:defRPr/>
            </a:pPr>
            <a:r>
              <a:rPr lang="en-US" sz="2800" b="1" i="1" dirty="0" smtClean="0">
                <a:solidFill>
                  <a:srgbClr val="99FF33"/>
                </a:solidFill>
              </a:rPr>
              <a:t> 5. </a:t>
            </a:r>
            <a:r>
              <a:rPr lang="en-US" sz="2800" b="1" i="1" dirty="0" err="1" smtClean="0">
                <a:solidFill>
                  <a:srgbClr val="99FF33"/>
                </a:solidFill>
              </a:rPr>
              <a:t>Bằng</a:t>
            </a:r>
            <a:r>
              <a:rPr lang="en-US" sz="2800" b="1" i="1" dirty="0" smtClean="0">
                <a:solidFill>
                  <a:srgbClr val="99FF33"/>
                </a:solidFill>
              </a:rPr>
              <a:t> </a:t>
            </a:r>
            <a:r>
              <a:rPr lang="en-US" sz="2800" b="1" i="1" dirty="0" err="1" smtClean="0">
                <a:solidFill>
                  <a:srgbClr val="99FF33"/>
                </a:solidFill>
              </a:rPr>
              <a:t>khen</a:t>
            </a:r>
            <a:r>
              <a:rPr lang="en-US" sz="2800" b="1" i="1" dirty="0" smtClean="0">
                <a:solidFill>
                  <a:srgbClr val="99FF33"/>
                </a:solidFill>
              </a:rPr>
              <a:t> </a:t>
            </a:r>
            <a:r>
              <a:rPr lang="en-US" sz="2800" b="1" i="1" dirty="0" err="1" smtClean="0">
                <a:solidFill>
                  <a:srgbClr val="99FF33"/>
                </a:solidFill>
              </a:rPr>
              <a:t>của</a:t>
            </a:r>
            <a:r>
              <a:rPr lang="en-US" sz="2800" b="1" i="1" dirty="0" smtClean="0">
                <a:solidFill>
                  <a:srgbClr val="99FF33"/>
                </a:solidFill>
              </a:rPr>
              <a:t> </a:t>
            </a:r>
            <a:r>
              <a:rPr lang="en-US" sz="2800" b="1" i="1" dirty="0" err="1" smtClean="0">
                <a:solidFill>
                  <a:srgbClr val="99FF33"/>
                </a:solidFill>
              </a:rPr>
              <a:t>Thủ</a:t>
            </a:r>
            <a:r>
              <a:rPr lang="en-US" sz="2800" b="1" i="1" dirty="0" smtClean="0">
                <a:solidFill>
                  <a:srgbClr val="99FF33"/>
                </a:solidFill>
              </a:rPr>
              <a:t> </a:t>
            </a:r>
            <a:r>
              <a:rPr lang="en-US" sz="2800" b="1" i="1" dirty="0" err="1" smtClean="0">
                <a:solidFill>
                  <a:srgbClr val="99FF33"/>
                </a:solidFill>
              </a:rPr>
              <a:t>tướng</a:t>
            </a:r>
            <a:r>
              <a:rPr lang="en-US" sz="2800" b="1" i="1" dirty="0" smtClean="0">
                <a:solidFill>
                  <a:srgbClr val="99FF33"/>
                </a:solidFill>
              </a:rPr>
              <a:t> </a:t>
            </a:r>
            <a:r>
              <a:rPr lang="en-US" sz="2800" b="1" i="1" dirty="0" err="1" smtClean="0">
                <a:solidFill>
                  <a:srgbClr val="99FF33"/>
                </a:solidFill>
              </a:rPr>
              <a:t>Chính</a:t>
            </a:r>
            <a:r>
              <a:rPr lang="en-US" sz="2800" b="1" i="1" dirty="0" smtClean="0">
                <a:solidFill>
                  <a:srgbClr val="99FF33"/>
                </a:solidFill>
              </a:rPr>
              <a:t> </a:t>
            </a:r>
            <a:r>
              <a:rPr lang="en-US" sz="2800" b="1" i="1" dirty="0" err="1" smtClean="0">
                <a:solidFill>
                  <a:srgbClr val="99FF33"/>
                </a:solidFill>
              </a:rPr>
              <a:t>phủ</a:t>
            </a:r>
            <a:r>
              <a:rPr lang="en-US" sz="2800" b="1" i="1" dirty="0" smtClean="0">
                <a:solidFill>
                  <a:srgbClr val="99FF33"/>
                </a:solidFill>
              </a:rPr>
              <a:t> </a:t>
            </a:r>
            <a:r>
              <a:rPr lang="en-US" sz="2800" b="1" dirty="0" smtClean="0">
                <a:solidFill>
                  <a:srgbClr val="FF0000"/>
                </a:solidFill>
              </a:rPr>
              <a:t>(</a:t>
            </a:r>
            <a:r>
              <a:rPr lang="en-US" sz="2800" b="1" dirty="0" err="1" smtClean="0">
                <a:solidFill>
                  <a:srgbClr val="FF0000"/>
                </a:solidFill>
              </a:rPr>
              <a:t>Điều</a:t>
            </a:r>
            <a:r>
              <a:rPr lang="en-US" sz="2800" b="1" dirty="0" smtClean="0">
                <a:solidFill>
                  <a:srgbClr val="FF0000"/>
                </a:solidFill>
              </a:rPr>
              <a:t> 38)</a:t>
            </a:r>
            <a:br>
              <a:rPr lang="en-US" sz="2800" b="1" dirty="0" smtClean="0">
                <a:solidFill>
                  <a:srgbClr val="FF0000"/>
                </a:solidFill>
              </a:rPr>
            </a:br>
            <a:r>
              <a:rPr lang="en-US" sz="2500" b="1" dirty="0" smtClean="0">
                <a:solidFill>
                  <a:srgbClr val="FFFF00"/>
                </a:solidFill>
              </a:rPr>
              <a:t>5.1. </a:t>
            </a:r>
            <a:r>
              <a:rPr lang="en-US" sz="2500" b="1" dirty="0" err="1" smtClean="0">
                <a:solidFill>
                  <a:srgbClr val="FFFF00"/>
                </a:solidFill>
              </a:rPr>
              <a:t>Đối</a:t>
            </a:r>
            <a:r>
              <a:rPr lang="en-US" sz="2500" b="1" dirty="0" smtClean="0">
                <a:solidFill>
                  <a:srgbClr val="FFFF00"/>
                </a:solidFill>
              </a:rPr>
              <a:t> </a:t>
            </a:r>
            <a:r>
              <a:rPr lang="en-US" sz="2500" b="1" dirty="0" err="1" smtClean="0">
                <a:solidFill>
                  <a:srgbClr val="FFFF00"/>
                </a:solidFill>
              </a:rPr>
              <a:t>với</a:t>
            </a:r>
            <a:r>
              <a:rPr lang="en-US" sz="2500" b="1" dirty="0" smtClean="0">
                <a:solidFill>
                  <a:srgbClr val="FFFF00"/>
                </a:solidFill>
              </a:rPr>
              <a:t> </a:t>
            </a:r>
            <a:r>
              <a:rPr lang="en-US" sz="2500" b="1" dirty="0" err="1" smtClean="0">
                <a:solidFill>
                  <a:srgbClr val="FFFF00"/>
                </a:solidFill>
              </a:rPr>
              <a:t>tập</a:t>
            </a:r>
            <a:r>
              <a:rPr lang="en-US" sz="2500" b="1" dirty="0" smtClean="0">
                <a:solidFill>
                  <a:srgbClr val="FFFF00"/>
                </a:solidFill>
              </a:rPr>
              <a:t> </a:t>
            </a:r>
            <a:r>
              <a:rPr lang="en-US" sz="2500" b="1" dirty="0" err="1" smtClean="0">
                <a:solidFill>
                  <a:srgbClr val="FFFF00"/>
                </a:solidFill>
              </a:rPr>
              <a:t>thể</a:t>
            </a:r>
            <a:r>
              <a:rPr lang="en-US" sz="2800" b="1" i="1" dirty="0" smtClean="0">
                <a:solidFill>
                  <a:srgbClr val="99FF33"/>
                </a:solidFill>
              </a:rPr>
              <a:t/>
            </a:r>
            <a:br>
              <a:rPr lang="en-US" sz="2800" b="1" i="1" dirty="0" smtClean="0">
                <a:solidFill>
                  <a:srgbClr val="99FF33"/>
                </a:solidFill>
              </a:rPr>
            </a:br>
            <a:r>
              <a:rPr lang="de-DE" sz="3600" b="1" dirty="0" smtClean="0">
                <a:solidFill>
                  <a:srgbClr val="99FF33"/>
                </a:solidFill>
              </a:rPr>
              <a:t>	</a:t>
            </a:r>
            <a:endParaRPr lang="en-US" dirty="0" smtClean="0">
              <a:solidFill>
                <a:srgbClr val="99FF33"/>
              </a:solidFill>
            </a:endParaRPr>
          </a:p>
        </p:txBody>
      </p:sp>
      <p:graphicFrame>
        <p:nvGraphicFramePr>
          <p:cNvPr id="150587" name="Group 59"/>
          <p:cNvGraphicFramePr>
            <a:graphicFrameLocks noGrp="1"/>
          </p:cNvGraphicFramePr>
          <p:nvPr>
            <p:extLst>
              <p:ext uri="{D42A27DB-BD31-4B8C-83A1-F6EECF244321}">
                <p14:modId xmlns:p14="http://schemas.microsoft.com/office/powerpoint/2010/main" val="2351793459"/>
              </p:ext>
            </p:extLst>
          </p:nvPr>
        </p:nvGraphicFramePr>
        <p:xfrm>
          <a:off x="537410" y="2666997"/>
          <a:ext cx="8153400" cy="3886200"/>
        </p:xfrm>
        <a:graphic>
          <a:graphicData uri="http://schemas.openxmlformats.org/drawingml/2006/table">
            <a:tbl>
              <a:tblPr/>
              <a:tblGrid>
                <a:gridCol w="3868907"/>
                <a:gridCol w="4284493"/>
              </a:tblGrid>
              <a:tr h="8249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Verdana" pitchFamily="34"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Verdana" pitchFamily="34" charset="0"/>
                          <a:cs typeface="Arial" charset="0"/>
                        </a:rPr>
                        <a:t> NGHỊ ĐỊNH 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Verdana" pitchFamily="34" charset="0"/>
                          <a:cs typeface="Arial" charset="0"/>
                        </a:rPr>
                        <a:t>TIÊU CHUẨN THEO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2"/>
                          </a:solidFill>
                          <a:effectLst/>
                          <a:latin typeface="Verdana" pitchFamily="34" charset="0"/>
                          <a:cs typeface="Arial" charset="0"/>
                        </a:rPr>
                        <a:t> NGHỊ ĐỊNH 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3061203">
                <a:tc>
                  <a:txBody>
                    <a:bodyPr/>
                    <a:lstStyle/>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Times New Roman" pitchFamily="18" charset="0"/>
                        </a:rPr>
                        <a:t>Đã được Bằng khen TP, 05 năm tiếp theo liên tục hoàn thành xuất sắc nhiệm vụ</a:t>
                      </a:r>
                      <a:r>
                        <a:rPr kumimoji="0" lang="de-DE" sz="2800" b="0" i="1" u="none" strike="noStrike" cap="none" normalizeH="0" baseline="0" dirty="0" smtClean="0">
                          <a:ln>
                            <a:noFill/>
                          </a:ln>
                          <a:solidFill>
                            <a:srgbClr val="003B76"/>
                          </a:solidFill>
                          <a:effectLst/>
                          <a:latin typeface="Arial" charset="0"/>
                          <a:cs typeface="Times New Roman" pitchFamily="18" charset="0"/>
                        </a:rPr>
                        <a:t>,</a:t>
                      </a:r>
                      <a:r>
                        <a:rPr kumimoji="0" lang="de-DE" sz="2800" b="1" i="1" u="none" strike="noStrike" cap="none" normalizeH="0" baseline="0" dirty="0" smtClean="0">
                          <a:ln>
                            <a:noFill/>
                          </a:ln>
                          <a:solidFill>
                            <a:srgbClr val="003B76"/>
                          </a:solidFill>
                          <a:effectLst/>
                          <a:latin typeface="Arial" charset="0"/>
                          <a:cs typeface="Times New Roman" pitchFamily="18" charset="0"/>
                        </a:rPr>
                        <a:t> </a:t>
                      </a:r>
                      <a:r>
                        <a:rPr kumimoji="0" lang="de-DE" sz="2800" b="0" i="0" u="none" strike="noStrike" cap="none" normalizeH="0" baseline="0" dirty="0" smtClean="0">
                          <a:ln>
                            <a:noFill/>
                          </a:ln>
                          <a:solidFill>
                            <a:srgbClr val="003B76"/>
                          </a:solidFill>
                          <a:effectLst/>
                          <a:latin typeface="Arial" charset="0"/>
                          <a:cs typeface="Times New Roman" pitchFamily="18" charset="0"/>
                        </a:rPr>
                        <a:t>trong đó đã được tặng thưởng 01 Cờ TP</a:t>
                      </a:r>
                      <a:endParaRPr kumimoji="0" lang="en-US" sz="2800" b="0" i="0" u="none" strike="noStrike" cap="none" normalizeH="0" baseline="0" dirty="0" smtClean="0">
                        <a:ln>
                          <a:noFill/>
                        </a:ln>
                        <a:solidFill>
                          <a:srgbClr val="003B76"/>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c>
                  <a:txBody>
                    <a:bodyPr/>
                    <a:lstStyle/>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Times New Roman" pitchFamily="18" charset="0"/>
                        </a:rPr>
                        <a:t>Đã được Bằng khen TP, </a:t>
                      </a:r>
                      <a:r>
                        <a:rPr kumimoji="0" lang="de-DE" sz="2800" b="0" i="0" u="none" strike="noStrike" cap="none" normalizeH="0" baseline="0" dirty="0" smtClean="0">
                          <a:ln>
                            <a:noFill/>
                          </a:ln>
                          <a:solidFill>
                            <a:srgbClr val="FF0000"/>
                          </a:solidFill>
                          <a:effectLst/>
                          <a:latin typeface="Arial" charset="0"/>
                          <a:cs typeface="Times New Roman" pitchFamily="18" charset="0"/>
                        </a:rPr>
                        <a:t>05 năm tiếp theo trở lên </a:t>
                      </a:r>
                      <a:r>
                        <a:rPr kumimoji="0" lang="de-DE" sz="2800" b="0" i="0" u="none" strike="noStrike" cap="none" normalizeH="0" baseline="0" dirty="0" smtClean="0">
                          <a:ln>
                            <a:noFill/>
                          </a:ln>
                          <a:solidFill>
                            <a:srgbClr val="003B76"/>
                          </a:solidFill>
                          <a:effectLst/>
                          <a:latin typeface="Arial" charset="0"/>
                          <a:cs typeface="Times New Roman" pitchFamily="18" charset="0"/>
                        </a:rPr>
                        <a:t>liên tục hoàn thành xuất sắc nhiệm vụ</a:t>
                      </a:r>
                      <a:r>
                        <a:rPr kumimoji="0" lang="de-DE" sz="2800" b="0" i="1" u="none" strike="noStrike" cap="none" normalizeH="0" baseline="0" dirty="0" smtClean="0">
                          <a:ln>
                            <a:noFill/>
                          </a:ln>
                          <a:solidFill>
                            <a:srgbClr val="003B76"/>
                          </a:solidFill>
                          <a:effectLst/>
                          <a:latin typeface="Arial" charset="0"/>
                          <a:cs typeface="Times New Roman" pitchFamily="18" charset="0"/>
                        </a:rPr>
                        <a:t>,</a:t>
                      </a:r>
                      <a:r>
                        <a:rPr kumimoji="0" lang="de-DE" sz="2800" b="1" i="1" u="none" strike="noStrike" cap="none" normalizeH="0" baseline="0" dirty="0" smtClean="0">
                          <a:ln>
                            <a:noFill/>
                          </a:ln>
                          <a:solidFill>
                            <a:srgbClr val="003B76"/>
                          </a:solidFill>
                          <a:effectLst/>
                          <a:latin typeface="Arial" charset="0"/>
                          <a:cs typeface="Times New Roman" pitchFamily="18" charset="0"/>
                        </a:rPr>
                        <a:t> </a:t>
                      </a:r>
                      <a:r>
                        <a:rPr kumimoji="0" lang="de-DE" sz="2800" b="0" i="0" u="none" strike="noStrike" cap="none" normalizeH="0" baseline="0" dirty="0" smtClean="0">
                          <a:ln>
                            <a:noFill/>
                          </a:ln>
                          <a:solidFill>
                            <a:srgbClr val="003B76"/>
                          </a:solidFill>
                          <a:effectLst/>
                          <a:latin typeface="Arial" charset="0"/>
                          <a:cs typeface="Times New Roman" pitchFamily="18" charset="0"/>
                        </a:rPr>
                        <a:t>trong đó đã được tặng thưởng: </a:t>
                      </a:r>
                      <a:endParaRPr kumimoji="0" lang="en-US" sz="28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Times New Roman" pitchFamily="18" charset="0"/>
                        </a:rPr>
                        <a:t>- 01 Cờ TP</a:t>
                      </a:r>
                      <a:endParaRPr kumimoji="0" lang="en-US" sz="2800" b="0" i="0" u="none" strike="noStrike" cap="none" normalizeH="0" baseline="0" dirty="0" smtClean="0">
                        <a:ln>
                          <a:noFill/>
                        </a:ln>
                        <a:solidFill>
                          <a:srgbClr val="003B76"/>
                        </a:solidFill>
                        <a:effectLst/>
                        <a:latin typeface="Arial" charset="0"/>
                        <a:cs typeface="Times New Roman" pitchFamily="18" charset="0"/>
                      </a:endParaRPr>
                    </a:p>
                    <a:p>
                      <a:pPr marL="0" marR="0" lvl="0" indent="0" algn="just" defTabSz="914400" rtl="0" eaLnBrk="1" fontAlgn="base" latinLnBrk="0" hangingPunct="1">
                        <a:lnSpc>
                          <a:spcPct val="85000"/>
                        </a:lnSpc>
                        <a:spcBef>
                          <a:spcPts val="600"/>
                        </a:spcBef>
                        <a:spcAft>
                          <a:spcPct val="0"/>
                        </a:spcAft>
                        <a:buClrTx/>
                        <a:buSzTx/>
                        <a:buFontTx/>
                        <a:buNone/>
                        <a:tabLst/>
                      </a:pPr>
                      <a:r>
                        <a:rPr kumimoji="0" lang="de-DE" sz="2800" b="0" i="0" u="none" strike="noStrike" cap="none" normalizeH="0" baseline="0" dirty="0" smtClean="0">
                          <a:ln>
                            <a:noFill/>
                          </a:ln>
                          <a:solidFill>
                            <a:srgbClr val="003B76"/>
                          </a:solidFill>
                          <a:effectLst/>
                          <a:latin typeface="Arial" charset="0"/>
                          <a:cs typeface="Times New Roman" pitchFamily="18" charset="0"/>
                        </a:rPr>
                        <a:t>- </a:t>
                      </a:r>
                      <a:r>
                        <a:rPr kumimoji="0" lang="de-DE" sz="2800" b="0" i="0" u="none" strike="noStrike" cap="none" normalizeH="0" baseline="0" dirty="0" smtClean="0">
                          <a:ln>
                            <a:noFill/>
                          </a:ln>
                          <a:solidFill>
                            <a:srgbClr val="FF0000"/>
                          </a:solidFill>
                          <a:effectLst/>
                          <a:latin typeface="Arial" charset="0"/>
                          <a:cs typeface="Times New Roman" pitchFamily="18" charset="0"/>
                        </a:rPr>
                        <a:t>Hoặc 02 BKUB</a:t>
                      </a:r>
                      <a:r>
                        <a:rPr kumimoji="0" lang="de-DE" sz="2800" b="0" i="0" u="none" strike="noStrike" cap="none" normalizeH="0" baseline="0" dirty="0" smtClean="0">
                          <a:ln>
                            <a:noFill/>
                          </a:ln>
                          <a:solidFill>
                            <a:srgbClr val="003B76"/>
                          </a:solidFill>
                          <a:effectLst/>
                          <a:latin typeface="Arial" charset="0"/>
                          <a:cs typeface="Times New Roman" pitchFamily="18" charset="0"/>
                        </a:rPr>
                        <a:t>*</a:t>
                      </a:r>
                      <a:endParaRPr kumimoji="0" lang="en-US" sz="2800" b="0" i="0" u="none" strike="noStrike" cap="none" normalizeH="0" baseline="0" dirty="0" smtClean="0">
                        <a:ln>
                          <a:noFill/>
                        </a:ln>
                        <a:solidFill>
                          <a:srgbClr val="003B76"/>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ECEC"/>
                    </a:solidFill>
                  </a:tcPr>
                </a:tc>
              </a:tr>
            </a:tbl>
          </a:graphicData>
        </a:graphic>
      </p:graphicFrame>
      <p:sp>
        <p:nvSpPr>
          <p:cNvPr id="150581" name="Rectangle 53"/>
          <p:cNvSpPr>
            <a:spLocks noChangeArrowheads="1"/>
          </p:cNvSpPr>
          <p:nvPr/>
        </p:nvSpPr>
        <p:spPr bwMode="auto">
          <a:xfrm>
            <a:off x="609600" y="1050762"/>
            <a:ext cx="8001000" cy="1514261"/>
          </a:xfrm>
          <a:prstGeom prst="rect">
            <a:avLst/>
          </a:prstGeom>
          <a:noFill/>
          <a:ln>
            <a:noFill/>
          </a:ln>
          <a:effectLst/>
          <a:extLst/>
        </p:spPr>
        <p:txBody>
          <a:bodyPr wrap="square">
            <a:spAutoFit/>
          </a:bodyPr>
          <a:lstStyle/>
          <a:p>
            <a:pPr algn="just">
              <a:lnSpc>
                <a:spcPct val="110000"/>
              </a:lnSpc>
              <a:defRPr/>
            </a:pPr>
            <a:r>
              <a:rPr lang="en-US" dirty="0" err="1" smtClean="0">
                <a:effectLst>
                  <a:outerShdw blurRad="38100" dist="38100" dir="2700000" algn="tl">
                    <a:srgbClr val="000000"/>
                  </a:outerShdw>
                </a:effectLst>
                <a:latin typeface="Arial" charset="0"/>
                <a:cs typeface="Arial" charset="0"/>
              </a:rPr>
              <a:t>Bổ</a:t>
            </a:r>
            <a:r>
              <a:rPr lang="en-US" dirty="0" smtClean="0">
                <a:effectLst>
                  <a:outerShdw blurRad="38100" dist="38100" dir="2700000" algn="tl">
                    <a:srgbClr val="000000"/>
                  </a:outerShdw>
                </a:effectLst>
                <a:latin typeface="Arial" charset="0"/>
                <a:cs typeface="Arial" charset="0"/>
              </a:rPr>
              <a:t> </a:t>
            </a:r>
            <a:r>
              <a:rPr lang="en-US" dirty="0">
                <a:effectLst>
                  <a:outerShdw blurRad="38100" dist="38100" dir="2700000" algn="tl">
                    <a:srgbClr val="000000"/>
                  </a:outerShdw>
                </a:effectLst>
                <a:latin typeface="Arial" charset="0"/>
                <a:cs typeface="Arial" charset="0"/>
              </a:rPr>
              <a:t>sung </a:t>
            </a:r>
            <a:r>
              <a:rPr lang="en-US" dirty="0" err="1">
                <a:effectLst>
                  <a:outerShdw blurRad="38100" dist="38100" dir="2700000" algn="tl">
                    <a:srgbClr val="000000"/>
                  </a:outerShdw>
                </a:effectLst>
                <a:latin typeface="Arial" charset="0"/>
                <a:cs typeface="Arial" charset="0"/>
              </a:rPr>
              <a:t>thêm</a:t>
            </a:r>
            <a:r>
              <a:rPr lang="en-US" dirty="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tiêu</a:t>
            </a:r>
            <a:r>
              <a:rPr lang="en-US" dirty="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chuẩn</a:t>
            </a:r>
            <a:r>
              <a:rPr lang="en-US" dirty="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được</a:t>
            </a:r>
            <a:r>
              <a:rPr lang="en-US" dirty="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tặng</a:t>
            </a:r>
            <a:r>
              <a:rPr lang="en-US" dirty="0">
                <a:effectLst>
                  <a:outerShdw blurRad="38100" dist="38100" dir="2700000" algn="tl">
                    <a:srgbClr val="000000"/>
                  </a:outerShdw>
                </a:effectLst>
                <a:latin typeface="Arial" charset="0"/>
                <a:cs typeface="Arial" charset="0"/>
              </a:rPr>
              <a:t> </a:t>
            </a:r>
            <a:r>
              <a:rPr lang="en-US" dirty="0">
                <a:solidFill>
                  <a:srgbClr val="FF0000"/>
                </a:solidFill>
                <a:effectLst>
                  <a:outerShdw blurRad="38100" dist="38100" dir="2700000" algn="tl">
                    <a:srgbClr val="000000"/>
                  </a:outerShdw>
                </a:effectLst>
                <a:latin typeface="Arial" charset="0"/>
                <a:cs typeface="Arial" charset="0"/>
              </a:rPr>
              <a:t>02 </a:t>
            </a:r>
            <a:r>
              <a:rPr lang="en-US" dirty="0" err="1">
                <a:solidFill>
                  <a:srgbClr val="FF0000"/>
                </a:solidFill>
                <a:effectLst>
                  <a:outerShdw blurRad="38100" dist="38100" dir="2700000" algn="tl">
                    <a:srgbClr val="000000"/>
                  </a:outerShdw>
                </a:effectLst>
                <a:latin typeface="Arial" charset="0"/>
                <a:cs typeface="Arial" charset="0"/>
              </a:rPr>
              <a:t>Bằng</a:t>
            </a:r>
            <a:r>
              <a:rPr lang="en-US" dirty="0">
                <a:solidFill>
                  <a:srgbClr val="FF0000"/>
                </a:solidFill>
                <a:effectLst>
                  <a:outerShdw blurRad="38100" dist="38100" dir="2700000" algn="tl">
                    <a:srgbClr val="000000"/>
                  </a:outerShdw>
                </a:effectLst>
                <a:latin typeface="Arial" charset="0"/>
                <a:cs typeface="Arial" charset="0"/>
              </a:rPr>
              <a:t> </a:t>
            </a:r>
            <a:r>
              <a:rPr lang="en-US" dirty="0" err="1">
                <a:solidFill>
                  <a:srgbClr val="FF0000"/>
                </a:solidFill>
                <a:effectLst>
                  <a:outerShdw blurRad="38100" dist="38100" dir="2700000" algn="tl">
                    <a:srgbClr val="000000"/>
                  </a:outerShdw>
                </a:effectLst>
                <a:latin typeface="Arial" charset="0"/>
                <a:cs typeface="Arial" charset="0"/>
              </a:rPr>
              <a:t>khen</a:t>
            </a:r>
            <a:r>
              <a:rPr lang="en-US" dirty="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của</a:t>
            </a:r>
            <a:r>
              <a:rPr lang="en-US" dirty="0" smtClean="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thành</a:t>
            </a:r>
            <a:r>
              <a:rPr lang="en-US" dirty="0" smtClean="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phố</a:t>
            </a:r>
            <a:r>
              <a:rPr lang="en-US" dirty="0" smtClean="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cho</a:t>
            </a:r>
            <a:r>
              <a:rPr lang="en-US" dirty="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tập</a:t>
            </a:r>
            <a:r>
              <a:rPr lang="en-US" dirty="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thể</a:t>
            </a:r>
            <a:r>
              <a:rPr lang="en-US" dirty="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không</a:t>
            </a:r>
            <a:r>
              <a:rPr lang="en-US" dirty="0" smtClean="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thuộc</a:t>
            </a:r>
            <a:r>
              <a:rPr lang="en-US" dirty="0" smtClean="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đối</a:t>
            </a:r>
            <a:r>
              <a:rPr lang="en-US" dirty="0" smtClean="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tượng</a:t>
            </a:r>
            <a:r>
              <a:rPr lang="en-US" dirty="0" smtClean="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tặng</a:t>
            </a:r>
            <a:r>
              <a:rPr lang="en-US" dirty="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Cờ</a:t>
            </a:r>
            <a:r>
              <a:rPr lang="en-US" dirty="0" smtClean="0">
                <a:effectLst>
                  <a:outerShdw blurRad="38100" dist="38100" dir="2700000" algn="tl">
                    <a:srgbClr val="000000"/>
                  </a:outerShdw>
                </a:effectLst>
                <a:latin typeface="Arial" charset="0"/>
                <a:cs typeface="Arial" charset="0"/>
              </a:rPr>
              <a:t> </a:t>
            </a:r>
            <a:r>
              <a:rPr lang="en-US" dirty="0" err="1">
                <a:effectLst>
                  <a:outerShdw blurRad="38100" dist="38100" dir="2700000" algn="tl">
                    <a:srgbClr val="000000"/>
                  </a:outerShdw>
                </a:effectLst>
                <a:latin typeface="Arial" charset="0"/>
                <a:cs typeface="Arial" charset="0"/>
              </a:rPr>
              <a:t>thi</a:t>
            </a:r>
            <a:r>
              <a:rPr lang="en-US" dirty="0">
                <a:effectLst>
                  <a:outerShdw blurRad="38100" dist="38100" dir="2700000" algn="tl">
                    <a:srgbClr val="000000"/>
                  </a:outerShdw>
                </a:effectLst>
                <a:latin typeface="Arial" charset="0"/>
                <a:cs typeface="Arial" charset="0"/>
              </a:rPr>
              <a:t> </a:t>
            </a:r>
            <a:r>
              <a:rPr lang="en-US" dirty="0" err="1" smtClean="0">
                <a:effectLst>
                  <a:outerShdw blurRad="38100" dist="38100" dir="2700000" algn="tl">
                    <a:srgbClr val="000000"/>
                  </a:outerShdw>
                </a:effectLst>
                <a:latin typeface="Arial" charset="0"/>
                <a:cs typeface="Arial" charset="0"/>
              </a:rPr>
              <a:t>đua</a:t>
            </a:r>
            <a:r>
              <a:rPr lang="en-US" dirty="0" smtClean="0">
                <a:effectLst>
                  <a:outerShdw blurRad="38100" dist="38100" dir="2700000" algn="tl">
                    <a:srgbClr val="000000"/>
                  </a:outerShdw>
                </a:effectLst>
                <a:latin typeface="Arial" charset="0"/>
                <a:cs typeface="Arial" charset="0"/>
              </a:rPr>
              <a:t>*.</a:t>
            </a:r>
            <a:endParaRPr lang="en-US" dirty="0">
              <a:effectLst>
                <a:outerShdw blurRad="38100" dist="38100" dir="2700000" algn="tl">
                  <a:srgbClr val="000000"/>
                </a:outerShdw>
              </a:effectLst>
              <a:latin typeface="Arial" charset="0"/>
              <a:cs typeface="Arial"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92772"/>
            <a:ext cx="5486400" cy="545428"/>
          </a:xfrm>
        </p:spPr>
        <p:txBody>
          <a:bodyPr anchor="t"/>
          <a:lstStyle/>
          <a:p>
            <a:pPr algn="l">
              <a:spcBef>
                <a:spcPts val="1200"/>
              </a:spcBef>
            </a:pPr>
            <a:r>
              <a:rPr lang="en-US" sz="3200" b="1" dirty="0" smtClean="0">
                <a:solidFill>
                  <a:srgbClr val="FFFF00"/>
                </a:solidFill>
                <a:effectLst/>
              </a:rPr>
              <a:t>5.2. </a:t>
            </a:r>
            <a:r>
              <a:rPr lang="en-US" sz="3200" b="1" dirty="0" err="1" smtClean="0">
                <a:solidFill>
                  <a:srgbClr val="FFFF00"/>
                </a:solidFill>
                <a:effectLst/>
              </a:rPr>
              <a:t>Đối</a:t>
            </a:r>
            <a:r>
              <a:rPr lang="en-US" sz="3200" b="1" dirty="0" smtClean="0">
                <a:solidFill>
                  <a:srgbClr val="FFFF00"/>
                </a:solidFill>
                <a:effectLst/>
              </a:rPr>
              <a:t> </a:t>
            </a:r>
            <a:r>
              <a:rPr lang="en-US" sz="3200" b="1" dirty="0" err="1" smtClean="0">
                <a:solidFill>
                  <a:srgbClr val="FFFF00"/>
                </a:solidFill>
                <a:effectLst/>
              </a:rPr>
              <a:t>với</a:t>
            </a:r>
            <a:r>
              <a:rPr lang="en-US" sz="3200" b="1" dirty="0" smtClean="0">
                <a:solidFill>
                  <a:srgbClr val="FFFF00"/>
                </a:solidFill>
                <a:effectLst/>
              </a:rPr>
              <a:t> </a:t>
            </a:r>
            <a:r>
              <a:rPr lang="en-US" sz="3200" b="1" dirty="0" err="1" smtClean="0">
                <a:solidFill>
                  <a:srgbClr val="FFFF00"/>
                </a:solidFill>
                <a:effectLst/>
              </a:rPr>
              <a:t>cá</a:t>
            </a:r>
            <a:r>
              <a:rPr lang="en-US" sz="3200" b="1" dirty="0" smtClean="0">
                <a:solidFill>
                  <a:srgbClr val="FFFF00"/>
                </a:solidFill>
                <a:effectLst/>
              </a:rPr>
              <a:t> </a:t>
            </a:r>
            <a:r>
              <a:rPr lang="en-US" sz="3200" b="1" dirty="0" err="1" smtClean="0">
                <a:solidFill>
                  <a:srgbClr val="FFFF00"/>
                </a:solidFill>
                <a:effectLst/>
              </a:rPr>
              <a:t>nhân</a:t>
            </a:r>
            <a:r>
              <a:rPr lang="en-US" sz="3200" b="1" dirty="0" smtClean="0">
                <a:solidFill>
                  <a:srgbClr val="FFFF00"/>
                </a:solidFill>
                <a:effectLst/>
              </a:rPr>
              <a:t>: </a:t>
            </a:r>
            <a:r>
              <a:rPr lang="de-DE" sz="3200" b="1" dirty="0" smtClean="0">
                <a:solidFill>
                  <a:srgbClr val="FFFF00"/>
                </a:solidFill>
                <a:effectLst/>
              </a:rPr>
              <a:t>	</a:t>
            </a:r>
            <a:endParaRPr lang="en-US" sz="3200" dirty="0" smtClean="0">
              <a:solidFill>
                <a:srgbClr val="FFFF00"/>
              </a:solidFill>
              <a:effectLst/>
            </a:endParaRPr>
          </a:p>
        </p:txBody>
      </p:sp>
      <p:sp>
        <p:nvSpPr>
          <p:cNvPr id="4" name="Content Placeholder 2"/>
          <p:cNvSpPr txBox="1">
            <a:spLocks/>
          </p:cNvSpPr>
          <p:nvPr/>
        </p:nvSpPr>
        <p:spPr>
          <a:xfrm>
            <a:off x="304800" y="826168"/>
            <a:ext cx="8458200" cy="5791200"/>
          </a:xfrm>
          <a:prstGeom prst="rect">
            <a:avLst/>
          </a:prstGeom>
        </p:spPr>
        <p:txBody>
          <a:bodyPr/>
          <a:lstStyle/>
          <a:p>
            <a:pPr algn="just">
              <a:lnSpc>
                <a:spcPct val="110000"/>
              </a:lnSpc>
              <a:spcBef>
                <a:spcPts val="1200"/>
              </a:spcBef>
            </a:pPr>
            <a:r>
              <a:rPr lang="en-US" sz="3000" dirty="0" smtClean="0">
                <a:latin typeface="+mj-lt"/>
              </a:rPr>
              <a:t>a) </a:t>
            </a:r>
            <a:r>
              <a:rPr lang="vi-VN" sz="3000" dirty="0" smtClean="0">
                <a:latin typeface="+mj-lt"/>
              </a:rPr>
              <a:t>Có thành tích xuất sắc được bình xét trong các phong trào thi đua do bộ, ban, ngành, tỉnh, đoàn thể trung ương phát động hàng năm;</a:t>
            </a:r>
            <a:endParaRPr lang="en-US" sz="3000" dirty="0" smtClean="0">
              <a:latin typeface="+mj-lt"/>
            </a:endParaRPr>
          </a:p>
          <a:p>
            <a:pPr algn="just">
              <a:lnSpc>
                <a:spcPct val="110000"/>
              </a:lnSpc>
              <a:spcBef>
                <a:spcPts val="1200"/>
              </a:spcBef>
            </a:pPr>
            <a:r>
              <a:rPr lang="vi-VN" sz="3000" dirty="0" smtClean="0">
                <a:latin typeface="+mj-lt"/>
              </a:rPr>
              <a:t>b) Lập được nhiều thành tích, có phạm vi ảnh hưởng ở một trong các lĩnh vực thuộc bộ, ban, ngành, tỉnh, đoàn th</a:t>
            </a:r>
            <a:r>
              <a:rPr lang="en-US" sz="3000" dirty="0" smtClean="0">
                <a:latin typeface="+mj-lt"/>
              </a:rPr>
              <a:t>ể</a:t>
            </a:r>
            <a:r>
              <a:rPr lang="vi-VN" sz="3000" dirty="0" smtClean="0">
                <a:latin typeface="+mj-lt"/>
              </a:rPr>
              <a:t> trung ương;</a:t>
            </a:r>
            <a:endParaRPr lang="en-US" sz="3000" dirty="0" smtClean="0">
              <a:latin typeface="+mj-lt"/>
            </a:endParaRPr>
          </a:p>
          <a:p>
            <a:pPr algn="just">
              <a:lnSpc>
                <a:spcPct val="110000"/>
              </a:lnSpc>
              <a:spcBef>
                <a:spcPts val="1200"/>
              </a:spcBef>
            </a:pPr>
            <a:r>
              <a:rPr lang="vi-VN" sz="3000" dirty="0" smtClean="0">
                <a:latin typeface="+mj-lt"/>
              </a:rPr>
              <a:t>c) </a:t>
            </a:r>
            <a:r>
              <a:rPr lang="en-US" sz="3000" dirty="0" err="1" smtClean="0">
                <a:latin typeface="+mj-lt"/>
              </a:rPr>
              <a:t>Đã</a:t>
            </a:r>
            <a:r>
              <a:rPr lang="en-US" sz="3000" dirty="0" smtClean="0">
                <a:latin typeface="+mj-lt"/>
              </a:rPr>
              <a:t> </a:t>
            </a:r>
            <a:r>
              <a:rPr lang="en-US" sz="3000" dirty="0" err="1" smtClean="0">
                <a:latin typeface="+mj-lt"/>
              </a:rPr>
              <a:t>được</a:t>
            </a:r>
            <a:r>
              <a:rPr lang="en-US" sz="3000" dirty="0" smtClean="0">
                <a:latin typeface="+mj-lt"/>
              </a:rPr>
              <a:t> </a:t>
            </a:r>
            <a:r>
              <a:rPr lang="en-US" sz="3000" dirty="0" err="1" smtClean="0">
                <a:latin typeface="+mj-lt"/>
              </a:rPr>
              <a:t>tặng</a:t>
            </a:r>
            <a:r>
              <a:rPr lang="en-US" sz="3000" dirty="0" smtClean="0">
                <a:latin typeface="+mj-lt"/>
              </a:rPr>
              <a:t> BKUB, </a:t>
            </a:r>
            <a:r>
              <a:rPr lang="en-US" sz="3000" dirty="0" smtClean="0">
                <a:solidFill>
                  <a:srgbClr val="FF0000"/>
                </a:solidFill>
                <a:latin typeface="+mj-lt"/>
              </a:rPr>
              <a:t>05</a:t>
            </a:r>
            <a:r>
              <a:rPr lang="vi-VN" sz="3000" dirty="0" smtClean="0">
                <a:solidFill>
                  <a:srgbClr val="FF0000"/>
                </a:solidFill>
                <a:latin typeface="+mj-lt"/>
              </a:rPr>
              <a:t> năm </a:t>
            </a:r>
            <a:r>
              <a:rPr lang="en-US" sz="3000" dirty="0" err="1" smtClean="0">
                <a:solidFill>
                  <a:srgbClr val="FF0000"/>
                </a:solidFill>
                <a:latin typeface="+mj-lt"/>
              </a:rPr>
              <a:t>tiếp</a:t>
            </a:r>
            <a:r>
              <a:rPr lang="en-US" sz="3000" dirty="0" smtClean="0">
                <a:solidFill>
                  <a:srgbClr val="FF0000"/>
                </a:solidFill>
                <a:latin typeface="+mj-lt"/>
              </a:rPr>
              <a:t> </a:t>
            </a:r>
            <a:r>
              <a:rPr lang="en-US" sz="3000" dirty="0" err="1" smtClean="0">
                <a:solidFill>
                  <a:srgbClr val="FF0000"/>
                </a:solidFill>
                <a:latin typeface="+mj-lt"/>
              </a:rPr>
              <a:t>theo</a:t>
            </a:r>
            <a:r>
              <a:rPr lang="en-US" sz="3000" dirty="0" smtClean="0">
                <a:solidFill>
                  <a:srgbClr val="FF0000"/>
                </a:solidFill>
                <a:latin typeface="+mj-lt"/>
              </a:rPr>
              <a:t> </a:t>
            </a:r>
            <a:r>
              <a:rPr lang="vi-VN" sz="3000" dirty="0" smtClean="0">
                <a:solidFill>
                  <a:srgbClr val="FF0000"/>
                </a:solidFill>
                <a:latin typeface="+mj-lt"/>
              </a:rPr>
              <a:t>trở lên liên tục hoàn thành xuất sắc nhiệm vụ,</a:t>
            </a:r>
            <a:r>
              <a:rPr lang="vi-VN" sz="3000" dirty="0" smtClean="0">
                <a:latin typeface="+mj-lt"/>
              </a:rPr>
              <a:t> trong thời gian đó </a:t>
            </a:r>
            <a:r>
              <a:rPr lang="vi-VN" sz="3000" dirty="0" smtClean="0">
                <a:solidFill>
                  <a:srgbClr val="FF0000"/>
                </a:solidFill>
                <a:latin typeface="+mj-lt"/>
              </a:rPr>
              <a:t>có 0</a:t>
            </a:r>
            <a:r>
              <a:rPr lang="en-US" sz="3000" dirty="0" smtClean="0">
                <a:solidFill>
                  <a:srgbClr val="FF0000"/>
                </a:solidFill>
                <a:latin typeface="+mj-lt"/>
              </a:rPr>
              <a:t>5</a:t>
            </a:r>
            <a:r>
              <a:rPr lang="vi-VN" sz="3000" dirty="0" smtClean="0">
                <a:solidFill>
                  <a:srgbClr val="FF0000"/>
                </a:solidFill>
                <a:latin typeface="+mj-lt"/>
              </a:rPr>
              <a:t> sáng kiến </a:t>
            </a:r>
            <a:r>
              <a:rPr lang="vi-VN" sz="3000" dirty="0" smtClean="0">
                <a:latin typeface="+mj-lt"/>
              </a:rPr>
              <a:t>được công nhận và áp dụng hiệu quả trong phạm vi cấp cơ </a:t>
            </a:r>
            <a:r>
              <a:rPr lang="vi-VN" sz="3000" dirty="0" smtClean="0">
                <a:latin typeface="+mj-lt"/>
              </a:rPr>
              <a:t>sở</a:t>
            </a:r>
            <a:r>
              <a:rPr lang="en-US" sz="3000" dirty="0" smtClean="0">
                <a:latin typeface="+mj-lt"/>
              </a:rPr>
              <a:t>*</a:t>
            </a:r>
            <a:r>
              <a:rPr lang="vi-VN" sz="3000" dirty="0" smtClean="0">
                <a:latin typeface="+mj-lt"/>
              </a:rPr>
              <a:t>; </a:t>
            </a:r>
            <a:endParaRPr kumimoji="0" lang="en-US" sz="30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5791200"/>
          </a:xfrm>
        </p:spPr>
        <p:txBody>
          <a:bodyPr/>
          <a:lstStyle/>
          <a:p>
            <a:pPr>
              <a:buFont typeface="Wingdings" pitchFamily="2" charset="2"/>
              <a:buNone/>
              <a:defRPr/>
            </a:pPr>
            <a:r>
              <a:rPr lang="en-US" sz="2800" i="1" dirty="0" smtClean="0">
                <a:solidFill>
                  <a:srgbClr val="FFFF00"/>
                </a:solidFill>
              </a:rPr>
              <a:t>       </a:t>
            </a:r>
            <a:r>
              <a:rPr lang="en-US" sz="2800" b="1" dirty="0" smtClean="0">
                <a:solidFill>
                  <a:srgbClr val="FFFF00"/>
                </a:solidFill>
              </a:rPr>
              <a:t>5.3. </a:t>
            </a:r>
            <a:r>
              <a:rPr lang="en-US" sz="2900" b="1" dirty="0" err="1" smtClean="0">
                <a:solidFill>
                  <a:srgbClr val="FFFF00"/>
                </a:solidFill>
              </a:rPr>
              <a:t>Đối</a:t>
            </a:r>
            <a:r>
              <a:rPr lang="en-US" sz="2900" b="1" dirty="0" smtClean="0">
                <a:solidFill>
                  <a:srgbClr val="FFFF00"/>
                </a:solidFill>
              </a:rPr>
              <a:t> </a:t>
            </a:r>
            <a:r>
              <a:rPr lang="en-US" sz="2900" b="1" dirty="0" err="1" smtClean="0">
                <a:solidFill>
                  <a:srgbClr val="FFFF00"/>
                </a:solidFill>
              </a:rPr>
              <a:t>với</a:t>
            </a:r>
            <a:r>
              <a:rPr lang="en-US" sz="2900" b="1" dirty="0" smtClean="0">
                <a:solidFill>
                  <a:srgbClr val="FFFF00"/>
                </a:solidFill>
              </a:rPr>
              <a:t> </a:t>
            </a:r>
            <a:r>
              <a:rPr lang="en-US" sz="2900" b="1" dirty="0" err="1" smtClean="0">
                <a:solidFill>
                  <a:srgbClr val="FFFF00"/>
                </a:solidFill>
              </a:rPr>
              <a:t>công</a:t>
            </a:r>
            <a:r>
              <a:rPr lang="en-US" sz="2900" b="1" dirty="0" smtClean="0">
                <a:solidFill>
                  <a:srgbClr val="FFFF00"/>
                </a:solidFill>
              </a:rPr>
              <a:t> </a:t>
            </a:r>
            <a:r>
              <a:rPr lang="en-US" sz="2900" b="1" dirty="0" err="1" smtClean="0">
                <a:solidFill>
                  <a:srgbClr val="FFFF00"/>
                </a:solidFill>
              </a:rPr>
              <a:t>nhân</a:t>
            </a:r>
            <a:r>
              <a:rPr lang="en-US" sz="2900" b="1" dirty="0" smtClean="0">
                <a:solidFill>
                  <a:srgbClr val="FFFF00"/>
                </a:solidFill>
              </a:rPr>
              <a:t>, </a:t>
            </a:r>
            <a:r>
              <a:rPr lang="en-US" sz="2900" b="1" dirty="0" err="1" smtClean="0">
                <a:solidFill>
                  <a:srgbClr val="FFFF00"/>
                </a:solidFill>
              </a:rPr>
              <a:t>nông</a:t>
            </a:r>
            <a:r>
              <a:rPr lang="en-US" sz="2900" b="1" dirty="0" smtClean="0">
                <a:solidFill>
                  <a:srgbClr val="FFFF00"/>
                </a:solidFill>
              </a:rPr>
              <a:t> </a:t>
            </a:r>
            <a:r>
              <a:rPr lang="en-US" sz="2900" b="1" dirty="0" err="1" smtClean="0">
                <a:solidFill>
                  <a:srgbClr val="FFFF00"/>
                </a:solidFill>
              </a:rPr>
              <a:t>dân</a:t>
            </a:r>
            <a:endParaRPr lang="en-US" sz="2900" b="1" dirty="0" smtClean="0">
              <a:solidFill>
                <a:srgbClr val="FFFF00"/>
              </a:solidFill>
            </a:endParaRPr>
          </a:p>
          <a:p>
            <a:pPr>
              <a:buFont typeface="Wingdings" pitchFamily="2" charset="2"/>
              <a:buNone/>
              <a:defRPr/>
            </a:pPr>
            <a:endParaRPr lang="de-DE" sz="400" dirty="0" smtClean="0">
              <a:solidFill>
                <a:srgbClr val="99FF33"/>
              </a:solidFill>
            </a:endParaRPr>
          </a:p>
          <a:p>
            <a:pPr algn="just">
              <a:buFont typeface="Wingdings" pitchFamily="2" charset="2"/>
              <a:buNone/>
              <a:defRPr/>
            </a:pPr>
            <a:r>
              <a:rPr lang="de-DE" dirty="0" smtClean="0"/>
              <a:t>      </a:t>
            </a:r>
            <a:r>
              <a:rPr lang="de-DE" dirty="0" smtClean="0">
                <a:latin typeface="Arial" charset="0"/>
              </a:rPr>
              <a:t>Sửa đổi tiêu chuẩn “Bằng khen của Thủ tướng Chính phủ”: </a:t>
            </a:r>
            <a:r>
              <a:rPr lang="de-DE" dirty="0" smtClean="0">
                <a:solidFill>
                  <a:srgbClr val="FF0000"/>
                </a:solidFill>
                <a:latin typeface="Arial" charset="0"/>
              </a:rPr>
              <a:t>không quy định cụ thể số lượng sáng kiến để được tặng thưởng “Bằng khen của Thủ tướng Chính phủ”.</a:t>
            </a:r>
          </a:p>
          <a:p>
            <a:pPr algn="just">
              <a:buFont typeface="Wingdings" pitchFamily="2" charset="2"/>
              <a:buNone/>
              <a:defRPr/>
            </a:pPr>
            <a:endParaRPr lang="de-DE" sz="300" dirty="0" smtClean="0">
              <a:latin typeface="Arial" charset="0"/>
            </a:endParaRPr>
          </a:p>
          <a:p>
            <a:pPr algn="just">
              <a:lnSpc>
                <a:spcPct val="90000"/>
              </a:lnSpc>
              <a:spcBef>
                <a:spcPts val="1800"/>
              </a:spcBef>
              <a:buFont typeface="Wingdings" pitchFamily="2" charset="2"/>
              <a:buNone/>
              <a:defRPr/>
            </a:pPr>
            <a:r>
              <a:rPr lang="en-US" sz="2800" i="1" dirty="0" smtClean="0">
                <a:solidFill>
                  <a:srgbClr val="FFFF00"/>
                </a:solidFill>
              </a:rPr>
              <a:t>      </a:t>
            </a:r>
            <a:r>
              <a:rPr lang="en-US" sz="2800" b="1" dirty="0" smtClean="0">
                <a:solidFill>
                  <a:srgbClr val="FFFF00"/>
                </a:solidFill>
              </a:rPr>
              <a:t>5.4. </a:t>
            </a:r>
            <a:r>
              <a:rPr lang="en-US" sz="2900" b="1" dirty="0" err="1" smtClean="0">
                <a:solidFill>
                  <a:srgbClr val="FFFF00"/>
                </a:solidFill>
              </a:rPr>
              <a:t>Đối</a:t>
            </a:r>
            <a:r>
              <a:rPr lang="en-US" sz="2900" b="1" dirty="0" smtClean="0">
                <a:solidFill>
                  <a:srgbClr val="FFFF00"/>
                </a:solidFill>
              </a:rPr>
              <a:t> </a:t>
            </a:r>
            <a:r>
              <a:rPr lang="en-US" sz="2900" b="1" dirty="0" err="1" smtClean="0">
                <a:solidFill>
                  <a:srgbClr val="FFFF00"/>
                </a:solidFill>
              </a:rPr>
              <a:t>với</a:t>
            </a:r>
            <a:r>
              <a:rPr lang="en-US" sz="2900" b="1" dirty="0" smtClean="0">
                <a:solidFill>
                  <a:srgbClr val="FFFF00"/>
                </a:solidFill>
              </a:rPr>
              <a:t> </a:t>
            </a:r>
            <a:r>
              <a:rPr lang="en-US" sz="2900" b="1" dirty="0" err="1" smtClean="0">
                <a:solidFill>
                  <a:srgbClr val="FFFF00"/>
                </a:solidFill>
              </a:rPr>
              <a:t>gia</a:t>
            </a:r>
            <a:r>
              <a:rPr lang="en-US" sz="2900" b="1" dirty="0" smtClean="0">
                <a:solidFill>
                  <a:srgbClr val="FFFF00"/>
                </a:solidFill>
              </a:rPr>
              <a:t> </a:t>
            </a:r>
            <a:r>
              <a:rPr lang="en-US" sz="2900" b="1" dirty="0" err="1" smtClean="0">
                <a:solidFill>
                  <a:srgbClr val="FFFF00"/>
                </a:solidFill>
              </a:rPr>
              <a:t>đình</a:t>
            </a:r>
            <a:endParaRPr lang="en-US" sz="2900" b="1" dirty="0" smtClean="0">
              <a:solidFill>
                <a:srgbClr val="FFFF00"/>
              </a:solidFill>
              <a:latin typeface="Arial" charset="0"/>
            </a:endParaRPr>
          </a:p>
          <a:p>
            <a:pPr algn="just">
              <a:buFont typeface="Wingdings" pitchFamily="2" charset="2"/>
              <a:buNone/>
              <a:defRPr/>
            </a:pPr>
            <a:r>
              <a:rPr lang="de-DE" sz="3000" dirty="0" smtClean="0">
                <a:latin typeface="Arial" charset="0"/>
              </a:rPr>
              <a:t>       </a:t>
            </a:r>
            <a:r>
              <a:rPr lang="de-DE" dirty="0" smtClean="0">
                <a:latin typeface="Arial" charset="0"/>
              </a:rPr>
              <a:t>Sửa đổi tiêu chuẩn “Bằng khen của Thủ tướng Chính phủ” để tặng cho gia đình: </a:t>
            </a:r>
            <a:r>
              <a:rPr lang="de-DE" dirty="0" smtClean="0">
                <a:solidFill>
                  <a:srgbClr val="FF0000"/>
                </a:solidFill>
                <a:latin typeface="Arial" charset="0"/>
              </a:rPr>
              <a:t>không quy định mức tiền cụ thể</a:t>
            </a:r>
            <a:endParaRPr lang="en-US" dirty="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a:off x="228600" y="116310"/>
            <a:ext cx="6553200" cy="545428"/>
          </a:xfrm>
        </p:spPr>
        <p:txBody>
          <a:bodyPr anchor="t"/>
          <a:lstStyle/>
          <a:p>
            <a:pPr algn="l">
              <a:spcBef>
                <a:spcPts val="1200"/>
              </a:spcBef>
            </a:pPr>
            <a:r>
              <a:rPr lang="en-US" sz="3200" b="1" dirty="0" smtClean="0">
                <a:solidFill>
                  <a:srgbClr val="99FF33"/>
                </a:solidFill>
                <a:effectLst/>
              </a:rPr>
              <a:t>6. </a:t>
            </a:r>
            <a:r>
              <a:rPr lang="en-US" sz="3200" b="1" dirty="0" err="1" smtClean="0">
                <a:solidFill>
                  <a:srgbClr val="99FF33"/>
                </a:solidFill>
                <a:effectLst/>
              </a:rPr>
              <a:t>Bằng</a:t>
            </a:r>
            <a:r>
              <a:rPr lang="en-US" sz="3200" b="1" dirty="0" smtClean="0">
                <a:solidFill>
                  <a:srgbClr val="99FF33"/>
                </a:solidFill>
                <a:effectLst/>
              </a:rPr>
              <a:t> </a:t>
            </a:r>
            <a:r>
              <a:rPr lang="en-US" sz="3200" b="1" dirty="0" err="1" smtClean="0">
                <a:solidFill>
                  <a:srgbClr val="99FF33"/>
                </a:solidFill>
                <a:effectLst/>
              </a:rPr>
              <a:t>khen</a:t>
            </a:r>
            <a:r>
              <a:rPr lang="en-US" sz="3200" b="1" dirty="0" smtClean="0">
                <a:solidFill>
                  <a:srgbClr val="99FF33"/>
                </a:solidFill>
                <a:effectLst/>
              </a:rPr>
              <a:t> UBND TP </a:t>
            </a:r>
            <a:r>
              <a:rPr lang="en-US" sz="3200" b="1" dirty="0" smtClean="0">
                <a:solidFill>
                  <a:srgbClr val="FF0000"/>
                </a:solidFill>
              </a:rPr>
              <a:t>(</a:t>
            </a:r>
            <a:r>
              <a:rPr lang="en-US" sz="3200" b="1" dirty="0" err="1" smtClean="0">
                <a:solidFill>
                  <a:srgbClr val="FF0000"/>
                </a:solidFill>
              </a:rPr>
              <a:t>Điều</a:t>
            </a:r>
            <a:r>
              <a:rPr lang="en-US" sz="3200" b="1" dirty="0" smtClean="0">
                <a:solidFill>
                  <a:srgbClr val="FF0000"/>
                </a:solidFill>
              </a:rPr>
              <a:t> 19)</a:t>
            </a:r>
            <a:br>
              <a:rPr lang="en-US" sz="3200" b="1" dirty="0" smtClean="0">
                <a:solidFill>
                  <a:srgbClr val="FF0000"/>
                </a:solidFill>
              </a:rPr>
            </a:br>
            <a:r>
              <a:rPr lang="de-DE" sz="3200" b="1" dirty="0" smtClean="0">
                <a:solidFill>
                  <a:srgbClr val="FFFF00"/>
                </a:solidFill>
                <a:effectLst/>
              </a:rPr>
              <a:t>	</a:t>
            </a:r>
            <a:endParaRPr lang="en-US" sz="3200" dirty="0" smtClean="0">
              <a:solidFill>
                <a:srgbClr val="FFFF00"/>
              </a:solidFill>
              <a:effectLst/>
            </a:endParaRPr>
          </a:p>
        </p:txBody>
      </p:sp>
      <p:sp>
        <p:nvSpPr>
          <p:cNvPr id="7" name="Content Placeholder 2"/>
          <p:cNvSpPr txBox="1">
            <a:spLocks/>
          </p:cNvSpPr>
          <p:nvPr/>
        </p:nvSpPr>
        <p:spPr>
          <a:xfrm>
            <a:off x="228600" y="585538"/>
            <a:ext cx="8686800" cy="5791200"/>
          </a:xfrm>
          <a:prstGeom prst="rect">
            <a:avLst/>
          </a:prstGeom>
        </p:spPr>
        <p:txBody>
          <a:bodyPr/>
          <a:lstStyle/>
          <a:p>
            <a:pPr algn="just">
              <a:lnSpc>
                <a:spcPct val="110000"/>
              </a:lnSpc>
              <a:spcBef>
                <a:spcPts val="600"/>
              </a:spcBef>
            </a:pPr>
            <a:r>
              <a:rPr kumimoji="0" lang="en-US" sz="2500" b="0"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mn-lt"/>
                <a:ea typeface="+mn-ea"/>
                <a:cs typeface="+mn-cs"/>
              </a:rPr>
              <a:t>6.1. </a:t>
            </a:r>
            <a:r>
              <a:rPr kumimoji="0" lang="en-US" sz="2500" b="0" i="0" u="none" strike="noStrike" kern="0" cap="none" spc="0" normalizeH="0" baseline="0" noProof="0" dirty="0" err="1" smtClean="0">
                <a:ln>
                  <a:noFill/>
                </a:ln>
                <a:solidFill>
                  <a:srgbClr val="FF0000"/>
                </a:solidFill>
                <a:effectLst>
                  <a:outerShdw blurRad="38100" dist="38100" dir="2700000" algn="tl">
                    <a:srgbClr val="000000"/>
                  </a:outerShdw>
                </a:effectLst>
                <a:uLnTx/>
                <a:uFillTx/>
                <a:latin typeface="+mn-lt"/>
                <a:ea typeface="+mn-ea"/>
                <a:cs typeface="+mn-cs"/>
              </a:rPr>
              <a:t>Khen</a:t>
            </a:r>
            <a:r>
              <a:rPr kumimoji="0" lang="en-US" sz="2500" b="0"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mn-lt"/>
                <a:ea typeface="+mn-ea"/>
                <a:cs typeface="+mn-cs"/>
              </a:rPr>
              <a:t> </a:t>
            </a:r>
            <a:r>
              <a:rPr kumimoji="0" lang="en-US" sz="2500" b="0" i="0" u="none" strike="noStrike" kern="0" cap="none" spc="0" normalizeH="0" baseline="0" noProof="0" dirty="0" err="1" smtClean="0">
                <a:ln>
                  <a:noFill/>
                </a:ln>
                <a:solidFill>
                  <a:srgbClr val="FF0000"/>
                </a:solidFill>
                <a:effectLst>
                  <a:outerShdw blurRad="38100" dist="38100" dir="2700000" algn="tl">
                    <a:srgbClr val="000000"/>
                  </a:outerShdw>
                </a:effectLst>
                <a:uLnTx/>
                <a:uFillTx/>
                <a:latin typeface="+mn-lt"/>
                <a:ea typeface="+mn-ea"/>
                <a:cs typeface="+mn-cs"/>
              </a:rPr>
              <a:t>công</a:t>
            </a:r>
            <a:r>
              <a:rPr kumimoji="0" lang="en-US" sz="2500" b="0" i="0" u="none" strike="noStrike" kern="0" cap="none" spc="0" normalizeH="0" noProof="0" dirty="0" smtClean="0">
                <a:ln>
                  <a:noFill/>
                </a:ln>
                <a:solidFill>
                  <a:srgbClr val="FF0000"/>
                </a:solidFill>
                <a:effectLst>
                  <a:outerShdw blurRad="38100" dist="38100" dir="2700000" algn="tl">
                    <a:srgbClr val="000000"/>
                  </a:outerShdw>
                </a:effectLst>
                <a:uLnTx/>
                <a:uFillTx/>
                <a:latin typeface="+mn-lt"/>
                <a:ea typeface="+mn-ea"/>
                <a:cs typeface="+mn-cs"/>
              </a:rPr>
              <a:t> </a:t>
            </a:r>
            <a:r>
              <a:rPr kumimoji="0" lang="en-US" sz="2500" b="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n-lt"/>
                <a:ea typeface="+mn-ea"/>
                <a:cs typeface="+mn-cs"/>
              </a:rPr>
              <a:t>trạng</a:t>
            </a:r>
            <a:r>
              <a:rPr lang="en-US" sz="2500" kern="0" dirty="0" smtClean="0">
                <a:solidFill>
                  <a:srgbClr val="FF0000"/>
                </a:solidFill>
                <a:effectLst>
                  <a:outerShdw blurRad="38100" dist="38100" dir="2700000" algn="tl">
                    <a:srgbClr val="000000"/>
                  </a:outerShdw>
                </a:effectLst>
                <a:latin typeface="+mn-lt"/>
                <a:cs typeface="+mn-cs"/>
              </a:rPr>
              <a:t> </a:t>
            </a:r>
            <a:r>
              <a:rPr lang="en-US" sz="2500" kern="0" dirty="0" err="1" smtClean="0">
                <a:solidFill>
                  <a:srgbClr val="FF0000"/>
                </a:solidFill>
                <a:effectLst>
                  <a:outerShdw blurRad="38100" dist="38100" dir="2700000" algn="tl">
                    <a:srgbClr val="000000"/>
                  </a:outerShdw>
                </a:effectLst>
                <a:latin typeface="+mn-lt"/>
                <a:cs typeface="+mn-cs"/>
              </a:rPr>
              <a:t>thành</a:t>
            </a:r>
            <a:r>
              <a:rPr lang="en-US" sz="2500" kern="0" dirty="0" smtClean="0">
                <a:solidFill>
                  <a:srgbClr val="FF0000"/>
                </a:solidFill>
                <a:effectLst>
                  <a:outerShdw blurRad="38100" dist="38100" dir="2700000" algn="tl">
                    <a:srgbClr val="000000"/>
                  </a:outerShdw>
                </a:effectLst>
                <a:latin typeface="+mn-lt"/>
                <a:cs typeface="+mn-cs"/>
              </a:rPr>
              <a:t> </a:t>
            </a:r>
            <a:r>
              <a:rPr lang="en-US" sz="2500" kern="0" dirty="0" err="1" smtClean="0">
                <a:solidFill>
                  <a:srgbClr val="FF0000"/>
                </a:solidFill>
                <a:effectLst>
                  <a:outerShdw blurRad="38100" dist="38100" dir="2700000" algn="tl">
                    <a:srgbClr val="000000"/>
                  </a:outerShdw>
                </a:effectLst>
                <a:latin typeface="+mn-lt"/>
                <a:cs typeface="+mn-cs"/>
              </a:rPr>
              <a:t>tích</a:t>
            </a:r>
            <a:r>
              <a:rPr lang="en-US" sz="2500" kern="0" dirty="0" smtClean="0">
                <a:solidFill>
                  <a:srgbClr val="FF0000"/>
                </a:solidFill>
                <a:effectLst>
                  <a:outerShdw blurRad="38100" dist="38100" dir="2700000" algn="tl">
                    <a:srgbClr val="000000"/>
                  </a:outerShdw>
                </a:effectLst>
                <a:latin typeface="+mn-lt"/>
                <a:cs typeface="+mn-cs"/>
              </a:rPr>
              <a:t>:</a:t>
            </a:r>
            <a:r>
              <a:rPr lang="en-US" sz="2500" kern="0" dirty="0" smtClean="0">
                <a:effectLst>
                  <a:outerShdw blurRad="38100" dist="38100" dir="2700000" algn="tl">
                    <a:srgbClr val="000000"/>
                  </a:outerShdw>
                </a:effectLst>
                <a:latin typeface="+mn-lt"/>
                <a:cs typeface="+mn-cs"/>
              </a:rPr>
              <a:t> </a:t>
            </a:r>
            <a:r>
              <a:rPr lang="en-US" sz="2500" kern="0" dirty="0" err="1" smtClean="0">
                <a:solidFill>
                  <a:srgbClr val="FFFF00"/>
                </a:solidFill>
                <a:effectLst>
                  <a:outerShdw blurRad="38100" dist="38100" dir="2700000" algn="tl">
                    <a:srgbClr val="000000"/>
                  </a:outerShdw>
                </a:effectLst>
                <a:latin typeface="+mn-lt"/>
                <a:cs typeface="+mn-cs"/>
              </a:rPr>
              <a:t>xét</a:t>
            </a:r>
            <a:r>
              <a:rPr lang="en-US" sz="2500" kern="0" dirty="0" smtClean="0">
                <a:solidFill>
                  <a:srgbClr val="FFFF00"/>
                </a:solidFill>
                <a:effectLst>
                  <a:outerShdw blurRad="38100" dist="38100" dir="2700000" algn="tl">
                    <a:srgbClr val="000000"/>
                  </a:outerShdw>
                </a:effectLst>
                <a:latin typeface="+mn-lt"/>
                <a:cs typeface="+mn-cs"/>
              </a:rPr>
              <a:t> </a:t>
            </a:r>
            <a:r>
              <a:rPr lang="en-US" sz="2500" kern="0" dirty="0" err="1" smtClean="0">
                <a:solidFill>
                  <a:srgbClr val="FFFF00"/>
                </a:solidFill>
                <a:effectLst>
                  <a:outerShdw blurRad="38100" dist="38100" dir="2700000" algn="tl">
                    <a:srgbClr val="000000"/>
                  </a:outerShdw>
                </a:effectLst>
                <a:latin typeface="+mn-lt"/>
                <a:cs typeface="+mn-cs"/>
              </a:rPr>
              <a:t>hàng</a:t>
            </a:r>
            <a:r>
              <a:rPr lang="en-US" sz="2500" kern="0" dirty="0" smtClean="0">
                <a:solidFill>
                  <a:srgbClr val="FFFF00"/>
                </a:solidFill>
                <a:effectLst>
                  <a:outerShdw blurRad="38100" dist="38100" dir="2700000" algn="tl">
                    <a:srgbClr val="000000"/>
                  </a:outerShdw>
                </a:effectLst>
                <a:latin typeface="+mn-lt"/>
                <a:cs typeface="+mn-cs"/>
              </a:rPr>
              <a:t> </a:t>
            </a:r>
            <a:r>
              <a:rPr lang="en-US" sz="2500" kern="0" dirty="0" err="1" smtClean="0">
                <a:solidFill>
                  <a:srgbClr val="FFFF00"/>
                </a:solidFill>
                <a:effectLst>
                  <a:outerShdw blurRad="38100" dist="38100" dir="2700000" algn="tl">
                    <a:srgbClr val="000000"/>
                  </a:outerShdw>
                </a:effectLst>
                <a:latin typeface="+mn-lt"/>
                <a:cs typeface="+mn-cs"/>
              </a:rPr>
              <a:t>năm</a:t>
            </a:r>
            <a:endParaRPr lang="en-US" sz="2500" kern="0" dirty="0" smtClean="0">
              <a:solidFill>
                <a:srgbClr val="FFFF00"/>
              </a:solidFill>
              <a:effectLst>
                <a:outerShdw blurRad="38100" dist="38100" dir="2700000" algn="tl">
                  <a:srgbClr val="000000"/>
                </a:outerShdw>
              </a:effectLst>
              <a:latin typeface="+mn-lt"/>
              <a:cs typeface="+mn-cs"/>
            </a:endParaRPr>
          </a:p>
          <a:p>
            <a:pPr algn="just">
              <a:lnSpc>
                <a:spcPct val="110000"/>
              </a:lnSpc>
              <a:spcBef>
                <a:spcPts val="600"/>
              </a:spcBef>
              <a:buFontTx/>
              <a:buChar char="-"/>
            </a:pPr>
            <a:r>
              <a:rPr lang="en-US" sz="2500" kern="0" dirty="0" err="1" smtClean="0">
                <a:solidFill>
                  <a:srgbClr val="FFFF00"/>
                </a:solidFill>
                <a:effectLst>
                  <a:outerShdw blurRad="38100" dist="38100" dir="2700000" algn="tl">
                    <a:srgbClr val="000000"/>
                  </a:outerShdw>
                </a:effectLst>
                <a:latin typeface="+mj-lt"/>
                <a:cs typeface="+mn-cs"/>
              </a:rPr>
              <a:t>Cá</a:t>
            </a:r>
            <a:r>
              <a:rPr lang="en-US" sz="2500" kern="0" dirty="0" smtClean="0">
                <a:solidFill>
                  <a:srgbClr val="FFFF00"/>
                </a:solidFill>
                <a:effectLst>
                  <a:outerShdw blurRad="38100" dist="38100" dir="2700000" algn="tl">
                    <a:srgbClr val="000000"/>
                  </a:outerShdw>
                </a:effectLst>
                <a:latin typeface="+mj-lt"/>
                <a:cs typeface="+mn-cs"/>
              </a:rPr>
              <a:t> </a:t>
            </a:r>
            <a:r>
              <a:rPr lang="en-US" sz="2500" kern="0" dirty="0" err="1" smtClean="0">
                <a:solidFill>
                  <a:srgbClr val="FFFF00"/>
                </a:solidFill>
                <a:effectLst>
                  <a:outerShdw blurRad="38100" dist="38100" dir="2700000" algn="tl">
                    <a:srgbClr val="000000"/>
                  </a:outerShdw>
                </a:effectLst>
                <a:latin typeface="+mj-lt"/>
                <a:cs typeface="+mn-cs"/>
              </a:rPr>
              <a:t>nhân</a:t>
            </a:r>
            <a:r>
              <a:rPr lang="en-US" sz="2500" kern="0" dirty="0" smtClean="0">
                <a:solidFill>
                  <a:srgbClr val="FFFF00"/>
                </a:solidFill>
                <a:effectLst>
                  <a:outerShdw blurRad="38100" dist="38100" dir="2700000" algn="tl">
                    <a:srgbClr val="000000"/>
                  </a:outerShdw>
                </a:effectLst>
                <a:latin typeface="+mj-lt"/>
                <a:cs typeface="+mn-cs"/>
              </a:rPr>
              <a:t>: </a:t>
            </a:r>
            <a:r>
              <a:rPr lang="en-US" sz="2500" dirty="0" smtClean="0"/>
              <a:t>02 </a:t>
            </a:r>
            <a:r>
              <a:rPr lang="en-US" sz="2500" dirty="0" err="1" smtClean="0"/>
              <a:t>năm</a:t>
            </a:r>
            <a:r>
              <a:rPr lang="en-US" sz="2500" dirty="0" smtClean="0"/>
              <a:t> </a:t>
            </a:r>
            <a:r>
              <a:rPr lang="en-US" sz="2500" dirty="0" err="1" smtClean="0"/>
              <a:t>liên</a:t>
            </a:r>
            <a:r>
              <a:rPr lang="en-US" sz="2500" dirty="0" smtClean="0"/>
              <a:t> </a:t>
            </a:r>
            <a:r>
              <a:rPr lang="en-US" sz="2500" dirty="0" err="1" smtClean="0"/>
              <a:t>tục</a:t>
            </a:r>
            <a:r>
              <a:rPr lang="en-US" sz="2500" dirty="0" smtClean="0"/>
              <a:t> </a:t>
            </a:r>
            <a:r>
              <a:rPr lang="en-US" sz="2500" dirty="0" err="1" smtClean="0"/>
              <a:t>hoàn</a:t>
            </a:r>
            <a:r>
              <a:rPr lang="en-US" sz="2500" dirty="0" smtClean="0"/>
              <a:t> </a:t>
            </a:r>
            <a:r>
              <a:rPr lang="en-US" sz="2500" dirty="0" err="1" smtClean="0"/>
              <a:t>thành</a:t>
            </a:r>
            <a:r>
              <a:rPr lang="en-US" sz="2500" dirty="0" smtClean="0"/>
              <a:t> </a:t>
            </a:r>
            <a:r>
              <a:rPr lang="en-US" sz="2500" dirty="0" err="1" smtClean="0"/>
              <a:t>xuất</a:t>
            </a:r>
            <a:r>
              <a:rPr lang="en-US" sz="2500" dirty="0" smtClean="0"/>
              <a:t> </a:t>
            </a:r>
            <a:r>
              <a:rPr lang="en-US" sz="2500" dirty="0" err="1" smtClean="0"/>
              <a:t>sắc</a:t>
            </a:r>
            <a:r>
              <a:rPr lang="en-US" sz="2500" dirty="0" smtClean="0"/>
              <a:t> </a:t>
            </a:r>
            <a:r>
              <a:rPr lang="en-US" sz="2500" dirty="0" err="1" smtClean="0"/>
              <a:t>nhiệm</a:t>
            </a:r>
            <a:r>
              <a:rPr lang="en-US" sz="2500" dirty="0" smtClean="0"/>
              <a:t> </a:t>
            </a:r>
            <a:r>
              <a:rPr lang="en-US" sz="2500" dirty="0" err="1" smtClean="0"/>
              <a:t>vụ</a:t>
            </a:r>
            <a:r>
              <a:rPr lang="en-US" sz="2500" dirty="0" smtClean="0"/>
              <a:t>, </a:t>
            </a:r>
            <a:r>
              <a:rPr lang="en-US" sz="2500" dirty="0" err="1" smtClean="0"/>
              <a:t>trong</a:t>
            </a:r>
            <a:r>
              <a:rPr lang="en-US" sz="2500" dirty="0" smtClean="0"/>
              <a:t> </a:t>
            </a:r>
            <a:r>
              <a:rPr lang="en-US" sz="2500" dirty="0" err="1" smtClean="0"/>
              <a:t>thời</a:t>
            </a:r>
            <a:r>
              <a:rPr lang="en-US" sz="2500" dirty="0" smtClean="0"/>
              <a:t> </a:t>
            </a:r>
            <a:r>
              <a:rPr lang="en-US" sz="2500" dirty="0" err="1" smtClean="0"/>
              <a:t>gian</a:t>
            </a:r>
            <a:r>
              <a:rPr lang="en-US" sz="2500" dirty="0" smtClean="0"/>
              <a:t> </a:t>
            </a:r>
            <a:r>
              <a:rPr lang="en-US" sz="2500" dirty="0" err="1" smtClean="0"/>
              <a:t>đó</a:t>
            </a:r>
            <a:r>
              <a:rPr lang="en-US" sz="2500" dirty="0" smtClean="0"/>
              <a:t> </a:t>
            </a:r>
            <a:r>
              <a:rPr lang="en-US" sz="2500" dirty="0" err="1" smtClean="0"/>
              <a:t>có</a:t>
            </a:r>
            <a:r>
              <a:rPr lang="en-US" sz="2500" dirty="0" smtClean="0"/>
              <a:t> 02 </a:t>
            </a:r>
            <a:r>
              <a:rPr lang="en-US" sz="2500" dirty="0" err="1" smtClean="0"/>
              <a:t>sáng</a:t>
            </a:r>
            <a:r>
              <a:rPr lang="en-US" sz="2500" dirty="0" smtClean="0"/>
              <a:t> </a:t>
            </a:r>
            <a:r>
              <a:rPr lang="en-US" sz="2500" dirty="0" err="1" smtClean="0"/>
              <a:t>kiến</a:t>
            </a:r>
            <a:r>
              <a:rPr lang="en-US" sz="2500" dirty="0" smtClean="0"/>
              <a:t> </a:t>
            </a:r>
            <a:r>
              <a:rPr lang="en-US" sz="2500" dirty="0" err="1" smtClean="0"/>
              <a:t>được</a:t>
            </a:r>
            <a:r>
              <a:rPr lang="en-US" sz="2500" dirty="0" smtClean="0"/>
              <a:t> </a:t>
            </a:r>
            <a:r>
              <a:rPr lang="en-US" sz="2500" dirty="0" err="1" smtClean="0"/>
              <a:t>công</a:t>
            </a:r>
            <a:r>
              <a:rPr lang="en-US" sz="2500" dirty="0" smtClean="0"/>
              <a:t> </a:t>
            </a:r>
            <a:r>
              <a:rPr lang="en-US" sz="2500" dirty="0" err="1" smtClean="0"/>
              <a:t>nhận</a:t>
            </a:r>
            <a:r>
              <a:rPr lang="en-US" sz="2500" dirty="0" smtClean="0"/>
              <a:t> </a:t>
            </a:r>
            <a:r>
              <a:rPr lang="en-US" sz="2500" dirty="0" err="1" smtClean="0"/>
              <a:t>và</a:t>
            </a:r>
            <a:r>
              <a:rPr lang="en-US" sz="2500" dirty="0" smtClean="0"/>
              <a:t> </a:t>
            </a:r>
            <a:r>
              <a:rPr lang="en-US" sz="2500" dirty="0" err="1" smtClean="0"/>
              <a:t>áp</a:t>
            </a:r>
            <a:r>
              <a:rPr lang="en-US" sz="2500" dirty="0" smtClean="0"/>
              <a:t> </a:t>
            </a:r>
            <a:r>
              <a:rPr lang="en-US" sz="2500" dirty="0" err="1" smtClean="0"/>
              <a:t>dụng</a:t>
            </a:r>
            <a:r>
              <a:rPr lang="en-US" sz="2500" dirty="0" smtClean="0"/>
              <a:t> </a:t>
            </a:r>
            <a:r>
              <a:rPr lang="en-US" sz="2500" dirty="0" err="1" smtClean="0"/>
              <a:t>hiệu</a:t>
            </a:r>
            <a:r>
              <a:rPr lang="en-US" sz="2500" dirty="0" smtClean="0"/>
              <a:t> </a:t>
            </a:r>
            <a:r>
              <a:rPr lang="en-US" sz="2500" dirty="0" err="1" smtClean="0"/>
              <a:t>quả</a:t>
            </a:r>
            <a:r>
              <a:rPr lang="en-US" sz="2500" dirty="0" smtClean="0"/>
              <a:t> </a:t>
            </a:r>
            <a:r>
              <a:rPr lang="en-US" sz="2500" dirty="0" err="1" smtClean="0"/>
              <a:t>trong</a:t>
            </a:r>
            <a:r>
              <a:rPr lang="en-US" sz="2500" dirty="0" smtClean="0"/>
              <a:t> </a:t>
            </a:r>
            <a:r>
              <a:rPr lang="en-US" sz="2500" dirty="0" err="1" smtClean="0"/>
              <a:t>phạm</a:t>
            </a:r>
            <a:r>
              <a:rPr lang="en-US" sz="2500" dirty="0" smtClean="0"/>
              <a:t> vi </a:t>
            </a:r>
            <a:r>
              <a:rPr lang="en-US" sz="2500" dirty="0" err="1" smtClean="0"/>
              <a:t>cấp</a:t>
            </a:r>
            <a:r>
              <a:rPr lang="en-US" sz="2500" dirty="0" smtClean="0"/>
              <a:t> </a:t>
            </a:r>
            <a:r>
              <a:rPr lang="en-US" sz="2500" dirty="0" err="1" smtClean="0"/>
              <a:t>cơ</a:t>
            </a:r>
            <a:r>
              <a:rPr lang="en-US" sz="2500" dirty="0" smtClean="0"/>
              <a:t> </a:t>
            </a:r>
            <a:r>
              <a:rPr lang="en-US" sz="2500" dirty="0" err="1" smtClean="0"/>
              <a:t>sở</a:t>
            </a:r>
            <a:r>
              <a:rPr lang="en-US" sz="2500" dirty="0" smtClean="0"/>
              <a:t>.</a:t>
            </a:r>
          </a:p>
          <a:p>
            <a:pPr algn="just">
              <a:lnSpc>
                <a:spcPct val="110000"/>
              </a:lnSpc>
              <a:spcBef>
                <a:spcPts val="600"/>
              </a:spcBef>
              <a:buFontTx/>
              <a:buChar char="-"/>
            </a:pPr>
            <a:r>
              <a:rPr lang="en-US" sz="2700" kern="0" dirty="0" smtClean="0">
                <a:solidFill>
                  <a:srgbClr val="FFFF00"/>
                </a:solidFill>
                <a:effectLst>
                  <a:outerShdw blurRad="38100" dist="38100" dir="2700000" algn="tl">
                    <a:srgbClr val="000000"/>
                  </a:outerShdw>
                </a:effectLst>
                <a:latin typeface="+mj-lt"/>
                <a:cs typeface="+mn-cs"/>
              </a:rPr>
              <a:t> </a:t>
            </a:r>
            <a:r>
              <a:rPr lang="en-US" sz="2700" kern="0" dirty="0" err="1" smtClean="0">
                <a:solidFill>
                  <a:srgbClr val="FFFF00"/>
                </a:solidFill>
                <a:effectLst>
                  <a:outerShdw blurRad="38100" dist="38100" dir="2700000" algn="tl">
                    <a:srgbClr val="000000"/>
                  </a:outerShdw>
                </a:effectLst>
                <a:latin typeface="+mj-lt"/>
                <a:cs typeface="+mn-cs"/>
              </a:rPr>
              <a:t>Tập</a:t>
            </a:r>
            <a:r>
              <a:rPr lang="en-US" sz="2700" kern="0" dirty="0" smtClean="0">
                <a:solidFill>
                  <a:srgbClr val="FFFF00"/>
                </a:solidFill>
                <a:effectLst>
                  <a:outerShdw blurRad="38100" dist="38100" dir="2700000" algn="tl">
                    <a:srgbClr val="000000"/>
                  </a:outerShdw>
                </a:effectLst>
                <a:latin typeface="+mj-lt"/>
                <a:cs typeface="+mn-cs"/>
              </a:rPr>
              <a:t> </a:t>
            </a:r>
            <a:r>
              <a:rPr lang="en-US" sz="2700" kern="0" dirty="0" err="1" smtClean="0">
                <a:solidFill>
                  <a:srgbClr val="FFFF00"/>
                </a:solidFill>
                <a:effectLst>
                  <a:outerShdw blurRad="38100" dist="38100" dir="2700000" algn="tl">
                    <a:srgbClr val="000000"/>
                  </a:outerShdw>
                </a:effectLst>
                <a:latin typeface="+mj-lt"/>
                <a:cs typeface="+mn-cs"/>
              </a:rPr>
              <a:t>thể</a:t>
            </a:r>
            <a:r>
              <a:rPr lang="en-US" sz="2700" kern="0" dirty="0" smtClean="0">
                <a:solidFill>
                  <a:srgbClr val="FFFF00"/>
                </a:solidFill>
                <a:effectLst>
                  <a:outerShdw blurRad="38100" dist="38100" dir="2700000" algn="tl">
                    <a:srgbClr val="000000"/>
                  </a:outerShdw>
                </a:effectLst>
                <a:latin typeface="+mj-lt"/>
                <a:cs typeface="+mn-cs"/>
              </a:rPr>
              <a:t>: </a:t>
            </a:r>
            <a:r>
              <a:rPr lang="en-US" sz="2700" dirty="0" smtClean="0"/>
              <a:t>02 </a:t>
            </a:r>
            <a:r>
              <a:rPr lang="en-US" sz="2700" dirty="0" err="1" smtClean="0"/>
              <a:t>năm</a:t>
            </a:r>
            <a:r>
              <a:rPr lang="en-US" sz="2700" dirty="0" smtClean="0"/>
              <a:t> </a:t>
            </a:r>
            <a:r>
              <a:rPr lang="en-US" sz="2700" dirty="0" err="1" smtClean="0"/>
              <a:t>liên</a:t>
            </a:r>
            <a:r>
              <a:rPr lang="en-US" sz="2700" dirty="0" smtClean="0"/>
              <a:t> </a:t>
            </a:r>
            <a:r>
              <a:rPr lang="en-US" sz="2700" dirty="0" err="1" smtClean="0"/>
              <a:t>tục</a:t>
            </a:r>
            <a:r>
              <a:rPr lang="en-US" sz="2700" dirty="0" smtClean="0"/>
              <a:t> </a:t>
            </a:r>
            <a:r>
              <a:rPr lang="en-US" sz="2700" dirty="0" err="1" smtClean="0"/>
              <a:t>đạt</a:t>
            </a:r>
            <a:r>
              <a:rPr lang="en-US" sz="2700" dirty="0" smtClean="0"/>
              <a:t> TTLĐXS; </a:t>
            </a:r>
            <a:r>
              <a:rPr lang="en-US" sz="2700" dirty="0" err="1" smtClean="0"/>
              <a:t>các</a:t>
            </a:r>
            <a:r>
              <a:rPr lang="en-US" sz="2700" dirty="0" smtClean="0"/>
              <a:t> </a:t>
            </a:r>
            <a:r>
              <a:rPr lang="en-US" sz="2700" dirty="0" err="1" smtClean="0"/>
              <a:t>đơn</a:t>
            </a:r>
            <a:r>
              <a:rPr lang="en-US" sz="2700" dirty="0" smtClean="0"/>
              <a:t> </a:t>
            </a:r>
            <a:r>
              <a:rPr lang="en-US" sz="2700" dirty="0" err="1" smtClean="0"/>
              <a:t>vị</a:t>
            </a:r>
            <a:r>
              <a:rPr lang="en-US" sz="2700" dirty="0" smtClean="0"/>
              <a:t> </a:t>
            </a:r>
            <a:r>
              <a:rPr lang="en-US" sz="2700" dirty="0" err="1" smtClean="0"/>
              <a:t>được</a:t>
            </a:r>
            <a:r>
              <a:rPr lang="en-US" sz="2700" dirty="0" smtClean="0"/>
              <a:t> </a:t>
            </a:r>
            <a:r>
              <a:rPr lang="en-US" sz="2700" dirty="0" err="1" smtClean="0"/>
              <a:t>chia</a:t>
            </a:r>
            <a:r>
              <a:rPr lang="en-US" sz="2700" dirty="0" smtClean="0"/>
              <a:t> </a:t>
            </a:r>
            <a:r>
              <a:rPr lang="en-US" sz="2700" dirty="0" err="1" smtClean="0"/>
              <a:t>cụm</a:t>
            </a:r>
            <a:r>
              <a:rPr lang="en-US" sz="2700" dirty="0" smtClean="0"/>
              <a:t>, </a:t>
            </a:r>
            <a:r>
              <a:rPr lang="en-US" sz="2700" dirty="0" err="1" smtClean="0"/>
              <a:t>khối</a:t>
            </a:r>
            <a:r>
              <a:rPr lang="en-US" sz="2700" dirty="0" smtClean="0"/>
              <a:t> </a:t>
            </a:r>
            <a:r>
              <a:rPr lang="en-US" sz="2700" dirty="0" err="1" smtClean="0"/>
              <a:t>thi</a:t>
            </a:r>
            <a:r>
              <a:rPr lang="en-US" sz="2700" dirty="0" smtClean="0"/>
              <a:t> </a:t>
            </a:r>
            <a:r>
              <a:rPr lang="en-US" sz="2700" dirty="0" err="1" smtClean="0"/>
              <a:t>đua</a:t>
            </a:r>
            <a:r>
              <a:rPr lang="en-US" sz="2700" dirty="0" smtClean="0"/>
              <a:t> </a:t>
            </a:r>
            <a:r>
              <a:rPr lang="en-US" sz="2700" dirty="0" err="1" smtClean="0"/>
              <a:t>cấp</a:t>
            </a:r>
            <a:r>
              <a:rPr lang="en-US" sz="2700" dirty="0" smtClean="0"/>
              <a:t> TP; </a:t>
            </a:r>
            <a:r>
              <a:rPr lang="en-US" sz="2700" dirty="0" err="1" smtClean="0"/>
              <a:t>các</a:t>
            </a:r>
            <a:r>
              <a:rPr lang="en-US" sz="2700" dirty="0" smtClean="0"/>
              <a:t> </a:t>
            </a:r>
            <a:r>
              <a:rPr lang="en-US" sz="2700" dirty="0" err="1" smtClean="0"/>
              <a:t>đơn</a:t>
            </a:r>
            <a:r>
              <a:rPr lang="en-US" sz="2700" dirty="0" smtClean="0"/>
              <a:t> </a:t>
            </a:r>
            <a:r>
              <a:rPr lang="en-US" sz="2700" dirty="0" err="1" smtClean="0"/>
              <a:t>vị</a:t>
            </a:r>
            <a:r>
              <a:rPr lang="en-US" sz="2700" dirty="0" smtClean="0"/>
              <a:t> </a:t>
            </a:r>
            <a:r>
              <a:rPr lang="en-US" sz="2700" dirty="0" err="1" smtClean="0"/>
              <a:t>không</a:t>
            </a:r>
            <a:r>
              <a:rPr lang="en-US" sz="2700" dirty="0" smtClean="0"/>
              <a:t> </a:t>
            </a:r>
            <a:r>
              <a:rPr lang="en-US" sz="2700" dirty="0" err="1" smtClean="0"/>
              <a:t>thuộc</a:t>
            </a:r>
            <a:r>
              <a:rPr lang="en-US" sz="2700" dirty="0" smtClean="0"/>
              <a:t> </a:t>
            </a:r>
            <a:r>
              <a:rPr lang="en-US" sz="2700" dirty="0" err="1" smtClean="0"/>
              <a:t>đối</a:t>
            </a:r>
            <a:r>
              <a:rPr lang="en-US" sz="2700" dirty="0" smtClean="0"/>
              <a:t> </a:t>
            </a:r>
            <a:r>
              <a:rPr lang="en-US" sz="2700" dirty="0" err="1" smtClean="0"/>
              <a:t>tượng</a:t>
            </a:r>
            <a:r>
              <a:rPr lang="en-US" sz="2700" dirty="0" smtClean="0"/>
              <a:t> </a:t>
            </a:r>
            <a:r>
              <a:rPr lang="en-US" sz="2700" dirty="0" err="1" smtClean="0"/>
              <a:t>công</a:t>
            </a:r>
            <a:r>
              <a:rPr lang="en-US" sz="2700" dirty="0" smtClean="0"/>
              <a:t> </a:t>
            </a:r>
            <a:r>
              <a:rPr lang="en-US" sz="2700" dirty="0" err="1" smtClean="0"/>
              <a:t>nhận</a:t>
            </a:r>
            <a:r>
              <a:rPr lang="en-US" sz="2700" dirty="0" smtClean="0"/>
              <a:t> TTLĐXS (</a:t>
            </a:r>
            <a:r>
              <a:rPr lang="en-US" sz="2700" dirty="0" err="1" smtClean="0"/>
              <a:t>căn</a:t>
            </a:r>
            <a:r>
              <a:rPr lang="en-US" sz="2700" dirty="0" smtClean="0"/>
              <a:t> </a:t>
            </a:r>
            <a:r>
              <a:rPr lang="en-US" sz="2700" dirty="0" err="1" smtClean="0"/>
              <a:t>cứ</a:t>
            </a:r>
            <a:r>
              <a:rPr lang="en-US" sz="2700" dirty="0" smtClean="0"/>
              <a:t> </a:t>
            </a:r>
            <a:r>
              <a:rPr lang="en-US" sz="2700" dirty="0" err="1" smtClean="0"/>
              <a:t>vào</a:t>
            </a:r>
            <a:r>
              <a:rPr lang="en-US" sz="2700" dirty="0" smtClean="0"/>
              <a:t> </a:t>
            </a:r>
            <a:r>
              <a:rPr lang="en-US" sz="2700" dirty="0" err="1" smtClean="0"/>
              <a:t>thành</a:t>
            </a:r>
            <a:r>
              <a:rPr lang="en-US" sz="2700" dirty="0" smtClean="0"/>
              <a:t> </a:t>
            </a:r>
            <a:r>
              <a:rPr lang="en-US" sz="2700" dirty="0" err="1" smtClean="0"/>
              <a:t>tích</a:t>
            </a:r>
            <a:r>
              <a:rPr lang="en-US" sz="2700" dirty="0" smtClean="0"/>
              <a:t> </a:t>
            </a:r>
            <a:r>
              <a:rPr lang="en-US" sz="2700" dirty="0" err="1" smtClean="0"/>
              <a:t>cụ</a:t>
            </a:r>
            <a:r>
              <a:rPr lang="en-US" sz="2700" dirty="0" smtClean="0"/>
              <a:t> </a:t>
            </a:r>
            <a:r>
              <a:rPr lang="en-US" sz="2700" dirty="0" err="1" smtClean="0"/>
              <a:t>thể</a:t>
            </a:r>
            <a:r>
              <a:rPr lang="en-US" sz="2700" dirty="0" smtClean="0"/>
              <a:t>); </a:t>
            </a:r>
            <a:r>
              <a:rPr lang="en-US" sz="2700" dirty="0" err="1" smtClean="0"/>
              <a:t>các</a:t>
            </a:r>
            <a:r>
              <a:rPr lang="en-US" sz="2700" dirty="0" smtClean="0"/>
              <a:t> </a:t>
            </a:r>
            <a:r>
              <a:rPr lang="en-US" sz="2700" dirty="0" err="1" smtClean="0"/>
              <a:t>đơn</a:t>
            </a:r>
            <a:r>
              <a:rPr lang="en-US" sz="2700" dirty="0" smtClean="0"/>
              <a:t> </a:t>
            </a:r>
            <a:r>
              <a:rPr lang="en-US" sz="2700" dirty="0" err="1" smtClean="0"/>
              <a:t>vị</a:t>
            </a:r>
            <a:r>
              <a:rPr lang="en-US" sz="2700" dirty="0" smtClean="0"/>
              <a:t> </a:t>
            </a:r>
            <a:r>
              <a:rPr lang="en-US" sz="2700" dirty="0" err="1" smtClean="0"/>
              <a:t>không</a:t>
            </a:r>
            <a:r>
              <a:rPr lang="en-US" sz="2700" dirty="0" smtClean="0"/>
              <a:t> </a:t>
            </a:r>
            <a:r>
              <a:rPr lang="en-US" sz="2700" dirty="0" err="1" smtClean="0"/>
              <a:t>thuộc</a:t>
            </a:r>
            <a:r>
              <a:rPr lang="en-US" sz="2700" dirty="0" smtClean="0"/>
              <a:t> </a:t>
            </a:r>
            <a:r>
              <a:rPr lang="en-US" sz="2700" dirty="0" err="1" smtClean="0"/>
              <a:t>đối</a:t>
            </a:r>
            <a:r>
              <a:rPr lang="en-US" sz="2700" dirty="0" smtClean="0"/>
              <a:t> </a:t>
            </a:r>
            <a:r>
              <a:rPr lang="en-US" sz="2700" dirty="0" err="1" smtClean="0"/>
              <a:t>tượng</a:t>
            </a:r>
            <a:r>
              <a:rPr lang="en-US" sz="2700" dirty="0" smtClean="0"/>
              <a:t> </a:t>
            </a:r>
            <a:r>
              <a:rPr lang="en-US" sz="2700" dirty="0" err="1" smtClean="0"/>
              <a:t>xét</a:t>
            </a:r>
            <a:r>
              <a:rPr lang="en-US" sz="2700" dirty="0" smtClean="0"/>
              <a:t> </a:t>
            </a:r>
            <a:r>
              <a:rPr lang="en-US" sz="2700" dirty="0" err="1" smtClean="0"/>
              <a:t>thi</a:t>
            </a:r>
            <a:r>
              <a:rPr lang="en-US" sz="2700" dirty="0" smtClean="0"/>
              <a:t> </a:t>
            </a:r>
            <a:r>
              <a:rPr lang="en-US" sz="2700" dirty="0" err="1" smtClean="0"/>
              <a:t>đua</a:t>
            </a:r>
            <a:r>
              <a:rPr lang="en-US" sz="2700" dirty="0" smtClean="0"/>
              <a:t> (02 </a:t>
            </a:r>
            <a:r>
              <a:rPr lang="en-US" sz="2700" dirty="0" err="1" smtClean="0"/>
              <a:t>liên</a:t>
            </a:r>
            <a:r>
              <a:rPr lang="en-US" sz="2700" dirty="0" smtClean="0"/>
              <a:t> </a:t>
            </a:r>
            <a:r>
              <a:rPr lang="en-US" sz="2700" dirty="0" err="1" smtClean="0"/>
              <a:t>tục</a:t>
            </a:r>
            <a:r>
              <a:rPr lang="en-US" sz="2700" dirty="0" smtClean="0"/>
              <a:t> </a:t>
            </a:r>
            <a:r>
              <a:rPr lang="en-US" sz="2700" dirty="0" err="1" smtClean="0"/>
              <a:t>đạt</a:t>
            </a:r>
            <a:r>
              <a:rPr lang="en-US" sz="2700" dirty="0" smtClean="0"/>
              <a:t> GK </a:t>
            </a:r>
            <a:r>
              <a:rPr lang="en-US" sz="2700" dirty="0" err="1" smtClean="0"/>
              <a:t>về</a:t>
            </a:r>
            <a:r>
              <a:rPr lang="en-US" sz="2700" dirty="0" smtClean="0"/>
              <a:t> </a:t>
            </a:r>
            <a:r>
              <a:rPr lang="en-US" sz="2700" dirty="0" err="1" smtClean="0"/>
              <a:t>thành</a:t>
            </a:r>
            <a:r>
              <a:rPr lang="en-US" sz="2700" dirty="0" smtClean="0"/>
              <a:t> </a:t>
            </a:r>
            <a:r>
              <a:rPr lang="en-US" sz="2700" dirty="0" err="1" smtClean="0"/>
              <a:t>tích</a:t>
            </a:r>
            <a:r>
              <a:rPr lang="en-US" sz="2700" dirty="0" smtClean="0"/>
              <a:t> </a:t>
            </a:r>
            <a:r>
              <a:rPr lang="en-US" sz="2700" dirty="0" err="1" smtClean="0"/>
              <a:t>năm</a:t>
            </a:r>
            <a:r>
              <a:rPr lang="en-US" sz="2700" dirty="0" smtClean="0"/>
              <a:t>).</a:t>
            </a:r>
          </a:p>
          <a:p>
            <a:pPr algn="just">
              <a:lnSpc>
                <a:spcPct val="110000"/>
              </a:lnSpc>
              <a:spcBef>
                <a:spcPts val="600"/>
              </a:spcBef>
            </a:pPr>
            <a:r>
              <a:rPr lang="en-US" kern="0" dirty="0" smtClean="0">
                <a:solidFill>
                  <a:srgbClr val="FF0000"/>
                </a:solidFill>
                <a:effectLst>
                  <a:outerShdw blurRad="38100" dist="38100" dir="2700000" algn="tl">
                    <a:srgbClr val="000000"/>
                  </a:outerShdw>
                </a:effectLst>
              </a:rPr>
              <a:t>6.2. </a:t>
            </a:r>
            <a:r>
              <a:rPr lang="en-US" kern="0" dirty="0" err="1" smtClean="0">
                <a:solidFill>
                  <a:srgbClr val="FF0000"/>
                </a:solidFill>
                <a:effectLst>
                  <a:outerShdw blurRad="38100" dist="38100" dir="2700000" algn="tl">
                    <a:srgbClr val="000000"/>
                  </a:outerShdw>
                </a:effectLst>
              </a:rPr>
              <a:t>Khen</a:t>
            </a:r>
            <a:r>
              <a:rPr lang="en-US" kern="0" dirty="0" smtClean="0">
                <a:solidFill>
                  <a:srgbClr val="FF0000"/>
                </a:solidFill>
                <a:effectLst>
                  <a:outerShdw blurRad="38100" dist="38100" dir="2700000" algn="tl">
                    <a:srgbClr val="000000"/>
                  </a:outerShdw>
                </a:effectLst>
              </a:rPr>
              <a:t> </a:t>
            </a:r>
            <a:r>
              <a:rPr lang="en-US" kern="0" dirty="0" err="1" smtClean="0">
                <a:solidFill>
                  <a:srgbClr val="FF0000"/>
                </a:solidFill>
                <a:effectLst>
                  <a:outerShdw blurRad="38100" dist="38100" dir="2700000" algn="tl">
                    <a:srgbClr val="000000"/>
                  </a:outerShdw>
                </a:effectLst>
              </a:rPr>
              <a:t>theo</a:t>
            </a:r>
            <a:r>
              <a:rPr lang="en-US" kern="0" dirty="0" smtClean="0">
                <a:solidFill>
                  <a:srgbClr val="FF0000"/>
                </a:solidFill>
                <a:effectLst>
                  <a:outerShdw blurRad="38100" dist="38100" dir="2700000" algn="tl">
                    <a:srgbClr val="000000"/>
                  </a:outerShdw>
                </a:effectLst>
              </a:rPr>
              <a:t> </a:t>
            </a:r>
            <a:r>
              <a:rPr lang="en-US" kern="0" dirty="0" err="1" smtClean="0">
                <a:solidFill>
                  <a:srgbClr val="FF0000"/>
                </a:solidFill>
                <a:effectLst>
                  <a:outerShdw blurRad="38100" dist="38100" dir="2700000" algn="tl">
                    <a:srgbClr val="000000"/>
                  </a:outerShdw>
                </a:effectLst>
              </a:rPr>
              <a:t>đợt</a:t>
            </a:r>
            <a:r>
              <a:rPr lang="en-US" kern="0" dirty="0" smtClean="0">
                <a:solidFill>
                  <a:srgbClr val="FF0000"/>
                </a:solidFill>
                <a:effectLst>
                  <a:outerShdw blurRad="38100" dist="38100" dir="2700000" algn="tl">
                    <a:srgbClr val="000000"/>
                  </a:outerShdw>
                </a:effectLst>
              </a:rPr>
              <a:t>, </a:t>
            </a:r>
            <a:r>
              <a:rPr lang="en-US" kern="0" dirty="0" err="1" smtClean="0">
                <a:solidFill>
                  <a:srgbClr val="FF0000"/>
                </a:solidFill>
                <a:effectLst>
                  <a:outerShdw blurRad="38100" dist="38100" dir="2700000" algn="tl">
                    <a:srgbClr val="000000"/>
                  </a:outerShdw>
                </a:effectLst>
              </a:rPr>
              <a:t>theo</a:t>
            </a:r>
            <a:r>
              <a:rPr lang="en-US" kern="0" dirty="0" smtClean="0">
                <a:solidFill>
                  <a:srgbClr val="FF0000"/>
                </a:solidFill>
                <a:effectLst>
                  <a:outerShdw blurRad="38100" dist="38100" dir="2700000" algn="tl">
                    <a:srgbClr val="000000"/>
                  </a:outerShdw>
                </a:effectLst>
              </a:rPr>
              <a:t> </a:t>
            </a:r>
            <a:r>
              <a:rPr lang="en-US" kern="0" dirty="0" err="1" smtClean="0">
                <a:solidFill>
                  <a:srgbClr val="FF0000"/>
                </a:solidFill>
                <a:effectLst>
                  <a:outerShdw blurRad="38100" dist="38100" dir="2700000" algn="tl">
                    <a:srgbClr val="000000"/>
                  </a:outerShdw>
                </a:effectLst>
              </a:rPr>
              <a:t>chuyên</a:t>
            </a:r>
            <a:r>
              <a:rPr lang="en-US" kern="0" dirty="0" smtClean="0">
                <a:solidFill>
                  <a:srgbClr val="FF0000"/>
                </a:solidFill>
                <a:effectLst>
                  <a:outerShdw blurRad="38100" dist="38100" dir="2700000" algn="tl">
                    <a:srgbClr val="000000"/>
                  </a:outerShdw>
                </a:effectLst>
              </a:rPr>
              <a:t> </a:t>
            </a:r>
            <a:r>
              <a:rPr lang="en-US" kern="0" dirty="0" err="1" smtClean="0">
                <a:solidFill>
                  <a:srgbClr val="FF0000"/>
                </a:solidFill>
                <a:effectLst>
                  <a:outerShdw blurRad="38100" dist="38100" dir="2700000" algn="tl">
                    <a:srgbClr val="000000"/>
                  </a:outerShdw>
                </a:effectLst>
              </a:rPr>
              <a:t>đề</a:t>
            </a:r>
            <a:r>
              <a:rPr lang="en-US" kern="0" dirty="0" smtClean="0">
                <a:solidFill>
                  <a:srgbClr val="FF0000"/>
                </a:solidFill>
                <a:effectLst>
                  <a:outerShdw blurRad="38100" dist="38100" dir="2700000" algn="tl">
                    <a:srgbClr val="000000"/>
                  </a:outerShdw>
                </a:effectLst>
              </a:rPr>
              <a:t>:</a:t>
            </a:r>
          </a:p>
          <a:p>
            <a:pPr algn="just">
              <a:lnSpc>
                <a:spcPct val="110000"/>
              </a:lnSpc>
              <a:spcBef>
                <a:spcPts val="600"/>
              </a:spcBef>
            </a:pP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Cá</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nhân</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tập</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thể</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có</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thành</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tích</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xuất</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sắc</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tiêu</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biểu</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khi</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sơ</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kết</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tổng</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kết</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từ</a:t>
            </a:r>
            <a:r>
              <a:rPr lang="en-US" kern="0" dirty="0" smtClean="0">
                <a:effectLst>
                  <a:outerShdw blurRad="38100" dist="38100" dir="2700000" algn="tl">
                    <a:srgbClr val="000000"/>
                  </a:outerShdw>
                </a:effectLst>
              </a:rPr>
              <a:t> 03 </a:t>
            </a:r>
            <a:r>
              <a:rPr lang="en-US" kern="0" dirty="0" err="1" smtClean="0">
                <a:effectLst>
                  <a:outerShdw blurRad="38100" dist="38100" dir="2700000" algn="tl">
                    <a:srgbClr val="000000"/>
                  </a:outerShdw>
                </a:effectLst>
              </a:rPr>
              <a:t>năm</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trở</a:t>
            </a:r>
            <a:r>
              <a:rPr lang="en-US" kern="0" dirty="0" smtClean="0">
                <a:effectLst>
                  <a:outerShdw blurRad="38100" dist="38100" dir="2700000" algn="tl">
                    <a:srgbClr val="000000"/>
                  </a:outerShdw>
                </a:effectLst>
              </a:rPr>
              <a:t> </a:t>
            </a:r>
            <a:r>
              <a:rPr lang="en-US" kern="0" dirty="0" err="1" smtClean="0">
                <a:effectLst>
                  <a:outerShdw blurRad="38100" dist="38100" dir="2700000" algn="tl">
                    <a:srgbClr val="000000"/>
                  </a:outerShdw>
                </a:effectLst>
              </a:rPr>
              <a:t>lên</a:t>
            </a:r>
            <a:r>
              <a:rPr lang="en-US" kern="0" dirty="0" smtClean="0">
                <a:effectLst>
                  <a:outerShdw blurRad="38100" dist="38100" dir="2700000" algn="tl">
                    <a:srgbClr val="000000"/>
                  </a:outerShdw>
                </a:effectLst>
              </a:rPr>
              <a:t>. </a:t>
            </a:r>
          </a:p>
          <a:p>
            <a:pPr algn="just">
              <a:lnSpc>
                <a:spcPct val="110000"/>
              </a:lnSpc>
              <a:spcBef>
                <a:spcPts val="600"/>
              </a:spcBef>
              <a:buFontTx/>
              <a:buChar char="-"/>
            </a:pPr>
            <a:endParaRPr lang="en-US" sz="2500" kern="0" dirty="0" smtClean="0">
              <a:solidFill>
                <a:srgbClr val="FFFF00"/>
              </a:solidFill>
              <a:effectLst>
                <a:outerShdw blurRad="38100" dist="38100" dir="2700000" algn="tl">
                  <a:srgbClr val="000000"/>
                </a:outerShdw>
              </a:effectLst>
              <a:latin typeface="+mj-lt"/>
              <a:cs typeface="+mn-cs"/>
            </a:endParaRPr>
          </a:p>
          <a:p>
            <a:pPr algn="just">
              <a:lnSpc>
                <a:spcPct val="110000"/>
              </a:lnSpc>
              <a:spcBef>
                <a:spcPts val="600"/>
              </a:spcBef>
            </a:pPr>
            <a:endPar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04800" y="120320"/>
            <a:ext cx="8610600" cy="6509080"/>
          </a:xfrm>
          <a:prstGeom prst="rect">
            <a:avLst/>
          </a:prstGeom>
        </p:spPr>
        <p:txBody>
          <a:bodyPr/>
          <a:lstStyle/>
          <a:p>
            <a:pPr algn="just">
              <a:lnSpc>
                <a:spcPct val="120000"/>
              </a:lnSpc>
              <a:spcBef>
                <a:spcPts val="1200"/>
              </a:spcBef>
            </a:pPr>
            <a:endPar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endParaRPr>
          </a:p>
        </p:txBody>
      </p:sp>
      <p:sp>
        <p:nvSpPr>
          <p:cNvPr id="3" name="Content Placeholder 2"/>
          <p:cNvSpPr txBox="1">
            <a:spLocks/>
          </p:cNvSpPr>
          <p:nvPr/>
        </p:nvSpPr>
        <p:spPr>
          <a:xfrm>
            <a:off x="228600" y="228600"/>
            <a:ext cx="8686800" cy="6400800"/>
          </a:xfrm>
          <a:prstGeom prst="rect">
            <a:avLst/>
          </a:prstGeom>
        </p:spPr>
        <p:txBody>
          <a:bodyPr/>
          <a:lstStyle/>
          <a:p>
            <a:pPr algn="just">
              <a:lnSpc>
                <a:spcPct val="110000"/>
              </a:lnSpc>
              <a:spcBef>
                <a:spcPts val="600"/>
              </a:spcBef>
            </a:pPr>
            <a:r>
              <a:rPr lang="en-US" sz="2500" dirty="0" smtClean="0">
                <a:solidFill>
                  <a:srgbClr val="FFFF00"/>
                </a:solidFill>
                <a:latin typeface="+mj-lt"/>
              </a:rPr>
              <a:t>- </a:t>
            </a:r>
            <a:r>
              <a:rPr lang="en-US" sz="2500" dirty="0" err="1" smtClean="0">
                <a:solidFill>
                  <a:srgbClr val="FFFF00"/>
                </a:solidFill>
                <a:latin typeface="+mj-lt"/>
              </a:rPr>
              <a:t>Việc</a:t>
            </a:r>
            <a:r>
              <a:rPr lang="en-US" sz="2500" dirty="0" smtClean="0">
                <a:solidFill>
                  <a:srgbClr val="FFFF00"/>
                </a:solidFill>
                <a:latin typeface="+mj-lt"/>
              </a:rPr>
              <a:t>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thưởng</a:t>
            </a:r>
            <a:r>
              <a:rPr lang="en-US" sz="2500" dirty="0" smtClean="0">
                <a:solidFill>
                  <a:srgbClr val="FFFF00"/>
                </a:solidFill>
                <a:latin typeface="+mj-lt"/>
              </a:rPr>
              <a:t> </a:t>
            </a:r>
            <a:r>
              <a:rPr lang="en-US" sz="2500" dirty="0" err="1" smtClean="0">
                <a:solidFill>
                  <a:srgbClr val="FFFF00"/>
                </a:solidFill>
                <a:latin typeface="+mj-lt"/>
              </a:rPr>
              <a:t>cho</a:t>
            </a:r>
            <a:r>
              <a:rPr lang="en-US" sz="2500" dirty="0" smtClean="0">
                <a:solidFill>
                  <a:srgbClr val="FFFF00"/>
                </a:solidFill>
                <a:latin typeface="+mj-lt"/>
              </a:rPr>
              <a:t> </a:t>
            </a:r>
            <a:r>
              <a:rPr lang="en-US" sz="2500" dirty="0" err="1" smtClean="0">
                <a:solidFill>
                  <a:srgbClr val="FFFF00"/>
                </a:solidFill>
                <a:latin typeface="+mj-lt"/>
              </a:rPr>
              <a:t>các</a:t>
            </a:r>
            <a:r>
              <a:rPr lang="en-US" sz="2500" dirty="0" smtClean="0">
                <a:solidFill>
                  <a:srgbClr val="FFFF00"/>
                </a:solidFill>
                <a:latin typeface="+mj-lt"/>
              </a:rPr>
              <a:t> </a:t>
            </a:r>
            <a:r>
              <a:rPr lang="en-US" sz="2500" dirty="0" err="1" smtClean="0">
                <a:solidFill>
                  <a:srgbClr val="FFFF00"/>
                </a:solidFill>
                <a:latin typeface="+mj-lt"/>
              </a:rPr>
              <a:t>cá</a:t>
            </a:r>
            <a:r>
              <a:rPr lang="en-US" sz="2500" dirty="0" smtClean="0">
                <a:solidFill>
                  <a:srgbClr val="FFFF00"/>
                </a:solidFill>
                <a:latin typeface="+mj-lt"/>
              </a:rPr>
              <a:t> </a:t>
            </a:r>
            <a:r>
              <a:rPr lang="en-US" sz="2500" dirty="0" err="1" smtClean="0">
                <a:solidFill>
                  <a:srgbClr val="FFFF00"/>
                </a:solidFill>
                <a:latin typeface="+mj-lt"/>
              </a:rPr>
              <a:t>nhân</a:t>
            </a:r>
            <a:r>
              <a:rPr lang="en-US" sz="2500" dirty="0" smtClean="0">
                <a:solidFill>
                  <a:srgbClr val="FFFF00"/>
                </a:solidFill>
                <a:latin typeface="+mj-lt"/>
              </a:rPr>
              <a:t>, </a:t>
            </a:r>
            <a:r>
              <a:rPr lang="en-US" sz="2500" dirty="0" err="1" smtClean="0">
                <a:solidFill>
                  <a:srgbClr val="FFFF00"/>
                </a:solidFill>
                <a:latin typeface="+mj-lt"/>
              </a:rPr>
              <a:t>tập</a:t>
            </a:r>
            <a:r>
              <a:rPr lang="en-US" sz="2500" dirty="0" smtClean="0">
                <a:solidFill>
                  <a:srgbClr val="FFFF00"/>
                </a:solidFill>
                <a:latin typeface="+mj-lt"/>
              </a:rPr>
              <a:t> </a:t>
            </a:r>
            <a:r>
              <a:rPr lang="en-US" sz="2500" dirty="0" err="1" smtClean="0">
                <a:solidFill>
                  <a:srgbClr val="FFFF00"/>
                </a:solidFill>
                <a:latin typeface="+mj-lt"/>
              </a:rPr>
              <a:t>thể</a:t>
            </a:r>
            <a:r>
              <a:rPr lang="en-US" sz="2500" dirty="0" smtClean="0">
                <a:solidFill>
                  <a:srgbClr val="FFFF00"/>
                </a:solidFill>
                <a:latin typeface="+mj-lt"/>
              </a:rPr>
              <a:t> </a:t>
            </a:r>
            <a:r>
              <a:rPr lang="en-US" sz="2500" dirty="0" err="1" smtClean="0">
                <a:solidFill>
                  <a:srgbClr val="FFFF00"/>
                </a:solidFill>
                <a:latin typeface="+mj-lt"/>
              </a:rPr>
              <a:t>khi</a:t>
            </a:r>
            <a:r>
              <a:rPr lang="en-US" sz="2500" dirty="0" smtClean="0">
                <a:solidFill>
                  <a:srgbClr val="FFFF00"/>
                </a:solidFill>
                <a:latin typeface="+mj-lt"/>
              </a:rPr>
              <a:t> </a:t>
            </a:r>
            <a:r>
              <a:rPr lang="en-US" sz="2500" dirty="0" err="1" smtClean="0">
                <a:solidFill>
                  <a:srgbClr val="FFFF00"/>
                </a:solidFill>
                <a:latin typeface="+mj-lt"/>
              </a:rPr>
              <a:t>sơ</a:t>
            </a:r>
            <a:r>
              <a:rPr lang="en-US" sz="2500" dirty="0" smtClean="0">
                <a:solidFill>
                  <a:srgbClr val="FFFF00"/>
                </a:solidFill>
                <a:latin typeface="+mj-lt"/>
              </a:rPr>
              <a:t> </a:t>
            </a:r>
            <a:r>
              <a:rPr lang="en-US" sz="2500" dirty="0" err="1" smtClean="0">
                <a:solidFill>
                  <a:srgbClr val="FFFF00"/>
                </a:solidFill>
                <a:latin typeface="+mj-lt"/>
              </a:rPr>
              <a:t>kết</a:t>
            </a:r>
            <a:r>
              <a:rPr lang="en-US" sz="2500" dirty="0" smtClean="0">
                <a:solidFill>
                  <a:srgbClr val="FFFF00"/>
                </a:solidFill>
                <a:latin typeface="+mj-lt"/>
              </a:rPr>
              <a:t>, </a:t>
            </a:r>
            <a:r>
              <a:rPr lang="en-US" sz="2500" dirty="0" err="1" smtClean="0">
                <a:solidFill>
                  <a:srgbClr val="FFFF00"/>
                </a:solidFill>
                <a:latin typeface="+mj-lt"/>
              </a:rPr>
              <a:t>tổng</a:t>
            </a:r>
            <a:r>
              <a:rPr lang="en-US" sz="2500" dirty="0" smtClean="0">
                <a:solidFill>
                  <a:srgbClr val="FFFF00"/>
                </a:solidFill>
                <a:latin typeface="+mj-lt"/>
              </a:rPr>
              <a:t> </a:t>
            </a:r>
            <a:r>
              <a:rPr lang="en-US" sz="2500" dirty="0" err="1" smtClean="0">
                <a:solidFill>
                  <a:srgbClr val="FFFF00"/>
                </a:solidFill>
                <a:latin typeface="+mj-lt"/>
              </a:rPr>
              <a:t>kết</a:t>
            </a:r>
            <a:r>
              <a:rPr lang="en-US" sz="2500" dirty="0" smtClean="0">
                <a:solidFill>
                  <a:srgbClr val="FFFF00"/>
                </a:solidFill>
                <a:latin typeface="+mj-lt"/>
              </a:rPr>
              <a:t> </a:t>
            </a:r>
            <a:r>
              <a:rPr lang="en-US" sz="2500" dirty="0" err="1" smtClean="0">
                <a:solidFill>
                  <a:srgbClr val="FFFF00"/>
                </a:solidFill>
                <a:latin typeface="+mj-lt"/>
              </a:rPr>
              <a:t>thực</a:t>
            </a:r>
            <a:r>
              <a:rPr lang="en-US" sz="2500" dirty="0" smtClean="0">
                <a:solidFill>
                  <a:srgbClr val="FFFF00"/>
                </a:solidFill>
                <a:latin typeface="+mj-lt"/>
              </a:rPr>
              <a:t> </a:t>
            </a:r>
            <a:r>
              <a:rPr lang="en-US" sz="2500" dirty="0" err="1" smtClean="0">
                <a:solidFill>
                  <a:srgbClr val="FFFF00"/>
                </a:solidFill>
                <a:latin typeface="+mj-lt"/>
              </a:rPr>
              <a:t>hiện</a:t>
            </a:r>
            <a:r>
              <a:rPr lang="en-US" sz="2500" dirty="0" smtClean="0">
                <a:solidFill>
                  <a:srgbClr val="FFFF00"/>
                </a:solidFill>
                <a:latin typeface="+mj-lt"/>
              </a:rPr>
              <a:t> </a:t>
            </a:r>
            <a:r>
              <a:rPr lang="en-US" sz="2500" dirty="0" err="1" smtClean="0">
                <a:solidFill>
                  <a:srgbClr val="FFFF00"/>
                </a:solidFill>
                <a:latin typeface="+mj-lt"/>
              </a:rPr>
              <a:t>Luật</a:t>
            </a:r>
            <a:r>
              <a:rPr lang="en-US" sz="2500" dirty="0" smtClean="0">
                <a:solidFill>
                  <a:srgbClr val="FFFF00"/>
                </a:solidFill>
                <a:latin typeface="+mj-lt"/>
              </a:rPr>
              <a:t>, </a:t>
            </a:r>
            <a:r>
              <a:rPr lang="en-US" sz="2500" dirty="0" err="1" smtClean="0">
                <a:solidFill>
                  <a:srgbClr val="FFFF00"/>
                </a:solidFill>
                <a:latin typeface="+mj-lt"/>
              </a:rPr>
              <a:t>Pháp</a:t>
            </a:r>
            <a:r>
              <a:rPr lang="en-US" sz="2500" dirty="0" smtClean="0">
                <a:solidFill>
                  <a:srgbClr val="FFFF00"/>
                </a:solidFill>
                <a:latin typeface="+mj-lt"/>
              </a:rPr>
              <a:t> </a:t>
            </a:r>
            <a:r>
              <a:rPr lang="en-US" sz="2500" dirty="0" err="1" smtClean="0">
                <a:solidFill>
                  <a:srgbClr val="FFFF00"/>
                </a:solidFill>
                <a:latin typeface="+mj-lt"/>
              </a:rPr>
              <a:t>lệnh</a:t>
            </a:r>
            <a:r>
              <a:rPr lang="en-US" sz="2500" dirty="0" smtClean="0">
                <a:solidFill>
                  <a:srgbClr val="FFFF00"/>
                </a:solidFill>
                <a:latin typeface="+mj-lt"/>
              </a:rPr>
              <a:t>, </a:t>
            </a:r>
            <a:r>
              <a:rPr lang="en-US" sz="2500" dirty="0" err="1" smtClean="0">
                <a:solidFill>
                  <a:srgbClr val="FFFF00"/>
                </a:solidFill>
                <a:latin typeface="+mj-lt"/>
              </a:rPr>
              <a:t>Nghị</a:t>
            </a:r>
            <a:r>
              <a:rPr lang="en-US" sz="2500" dirty="0" smtClean="0">
                <a:solidFill>
                  <a:srgbClr val="FFFF00"/>
                </a:solidFill>
                <a:latin typeface="+mj-lt"/>
              </a:rPr>
              <a:t> </a:t>
            </a:r>
            <a:r>
              <a:rPr lang="en-US" sz="2500" dirty="0" err="1" smtClean="0">
                <a:solidFill>
                  <a:srgbClr val="FFFF00"/>
                </a:solidFill>
                <a:latin typeface="+mj-lt"/>
              </a:rPr>
              <a:t>định</a:t>
            </a:r>
            <a:r>
              <a:rPr lang="en-US" sz="2500" dirty="0" smtClean="0">
                <a:latin typeface="+mj-lt"/>
              </a:rPr>
              <a:t>…, </a:t>
            </a:r>
            <a:r>
              <a:rPr lang="en-US" sz="2500" dirty="0" err="1" smtClean="0">
                <a:latin typeface="+mj-lt"/>
              </a:rPr>
              <a:t>hoặc</a:t>
            </a:r>
            <a:r>
              <a:rPr lang="en-US" sz="2500" dirty="0" smtClean="0">
                <a:latin typeface="+mj-lt"/>
              </a:rPr>
              <a:t> </a:t>
            </a:r>
            <a:r>
              <a:rPr lang="en-US" sz="2500" dirty="0" err="1" smtClean="0">
                <a:latin typeface="+mj-lt"/>
              </a:rPr>
              <a:t>phục</a:t>
            </a:r>
            <a:r>
              <a:rPr lang="en-US" sz="2500" dirty="0" smtClean="0">
                <a:latin typeface="+mj-lt"/>
              </a:rPr>
              <a:t> </a:t>
            </a:r>
            <a:r>
              <a:rPr lang="en-US" sz="2500" dirty="0" err="1" smtClean="0">
                <a:latin typeface="+mj-lt"/>
              </a:rPr>
              <a:t>vụ</a:t>
            </a:r>
            <a:r>
              <a:rPr lang="en-US" sz="2500" dirty="0" smtClean="0">
                <a:latin typeface="+mj-lt"/>
              </a:rPr>
              <a:t> </a:t>
            </a:r>
            <a:r>
              <a:rPr lang="en-US" sz="2500" dirty="0" err="1" smtClean="0">
                <a:latin typeface="+mj-lt"/>
              </a:rPr>
              <a:t>Hội</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Hội</a:t>
            </a:r>
            <a:r>
              <a:rPr lang="en-US" sz="2500" dirty="0" smtClean="0">
                <a:latin typeface="+mj-lt"/>
              </a:rPr>
              <a:t> </a:t>
            </a:r>
            <a:r>
              <a:rPr lang="en-US" sz="2500" dirty="0" err="1" smtClean="0">
                <a:latin typeface="+mj-lt"/>
              </a:rPr>
              <a:t>thao</a:t>
            </a:r>
            <a:r>
              <a:rPr lang="en-US" sz="2500" dirty="0" smtClean="0">
                <a:latin typeface="+mj-lt"/>
              </a:rPr>
              <a:t>, </a:t>
            </a:r>
            <a:r>
              <a:rPr lang="en-US" sz="2500" dirty="0" err="1" smtClean="0">
                <a:latin typeface="+mj-lt"/>
              </a:rPr>
              <a:t>Hội</a:t>
            </a:r>
            <a:r>
              <a:rPr lang="en-US" sz="2500" dirty="0" smtClean="0">
                <a:latin typeface="+mj-lt"/>
              </a:rPr>
              <a:t> </a:t>
            </a:r>
            <a:r>
              <a:rPr lang="en-US" sz="2500" dirty="0" err="1" smtClean="0">
                <a:latin typeface="+mj-lt"/>
              </a:rPr>
              <a:t>diễn</a:t>
            </a:r>
            <a:r>
              <a:rPr lang="en-US" sz="2500" dirty="0" smtClean="0">
                <a:latin typeface="+mj-lt"/>
              </a:rPr>
              <a:t>, </a:t>
            </a:r>
            <a:r>
              <a:rPr lang="en-US" sz="2500" dirty="0" err="1" smtClean="0">
                <a:latin typeface="+mj-lt"/>
              </a:rPr>
              <a:t>Liên</a:t>
            </a:r>
            <a:r>
              <a:rPr lang="en-US" sz="2500" dirty="0" smtClean="0">
                <a:latin typeface="+mj-lt"/>
              </a:rPr>
              <a:t> </a:t>
            </a:r>
            <a:r>
              <a:rPr lang="en-US" sz="2500" dirty="0" err="1" smtClean="0">
                <a:latin typeface="+mj-lt"/>
              </a:rPr>
              <a:t>hoan</a:t>
            </a:r>
            <a:r>
              <a:rPr lang="en-US" sz="2500" dirty="0" smtClean="0">
                <a:latin typeface="+mj-lt"/>
              </a:rPr>
              <a:t>, </a:t>
            </a:r>
            <a:r>
              <a:rPr lang="en-US" sz="2500" dirty="0" err="1" smtClean="0">
                <a:latin typeface="+mj-lt"/>
              </a:rPr>
              <a:t>Lễ</a:t>
            </a:r>
            <a:r>
              <a:rPr lang="en-US" sz="2500" dirty="0" smtClean="0">
                <a:latin typeface="+mj-lt"/>
              </a:rPr>
              <a:t> </a:t>
            </a:r>
            <a:r>
              <a:rPr lang="en-US" sz="2500" dirty="0" err="1" smtClean="0">
                <a:latin typeface="+mj-lt"/>
              </a:rPr>
              <a:t>hội</a:t>
            </a:r>
            <a:r>
              <a:rPr lang="en-US" sz="2500" dirty="0" smtClean="0">
                <a:latin typeface="+mj-lt"/>
              </a:rPr>
              <a:t>, </a:t>
            </a:r>
            <a:r>
              <a:rPr lang="en-US" sz="2500" dirty="0" err="1" smtClean="0">
                <a:latin typeface="+mj-lt"/>
              </a:rPr>
              <a:t>Tổng</a:t>
            </a:r>
            <a:r>
              <a:rPr lang="en-US" sz="2500" dirty="0" smtClean="0">
                <a:latin typeface="+mj-lt"/>
              </a:rPr>
              <a:t> </a:t>
            </a:r>
            <a:r>
              <a:rPr lang="en-US" sz="2500" dirty="0" err="1" smtClean="0">
                <a:latin typeface="+mj-lt"/>
              </a:rPr>
              <a:t>điều</a:t>
            </a:r>
            <a:r>
              <a:rPr lang="en-US" sz="2500" dirty="0" smtClean="0">
                <a:latin typeface="+mj-lt"/>
              </a:rPr>
              <a:t> </a:t>
            </a:r>
            <a:r>
              <a:rPr lang="en-US" sz="2500" dirty="0" err="1" smtClean="0">
                <a:latin typeface="+mj-lt"/>
              </a:rPr>
              <a:t>tra</a:t>
            </a:r>
            <a:r>
              <a:rPr lang="en-US" sz="2500" dirty="0" smtClean="0">
                <a:latin typeface="+mj-lt"/>
              </a:rPr>
              <a:t>, </a:t>
            </a:r>
            <a:r>
              <a:rPr lang="en-US" sz="2500" dirty="0" err="1" smtClean="0">
                <a:latin typeface="+mj-lt"/>
              </a:rPr>
              <a:t>Bầu</a:t>
            </a:r>
            <a:r>
              <a:rPr lang="en-US" sz="2500" dirty="0" smtClean="0">
                <a:latin typeface="+mj-lt"/>
              </a:rPr>
              <a:t> </a:t>
            </a:r>
            <a:r>
              <a:rPr lang="en-US" sz="2500" dirty="0" err="1" smtClean="0">
                <a:latin typeface="+mj-lt"/>
              </a:rPr>
              <a:t>cử</a:t>
            </a:r>
            <a:r>
              <a:rPr lang="en-US" sz="2500" dirty="0" smtClean="0">
                <a:latin typeface="+mj-lt"/>
              </a:rPr>
              <a:t>... </a:t>
            </a:r>
            <a:r>
              <a:rPr lang="en-US" sz="2500" dirty="0" err="1" smtClean="0">
                <a:latin typeface="+mj-lt"/>
              </a:rPr>
              <a:t>chỉ</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xem</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khi</a:t>
            </a:r>
            <a:r>
              <a:rPr lang="en-US" sz="2500" dirty="0" smtClean="0">
                <a:latin typeface="+mj-lt"/>
              </a:rPr>
              <a:t> </a:t>
            </a:r>
            <a:r>
              <a:rPr lang="en-US" sz="2500" dirty="0" err="1" smtClean="0">
                <a:solidFill>
                  <a:srgbClr val="FF0000"/>
                </a:solidFill>
                <a:latin typeface="+mj-lt"/>
              </a:rPr>
              <a:t>có</a:t>
            </a:r>
            <a:r>
              <a:rPr lang="en-US" sz="2500" dirty="0" smtClean="0">
                <a:solidFill>
                  <a:srgbClr val="FF0000"/>
                </a:solidFill>
                <a:latin typeface="+mj-lt"/>
              </a:rPr>
              <a:t> ý </a:t>
            </a:r>
            <a:r>
              <a:rPr lang="en-US" sz="2500" dirty="0" err="1" smtClean="0">
                <a:solidFill>
                  <a:srgbClr val="FF0000"/>
                </a:solidFill>
                <a:latin typeface="+mj-lt"/>
              </a:rPr>
              <a:t>kiến</a:t>
            </a:r>
            <a:r>
              <a:rPr lang="en-US" sz="2500" dirty="0" smtClean="0">
                <a:solidFill>
                  <a:srgbClr val="FF0000"/>
                </a:solidFill>
                <a:latin typeface="+mj-lt"/>
              </a:rPr>
              <a:t> </a:t>
            </a:r>
            <a:r>
              <a:rPr lang="en-US" sz="2500" dirty="0" err="1" smtClean="0">
                <a:solidFill>
                  <a:srgbClr val="FF0000"/>
                </a:solidFill>
                <a:latin typeface="+mj-lt"/>
              </a:rPr>
              <a:t>chỉ</a:t>
            </a:r>
            <a:r>
              <a:rPr lang="en-US" sz="2500" dirty="0" smtClean="0">
                <a:solidFill>
                  <a:srgbClr val="FF0000"/>
                </a:solidFill>
                <a:latin typeface="+mj-lt"/>
              </a:rPr>
              <a:t> </a:t>
            </a:r>
            <a:r>
              <a:rPr lang="en-US" sz="2500" dirty="0" err="1" smtClean="0">
                <a:solidFill>
                  <a:srgbClr val="FF0000"/>
                </a:solidFill>
                <a:latin typeface="+mj-lt"/>
              </a:rPr>
              <a:t>đạo</a:t>
            </a:r>
            <a:r>
              <a:rPr lang="en-US" sz="2500" dirty="0" smtClean="0">
                <a:solidFill>
                  <a:srgbClr val="FF0000"/>
                </a:solidFill>
                <a:latin typeface="+mj-lt"/>
              </a:rPr>
              <a:t> </a:t>
            </a:r>
            <a:r>
              <a:rPr lang="en-US" sz="2500" dirty="0" err="1" smtClean="0">
                <a:solidFill>
                  <a:srgbClr val="FF0000"/>
                </a:solidFill>
                <a:latin typeface="+mj-lt"/>
              </a:rPr>
              <a:t>của</a:t>
            </a:r>
            <a:r>
              <a:rPr lang="en-US" sz="2500" dirty="0" smtClean="0">
                <a:solidFill>
                  <a:srgbClr val="FF0000"/>
                </a:solidFill>
                <a:latin typeface="+mj-lt"/>
              </a:rPr>
              <a:t> </a:t>
            </a:r>
            <a:r>
              <a:rPr lang="en-US" sz="2500" dirty="0" err="1" smtClean="0">
                <a:solidFill>
                  <a:srgbClr val="FF0000"/>
                </a:solidFill>
                <a:latin typeface="+mj-lt"/>
              </a:rPr>
              <a:t>Lãnh</a:t>
            </a:r>
            <a:r>
              <a:rPr lang="en-US" sz="2500" dirty="0" smtClean="0">
                <a:solidFill>
                  <a:srgbClr val="FF0000"/>
                </a:solidFill>
                <a:latin typeface="+mj-lt"/>
              </a:rPr>
              <a:t> </a:t>
            </a:r>
            <a:r>
              <a:rPr lang="en-US" sz="2500" dirty="0" err="1" smtClean="0">
                <a:solidFill>
                  <a:srgbClr val="FF0000"/>
                </a:solidFill>
                <a:latin typeface="+mj-lt"/>
              </a:rPr>
              <a:t>đạo</a:t>
            </a:r>
            <a:r>
              <a:rPr lang="en-US" sz="2500" dirty="0" smtClean="0">
                <a:solidFill>
                  <a:srgbClr val="FF0000"/>
                </a:solidFill>
                <a:latin typeface="+mj-lt"/>
              </a:rPr>
              <a:t> </a:t>
            </a:r>
            <a:r>
              <a:rPr lang="en-US" sz="2500" dirty="0" err="1" smtClean="0">
                <a:solidFill>
                  <a:srgbClr val="FF0000"/>
                </a:solidFill>
                <a:latin typeface="+mj-lt"/>
              </a:rPr>
              <a:t>Ủy</a:t>
            </a:r>
            <a:r>
              <a:rPr lang="en-US" sz="2500" dirty="0" smtClean="0">
                <a:solidFill>
                  <a:srgbClr val="FF0000"/>
                </a:solidFill>
                <a:latin typeface="+mj-lt"/>
              </a:rPr>
              <a:t> ban </a:t>
            </a:r>
            <a:r>
              <a:rPr lang="en-US" sz="2500" dirty="0" err="1" smtClean="0">
                <a:solidFill>
                  <a:srgbClr val="FF0000"/>
                </a:solidFill>
                <a:latin typeface="+mj-lt"/>
              </a:rPr>
              <a:t>nhân</a:t>
            </a:r>
            <a:r>
              <a:rPr lang="en-US" sz="2500" dirty="0" smtClean="0">
                <a:solidFill>
                  <a:srgbClr val="FF0000"/>
                </a:solidFill>
                <a:latin typeface="+mj-lt"/>
              </a:rPr>
              <a:t> </a:t>
            </a:r>
            <a:r>
              <a:rPr lang="en-US" sz="2500" dirty="0" err="1" smtClean="0">
                <a:solidFill>
                  <a:srgbClr val="FF0000"/>
                </a:solidFill>
                <a:latin typeface="+mj-lt"/>
              </a:rPr>
              <a:t>dân</a:t>
            </a:r>
            <a:r>
              <a:rPr lang="en-US" sz="2500" dirty="0" smtClean="0">
                <a:solidFill>
                  <a:srgbClr val="FF0000"/>
                </a:solidFill>
                <a:latin typeface="+mj-lt"/>
              </a:rPr>
              <a:t> </a:t>
            </a:r>
            <a:r>
              <a:rPr lang="en-US" sz="2500" dirty="0" err="1" smtClean="0">
                <a:solidFill>
                  <a:srgbClr val="FF0000"/>
                </a:solidFill>
                <a:latin typeface="+mj-lt"/>
              </a:rPr>
              <a:t>thành</a:t>
            </a:r>
            <a:r>
              <a:rPr lang="en-US" sz="2500" dirty="0" smtClean="0">
                <a:solidFill>
                  <a:srgbClr val="FF0000"/>
                </a:solidFill>
                <a:latin typeface="+mj-lt"/>
              </a:rPr>
              <a:t> </a:t>
            </a:r>
            <a:r>
              <a:rPr lang="en-US" sz="2500" dirty="0" err="1" smtClean="0">
                <a:solidFill>
                  <a:srgbClr val="FF0000"/>
                </a:solidFill>
                <a:latin typeface="+mj-lt"/>
              </a:rPr>
              <a:t>phố</a:t>
            </a:r>
            <a:r>
              <a:rPr lang="en-US" sz="2500" dirty="0" smtClean="0">
                <a:solidFill>
                  <a:srgbClr val="FF0000"/>
                </a:solidFill>
                <a:latin typeface="+mj-lt"/>
              </a:rPr>
              <a:t> </a:t>
            </a:r>
            <a:r>
              <a:rPr lang="en-US" sz="2500" dirty="0" err="1" smtClean="0">
                <a:solidFill>
                  <a:srgbClr val="FF0000"/>
                </a:solidFill>
                <a:latin typeface="+mj-lt"/>
              </a:rPr>
              <a:t>và</a:t>
            </a:r>
            <a:r>
              <a:rPr lang="en-US" sz="2500" dirty="0" smtClean="0">
                <a:solidFill>
                  <a:srgbClr val="FF0000"/>
                </a:solidFill>
                <a:latin typeface="+mj-lt"/>
              </a:rPr>
              <a:t> </a:t>
            </a:r>
            <a:r>
              <a:rPr lang="en-US" sz="2500" dirty="0" err="1" smtClean="0">
                <a:solidFill>
                  <a:srgbClr val="FF0000"/>
                </a:solidFill>
                <a:latin typeface="+mj-lt"/>
              </a:rPr>
              <a:t>hướng</a:t>
            </a:r>
            <a:r>
              <a:rPr lang="en-US" sz="2500" dirty="0" smtClean="0">
                <a:solidFill>
                  <a:srgbClr val="FF0000"/>
                </a:solidFill>
                <a:latin typeface="+mj-lt"/>
              </a:rPr>
              <a:t> </a:t>
            </a:r>
            <a:r>
              <a:rPr lang="en-US" sz="2500" dirty="0" err="1" smtClean="0">
                <a:solidFill>
                  <a:srgbClr val="FF0000"/>
                </a:solidFill>
                <a:latin typeface="+mj-lt"/>
              </a:rPr>
              <a:t>dẫn</a:t>
            </a:r>
            <a:r>
              <a:rPr lang="en-US" sz="2500" dirty="0" smtClean="0">
                <a:solidFill>
                  <a:srgbClr val="FF0000"/>
                </a:solidFill>
                <a:latin typeface="+mj-lt"/>
              </a:rPr>
              <a:t> </a:t>
            </a:r>
            <a:r>
              <a:rPr lang="en-US" sz="2500" dirty="0" err="1" smtClean="0">
                <a:solidFill>
                  <a:srgbClr val="FF0000"/>
                </a:solidFill>
                <a:latin typeface="+mj-lt"/>
              </a:rPr>
              <a:t>của</a:t>
            </a:r>
            <a:r>
              <a:rPr lang="en-US" sz="2500" dirty="0" smtClean="0">
                <a:solidFill>
                  <a:srgbClr val="FF0000"/>
                </a:solidFill>
                <a:latin typeface="+mj-lt"/>
              </a:rPr>
              <a:t> </a:t>
            </a:r>
            <a:r>
              <a:rPr lang="en-US" sz="2500" dirty="0" err="1" smtClean="0">
                <a:solidFill>
                  <a:srgbClr val="FF0000"/>
                </a:solidFill>
                <a:latin typeface="+mj-lt"/>
              </a:rPr>
              <a:t>Thường</a:t>
            </a:r>
            <a:r>
              <a:rPr lang="en-US" sz="2500" dirty="0" smtClean="0">
                <a:solidFill>
                  <a:srgbClr val="FF0000"/>
                </a:solidFill>
                <a:latin typeface="+mj-lt"/>
              </a:rPr>
              <a:t> </a:t>
            </a:r>
            <a:r>
              <a:rPr lang="en-US" sz="2500" dirty="0" err="1" smtClean="0">
                <a:solidFill>
                  <a:srgbClr val="FF0000"/>
                </a:solidFill>
                <a:latin typeface="+mj-lt"/>
              </a:rPr>
              <a:t>trực</a:t>
            </a:r>
            <a:r>
              <a:rPr lang="en-US" sz="2500" dirty="0" smtClean="0">
                <a:solidFill>
                  <a:srgbClr val="FF0000"/>
                </a:solidFill>
                <a:latin typeface="+mj-lt"/>
              </a:rPr>
              <a:t> </a:t>
            </a:r>
            <a:r>
              <a:rPr lang="en-US" sz="2500" dirty="0" err="1" smtClean="0">
                <a:solidFill>
                  <a:srgbClr val="FF0000"/>
                </a:solidFill>
                <a:latin typeface="+mj-lt"/>
              </a:rPr>
              <a:t>Hội</a:t>
            </a:r>
            <a:r>
              <a:rPr lang="en-US" sz="2500" dirty="0" smtClean="0">
                <a:solidFill>
                  <a:srgbClr val="FF0000"/>
                </a:solidFill>
                <a:latin typeface="+mj-lt"/>
              </a:rPr>
              <a:t> </a:t>
            </a:r>
            <a:r>
              <a:rPr lang="en-US" sz="2500" dirty="0" err="1" smtClean="0">
                <a:solidFill>
                  <a:srgbClr val="FF0000"/>
                </a:solidFill>
                <a:latin typeface="+mj-lt"/>
              </a:rPr>
              <a:t>đồng</a:t>
            </a:r>
            <a:r>
              <a:rPr lang="en-US" sz="2500" dirty="0" smtClean="0">
                <a:solidFill>
                  <a:srgbClr val="FF0000"/>
                </a:solidFill>
                <a:latin typeface="+mj-lt"/>
              </a:rPr>
              <a:t> </a:t>
            </a:r>
            <a:r>
              <a:rPr lang="en-US" sz="2500" dirty="0" err="1" smtClean="0">
                <a:solidFill>
                  <a:srgbClr val="FF0000"/>
                </a:solidFill>
                <a:latin typeface="+mj-lt"/>
              </a:rPr>
              <a:t>Thi</a:t>
            </a:r>
            <a:r>
              <a:rPr lang="en-US" sz="2500" dirty="0" smtClean="0">
                <a:solidFill>
                  <a:srgbClr val="FF0000"/>
                </a:solidFill>
                <a:latin typeface="+mj-lt"/>
              </a:rPr>
              <a:t> </a:t>
            </a:r>
            <a:r>
              <a:rPr lang="en-US" sz="2500" dirty="0" err="1" smtClean="0">
                <a:solidFill>
                  <a:srgbClr val="FF0000"/>
                </a:solidFill>
                <a:latin typeface="+mj-lt"/>
              </a:rPr>
              <a:t>đua</a:t>
            </a:r>
            <a:r>
              <a:rPr lang="en-US" sz="2500" dirty="0" smtClean="0">
                <a:solidFill>
                  <a:srgbClr val="FF0000"/>
                </a:solidFill>
                <a:latin typeface="+mj-lt"/>
              </a:rPr>
              <a:t> - </a:t>
            </a:r>
            <a:r>
              <a:rPr lang="en-US" sz="2500" dirty="0" err="1" smtClean="0">
                <a:solidFill>
                  <a:srgbClr val="FF0000"/>
                </a:solidFill>
                <a:latin typeface="+mj-lt"/>
              </a:rPr>
              <a:t>Khen</a:t>
            </a:r>
            <a:r>
              <a:rPr lang="en-US" sz="2500" dirty="0" smtClean="0">
                <a:solidFill>
                  <a:srgbClr val="FF0000"/>
                </a:solidFill>
                <a:latin typeface="+mj-lt"/>
              </a:rPr>
              <a:t> </a:t>
            </a:r>
            <a:r>
              <a:rPr lang="en-US" sz="2500" dirty="0" err="1" smtClean="0">
                <a:solidFill>
                  <a:srgbClr val="FF0000"/>
                </a:solidFill>
                <a:latin typeface="+mj-lt"/>
              </a:rPr>
              <a:t>thưởng</a:t>
            </a:r>
            <a:r>
              <a:rPr lang="en-US" sz="2500" dirty="0" smtClean="0">
                <a:solidFill>
                  <a:srgbClr val="FF0000"/>
                </a:solidFill>
                <a:latin typeface="+mj-lt"/>
              </a:rPr>
              <a:t> </a:t>
            </a:r>
            <a:r>
              <a:rPr lang="en-US" sz="2500" dirty="0" err="1" smtClean="0">
                <a:solidFill>
                  <a:srgbClr val="FF0000"/>
                </a:solidFill>
                <a:latin typeface="+mj-lt"/>
              </a:rPr>
              <a:t>thành</a:t>
            </a:r>
            <a:r>
              <a:rPr lang="en-US" sz="2500" dirty="0" smtClean="0">
                <a:solidFill>
                  <a:srgbClr val="FF0000"/>
                </a:solidFill>
                <a:latin typeface="+mj-lt"/>
              </a:rPr>
              <a:t> </a:t>
            </a:r>
            <a:r>
              <a:rPr lang="en-US" sz="2500" dirty="0" err="1" smtClean="0">
                <a:solidFill>
                  <a:srgbClr val="FF0000"/>
                </a:solidFill>
                <a:latin typeface="+mj-lt"/>
              </a:rPr>
              <a:t>phố</a:t>
            </a:r>
            <a:r>
              <a:rPr lang="en-US" sz="2500" dirty="0" smtClean="0">
                <a:latin typeface="+mj-lt"/>
              </a:rPr>
              <a:t>, </a:t>
            </a:r>
            <a:r>
              <a:rPr lang="en-US" sz="2500" dirty="0" err="1" smtClean="0">
                <a:latin typeface="+mj-lt"/>
              </a:rPr>
              <a:t>chủ</a:t>
            </a:r>
            <a:r>
              <a:rPr lang="en-US" sz="2500" dirty="0" smtClean="0">
                <a:latin typeface="+mj-lt"/>
              </a:rPr>
              <a:t> </a:t>
            </a:r>
            <a:r>
              <a:rPr lang="en-US" sz="2500" dirty="0" err="1" smtClean="0">
                <a:latin typeface="+mj-lt"/>
              </a:rPr>
              <a:t>yếu</a:t>
            </a:r>
            <a:r>
              <a:rPr lang="en-US" sz="2500" dirty="0" smtClean="0">
                <a:latin typeface="+mj-lt"/>
              </a:rPr>
              <a:t> </a:t>
            </a:r>
            <a:r>
              <a:rPr lang="en-US" sz="2500" dirty="0" err="1" smtClean="0">
                <a:latin typeface="+mj-lt"/>
              </a:rPr>
              <a:t>trình</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cho</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solidFill>
                  <a:srgbClr val="FF0000"/>
                </a:solidFill>
                <a:latin typeface="+mj-lt"/>
              </a:rPr>
              <a:t>trực</a:t>
            </a:r>
            <a:r>
              <a:rPr lang="en-US" sz="2500" dirty="0" smtClean="0">
                <a:solidFill>
                  <a:srgbClr val="FF0000"/>
                </a:solidFill>
                <a:latin typeface="+mj-lt"/>
              </a:rPr>
              <a:t> </a:t>
            </a:r>
            <a:r>
              <a:rPr lang="en-US" sz="2500" dirty="0" err="1" smtClean="0">
                <a:solidFill>
                  <a:srgbClr val="FF0000"/>
                </a:solidFill>
                <a:latin typeface="+mj-lt"/>
              </a:rPr>
              <a:t>tiếp</a:t>
            </a:r>
            <a:r>
              <a:rPr lang="en-US" sz="2500" dirty="0" smtClean="0">
                <a:solidFill>
                  <a:srgbClr val="FF0000"/>
                </a:solidFill>
                <a:latin typeface="+mj-lt"/>
              </a:rPr>
              <a:t> </a:t>
            </a:r>
            <a:r>
              <a:rPr lang="en-US" sz="2500" dirty="0" err="1" smtClean="0">
                <a:solidFill>
                  <a:srgbClr val="FF0000"/>
                </a:solidFill>
                <a:latin typeface="+mj-lt"/>
              </a:rPr>
              <a:t>tham</a:t>
            </a:r>
            <a:r>
              <a:rPr lang="en-US" sz="2500" dirty="0" smtClean="0">
                <a:solidFill>
                  <a:srgbClr val="FF0000"/>
                </a:solidFill>
                <a:latin typeface="+mj-lt"/>
              </a:rPr>
              <a:t> </a:t>
            </a:r>
            <a:r>
              <a:rPr lang="en-US" sz="2500" dirty="0" err="1" smtClean="0">
                <a:solidFill>
                  <a:srgbClr val="FF0000"/>
                </a:solidFill>
                <a:latin typeface="+mj-lt"/>
              </a:rPr>
              <a:t>gia</a:t>
            </a:r>
            <a:r>
              <a:rPr lang="en-US" sz="2500" dirty="0" smtClean="0">
                <a:solidFill>
                  <a:srgbClr val="FF0000"/>
                </a:solidFill>
                <a:latin typeface="+mj-lt"/>
              </a:rPr>
              <a:t> </a:t>
            </a:r>
            <a:r>
              <a:rPr lang="en-US" sz="2500" dirty="0" err="1" smtClean="0">
                <a:latin typeface="+mj-lt"/>
              </a:rPr>
              <a:t>hoặc</a:t>
            </a:r>
            <a:r>
              <a:rPr lang="en-US" sz="2500" dirty="0" smtClean="0">
                <a:latin typeface="+mj-lt"/>
              </a:rPr>
              <a:t> </a:t>
            </a:r>
            <a:r>
              <a:rPr lang="en-US" sz="2500" dirty="0" err="1" smtClean="0">
                <a:latin typeface="+mj-lt"/>
              </a:rPr>
              <a:t>đạt</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giải</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theo</a:t>
            </a:r>
            <a:r>
              <a:rPr lang="en-US" sz="2500" dirty="0" smtClean="0">
                <a:latin typeface="+mj-lt"/>
              </a:rPr>
              <a:t> </a:t>
            </a:r>
            <a:r>
              <a:rPr lang="en-US" sz="2500" dirty="0" err="1" smtClean="0">
                <a:latin typeface="+mj-lt"/>
              </a:rPr>
              <a:t>quy</a:t>
            </a:r>
            <a:r>
              <a:rPr lang="en-US" sz="2500" dirty="0" smtClean="0">
                <a:latin typeface="+mj-lt"/>
              </a:rPr>
              <a:t> </a:t>
            </a:r>
            <a:r>
              <a:rPr lang="en-US" sz="2500" dirty="0" err="1" smtClean="0">
                <a:latin typeface="+mj-lt"/>
              </a:rPr>
              <a:t>định</a:t>
            </a:r>
            <a:r>
              <a:rPr lang="en-US" sz="2500" dirty="0" smtClean="0">
                <a:latin typeface="+mj-lt"/>
              </a:rPr>
              <a:t>. </a:t>
            </a:r>
          </a:p>
          <a:p>
            <a:pPr algn="just">
              <a:lnSpc>
                <a:spcPct val="110000"/>
              </a:lnSpc>
              <a:spcBef>
                <a:spcPts val="600"/>
              </a:spcBef>
              <a:buFontTx/>
              <a:buChar char="-"/>
            </a:pPr>
            <a:r>
              <a:rPr lang="en-US" sz="2500" dirty="0" smtClean="0">
                <a:solidFill>
                  <a:srgbClr val="FFFF00"/>
                </a:solidFill>
                <a:latin typeface="+mj-lt"/>
              </a:rPr>
              <a:t>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thưởng</a:t>
            </a:r>
            <a:r>
              <a:rPr lang="en-US" sz="2500" dirty="0" smtClean="0">
                <a:solidFill>
                  <a:srgbClr val="FFFF00"/>
                </a:solidFill>
                <a:latin typeface="+mj-lt"/>
              </a:rPr>
              <a:t> </a:t>
            </a:r>
            <a:r>
              <a:rPr lang="en-US" sz="2500" dirty="0" err="1" smtClean="0">
                <a:solidFill>
                  <a:srgbClr val="FFFF00"/>
                </a:solidFill>
                <a:latin typeface="+mj-lt"/>
              </a:rPr>
              <a:t>đối</a:t>
            </a:r>
            <a:r>
              <a:rPr lang="en-US" sz="2500" dirty="0" smtClean="0">
                <a:solidFill>
                  <a:srgbClr val="FFFF00"/>
                </a:solidFill>
                <a:latin typeface="+mj-lt"/>
              </a:rPr>
              <a:t> </a:t>
            </a:r>
            <a:r>
              <a:rPr lang="en-US" sz="2500" dirty="0" err="1" smtClean="0">
                <a:solidFill>
                  <a:srgbClr val="FFFF00"/>
                </a:solidFill>
                <a:latin typeface="+mj-lt"/>
              </a:rPr>
              <a:t>với</a:t>
            </a:r>
            <a:r>
              <a:rPr lang="en-US" sz="2500" dirty="0" smtClean="0">
                <a:solidFill>
                  <a:srgbClr val="FFFF00"/>
                </a:solidFill>
                <a:latin typeface="+mj-lt"/>
              </a:rPr>
              <a:t> </a:t>
            </a:r>
            <a:r>
              <a:rPr lang="en-US" sz="2500" dirty="0" err="1" smtClean="0">
                <a:solidFill>
                  <a:srgbClr val="FFFF00"/>
                </a:solidFill>
                <a:latin typeface="+mj-lt"/>
              </a:rPr>
              <a:t>gia</a:t>
            </a:r>
            <a:r>
              <a:rPr lang="en-US" sz="2500" dirty="0" smtClean="0">
                <a:solidFill>
                  <a:srgbClr val="FFFF00"/>
                </a:solidFill>
                <a:latin typeface="+mj-lt"/>
              </a:rPr>
              <a:t> </a:t>
            </a:r>
            <a:r>
              <a:rPr lang="en-US" sz="2500" dirty="0" err="1" smtClean="0">
                <a:solidFill>
                  <a:srgbClr val="FFFF00"/>
                </a:solidFill>
                <a:latin typeface="+mj-lt"/>
              </a:rPr>
              <a:t>đình</a:t>
            </a:r>
            <a:r>
              <a:rPr lang="en-US" sz="2500" dirty="0" smtClean="0">
                <a:solidFill>
                  <a:srgbClr val="FFFF00"/>
                </a:solidFill>
                <a:latin typeface="+mj-lt"/>
              </a:rPr>
              <a:t>: </a:t>
            </a:r>
            <a:r>
              <a:rPr lang="en-US" sz="2500" dirty="0" err="1" smtClean="0">
                <a:latin typeface="+mj-lt"/>
              </a:rPr>
              <a:t>đạt</a:t>
            </a:r>
            <a:r>
              <a:rPr lang="en-US" sz="2500" dirty="0" smtClean="0">
                <a:latin typeface="+mj-lt"/>
              </a:rPr>
              <a:t> </a:t>
            </a:r>
            <a:r>
              <a:rPr lang="en-US" sz="2500" dirty="0" err="1" smtClean="0">
                <a:latin typeface="+mj-lt"/>
              </a:rPr>
              <a:t>danh</a:t>
            </a:r>
            <a:r>
              <a:rPr lang="en-US" sz="2500" dirty="0" smtClean="0">
                <a:latin typeface="+mj-lt"/>
              </a:rPr>
              <a:t> </a:t>
            </a:r>
            <a:r>
              <a:rPr lang="en-US" sz="2500" dirty="0" err="1" smtClean="0">
                <a:latin typeface="+mj-lt"/>
              </a:rPr>
              <a:t>hiệu</a:t>
            </a:r>
            <a:r>
              <a:rPr lang="en-US" sz="2500" dirty="0" smtClean="0">
                <a:latin typeface="+mj-lt"/>
              </a:rPr>
              <a:t> “</a:t>
            </a:r>
            <a:r>
              <a:rPr lang="en-US" sz="2500" dirty="0" err="1" smtClean="0">
                <a:latin typeface="+mj-lt"/>
              </a:rPr>
              <a:t>Gia</a:t>
            </a:r>
            <a:r>
              <a:rPr lang="en-US" sz="2500" dirty="0" smtClean="0">
                <a:latin typeface="+mj-lt"/>
              </a:rPr>
              <a:t> </a:t>
            </a:r>
            <a:r>
              <a:rPr lang="en-US" sz="2500" dirty="0" err="1" smtClean="0">
                <a:latin typeface="+mj-lt"/>
              </a:rPr>
              <a:t>đình</a:t>
            </a:r>
            <a:r>
              <a:rPr lang="en-US" sz="2500" dirty="0" smtClean="0">
                <a:latin typeface="+mj-lt"/>
              </a:rPr>
              <a:t> </a:t>
            </a:r>
            <a:r>
              <a:rPr lang="en-US" sz="2500" dirty="0" err="1" smtClean="0">
                <a:latin typeface="+mj-lt"/>
              </a:rPr>
              <a:t>văn</a:t>
            </a:r>
            <a:r>
              <a:rPr lang="en-US" sz="2500" dirty="0" smtClean="0">
                <a:latin typeface="+mj-lt"/>
              </a:rPr>
              <a:t> </a:t>
            </a:r>
            <a:r>
              <a:rPr lang="en-US" sz="2500" dirty="0" err="1" smtClean="0">
                <a:latin typeface="+mj-lt"/>
              </a:rPr>
              <a:t>hóa</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latin typeface="+mj-lt"/>
              </a:rPr>
              <a:t>đóng</a:t>
            </a:r>
            <a:r>
              <a:rPr lang="en-US" sz="2500" dirty="0" smtClean="0">
                <a:latin typeface="+mj-lt"/>
              </a:rPr>
              <a:t> </a:t>
            </a:r>
            <a:r>
              <a:rPr lang="en-US" sz="2500" dirty="0" err="1" smtClean="0">
                <a:latin typeface="+mj-lt"/>
              </a:rPr>
              <a:t>góp</a:t>
            </a:r>
            <a:r>
              <a:rPr lang="en-US" sz="2500" dirty="0" smtClean="0">
                <a:latin typeface="+mj-lt"/>
              </a:rPr>
              <a:t> </a:t>
            </a:r>
            <a:r>
              <a:rPr lang="en-US" sz="2500" dirty="0" err="1" smtClean="0">
                <a:latin typeface="+mj-lt"/>
              </a:rPr>
              <a:t>về</a:t>
            </a:r>
            <a:r>
              <a:rPr lang="en-US" sz="2500" dirty="0" smtClean="0">
                <a:latin typeface="+mj-lt"/>
              </a:rPr>
              <a:t> </a:t>
            </a:r>
            <a:r>
              <a:rPr lang="en-US" sz="2500" dirty="0" err="1" smtClean="0">
                <a:latin typeface="+mj-lt"/>
              </a:rPr>
              <a:t>công</a:t>
            </a:r>
            <a:r>
              <a:rPr lang="en-US" sz="2500" dirty="0" smtClean="0">
                <a:latin typeface="+mj-lt"/>
              </a:rPr>
              <a:t> </a:t>
            </a:r>
            <a:r>
              <a:rPr lang="en-US" sz="2500" dirty="0" err="1" smtClean="0">
                <a:latin typeface="+mj-lt"/>
              </a:rPr>
              <a:t>sức</a:t>
            </a:r>
            <a:r>
              <a:rPr lang="en-US" sz="2500" dirty="0" smtClean="0">
                <a:latin typeface="+mj-lt"/>
              </a:rPr>
              <a:t>, </a:t>
            </a:r>
            <a:r>
              <a:rPr lang="en-US" sz="2500" dirty="0" err="1" smtClean="0">
                <a:latin typeface="+mj-lt"/>
              </a:rPr>
              <a:t>đất</a:t>
            </a:r>
            <a:r>
              <a:rPr lang="en-US" sz="2500" dirty="0" smtClean="0">
                <a:latin typeface="+mj-lt"/>
              </a:rPr>
              <a:t> </a:t>
            </a:r>
            <a:r>
              <a:rPr lang="en-US" sz="2500" dirty="0" err="1" smtClean="0">
                <a:latin typeface="+mj-lt"/>
              </a:rPr>
              <a:t>đai</a:t>
            </a:r>
            <a:r>
              <a:rPr lang="en-US" sz="2500" dirty="0" smtClean="0">
                <a:latin typeface="+mj-lt"/>
              </a:rPr>
              <a:t>, </a:t>
            </a:r>
            <a:r>
              <a:rPr lang="en-US" sz="2500" dirty="0" err="1" smtClean="0">
                <a:latin typeface="+mj-lt"/>
              </a:rPr>
              <a:t>tài</a:t>
            </a:r>
            <a:r>
              <a:rPr lang="en-US" sz="2500" dirty="0" smtClean="0">
                <a:latin typeface="+mj-lt"/>
              </a:rPr>
              <a:t> </a:t>
            </a:r>
            <a:r>
              <a:rPr lang="en-US" sz="2500" dirty="0" err="1" smtClean="0">
                <a:latin typeface="+mj-lt"/>
              </a:rPr>
              <a:t>sản</a:t>
            </a:r>
            <a:r>
              <a:rPr lang="en-US" sz="2500" dirty="0" smtClean="0">
                <a:latin typeface="+mj-lt"/>
              </a:rPr>
              <a:t> </a:t>
            </a:r>
            <a:r>
              <a:rPr lang="en-US" sz="2500" dirty="0" err="1" smtClean="0">
                <a:latin typeface="+mj-lt"/>
              </a:rPr>
              <a:t>cho</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en-US" sz="2500" dirty="0" smtClean="0">
                <a:latin typeface="+mj-lt"/>
              </a:rPr>
              <a:t>, </a:t>
            </a:r>
            <a:r>
              <a:rPr lang="en-US" sz="2500" dirty="0" err="1" smtClean="0">
                <a:latin typeface="+mj-lt"/>
              </a:rPr>
              <a:t>xã</a:t>
            </a:r>
            <a:r>
              <a:rPr lang="en-US" sz="2500" dirty="0" smtClean="0">
                <a:latin typeface="+mj-lt"/>
              </a:rPr>
              <a:t> </a:t>
            </a:r>
            <a:r>
              <a:rPr lang="en-US" sz="2500" dirty="0" err="1" smtClean="0">
                <a:latin typeface="+mj-lt"/>
              </a:rPr>
              <a:t>hội</a:t>
            </a:r>
            <a:r>
              <a:rPr lang="en-US" sz="2500" dirty="0" smtClean="0">
                <a:latin typeface="+mj-lt"/>
              </a:rPr>
              <a:t> </a:t>
            </a:r>
            <a:r>
              <a:rPr lang="en-US" sz="2500" dirty="0" err="1" smtClean="0">
                <a:latin typeface="+mj-lt"/>
              </a:rPr>
              <a:t>mang</a:t>
            </a:r>
            <a:r>
              <a:rPr lang="en-US" sz="2500" dirty="0" smtClean="0">
                <a:latin typeface="+mj-lt"/>
              </a:rPr>
              <a:t> </a:t>
            </a:r>
            <a:r>
              <a:rPr lang="en-US" sz="2500" dirty="0" err="1" smtClean="0">
                <a:latin typeface="+mj-lt"/>
              </a:rPr>
              <a:t>lại</a:t>
            </a:r>
            <a:r>
              <a:rPr lang="en-US" sz="2500" dirty="0" smtClean="0">
                <a:latin typeface="+mj-lt"/>
              </a:rPr>
              <a:t> </a:t>
            </a:r>
            <a:r>
              <a:rPr lang="en-US" sz="2500" dirty="0" err="1" smtClean="0">
                <a:latin typeface="+mj-lt"/>
              </a:rPr>
              <a:t>hiệu</a:t>
            </a:r>
            <a:r>
              <a:rPr lang="en-US" sz="2500" dirty="0" smtClean="0">
                <a:latin typeface="+mj-lt"/>
              </a:rPr>
              <a:t> </a:t>
            </a:r>
            <a:r>
              <a:rPr lang="en-US" sz="2500" dirty="0" err="1" smtClean="0">
                <a:latin typeface="+mj-lt"/>
              </a:rPr>
              <a:t>quả</a:t>
            </a:r>
            <a:r>
              <a:rPr lang="en-US" sz="2500" dirty="0" smtClean="0">
                <a:latin typeface="+mj-lt"/>
              </a:rPr>
              <a:t> </a:t>
            </a:r>
            <a:r>
              <a:rPr lang="en-US" sz="2500" dirty="0" err="1" smtClean="0">
                <a:latin typeface="+mj-lt"/>
              </a:rPr>
              <a:t>đã</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công</a:t>
            </a:r>
            <a:r>
              <a:rPr lang="en-US" sz="2500" dirty="0" smtClean="0">
                <a:latin typeface="+mj-lt"/>
              </a:rPr>
              <a:t> </a:t>
            </a:r>
            <a:r>
              <a:rPr lang="en-US" sz="2500" dirty="0" err="1" smtClean="0">
                <a:latin typeface="+mj-lt"/>
              </a:rPr>
              <a:t>nhận</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rộng</a:t>
            </a:r>
            <a:r>
              <a:rPr lang="en-US" sz="2500" dirty="0" smtClean="0">
                <a:latin typeface="+mj-lt"/>
              </a:rPr>
              <a:t> </a:t>
            </a:r>
            <a:r>
              <a:rPr lang="en-US" sz="2500" dirty="0" err="1" smtClean="0">
                <a:latin typeface="+mj-lt"/>
              </a:rPr>
              <a:t>trên</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bàn</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a:t>
            </a:r>
          </a:p>
          <a:p>
            <a:pPr algn="just">
              <a:lnSpc>
                <a:spcPct val="110000"/>
              </a:lnSpc>
              <a:spcBef>
                <a:spcPts val="600"/>
              </a:spcBef>
              <a:buFontTx/>
              <a:buChar char="-"/>
            </a:pPr>
            <a:r>
              <a:rPr lang="en-US" sz="2500" dirty="0" smtClean="0">
                <a:solidFill>
                  <a:srgbClr val="FFFF00"/>
                </a:solidFill>
                <a:latin typeface="+mj-lt"/>
              </a:rPr>
              <a:t>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về</a:t>
            </a:r>
            <a:r>
              <a:rPr lang="en-US" sz="2500" dirty="0" smtClean="0">
                <a:solidFill>
                  <a:srgbClr val="FFFF00"/>
                </a:solidFill>
                <a:latin typeface="+mj-lt"/>
              </a:rPr>
              <a:t>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tích</a:t>
            </a:r>
            <a:r>
              <a:rPr lang="en-US" sz="2500" dirty="0" smtClean="0">
                <a:solidFill>
                  <a:srgbClr val="FFFF00"/>
                </a:solidFill>
                <a:latin typeface="+mj-lt"/>
              </a:rPr>
              <a:t> </a:t>
            </a:r>
            <a:r>
              <a:rPr lang="en-US" sz="2500" dirty="0" err="1" smtClean="0">
                <a:solidFill>
                  <a:srgbClr val="FFFF00"/>
                </a:solidFill>
                <a:latin typeface="+mj-lt"/>
              </a:rPr>
              <a:t>hoạt</a:t>
            </a:r>
            <a:r>
              <a:rPr lang="en-US" sz="2500" dirty="0" smtClean="0">
                <a:solidFill>
                  <a:srgbClr val="FFFF00"/>
                </a:solidFill>
                <a:latin typeface="+mj-lt"/>
              </a:rPr>
              <a:t> </a:t>
            </a:r>
            <a:r>
              <a:rPr lang="en-US" sz="2500" dirty="0" err="1" smtClean="0">
                <a:solidFill>
                  <a:srgbClr val="FFFF00"/>
                </a:solidFill>
                <a:latin typeface="+mj-lt"/>
              </a:rPr>
              <a:t>động</a:t>
            </a:r>
            <a:r>
              <a:rPr lang="en-US" sz="2500" dirty="0" smtClean="0">
                <a:solidFill>
                  <a:srgbClr val="FFFF00"/>
                </a:solidFill>
                <a:latin typeface="+mj-lt"/>
              </a:rPr>
              <a:t> </a:t>
            </a:r>
            <a:r>
              <a:rPr lang="en-US" sz="2500" dirty="0" err="1" smtClean="0">
                <a:solidFill>
                  <a:srgbClr val="FFFF00"/>
                </a:solidFill>
                <a:latin typeface="+mj-lt"/>
              </a:rPr>
              <a:t>từ</a:t>
            </a:r>
            <a:r>
              <a:rPr lang="en-US" sz="2500" dirty="0" smtClean="0">
                <a:solidFill>
                  <a:srgbClr val="FFFF00"/>
                </a:solidFill>
                <a:latin typeface="+mj-lt"/>
              </a:rPr>
              <a:t> </a:t>
            </a:r>
            <a:r>
              <a:rPr lang="en-US" sz="2500" dirty="0" err="1" smtClean="0">
                <a:solidFill>
                  <a:srgbClr val="FFFF00"/>
                </a:solidFill>
                <a:latin typeface="+mj-lt"/>
              </a:rPr>
              <a:t>thiện</a:t>
            </a:r>
            <a:r>
              <a:rPr lang="en-US" sz="2500" dirty="0" smtClean="0">
                <a:solidFill>
                  <a:srgbClr val="FFFF00"/>
                </a:solidFill>
                <a:latin typeface="+mj-lt"/>
              </a:rPr>
              <a:t> - </a:t>
            </a:r>
            <a:r>
              <a:rPr lang="en-US" sz="2500" dirty="0" err="1" smtClean="0">
                <a:solidFill>
                  <a:srgbClr val="FFFF00"/>
                </a:solidFill>
                <a:latin typeface="+mj-lt"/>
              </a:rPr>
              <a:t>xã</a:t>
            </a:r>
            <a:r>
              <a:rPr lang="en-US" sz="2500" dirty="0" smtClean="0">
                <a:solidFill>
                  <a:srgbClr val="FFFF00"/>
                </a:solidFill>
                <a:latin typeface="+mj-lt"/>
              </a:rPr>
              <a:t> </a:t>
            </a:r>
            <a:r>
              <a:rPr lang="en-US" sz="2500" dirty="0" err="1" smtClean="0">
                <a:solidFill>
                  <a:srgbClr val="FFFF00"/>
                </a:solidFill>
                <a:latin typeface="+mj-lt"/>
              </a:rPr>
              <a:t>hội</a:t>
            </a:r>
            <a:r>
              <a:rPr lang="en-US" sz="2500" dirty="0" smtClean="0">
                <a:solidFill>
                  <a:srgbClr val="FFFF00"/>
                </a:solidFill>
                <a:latin typeface="+mj-lt"/>
              </a:rPr>
              <a:t>:</a:t>
            </a:r>
            <a:r>
              <a:rPr lang="en-US" sz="2500" dirty="0" smtClean="0">
                <a:latin typeface="+mj-lt"/>
              </a:rPr>
              <a:t> </a:t>
            </a:r>
            <a:r>
              <a:rPr lang="en-US" sz="2500" dirty="0" err="1" smtClean="0">
                <a:latin typeface="+mj-lt"/>
              </a:rPr>
              <a:t>tùy</a:t>
            </a:r>
            <a:r>
              <a:rPr lang="en-US" sz="2500" dirty="0" smtClean="0">
                <a:latin typeface="+mj-lt"/>
              </a:rPr>
              <a:t> </a:t>
            </a:r>
            <a:r>
              <a:rPr lang="en-US" sz="2500" dirty="0" err="1" smtClean="0">
                <a:latin typeface="+mj-lt"/>
              </a:rPr>
              <a:t>đối</a:t>
            </a:r>
            <a:r>
              <a:rPr lang="en-US" sz="2500" dirty="0" smtClean="0">
                <a:latin typeface="+mj-lt"/>
              </a:rPr>
              <a:t> </a:t>
            </a:r>
            <a:r>
              <a:rPr lang="en-US" sz="2500" dirty="0" err="1" smtClean="0">
                <a:latin typeface="+mj-lt"/>
              </a:rPr>
              <a:t>tượng</a:t>
            </a:r>
            <a:r>
              <a:rPr lang="en-US" sz="2500" dirty="0" smtClean="0">
                <a:latin typeface="+mj-lt"/>
              </a:rPr>
              <a:t>, </a:t>
            </a:r>
            <a:r>
              <a:rPr lang="en-US" sz="2500" dirty="0" err="1" smtClean="0">
                <a:latin typeface="+mj-lt"/>
              </a:rPr>
              <a:t>tính</a:t>
            </a:r>
            <a:r>
              <a:rPr lang="en-US" sz="2500" dirty="0" smtClean="0">
                <a:latin typeface="+mj-lt"/>
              </a:rPr>
              <a:t> </a:t>
            </a:r>
            <a:r>
              <a:rPr lang="en-US" sz="2500" dirty="0" err="1" smtClean="0">
                <a:latin typeface="+mj-lt"/>
              </a:rPr>
              <a:t>chất</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hiệu</a:t>
            </a:r>
            <a:r>
              <a:rPr lang="en-US" sz="2500" dirty="0" smtClean="0">
                <a:latin typeface="+mj-lt"/>
              </a:rPr>
              <a:t> </a:t>
            </a:r>
            <a:r>
              <a:rPr lang="en-US" sz="2500" dirty="0" err="1" smtClean="0">
                <a:latin typeface="+mj-lt"/>
              </a:rPr>
              <a:t>quả</a:t>
            </a:r>
            <a:r>
              <a:rPr lang="en-US" sz="2500" dirty="0" smtClean="0">
                <a:latin typeface="+mj-lt"/>
              </a:rPr>
              <a:t> </a:t>
            </a:r>
            <a:r>
              <a:rPr lang="en-US" sz="2500" dirty="0" err="1" smtClean="0">
                <a:latin typeface="+mj-lt"/>
              </a:rPr>
              <a:t>mang</a:t>
            </a:r>
            <a:r>
              <a:rPr lang="en-US" sz="2500" dirty="0" smtClean="0">
                <a:latin typeface="+mj-lt"/>
              </a:rPr>
              <a:t> </a:t>
            </a:r>
            <a:r>
              <a:rPr lang="en-US" sz="2500" dirty="0" err="1" smtClean="0">
                <a:latin typeface="+mj-lt"/>
              </a:rPr>
              <a:t>lại</a:t>
            </a:r>
            <a:r>
              <a:rPr lang="en-US" sz="2500" dirty="0" smtClean="0">
                <a:latin typeface="+mj-lt"/>
              </a:rPr>
              <a:t> </a:t>
            </a:r>
            <a:r>
              <a:rPr lang="en-US" sz="2500" dirty="0" err="1" smtClean="0">
                <a:latin typeface="+mj-lt"/>
              </a:rPr>
              <a:t>của</a:t>
            </a:r>
            <a:r>
              <a:rPr lang="en-US" sz="2500" dirty="0" smtClean="0">
                <a:latin typeface="+mj-lt"/>
              </a:rPr>
              <a:t> </a:t>
            </a:r>
            <a:r>
              <a:rPr lang="en-US" sz="2500" dirty="0" err="1" smtClean="0">
                <a:latin typeface="+mj-lt"/>
              </a:rPr>
              <a:t>việc</a:t>
            </a:r>
            <a:r>
              <a:rPr lang="en-US" sz="2500" dirty="0" smtClean="0">
                <a:latin typeface="+mj-lt"/>
              </a:rPr>
              <a:t> </a:t>
            </a:r>
            <a:r>
              <a:rPr lang="en-US" sz="2500" dirty="0" err="1" smtClean="0">
                <a:latin typeface="+mj-lt"/>
              </a:rPr>
              <a:t>vận</a:t>
            </a:r>
            <a:r>
              <a:rPr lang="en-US" sz="2500" dirty="0" smtClean="0">
                <a:latin typeface="+mj-lt"/>
              </a:rPr>
              <a:t> </a:t>
            </a:r>
            <a:r>
              <a:rPr lang="en-US" sz="2500" dirty="0" err="1" smtClean="0">
                <a:latin typeface="+mj-lt"/>
              </a:rPr>
              <a:t>động</a:t>
            </a:r>
            <a:r>
              <a:rPr lang="en-US" sz="2500" dirty="0" smtClean="0">
                <a:latin typeface="+mj-lt"/>
              </a:rPr>
              <a:t>, </a:t>
            </a:r>
            <a:r>
              <a:rPr lang="en-US" sz="2500" dirty="0" err="1" smtClean="0">
                <a:latin typeface="+mj-lt"/>
              </a:rPr>
              <a:t>đóng</a:t>
            </a:r>
            <a:r>
              <a:rPr lang="en-US" sz="2500" dirty="0" smtClean="0">
                <a:latin typeface="+mj-lt"/>
              </a:rPr>
              <a:t> </a:t>
            </a:r>
            <a:r>
              <a:rPr lang="en-US" sz="2500" dirty="0" err="1" smtClean="0">
                <a:latin typeface="+mj-lt"/>
              </a:rPr>
              <a:t>góp</a:t>
            </a:r>
            <a:r>
              <a:rPr lang="en-US" sz="2500" dirty="0" smtClean="0">
                <a:latin typeface="+mj-lt"/>
              </a:rPr>
              <a:t>*.</a:t>
            </a:r>
            <a:endPar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04800" y="120320"/>
            <a:ext cx="8610600" cy="6509080"/>
          </a:xfrm>
          <a:prstGeom prst="rect">
            <a:avLst/>
          </a:prstGeom>
        </p:spPr>
        <p:txBody>
          <a:bodyPr/>
          <a:lstStyle/>
          <a:p>
            <a:pPr algn="just">
              <a:lnSpc>
                <a:spcPct val="120000"/>
              </a:lnSpc>
              <a:spcBef>
                <a:spcPts val="1200"/>
              </a:spcBef>
            </a:pPr>
            <a:endPar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endParaRPr>
          </a:p>
        </p:txBody>
      </p:sp>
      <p:sp>
        <p:nvSpPr>
          <p:cNvPr id="3" name="Content Placeholder 2"/>
          <p:cNvSpPr txBox="1">
            <a:spLocks/>
          </p:cNvSpPr>
          <p:nvPr/>
        </p:nvSpPr>
        <p:spPr>
          <a:xfrm>
            <a:off x="228600" y="132348"/>
            <a:ext cx="8686800" cy="6400800"/>
          </a:xfrm>
          <a:prstGeom prst="rect">
            <a:avLst/>
          </a:prstGeom>
        </p:spPr>
        <p:txBody>
          <a:bodyPr/>
          <a:lstStyle/>
          <a:p>
            <a:pPr algn="just">
              <a:spcBef>
                <a:spcPts val="600"/>
              </a:spcBef>
            </a:pPr>
            <a:r>
              <a:rPr lang="en-US" sz="2500" dirty="0" smtClean="0">
                <a:solidFill>
                  <a:srgbClr val="FFFF00"/>
                </a:solidFill>
                <a:latin typeface="+mj-lt"/>
              </a:rPr>
              <a:t>- </a:t>
            </a:r>
            <a:r>
              <a:rPr lang="vi-VN" sz="2500" dirty="0" smtClean="0">
                <a:solidFill>
                  <a:srgbClr val="FFFF00"/>
                </a:solidFill>
                <a:latin typeface="+mj-lt"/>
              </a:rPr>
              <a:t>Khen thưởng nhân kỷ niệm </a:t>
            </a:r>
            <a:r>
              <a:rPr lang="vi-VN" sz="2500" dirty="0" smtClean="0">
                <a:latin typeface="+mj-lt"/>
              </a:rPr>
              <a:t>thành lập các cơ quan, đơn vị (05 năm, 10 năm, 15 năm, 20 năm, 25 năm…):</a:t>
            </a:r>
          </a:p>
          <a:p>
            <a:pPr algn="just">
              <a:spcBef>
                <a:spcPts val="600"/>
              </a:spcBef>
            </a:pPr>
            <a:r>
              <a:rPr lang="vi-VN" sz="2500" dirty="0" smtClean="0">
                <a:latin typeface="+mj-lt"/>
              </a:rPr>
              <a:t>+ Đối với các cơ quan Trung ương trên địa bàn thành phố: cá nhân, tập thể có thành tích xuất sắc, đóng góp tích cực cho sự phát triển của thành phố.</a:t>
            </a:r>
          </a:p>
          <a:p>
            <a:pPr algn="just">
              <a:spcBef>
                <a:spcPts val="600"/>
              </a:spcBef>
            </a:pPr>
            <a:r>
              <a:rPr lang="vi-VN" sz="2500" dirty="0" smtClean="0">
                <a:latin typeface="+mj-lt"/>
              </a:rPr>
              <a:t>+ Đối với cá nhân và tập thể </a:t>
            </a:r>
            <a:r>
              <a:rPr lang="vi-VN" sz="2500" dirty="0" smtClean="0">
                <a:solidFill>
                  <a:srgbClr val="FF0000"/>
                </a:solidFill>
                <a:latin typeface="+mj-lt"/>
              </a:rPr>
              <a:t>không thuộc đối tượng bình xét thi đua hằng năm</a:t>
            </a:r>
            <a:r>
              <a:rPr lang="vi-VN" sz="2500" dirty="0" smtClean="0">
                <a:latin typeface="+mj-lt"/>
              </a:rPr>
              <a:t>: các cá nhân, tập thể có thành tích tiêu biểu xuất sắc đã được tặng 02 Giấy khen trong 05 năm tính đến khi đề nghị khen thưởng.</a:t>
            </a:r>
          </a:p>
          <a:p>
            <a:pPr algn="just">
              <a:spcBef>
                <a:spcPts val="600"/>
              </a:spcBef>
            </a:pPr>
            <a:r>
              <a:rPr lang="vi-VN" sz="2500" dirty="0" smtClean="0">
                <a:latin typeface="+mj-lt"/>
              </a:rPr>
              <a:t>+ </a:t>
            </a:r>
            <a:r>
              <a:rPr lang="vi-VN" sz="2500" dirty="0" smtClean="0">
                <a:solidFill>
                  <a:srgbClr val="FF0000"/>
                </a:solidFill>
                <a:latin typeface="+mj-lt"/>
              </a:rPr>
              <a:t>Không khen </a:t>
            </a:r>
            <a:r>
              <a:rPr lang="vi-VN" sz="2500" dirty="0" smtClean="0">
                <a:latin typeface="+mj-lt"/>
              </a:rPr>
              <a:t>cho cá nhân, tập thể thuộc đối tượng xét khen thưởng theo công trạng và thành tích năm.</a:t>
            </a:r>
            <a:endParaRPr lang="en-US" sz="2500" dirty="0" smtClean="0">
              <a:latin typeface="+mj-lt"/>
            </a:endParaRPr>
          </a:p>
          <a:p>
            <a:pPr algn="just">
              <a:spcBef>
                <a:spcPts val="600"/>
              </a:spcBef>
              <a:buFontTx/>
              <a:buChar char="-"/>
            </a:pPr>
            <a:r>
              <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baseline="0" noProof="0" dirty="0" err="1" smtClean="0">
                <a:ln>
                  <a:noFill/>
                </a:ln>
                <a:solidFill>
                  <a:srgbClr val="FFFF00"/>
                </a:solidFill>
                <a:effectLst>
                  <a:outerShdw blurRad="38100" dist="38100" dir="2700000" algn="tl">
                    <a:srgbClr val="000000"/>
                  </a:outerShdw>
                </a:effectLst>
                <a:uLnTx/>
                <a:uFillTx/>
                <a:latin typeface="+mj-lt"/>
                <a:ea typeface="+mn-ea"/>
                <a:cs typeface="+mn-cs"/>
              </a:rPr>
              <a:t>Khen</a:t>
            </a:r>
            <a:r>
              <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baseline="0" noProof="0" dirty="0" err="1" smtClean="0">
                <a:ln>
                  <a:noFill/>
                </a:ln>
                <a:solidFill>
                  <a:srgbClr val="FFFF00"/>
                </a:solidFill>
                <a:effectLst>
                  <a:outerShdw blurRad="38100" dist="38100" dir="2700000" algn="tl">
                    <a:srgbClr val="000000"/>
                  </a:outerShdw>
                </a:effectLst>
                <a:uLnTx/>
                <a:uFillTx/>
                <a:latin typeface="+mj-lt"/>
                <a:ea typeface="+mn-ea"/>
                <a:cs typeface="+mn-cs"/>
              </a:rPr>
              <a:t>khi</a:t>
            </a:r>
            <a:r>
              <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baseline="0" noProof="0" dirty="0" err="1" smtClean="0">
                <a:ln>
                  <a:noFill/>
                </a:ln>
                <a:solidFill>
                  <a:srgbClr val="FFFF00"/>
                </a:solidFill>
                <a:effectLst>
                  <a:outerShdw blurRad="38100" dist="38100" dir="2700000" algn="tl">
                    <a:srgbClr val="000000"/>
                  </a:outerShdw>
                </a:effectLst>
                <a:uLnTx/>
                <a:uFillTx/>
                <a:latin typeface="+mj-lt"/>
                <a:ea typeface="+mn-ea"/>
                <a:cs typeface="+mn-cs"/>
              </a:rPr>
              <a:t>kết</a:t>
            </a:r>
            <a:r>
              <a:rPr kumimoji="0" lang="en-US" sz="2500" b="0" i="0" u="none" strike="noStrike" kern="0" cap="none" spc="0" normalizeH="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solidFill>
                  <a:srgbClr val="FFFF00"/>
                </a:solidFill>
                <a:effectLst>
                  <a:outerShdw blurRad="38100" dist="38100" dir="2700000" algn="tl">
                    <a:srgbClr val="000000"/>
                  </a:outerShdw>
                </a:effectLst>
                <a:uLnTx/>
                <a:uFillTx/>
                <a:latin typeface="+mj-lt"/>
                <a:ea typeface="+mn-ea"/>
                <a:cs typeface="+mn-cs"/>
              </a:rPr>
              <a:t>thúc</a:t>
            </a:r>
            <a:r>
              <a:rPr kumimoji="0" lang="en-US" sz="2500" b="0" i="0" u="none" strike="noStrike" kern="0" cap="none" spc="0" normalizeH="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solidFill>
                  <a:srgbClr val="FFFF00"/>
                </a:solidFill>
                <a:effectLst>
                  <a:outerShdw blurRad="38100" dist="38100" dir="2700000" algn="tl">
                    <a:srgbClr val="000000"/>
                  </a:outerShdw>
                </a:effectLst>
                <a:uLnTx/>
                <a:uFillTx/>
                <a:latin typeface="+mj-lt"/>
                <a:ea typeface="+mn-ea"/>
                <a:cs typeface="+mn-cs"/>
              </a:rPr>
              <a:t>nhiệm</a:t>
            </a:r>
            <a:r>
              <a:rPr kumimoji="0" lang="en-US" sz="2500" b="0" i="0" u="none" strike="noStrike" kern="0" cap="none" spc="0" normalizeH="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solidFill>
                  <a:srgbClr val="FFFF00"/>
                </a:solidFill>
                <a:effectLst>
                  <a:outerShdw blurRad="38100" dist="38100" dir="2700000" algn="tl">
                    <a:srgbClr val="000000"/>
                  </a:outerShdw>
                </a:effectLst>
                <a:uLnTx/>
                <a:uFillTx/>
                <a:latin typeface="+mj-lt"/>
                <a:ea typeface="+mn-ea"/>
                <a:cs typeface="+mn-cs"/>
              </a:rPr>
              <a:t>kỳ</a:t>
            </a:r>
            <a:r>
              <a:rPr kumimoji="0" lang="en-US" sz="2500" b="0" i="0" u="none" strike="noStrike" kern="0" cap="none" spc="0" normalizeH="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effectLst>
                  <a:outerShdw blurRad="38100" dist="38100" dir="2700000" algn="tl">
                    <a:srgbClr val="000000"/>
                  </a:outerShdw>
                </a:effectLst>
                <a:uLnTx/>
                <a:uFillTx/>
                <a:latin typeface="+mj-lt"/>
                <a:ea typeface="+mn-ea"/>
                <a:cs typeface="+mn-cs"/>
              </a:rPr>
              <a:t>từ</a:t>
            </a:r>
            <a:r>
              <a:rPr kumimoji="0" lang="en-US" sz="2500" b="0" i="0" u="none" strike="noStrike" kern="0" cap="none" spc="0" normalizeH="0" noProof="0" dirty="0" smtClean="0">
                <a:ln>
                  <a:noFill/>
                </a:ln>
                <a:effectLst>
                  <a:outerShdw blurRad="38100" dist="38100" dir="2700000" algn="tl">
                    <a:srgbClr val="000000"/>
                  </a:outerShdw>
                </a:effectLst>
                <a:uLnTx/>
                <a:uFillTx/>
                <a:latin typeface="+mj-lt"/>
                <a:ea typeface="+mn-ea"/>
                <a:cs typeface="+mn-cs"/>
              </a:rPr>
              <a:t> 5 </a:t>
            </a:r>
            <a:r>
              <a:rPr kumimoji="0" lang="en-US" sz="2500" b="0" i="0" u="none" strike="noStrike" kern="0" cap="none" spc="0" normalizeH="0" noProof="0" dirty="0" err="1" smtClean="0">
                <a:ln>
                  <a:noFill/>
                </a:ln>
                <a:effectLst>
                  <a:outerShdw blurRad="38100" dist="38100" dir="2700000" algn="tl">
                    <a:srgbClr val="000000"/>
                  </a:outerShdw>
                </a:effectLst>
                <a:uLnTx/>
                <a:uFillTx/>
                <a:latin typeface="+mj-lt"/>
                <a:ea typeface="+mn-ea"/>
                <a:cs typeface="+mn-cs"/>
              </a:rPr>
              <a:t>năm</a:t>
            </a:r>
            <a:r>
              <a:rPr kumimoji="0" lang="en-US" sz="2500" b="0" i="0" u="none" strike="noStrike" kern="0" cap="none" spc="0" normalizeH="0" noProof="0" dirty="0" smtClean="0">
                <a:ln>
                  <a:noFill/>
                </a:ln>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effectLst>
                  <a:outerShdw blurRad="38100" dist="38100" dir="2700000" algn="tl">
                    <a:srgbClr val="000000"/>
                  </a:outerShdw>
                </a:effectLst>
                <a:uLnTx/>
                <a:uFillTx/>
                <a:latin typeface="+mj-lt"/>
                <a:ea typeface="+mn-ea"/>
                <a:cs typeface="+mn-cs"/>
              </a:rPr>
              <a:t>trở</a:t>
            </a:r>
            <a:r>
              <a:rPr kumimoji="0" lang="en-US" sz="2500" b="0" i="0" u="none" strike="noStrike" kern="0" cap="none" spc="0" normalizeH="0" noProof="0" dirty="0" smtClean="0">
                <a:ln>
                  <a:noFill/>
                </a:ln>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effectLst>
                  <a:outerShdw blurRad="38100" dist="38100" dir="2700000" algn="tl">
                    <a:srgbClr val="000000"/>
                  </a:outerShdw>
                </a:effectLst>
                <a:uLnTx/>
                <a:uFillTx/>
                <a:latin typeface="+mj-lt"/>
                <a:ea typeface="+mn-ea"/>
                <a:cs typeface="+mn-cs"/>
              </a:rPr>
              <a:t>lên</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lựa</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chọn</a:t>
            </a:r>
            <a:r>
              <a:rPr lang="en-US" sz="2500" kern="0" dirty="0" smtClean="0">
                <a:effectLst>
                  <a:outerShdw blurRad="38100" dist="38100" dir="2700000" algn="tl">
                    <a:srgbClr val="000000"/>
                  </a:outerShdw>
                </a:effectLst>
                <a:latin typeface="+mj-lt"/>
                <a:cs typeface="+mn-cs"/>
              </a:rPr>
              <a:t> 30% </a:t>
            </a:r>
            <a:r>
              <a:rPr lang="en-US" sz="2500" kern="0" dirty="0" err="1" smtClean="0">
                <a:effectLst>
                  <a:outerShdw blurRad="38100" dist="38100" dir="2700000" algn="tl">
                    <a:srgbClr val="000000"/>
                  </a:outerShdw>
                </a:effectLst>
                <a:latin typeface="+mj-lt"/>
                <a:cs typeface="+mn-cs"/>
              </a:rPr>
              <a:t>tập</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thể</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cá</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nhân</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có</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thành</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tích</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tiêu</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biểu</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xuất</a:t>
            </a:r>
            <a:r>
              <a:rPr lang="en-US" sz="2500" kern="0" dirty="0" smtClean="0">
                <a:effectLst>
                  <a:outerShdw blurRad="38100" dist="38100" dir="2700000" algn="tl">
                    <a:srgbClr val="000000"/>
                  </a:outerShdw>
                </a:effectLst>
                <a:latin typeface="+mj-lt"/>
                <a:cs typeface="+mn-cs"/>
              </a:rPr>
              <a:t> </a:t>
            </a:r>
            <a:r>
              <a:rPr lang="en-US" sz="2500" kern="0" dirty="0" err="1" smtClean="0">
                <a:effectLst>
                  <a:outerShdw blurRad="38100" dist="38100" dir="2700000" algn="tl">
                    <a:srgbClr val="000000"/>
                  </a:outerShdw>
                </a:effectLst>
                <a:latin typeface="+mj-lt"/>
                <a:cs typeface="+mn-cs"/>
              </a:rPr>
              <a:t>sắc</a:t>
            </a:r>
            <a:r>
              <a:rPr lang="en-US" sz="2500" kern="0" dirty="0" smtClean="0">
                <a:effectLst>
                  <a:outerShdw blurRad="38100" dist="38100" dir="2700000" algn="tl">
                    <a:srgbClr val="000000"/>
                  </a:outerShdw>
                </a:effectLst>
                <a:latin typeface="+mj-lt"/>
                <a:cs typeface="+mn-cs"/>
              </a:rPr>
              <a:t>.</a:t>
            </a:r>
          </a:p>
          <a:p>
            <a:pPr algn="just">
              <a:spcBef>
                <a:spcPts val="600"/>
              </a:spcBef>
              <a:buFontTx/>
              <a:buChar char="-"/>
            </a:pPr>
            <a:r>
              <a:rPr lang="en-US" sz="2500" dirty="0" smtClean="0">
                <a:solidFill>
                  <a:srgbClr val="FFFF00"/>
                </a:solidFill>
                <a:latin typeface="+mj-lt"/>
              </a:rPr>
              <a:t> K</a:t>
            </a:r>
            <a:r>
              <a:rPr lang="vi-VN" sz="2500" dirty="0" smtClean="0">
                <a:solidFill>
                  <a:srgbClr val="FFFF00"/>
                </a:solidFill>
                <a:latin typeface="+mj-lt"/>
              </a:rPr>
              <a:t>hen phong </a:t>
            </a:r>
            <a:r>
              <a:rPr lang="en-US" sz="2500" dirty="0" err="1" smtClean="0">
                <a:solidFill>
                  <a:srgbClr val="FFFF00"/>
                </a:solidFill>
                <a:latin typeface="+mj-lt"/>
              </a:rPr>
              <a:t>tr</a:t>
            </a:r>
            <a:r>
              <a:rPr lang="vi-VN" sz="2500" dirty="0" smtClean="0">
                <a:solidFill>
                  <a:srgbClr val="FFFF00"/>
                </a:solidFill>
                <a:latin typeface="+mj-lt"/>
              </a:rPr>
              <a:t>ào thi đua</a:t>
            </a:r>
            <a:r>
              <a:rPr lang="vi-VN" sz="2500" dirty="0" smtClean="0">
                <a:latin typeface="+mj-lt"/>
              </a:rPr>
              <a:t> do Bộ, ban, ngành </a:t>
            </a:r>
            <a:r>
              <a:rPr lang="en-US" sz="2500" dirty="0" smtClean="0">
                <a:latin typeface="+mj-lt"/>
              </a:rPr>
              <a:t>TW </a:t>
            </a:r>
            <a:r>
              <a:rPr lang="vi-VN" sz="2500" dirty="0" smtClean="0">
                <a:latin typeface="+mj-lt"/>
              </a:rPr>
              <a:t>phát động hoặc các chuyên đề </a:t>
            </a:r>
            <a:r>
              <a:rPr lang="en-US" sz="2500" dirty="0" err="1" smtClean="0">
                <a:latin typeface="+mj-lt"/>
              </a:rPr>
              <a:t>của</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đơn</a:t>
            </a:r>
            <a:r>
              <a:rPr lang="en-US" sz="2500" dirty="0" smtClean="0">
                <a:latin typeface="+mj-lt"/>
              </a:rPr>
              <a:t> </a:t>
            </a:r>
            <a:r>
              <a:rPr lang="en-US" sz="2500" dirty="0" err="1" smtClean="0">
                <a:latin typeface="+mj-lt"/>
              </a:rPr>
              <a:t>vị</a:t>
            </a:r>
            <a:r>
              <a:rPr lang="en-US" sz="2500" dirty="0" smtClean="0">
                <a:latin typeface="+mj-lt"/>
              </a:rPr>
              <a:t> </a:t>
            </a:r>
            <a:r>
              <a:rPr lang="en-US" sz="2500" dirty="0" err="1" smtClean="0">
                <a:latin typeface="+mj-lt"/>
              </a:rPr>
              <a:t>phải</a:t>
            </a:r>
            <a:r>
              <a:rPr lang="en-US" sz="2500" dirty="0" smtClean="0">
                <a:latin typeface="+mj-lt"/>
              </a:rPr>
              <a:t> </a:t>
            </a:r>
            <a:r>
              <a:rPr lang="en-US" sz="2500" dirty="0" err="1" smtClean="0">
                <a:latin typeface="+mj-lt"/>
              </a:rPr>
              <a:t>có</a:t>
            </a:r>
            <a:r>
              <a:rPr lang="en-US" sz="2500" dirty="0" smtClean="0">
                <a:latin typeface="+mj-lt"/>
              </a:rPr>
              <a:t> ý </a:t>
            </a:r>
            <a:r>
              <a:rPr lang="en-US" sz="2500" dirty="0" err="1" smtClean="0">
                <a:latin typeface="+mj-lt"/>
              </a:rPr>
              <a:t>kiến</a:t>
            </a:r>
            <a:r>
              <a:rPr lang="en-US" sz="2500" dirty="0" smtClean="0">
                <a:latin typeface="+mj-lt"/>
              </a:rPr>
              <a:t> </a:t>
            </a:r>
            <a:r>
              <a:rPr lang="en-US" sz="2500" dirty="0" err="1" smtClean="0">
                <a:latin typeface="+mj-lt"/>
              </a:rPr>
              <a:t>của</a:t>
            </a:r>
            <a:r>
              <a:rPr lang="en-US" sz="2500" dirty="0" smtClean="0">
                <a:latin typeface="+mj-lt"/>
              </a:rPr>
              <a:t> </a:t>
            </a:r>
            <a:r>
              <a:rPr lang="en-US" sz="2500" dirty="0" err="1" smtClean="0">
                <a:latin typeface="+mj-lt"/>
              </a:rPr>
              <a:t>Uỷ</a:t>
            </a:r>
            <a:r>
              <a:rPr lang="en-US" sz="2500" dirty="0" smtClean="0">
                <a:latin typeface="+mj-lt"/>
              </a:rPr>
              <a:t> ban </a:t>
            </a:r>
            <a:r>
              <a:rPr lang="en-US" sz="2500" dirty="0" err="1" smtClean="0">
                <a:latin typeface="+mj-lt"/>
              </a:rPr>
              <a:t>nhân</a:t>
            </a:r>
            <a:r>
              <a:rPr lang="en-US" sz="2500" dirty="0" smtClean="0">
                <a:latin typeface="+mj-lt"/>
              </a:rPr>
              <a:t> </a:t>
            </a:r>
            <a:r>
              <a:rPr lang="en-US" sz="2500" dirty="0" err="1" smtClean="0">
                <a:latin typeface="+mj-lt"/>
              </a:rPr>
              <a:t>dân</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endPar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04800" y="120320"/>
            <a:ext cx="8610600" cy="6509080"/>
          </a:xfrm>
          <a:prstGeom prst="rect">
            <a:avLst/>
          </a:prstGeom>
        </p:spPr>
        <p:txBody>
          <a:bodyPr/>
          <a:lstStyle/>
          <a:p>
            <a:pPr algn="just">
              <a:lnSpc>
                <a:spcPct val="120000"/>
              </a:lnSpc>
              <a:spcBef>
                <a:spcPts val="1200"/>
              </a:spcBef>
            </a:pPr>
            <a:endPar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endParaRPr>
          </a:p>
        </p:txBody>
      </p:sp>
      <p:sp>
        <p:nvSpPr>
          <p:cNvPr id="3" name="Content Placeholder 2"/>
          <p:cNvSpPr txBox="1">
            <a:spLocks/>
          </p:cNvSpPr>
          <p:nvPr/>
        </p:nvSpPr>
        <p:spPr>
          <a:xfrm>
            <a:off x="228600" y="132348"/>
            <a:ext cx="8686800" cy="6400800"/>
          </a:xfrm>
          <a:prstGeom prst="rect">
            <a:avLst/>
          </a:prstGeom>
        </p:spPr>
        <p:txBody>
          <a:bodyPr/>
          <a:lstStyle/>
          <a:p>
            <a:pPr algn="just">
              <a:spcBef>
                <a:spcPts val="600"/>
              </a:spcBef>
            </a:pPr>
            <a:r>
              <a:rPr kumimoji="0" lang="en-US" sz="2500" b="0"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mj-lt"/>
                <a:ea typeface="+mn-ea"/>
                <a:cs typeface="+mn-cs"/>
              </a:rPr>
              <a:t>6.3.</a:t>
            </a:r>
            <a:r>
              <a:rPr kumimoji="0" lang="en-US" sz="2500" b="0" i="0" u="none" strike="noStrike" kern="0" cap="none" spc="0" normalizeH="0" noProof="0" dirty="0" smtClean="0">
                <a:ln>
                  <a:noFill/>
                </a:ln>
                <a:solidFill>
                  <a:srgbClr val="FF00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j-lt"/>
                <a:ea typeface="+mn-ea"/>
                <a:cs typeface="+mn-cs"/>
              </a:rPr>
              <a:t>Khen</a:t>
            </a:r>
            <a:r>
              <a:rPr kumimoji="0" lang="en-US" sz="2500" b="0" i="0" u="none" strike="noStrike" kern="0" cap="none" spc="0" normalizeH="0" noProof="0" dirty="0" smtClean="0">
                <a:ln>
                  <a:noFill/>
                </a:ln>
                <a:solidFill>
                  <a:srgbClr val="FF00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j-lt"/>
                <a:ea typeface="+mn-ea"/>
                <a:cs typeface="+mn-cs"/>
              </a:rPr>
              <a:t>đột</a:t>
            </a:r>
            <a:r>
              <a:rPr kumimoji="0" lang="en-US" sz="2500" b="0" i="0" u="none" strike="noStrike" kern="0" cap="none" spc="0" normalizeH="0" noProof="0" dirty="0" smtClean="0">
                <a:ln>
                  <a:noFill/>
                </a:ln>
                <a:solidFill>
                  <a:srgbClr val="FF0000"/>
                </a:solidFill>
                <a:effectLst>
                  <a:outerShdw blurRad="38100" dist="38100" dir="2700000" algn="tl">
                    <a:srgbClr val="000000"/>
                  </a:outerShdw>
                </a:effectLst>
                <a:uLnTx/>
                <a:uFillTx/>
                <a:latin typeface="+mj-lt"/>
                <a:ea typeface="+mn-ea"/>
                <a:cs typeface="+mn-cs"/>
              </a:rPr>
              <a:t> </a:t>
            </a:r>
            <a:r>
              <a:rPr kumimoji="0" lang="en-US" sz="2500" b="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j-lt"/>
                <a:ea typeface="+mn-ea"/>
                <a:cs typeface="+mn-cs"/>
              </a:rPr>
              <a:t>xuất</a:t>
            </a:r>
            <a:r>
              <a:rPr kumimoji="0" lang="en-US" sz="2500" b="0" i="0" u="none" strike="noStrike" kern="0" cap="none" spc="0" normalizeH="0" noProof="0" dirty="0" smtClean="0">
                <a:ln>
                  <a:noFill/>
                </a:ln>
                <a:solidFill>
                  <a:srgbClr val="FF0000"/>
                </a:solidFill>
                <a:effectLst>
                  <a:outerShdw blurRad="38100" dist="38100" dir="2700000" algn="tl">
                    <a:srgbClr val="000000"/>
                  </a:outerShdw>
                </a:effectLst>
                <a:uLnTx/>
                <a:uFillTx/>
                <a:latin typeface="+mj-lt"/>
                <a:ea typeface="+mn-ea"/>
                <a:cs typeface="+mn-cs"/>
              </a:rPr>
              <a:t>: </a:t>
            </a:r>
            <a:r>
              <a:rPr lang="en-US" sz="2500" dirty="0" err="1" smtClean="0">
                <a:latin typeface="+mj-lt"/>
              </a:rPr>
              <a:t>tùy</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tích</a:t>
            </a:r>
            <a:r>
              <a:rPr lang="en-US" sz="2500" dirty="0" smtClean="0">
                <a:latin typeface="+mj-lt"/>
              </a:rPr>
              <a:t> </a:t>
            </a:r>
            <a:r>
              <a:rPr lang="en-US" sz="2500" dirty="0" err="1" smtClean="0">
                <a:latin typeface="+mj-lt"/>
              </a:rPr>
              <a:t>cụ</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latin typeface="+mj-lt"/>
              </a:rPr>
              <a:t>đề</a:t>
            </a:r>
            <a:r>
              <a:rPr lang="en-US" sz="2500" dirty="0" smtClean="0">
                <a:latin typeface="+mj-lt"/>
              </a:rPr>
              <a:t> </a:t>
            </a:r>
            <a:r>
              <a:rPr lang="en-US" sz="2500" dirty="0" err="1" smtClean="0">
                <a:latin typeface="+mj-lt"/>
              </a:rPr>
              <a:t>xuất</a:t>
            </a:r>
            <a:r>
              <a:rPr lang="en-US" sz="2500" dirty="0" smtClean="0">
                <a:latin typeface="+mj-lt"/>
              </a:rPr>
              <a:t> </a:t>
            </a:r>
            <a:r>
              <a:rPr lang="en-US" sz="2500" dirty="0" err="1" smtClean="0">
                <a:latin typeface="+mj-lt"/>
              </a:rPr>
              <a:t>trình</a:t>
            </a:r>
            <a:r>
              <a:rPr lang="en-US" sz="2500" dirty="0" smtClean="0">
                <a:latin typeface="+mj-lt"/>
              </a:rPr>
              <a:t> </a:t>
            </a:r>
            <a:r>
              <a:rPr lang="en-US" sz="2500" dirty="0" err="1" smtClean="0">
                <a:latin typeface="+mj-lt"/>
              </a:rPr>
              <a:t>Chủ</a:t>
            </a:r>
            <a:r>
              <a:rPr lang="en-US" sz="2500" dirty="0" smtClean="0">
                <a:latin typeface="+mj-lt"/>
              </a:rPr>
              <a:t> </a:t>
            </a:r>
            <a:r>
              <a:rPr lang="en-US" sz="2500" dirty="0" err="1" smtClean="0">
                <a:latin typeface="+mj-lt"/>
              </a:rPr>
              <a:t>tịch</a:t>
            </a:r>
            <a:r>
              <a:rPr lang="en-US" sz="2500" dirty="0" smtClean="0">
                <a:latin typeface="+mj-lt"/>
              </a:rPr>
              <a:t> UBNDTP </a:t>
            </a:r>
            <a:r>
              <a:rPr lang="en-US" sz="2500" dirty="0" err="1" smtClean="0">
                <a:solidFill>
                  <a:srgbClr val="FFFF00"/>
                </a:solidFill>
                <a:latin typeface="+mj-lt"/>
              </a:rPr>
              <a:t>quyết</a:t>
            </a:r>
            <a:r>
              <a:rPr lang="en-US" sz="2500" dirty="0" smtClean="0">
                <a:solidFill>
                  <a:srgbClr val="FFFF00"/>
                </a:solidFill>
                <a:latin typeface="+mj-lt"/>
              </a:rPr>
              <a:t> </a:t>
            </a:r>
            <a:r>
              <a:rPr lang="en-US" sz="2500" dirty="0" err="1" smtClean="0">
                <a:solidFill>
                  <a:srgbClr val="FFFF00"/>
                </a:solidFill>
                <a:latin typeface="+mj-lt"/>
              </a:rPr>
              <a:t>định</a:t>
            </a:r>
            <a:r>
              <a:rPr lang="en-US" sz="2500" dirty="0" smtClean="0">
                <a:solidFill>
                  <a:srgbClr val="FFFF00"/>
                </a:solidFill>
                <a:latin typeface="+mj-lt"/>
              </a:rPr>
              <a:t> </a:t>
            </a:r>
            <a:r>
              <a:rPr lang="en-US" sz="2500" dirty="0" err="1" smtClean="0">
                <a:solidFill>
                  <a:srgbClr val="FFFF00"/>
                </a:solidFill>
                <a:latin typeface="+mj-lt"/>
              </a:rPr>
              <a:t>mức</a:t>
            </a:r>
            <a:r>
              <a:rPr lang="en-US" sz="2500" dirty="0" smtClean="0">
                <a:solidFill>
                  <a:srgbClr val="FFFF00"/>
                </a:solidFill>
                <a:latin typeface="+mj-lt"/>
              </a:rPr>
              <a:t>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thưởng</a:t>
            </a:r>
            <a:r>
              <a:rPr lang="en-US" sz="2500" dirty="0" smtClean="0">
                <a:solidFill>
                  <a:srgbClr val="FFFF00"/>
                </a:solidFill>
                <a:latin typeface="+mj-lt"/>
              </a:rPr>
              <a:t> </a:t>
            </a:r>
            <a:r>
              <a:rPr lang="en-US" sz="2500" dirty="0" err="1" smtClean="0">
                <a:solidFill>
                  <a:srgbClr val="FFFF00"/>
                </a:solidFill>
                <a:latin typeface="+mj-lt"/>
              </a:rPr>
              <a:t>cao</a:t>
            </a:r>
            <a:r>
              <a:rPr lang="en-US" sz="2500" dirty="0" smtClean="0">
                <a:solidFill>
                  <a:srgbClr val="FFFF00"/>
                </a:solidFill>
                <a:latin typeface="+mj-lt"/>
              </a:rPr>
              <a:t> </a:t>
            </a:r>
            <a:r>
              <a:rPr lang="en-US" sz="2500" dirty="0" err="1" smtClean="0">
                <a:solidFill>
                  <a:srgbClr val="FFFF00"/>
                </a:solidFill>
                <a:latin typeface="+mj-lt"/>
              </a:rPr>
              <a:t>hơn</a:t>
            </a:r>
            <a:r>
              <a:rPr lang="en-US" sz="2500" dirty="0" smtClean="0">
                <a:solidFill>
                  <a:srgbClr val="FFFF00"/>
                </a:solidFill>
                <a:latin typeface="+mj-lt"/>
              </a:rPr>
              <a:t> </a:t>
            </a:r>
            <a:r>
              <a:rPr lang="en-US" sz="2500" dirty="0" err="1" smtClean="0">
                <a:solidFill>
                  <a:srgbClr val="FFFF00"/>
                </a:solidFill>
                <a:latin typeface="+mj-lt"/>
              </a:rPr>
              <a:t>mức</a:t>
            </a:r>
            <a:r>
              <a:rPr lang="en-US" sz="2500" dirty="0" smtClean="0">
                <a:solidFill>
                  <a:srgbClr val="FFFF00"/>
                </a:solidFill>
                <a:latin typeface="+mj-lt"/>
              </a:rPr>
              <a:t> </a:t>
            </a:r>
            <a:r>
              <a:rPr lang="en-US" sz="2500" dirty="0" err="1" smtClean="0">
                <a:solidFill>
                  <a:srgbClr val="FFFF00"/>
                </a:solidFill>
                <a:latin typeface="+mj-lt"/>
              </a:rPr>
              <a:t>quy</a:t>
            </a:r>
            <a:r>
              <a:rPr lang="en-US" sz="2500" dirty="0" smtClean="0">
                <a:solidFill>
                  <a:srgbClr val="FFFF00"/>
                </a:solidFill>
                <a:latin typeface="+mj-lt"/>
              </a:rPr>
              <a:t> </a:t>
            </a:r>
            <a:r>
              <a:rPr lang="en-US" sz="2500" dirty="0" err="1" smtClean="0">
                <a:solidFill>
                  <a:srgbClr val="FFFF00"/>
                </a:solidFill>
                <a:latin typeface="+mj-lt"/>
              </a:rPr>
              <a:t>định</a:t>
            </a:r>
            <a:r>
              <a:rPr lang="en-US" sz="2500" dirty="0" smtClean="0">
                <a:solidFill>
                  <a:srgbClr val="FFFF00"/>
                </a:solidFill>
                <a:latin typeface="+mj-lt"/>
              </a:rPr>
              <a:t>*.</a:t>
            </a:r>
          </a:p>
          <a:p>
            <a:pPr algn="just">
              <a:spcBef>
                <a:spcPts val="600"/>
              </a:spcBef>
            </a:pPr>
            <a:r>
              <a:rPr lang="en-US" sz="2500" dirty="0" smtClean="0">
                <a:latin typeface="+mj-lt"/>
              </a:rPr>
              <a:t>a)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latin typeface="+mj-lt"/>
              </a:rPr>
              <a:t>hành</a:t>
            </a:r>
            <a:r>
              <a:rPr lang="en-US" sz="2500" dirty="0" smtClean="0">
                <a:latin typeface="+mj-lt"/>
              </a:rPr>
              <a:t> </a:t>
            </a:r>
            <a:r>
              <a:rPr lang="en-US" sz="2500" dirty="0" err="1" smtClean="0">
                <a:latin typeface="+mj-lt"/>
              </a:rPr>
              <a:t>động</a:t>
            </a:r>
            <a:r>
              <a:rPr lang="en-US" sz="2500" dirty="0" smtClean="0">
                <a:latin typeface="+mj-lt"/>
              </a:rPr>
              <a:t> </a:t>
            </a:r>
            <a:r>
              <a:rPr lang="en-US" sz="2500" dirty="0" err="1" smtClean="0">
                <a:latin typeface="+mj-lt"/>
              </a:rPr>
              <a:t>dũng</a:t>
            </a:r>
            <a:r>
              <a:rPr lang="en-US" sz="2500" dirty="0" smtClean="0">
                <a:latin typeface="+mj-lt"/>
              </a:rPr>
              <a:t> </a:t>
            </a:r>
            <a:r>
              <a:rPr lang="en-US" sz="2500" dirty="0" err="1" smtClean="0">
                <a:latin typeface="+mj-lt"/>
              </a:rPr>
              <a:t>cảm</a:t>
            </a:r>
            <a:r>
              <a:rPr lang="en-US" sz="2500" dirty="0" smtClean="0">
                <a:latin typeface="+mj-lt"/>
              </a:rPr>
              <a:t>, </a:t>
            </a:r>
            <a:r>
              <a:rPr lang="en-US" sz="2500" dirty="0" err="1" smtClean="0">
                <a:latin typeface="+mj-lt"/>
              </a:rPr>
              <a:t>nghĩa</a:t>
            </a:r>
            <a:r>
              <a:rPr lang="en-US" sz="2500" dirty="0" smtClean="0">
                <a:latin typeface="+mj-lt"/>
              </a:rPr>
              <a:t> </a:t>
            </a:r>
            <a:r>
              <a:rPr lang="en-US" sz="2500" dirty="0" err="1" smtClean="0">
                <a:latin typeface="+mj-lt"/>
              </a:rPr>
              <a:t>cử</a:t>
            </a:r>
            <a:r>
              <a:rPr lang="en-US" sz="2500" dirty="0" smtClean="0">
                <a:latin typeface="+mj-lt"/>
              </a:rPr>
              <a:t> </a:t>
            </a:r>
            <a:r>
              <a:rPr lang="en-US" sz="2500" dirty="0" err="1" smtClean="0">
                <a:latin typeface="+mj-lt"/>
              </a:rPr>
              <a:t>cao</a:t>
            </a:r>
            <a:r>
              <a:rPr lang="en-US" sz="2500" dirty="0" smtClean="0">
                <a:latin typeface="+mj-lt"/>
              </a:rPr>
              <a:t> </a:t>
            </a:r>
            <a:r>
              <a:rPr lang="en-US" sz="2500" dirty="0" err="1" smtClean="0">
                <a:latin typeface="+mj-lt"/>
              </a:rPr>
              <a:t>đẹp</a:t>
            </a:r>
            <a:r>
              <a:rPr lang="en-US" sz="2500" dirty="0" smtClean="0">
                <a:latin typeface="+mj-lt"/>
              </a:rPr>
              <a:t>, </a:t>
            </a:r>
            <a:r>
              <a:rPr lang="en-US" sz="2500" dirty="0" err="1" smtClean="0">
                <a:latin typeface="+mj-lt"/>
              </a:rPr>
              <a:t>gương</a:t>
            </a:r>
            <a:r>
              <a:rPr lang="en-US" sz="2500" dirty="0" smtClean="0">
                <a:latin typeface="+mj-lt"/>
              </a:rPr>
              <a:t> </a:t>
            </a:r>
            <a:r>
              <a:rPr lang="en-US" sz="2500" dirty="0" err="1" smtClean="0">
                <a:latin typeface="+mj-lt"/>
              </a:rPr>
              <a:t>người</a:t>
            </a:r>
            <a:r>
              <a:rPr lang="en-US" sz="2500" dirty="0" smtClean="0">
                <a:latin typeface="+mj-lt"/>
              </a:rPr>
              <a:t> </a:t>
            </a:r>
            <a:r>
              <a:rPr lang="en-US" sz="2500" dirty="0" err="1" smtClean="0">
                <a:latin typeface="+mj-lt"/>
              </a:rPr>
              <a:t>tốt</a:t>
            </a:r>
            <a:r>
              <a:rPr lang="en-US" sz="2500" dirty="0" smtClean="0">
                <a:latin typeface="+mj-lt"/>
              </a:rPr>
              <a:t>, </a:t>
            </a:r>
            <a:r>
              <a:rPr lang="en-US" sz="2500" dirty="0" err="1" smtClean="0">
                <a:latin typeface="+mj-lt"/>
              </a:rPr>
              <a:t>việc</a:t>
            </a:r>
            <a:r>
              <a:rPr lang="en-US" sz="2500" dirty="0" smtClean="0">
                <a:latin typeface="+mj-lt"/>
              </a:rPr>
              <a:t> </a:t>
            </a:r>
            <a:r>
              <a:rPr lang="en-US" sz="2500" dirty="0" err="1" smtClean="0">
                <a:latin typeface="+mj-lt"/>
              </a:rPr>
              <a:t>tốt</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latin typeface="+mj-lt"/>
              </a:rPr>
              <a:t>phạm</a:t>
            </a:r>
            <a:r>
              <a:rPr lang="en-US" sz="2500" dirty="0" smtClean="0">
                <a:latin typeface="+mj-lt"/>
              </a:rPr>
              <a:t> vi </a:t>
            </a:r>
            <a:r>
              <a:rPr lang="en-US" sz="2500" dirty="0" err="1" smtClean="0">
                <a:latin typeface="+mj-lt"/>
              </a:rPr>
              <a:t>ảnh</a:t>
            </a:r>
            <a:r>
              <a:rPr lang="en-US" sz="2500" dirty="0" smtClean="0">
                <a:latin typeface="+mj-lt"/>
              </a:rPr>
              <a:t> </a:t>
            </a:r>
            <a:r>
              <a:rPr lang="en-US" sz="2500" dirty="0" err="1" smtClean="0">
                <a:latin typeface="+mj-lt"/>
              </a:rPr>
              <a:t>hưởng</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tác</a:t>
            </a:r>
            <a:r>
              <a:rPr lang="en-US" sz="2500" dirty="0" smtClean="0">
                <a:latin typeface="+mj-lt"/>
              </a:rPr>
              <a:t> </a:t>
            </a:r>
            <a:r>
              <a:rPr lang="en-US" sz="2500" dirty="0" err="1" smtClean="0">
                <a:latin typeface="+mj-lt"/>
              </a:rPr>
              <a:t>dụng</a:t>
            </a:r>
            <a:r>
              <a:rPr lang="en-US" sz="2500" dirty="0" smtClean="0">
                <a:latin typeface="+mj-lt"/>
              </a:rPr>
              <a:t> </a:t>
            </a:r>
            <a:r>
              <a:rPr lang="en-US" sz="2500" dirty="0" err="1" smtClean="0">
                <a:latin typeface="+mj-lt"/>
              </a:rPr>
              <a:t>nêu</a:t>
            </a:r>
            <a:r>
              <a:rPr lang="en-US" sz="2500" dirty="0" smtClean="0">
                <a:latin typeface="+mj-lt"/>
              </a:rPr>
              <a:t> </a:t>
            </a:r>
            <a:r>
              <a:rPr lang="en-US" sz="2500" dirty="0" err="1" smtClean="0">
                <a:latin typeface="+mj-lt"/>
              </a:rPr>
              <a:t>gương</a:t>
            </a:r>
            <a:r>
              <a:rPr lang="en-US" sz="2500" dirty="0" smtClean="0">
                <a:latin typeface="+mj-lt"/>
              </a:rPr>
              <a:t> </a:t>
            </a:r>
            <a:r>
              <a:rPr lang="en-US" sz="2500" dirty="0" err="1" smtClean="0">
                <a:latin typeface="+mj-lt"/>
              </a:rPr>
              <a:t>trong</a:t>
            </a:r>
            <a:r>
              <a:rPr lang="en-US" sz="2500" dirty="0" smtClean="0">
                <a:latin typeface="+mj-lt"/>
              </a:rPr>
              <a:t> </a:t>
            </a:r>
            <a:r>
              <a:rPr lang="en-US" sz="2500" dirty="0" err="1" smtClean="0">
                <a:latin typeface="+mj-lt"/>
              </a:rPr>
              <a:t>toàn</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a:t>
            </a:r>
          </a:p>
          <a:p>
            <a:pPr algn="just">
              <a:spcBef>
                <a:spcPts val="600"/>
              </a:spcBef>
            </a:pPr>
            <a:r>
              <a:rPr lang="en-US" sz="2500" dirty="0" smtClean="0">
                <a:latin typeface="+mj-lt"/>
              </a:rPr>
              <a:t>b)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latin typeface="+mj-lt"/>
              </a:rPr>
              <a:t>đạt</a:t>
            </a:r>
            <a:r>
              <a:rPr lang="en-US" sz="2500" dirty="0" smtClean="0">
                <a:latin typeface="+mj-lt"/>
              </a:rPr>
              <a:t> </a:t>
            </a:r>
            <a:r>
              <a:rPr lang="en-US" sz="2500" dirty="0" err="1" smtClean="0">
                <a:latin typeface="+mj-lt"/>
              </a:rPr>
              <a:t>giải</a:t>
            </a:r>
            <a:r>
              <a:rPr lang="en-US" sz="2500" dirty="0" smtClean="0">
                <a:latin typeface="+mj-lt"/>
              </a:rPr>
              <a:t> </a:t>
            </a:r>
            <a:r>
              <a:rPr lang="en-US" sz="2500" dirty="0" err="1" smtClean="0">
                <a:latin typeface="+mj-lt"/>
              </a:rPr>
              <a:t>tại</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cuộc</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quốc</a:t>
            </a:r>
            <a:r>
              <a:rPr lang="en-US" sz="2500" dirty="0" smtClean="0">
                <a:latin typeface="+mj-lt"/>
              </a:rPr>
              <a:t> </a:t>
            </a:r>
            <a:r>
              <a:rPr lang="en-US" sz="2500" dirty="0" err="1" smtClean="0">
                <a:latin typeface="+mj-lt"/>
              </a:rPr>
              <a:t>gia</a:t>
            </a:r>
            <a:r>
              <a:rPr lang="en-US" sz="2500" dirty="0" smtClean="0">
                <a:latin typeface="+mj-lt"/>
              </a:rPr>
              <a:t>, </a:t>
            </a:r>
            <a:r>
              <a:rPr lang="en-US" sz="2500" dirty="0" err="1" smtClean="0">
                <a:latin typeface="+mj-lt"/>
              </a:rPr>
              <a:t>khu</a:t>
            </a:r>
            <a:r>
              <a:rPr lang="en-US" sz="2500" dirty="0" smtClean="0">
                <a:latin typeface="+mj-lt"/>
              </a:rPr>
              <a:t> </a:t>
            </a:r>
            <a:r>
              <a:rPr lang="en-US" sz="2500" dirty="0" err="1" smtClean="0">
                <a:latin typeface="+mj-lt"/>
              </a:rPr>
              <a:t>vực</a:t>
            </a:r>
            <a:r>
              <a:rPr lang="en-US" sz="2500" dirty="0" smtClean="0">
                <a:latin typeface="+mj-lt"/>
              </a:rPr>
              <a:t>, </a:t>
            </a:r>
            <a:r>
              <a:rPr lang="en-US" sz="2500" dirty="0" err="1" smtClean="0">
                <a:latin typeface="+mj-lt"/>
              </a:rPr>
              <a:t>quốc</a:t>
            </a:r>
            <a:r>
              <a:rPr lang="en-US" sz="2500" dirty="0" smtClean="0">
                <a:latin typeface="+mj-lt"/>
              </a:rPr>
              <a:t> </a:t>
            </a:r>
            <a:r>
              <a:rPr lang="en-US" sz="2500" dirty="0" err="1" smtClean="0">
                <a:latin typeface="+mj-lt"/>
              </a:rPr>
              <a:t>tế</a:t>
            </a:r>
            <a:r>
              <a:rPr lang="en-US" sz="2500" dirty="0" smtClean="0">
                <a:latin typeface="+mj-lt"/>
              </a:rPr>
              <a:t>; </a:t>
            </a:r>
            <a:r>
              <a:rPr lang="en-US" sz="2500" dirty="0" err="1" smtClean="0">
                <a:latin typeface="+mj-lt"/>
              </a:rPr>
              <a:t>đạt</a:t>
            </a:r>
            <a:r>
              <a:rPr lang="en-US" sz="2500" dirty="0" smtClean="0">
                <a:latin typeface="+mj-lt"/>
              </a:rPr>
              <a:t> </a:t>
            </a:r>
            <a:r>
              <a:rPr lang="en-US" sz="2500" dirty="0" err="1" smtClean="0">
                <a:latin typeface="+mj-lt"/>
              </a:rPr>
              <a:t>giải</a:t>
            </a:r>
            <a:r>
              <a:rPr lang="en-US" sz="2500" dirty="0" smtClean="0">
                <a:latin typeface="+mj-lt"/>
              </a:rPr>
              <a:t> </a:t>
            </a:r>
            <a:r>
              <a:rPr lang="en-US" sz="2500" dirty="0" err="1" smtClean="0">
                <a:latin typeface="+mj-lt"/>
              </a:rPr>
              <a:t>Nhất</a:t>
            </a:r>
            <a:r>
              <a:rPr lang="en-US" sz="2500" dirty="0" smtClean="0">
                <a:latin typeface="+mj-lt"/>
              </a:rPr>
              <a:t> </a:t>
            </a:r>
            <a:r>
              <a:rPr lang="en-US" sz="2500" dirty="0" err="1" smtClean="0">
                <a:latin typeface="+mj-lt"/>
              </a:rPr>
              <a:t>hoặc</a:t>
            </a:r>
            <a:r>
              <a:rPr lang="en-US" sz="2500" dirty="0" smtClean="0">
                <a:latin typeface="+mj-lt"/>
              </a:rPr>
              <a:t> </a:t>
            </a:r>
            <a:r>
              <a:rPr lang="en-US" sz="2500" dirty="0" err="1" smtClean="0">
                <a:latin typeface="+mj-lt"/>
              </a:rPr>
              <a:t>đạt</a:t>
            </a:r>
            <a:r>
              <a:rPr lang="en-US" sz="2500" dirty="0" smtClean="0">
                <a:latin typeface="+mj-lt"/>
              </a:rPr>
              <a:t> </a:t>
            </a:r>
            <a:r>
              <a:rPr lang="en-US" sz="2500" dirty="0" err="1" smtClean="0">
                <a:latin typeface="+mj-lt"/>
              </a:rPr>
              <a:t>Huy</a:t>
            </a:r>
            <a:r>
              <a:rPr lang="en-US" sz="2500" dirty="0" smtClean="0">
                <a:latin typeface="+mj-lt"/>
              </a:rPr>
              <a:t> </a:t>
            </a:r>
            <a:r>
              <a:rPr lang="en-US" sz="2500" dirty="0" err="1" smtClean="0">
                <a:latin typeface="+mj-lt"/>
              </a:rPr>
              <a:t>chương</a:t>
            </a:r>
            <a:r>
              <a:rPr lang="en-US" sz="2500" dirty="0" smtClean="0">
                <a:latin typeface="+mj-lt"/>
              </a:rPr>
              <a:t> </a:t>
            </a:r>
            <a:r>
              <a:rPr lang="en-US" sz="2500" dirty="0" err="1" smtClean="0">
                <a:latin typeface="+mj-lt"/>
              </a:rPr>
              <a:t>vàng</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cuộc</a:t>
            </a:r>
            <a:r>
              <a:rPr lang="en-US" sz="2500" dirty="0" smtClean="0">
                <a:latin typeface="+mj-lt"/>
              </a:rPr>
              <a:t> </a:t>
            </a:r>
            <a:r>
              <a:rPr lang="en-US" sz="2500" dirty="0" err="1" smtClean="0">
                <a:latin typeface="+mj-lt"/>
              </a:rPr>
              <a:t>thi</a:t>
            </a:r>
            <a:r>
              <a:rPr lang="en-US" sz="2500" dirty="0" smtClean="0">
                <a:latin typeface="+mj-lt"/>
              </a:rPr>
              <a:t> do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en-US" sz="2500" dirty="0" err="1" smtClean="0">
                <a:latin typeface="+mj-lt"/>
              </a:rPr>
              <a:t>tổ</a:t>
            </a:r>
            <a:r>
              <a:rPr lang="en-US" sz="2500" dirty="0" smtClean="0">
                <a:latin typeface="+mj-lt"/>
              </a:rPr>
              <a:t> </a:t>
            </a:r>
            <a:r>
              <a:rPr lang="en-US" sz="2500" dirty="0" err="1" smtClean="0">
                <a:latin typeface="+mj-lt"/>
              </a:rPr>
              <a:t>chức</a:t>
            </a:r>
            <a:r>
              <a:rPr lang="en-US" sz="2500" dirty="0" smtClean="0">
                <a:latin typeface="+mj-lt"/>
              </a:rPr>
              <a:t>; </a:t>
            </a:r>
            <a:r>
              <a:rPr lang="en-US" sz="2500" dirty="0" err="1" smtClean="0">
                <a:latin typeface="+mj-lt"/>
              </a:rPr>
              <a:t>đậu</a:t>
            </a:r>
            <a:r>
              <a:rPr lang="en-US" sz="2500" dirty="0" smtClean="0">
                <a:latin typeface="+mj-lt"/>
              </a:rPr>
              <a:t> </a:t>
            </a:r>
            <a:r>
              <a:rPr lang="en-US" sz="2500" dirty="0" err="1" smtClean="0">
                <a:latin typeface="+mj-lt"/>
              </a:rPr>
              <a:t>thủ</a:t>
            </a:r>
            <a:r>
              <a:rPr lang="en-US" sz="2500" dirty="0" smtClean="0">
                <a:latin typeface="+mj-lt"/>
              </a:rPr>
              <a:t> </a:t>
            </a:r>
            <a:r>
              <a:rPr lang="en-US" sz="2500" dirty="0" err="1" smtClean="0">
                <a:latin typeface="+mj-lt"/>
              </a:rPr>
              <a:t>khoa</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kỳ</a:t>
            </a:r>
            <a:r>
              <a:rPr lang="en-US" sz="2500" dirty="0" smtClean="0">
                <a:latin typeface="+mj-lt"/>
              </a:rPr>
              <a:t> </a:t>
            </a:r>
            <a:r>
              <a:rPr lang="en-US" sz="2500" dirty="0" err="1" smtClean="0">
                <a:latin typeface="+mj-lt"/>
              </a:rPr>
              <a:t>thi</a:t>
            </a:r>
            <a:r>
              <a:rPr lang="en-US" sz="2500" dirty="0" smtClean="0">
                <a:latin typeface="+mj-lt"/>
              </a:rPr>
              <a:t> THPT </a:t>
            </a:r>
            <a:r>
              <a:rPr lang="en-US" sz="2500" dirty="0" err="1" smtClean="0">
                <a:latin typeface="+mj-lt"/>
              </a:rPr>
              <a:t>và</a:t>
            </a:r>
            <a:r>
              <a:rPr lang="en-US" sz="2500" dirty="0" smtClean="0">
                <a:latin typeface="+mj-lt"/>
              </a:rPr>
              <a:t> </a:t>
            </a:r>
            <a:r>
              <a:rPr lang="en-US" sz="2500" dirty="0" err="1" smtClean="0">
                <a:latin typeface="+mj-lt"/>
              </a:rPr>
              <a:t>kỳ</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quốc</a:t>
            </a:r>
            <a:r>
              <a:rPr lang="en-US" sz="2500" dirty="0" smtClean="0">
                <a:latin typeface="+mj-lt"/>
              </a:rPr>
              <a:t> </a:t>
            </a:r>
            <a:r>
              <a:rPr lang="en-US" sz="2500" dirty="0" err="1" smtClean="0">
                <a:latin typeface="+mj-lt"/>
              </a:rPr>
              <a:t>gia</a:t>
            </a:r>
            <a:r>
              <a:rPr lang="en-US" sz="2500" dirty="0" smtClean="0">
                <a:latin typeface="+mj-lt"/>
              </a:rPr>
              <a:t>.</a:t>
            </a:r>
          </a:p>
          <a:p>
            <a:pPr algn="just">
              <a:spcBef>
                <a:spcPts val="600"/>
              </a:spcBef>
            </a:pPr>
            <a:r>
              <a:rPr lang="en-US" sz="2500" dirty="0" smtClean="0">
                <a:latin typeface="+mj-lt"/>
              </a:rPr>
              <a:t>c)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được</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cơ</a:t>
            </a:r>
            <a:r>
              <a:rPr lang="en-US" sz="2500" dirty="0" smtClean="0">
                <a:latin typeface="+mj-lt"/>
              </a:rPr>
              <a:t> </a:t>
            </a:r>
            <a:r>
              <a:rPr lang="en-US" sz="2500" dirty="0" err="1" smtClean="0">
                <a:latin typeface="+mj-lt"/>
              </a:rPr>
              <a:t>quan</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latin typeface="+mj-lt"/>
              </a:rPr>
              <a:t>thẩm</a:t>
            </a:r>
            <a:r>
              <a:rPr lang="en-US" sz="2500" dirty="0" smtClean="0">
                <a:latin typeface="+mj-lt"/>
              </a:rPr>
              <a:t> </a:t>
            </a:r>
            <a:r>
              <a:rPr lang="en-US" sz="2500" dirty="0" err="1" smtClean="0">
                <a:latin typeface="+mj-lt"/>
              </a:rPr>
              <a:t>quyền</a:t>
            </a:r>
            <a:r>
              <a:rPr lang="en-US" sz="2500" dirty="0" smtClean="0">
                <a:latin typeface="+mj-lt"/>
              </a:rPr>
              <a:t> </a:t>
            </a:r>
            <a:r>
              <a:rPr lang="en-US" sz="2500" dirty="0" err="1" smtClean="0">
                <a:latin typeface="+mj-lt"/>
              </a:rPr>
              <a:t>phân</a:t>
            </a:r>
            <a:r>
              <a:rPr lang="en-US" sz="2500" dirty="0" smtClean="0">
                <a:latin typeface="+mj-lt"/>
              </a:rPr>
              <a:t> </a:t>
            </a:r>
            <a:r>
              <a:rPr lang="en-US" sz="2500" dirty="0" err="1" smtClean="0">
                <a:latin typeface="+mj-lt"/>
              </a:rPr>
              <a:t>công</a:t>
            </a:r>
            <a:r>
              <a:rPr lang="en-US" sz="2500" dirty="0" smtClean="0">
                <a:latin typeface="+mj-lt"/>
              </a:rPr>
              <a:t> </a:t>
            </a:r>
            <a:r>
              <a:rPr lang="en-US" sz="2500" dirty="0" err="1" smtClean="0">
                <a:latin typeface="+mj-lt"/>
              </a:rPr>
              <a:t>trực</a:t>
            </a:r>
            <a:r>
              <a:rPr lang="en-US" sz="2500" dirty="0" smtClean="0">
                <a:latin typeface="+mj-lt"/>
              </a:rPr>
              <a:t> </a:t>
            </a:r>
            <a:r>
              <a:rPr lang="en-US" sz="2500" dirty="0" err="1" smtClean="0">
                <a:latin typeface="+mj-lt"/>
              </a:rPr>
              <a:t>tiếp</a:t>
            </a:r>
            <a:r>
              <a:rPr lang="en-US" sz="2500" dirty="0" smtClean="0">
                <a:latin typeface="+mj-lt"/>
              </a:rPr>
              <a:t> </a:t>
            </a:r>
            <a:r>
              <a:rPr lang="en-US" sz="2500" dirty="0" err="1" smtClean="0">
                <a:latin typeface="+mj-lt"/>
              </a:rPr>
              <a:t>bồi</a:t>
            </a:r>
            <a:r>
              <a:rPr lang="en-US" sz="2500" dirty="0" smtClean="0">
                <a:latin typeface="+mj-lt"/>
              </a:rPr>
              <a:t> </a:t>
            </a:r>
            <a:r>
              <a:rPr lang="en-US" sz="2500" dirty="0" err="1" smtClean="0">
                <a:latin typeface="+mj-lt"/>
              </a:rPr>
              <a:t>dưỡng</a:t>
            </a:r>
            <a:r>
              <a:rPr lang="en-US" sz="2500" dirty="0" smtClean="0">
                <a:latin typeface="+mj-lt"/>
              </a:rPr>
              <a:t>, </a:t>
            </a:r>
            <a:r>
              <a:rPr lang="en-US" sz="2500" dirty="0" err="1" smtClean="0">
                <a:latin typeface="+mj-lt"/>
              </a:rPr>
              <a:t>đào</a:t>
            </a:r>
            <a:r>
              <a:rPr lang="en-US" sz="2500" dirty="0" smtClean="0">
                <a:latin typeface="+mj-lt"/>
              </a:rPr>
              <a:t> </a:t>
            </a:r>
            <a:r>
              <a:rPr lang="en-US" sz="2500" dirty="0" err="1" smtClean="0">
                <a:latin typeface="+mj-lt"/>
              </a:rPr>
              <a:t>tạo</a:t>
            </a:r>
            <a:r>
              <a:rPr lang="en-US" sz="2500" dirty="0" smtClean="0">
                <a:latin typeface="+mj-lt"/>
              </a:rPr>
              <a:t>, </a:t>
            </a:r>
            <a:r>
              <a:rPr lang="en-US" sz="2500" dirty="0" err="1" smtClean="0">
                <a:latin typeface="+mj-lt"/>
              </a:rPr>
              <a:t>huấn</a:t>
            </a:r>
            <a:r>
              <a:rPr lang="en-US" sz="2500" dirty="0" smtClean="0">
                <a:latin typeface="+mj-lt"/>
              </a:rPr>
              <a:t> </a:t>
            </a:r>
            <a:r>
              <a:rPr lang="en-US" sz="2500" dirty="0" err="1" smtClean="0">
                <a:latin typeface="+mj-lt"/>
              </a:rPr>
              <a:t>luyện</a:t>
            </a:r>
            <a:r>
              <a:rPr lang="en-US" sz="2500" dirty="0" smtClean="0">
                <a:latin typeface="+mj-lt"/>
              </a:rPr>
              <a:t> </a:t>
            </a:r>
            <a:r>
              <a:rPr lang="en-US" sz="2500" dirty="0" err="1" smtClean="0">
                <a:latin typeface="+mj-lt"/>
              </a:rPr>
              <a:t>cho</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đối</a:t>
            </a:r>
            <a:r>
              <a:rPr lang="en-US" sz="2500" dirty="0" smtClean="0">
                <a:latin typeface="+mj-lt"/>
              </a:rPr>
              <a:t> </a:t>
            </a:r>
            <a:r>
              <a:rPr lang="en-US" sz="2500" dirty="0" err="1" smtClean="0">
                <a:latin typeface="+mj-lt"/>
              </a:rPr>
              <a:t>tượng</a:t>
            </a:r>
            <a:r>
              <a:rPr lang="en-US" sz="2500" dirty="0" smtClean="0">
                <a:latin typeface="+mj-lt"/>
              </a:rPr>
              <a:t> </a:t>
            </a:r>
            <a:r>
              <a:rPr lang="en-US" sz="2500" dirty="0" err="1" smtClean="0">
                <a:latin typeface="+mj-lt"/>
              </a:rPr>
              <a:t>đạt</a:t>
            </a:r>
            <a:r>
              <a:rPr lang="en-US" sz="2500" dirty="0" smtClean="0">
                <a:latin typeface="+mj-lt"/>
              </a:rPr>
              <a:t> </a:t>
            </a:r>
            <a:r>
              <a:rPr lang="en-US" sz="2500" dirty="0" err="1" smtClean="0">
                <a:latin typeface="+mj-lt"/>
              </a:rPr>
              <a:t>giải</a:t>
            </a:r>
            <a:r>
              <a:rPr lang="en-US" sz="2500" dirty="0" smtClean="0">
                <a:latin typeface="+mj-lt"/>
              </a:rPr>
              <a:t> ở </a:t>
            </a:r>
            <a:r>
              <a:rPr lang="en-US" sz="2500" dirty="0" err="1" smtClean="0">
                <a:latin typeface="+mj-lt"/>
              </a:rPr>
              <a:t>trên</a:t>
            </a:r>
            <a:r>
              <a:rPr lang="en-US" sz="2500" dirty="0" smtClean="0">
                <a:latin typeface="+mj-lt"/>
              </a:rPr>
              <a:t>.</a:t>
            </a:r>
          </a:p>
          <a:p>
            <a:pPr algn="just">
              <a:spcBef>
                <a:spcPts val="600"/>
              </a:spcBef>
            </a:pPr>
            <a:r>
              <a:rPr lang="en-US" sz="2500" dirty="0" smtClean="0">
                <a:latin typeface="+mj-lt"/>
              </a:rPr>
              <a:t>d)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tích</a:t>
            </a:r>
            <a:r>
              <a:rPr lang="en-US" sz="2500" dirty="0" smtClean="0">
                <a:latin typeface="+mj-lt"/>
              </a:rPr>
              <a:t> </a:t>
            </a:r>
            <a:r>
              <a:rPr lang="en-US" sz="2500" dirty="0" err="1" smtClean="0">
                <a:latin typeface="+mj-lt"/>
              </a:rPr>
              <a:t>xuất</a:t>
            </a:r>
            <a:r>
              <a:rPr lang="en-US" sz="2500" dirty="0" smtClean="0">
                <a:latin typeface="+mj-lt"/>
              </a:rPr>
              <a:t> </a:t>
            </a:r>
            <a:r>
              <a:rPr lang="en-US" sz="2500" dirty="0" err="1" smtClean="0">
                <a:latin typeface="+mj-lt"/>
              </a:rPr>
              <a:t>sắc</a:t>
            </a:r>
            <a:r>
              <a:rPr lang="en-US" sz="2500" dirty="0" smtClean="0">
                <a:latin typeface="+mj-lt"/>
              </a:rPr>
              <a:t> </a:t>
            </a:r>
            <a:r>
              <a:rPr lang="en-US" sz="2500" dirty="0" err="1" smtClean="0">
                <a:latin typeface="+mj-lt"/>
              </a:rPr>
              <a:t>đạt</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giải</a:t>
            </a:r>
            <a:r>
              <a:rPr lang="en-US" sz="2500" dirty="0" smtClean="0">
                <a:latin typeface="+mj-lt"/>
              </a:rPr>
              <a:t> </a:t>
            </a:r>
            <a:r>
              <a:rPr lang="en-US" sz="2500" dirty="0" err="1" smtClean="0">
                <a:latin typeface="+mj-lt"/>
              </a:rPr>
              <a:t>thưởng</a:t>
            </a:r>
            <a:r>
              <a:rPr lang="en-US" sz="2500" dirty="0" smtClean="0">
                <a:latin typeface="+mj-lt"/>
              </a:rPr>
              <a:t>, </a:t>
            </a:r>
            <a:r>
              <a:rPr lang="en-US" sz="2500" dirty="0" err="1" smtClean="0">
                <a:latin typeface="+mj-lt"/>
              </a:rPr>
              <a:t>danh</a:t>
            </a:r>
            <a:r>
              <a:rPr lang="en-US" sz="2500" dirty="0" smtClean="0">
                <a:latin typeface="+mj-lt"/>
              </a:rPr>
              <a:t> </a:t>
            </a:r>
            <a:r>
              <a:rPr lang="en-US" sz="2500" dirty="0" err="1" smtClean="0">
                <a:latin typeface="+mj-lt"/>
              </a:rPr>
              <a:t>hiệu</a:t>
            </a:r>
            <a:r>
              <a:rPr lang="en-US" sz="2500" dirty="0" smtClean="0">
                <a:latin typeface="+mj-lt"/>
              </a:rPr>
              <a:t> do </a:t>
            </a:r>
            <a:r>
              <a:rPr lang="en-US" sz="2500" dirty="0" err="1" smtClean="0">
                <a:latin typeface="+mj-lt"/>
              </a:rPr>
              <a:t>Ủy</a:t>
            </a:r>
            <a:r>
              <a:rPr lang="en-US" sz="2500" dirty="0" smtClean="0">
                <a:latin typeface="+mj-lt"/>
              </a:rPr>
              <a:t> ban </a:t>
            </a:r>
            <a:r>
              <a:rPr lang="en-US" sz="2500" dirty="0" err="1" smtClean="0">
                <a:latin typeface="+mj-lt"/>
              </a:rPr>
              <a:t>nhân</a:t>
            </a:r>
            <a:r>
              <a:rPr lang="en-US" sz="2500" dirty="0" smtClean="0">
                <a:latin typeface="+mj-lt"/>
              </a:rPr>
              <a:t> </a:t>
            </a:r>
            <a:r>
              <a:rPr lang="en-US" sz="2500" dirty="0" err="1" smtClean="0">
                <a:latin typeface="+mj-lt"/>
              </a:rPr>
              <a:t>dân</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en-US" sz="2500" dirty="0" err="1" smtClean="0">
                <a:latin typeface="+mj-lt"/>
              </a:rPr>
              <a:t>tổ</a:t>
            </a:r>
            <a:r>
              <a:rPr lang="en-US" sz="2500" dirty="0" smtClean="0">
                <a:latin typeface="+mj-lt"/>
              </a:rPr>
              <a:t> </a:t>
            </a:r>
            <a:r>
              <a:rPr lang="en-US" sz="2500" dirty="0" err="1" smtClean="0">
                <a:latin typeface="+mj-lt"/>
              </a:rPr>
              <a:t>chức</a:t>
            </a:r>
            <a:r>
              <a:rPr lang="en-US" sz="2500" dirty="0" smtClean="0">
                <a:latin typeface="+mj-lt"/>
              </a:rPr>
              <a:t> </a:t>
            </a:r>
            <a:r>
              <a:rPr lang="en-US" sz="2500" dirty="0" err="1" smtClean="0">
                <a:latin typeface="+mj-lt"/>
              </a:rPr>
              <a:t>phát</a:t>
            </a:r>
            <a:r>
              <a:rPr lang="en-US" sz="2500" dirty="0" smtClean="0">
                <a:latin typeface="+mj-lt"/>
              </a:rPr>
              <a:t> </a:t>
            </a:r>
            <a:r>
              <a:rPr lang="en-US" sz="2500" dirty="0" err="1" smtClean="0">
                <a:latin typeface="+mj-lt"/>
              </a:rPr>
              <a:t>động</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công</a:t>
            </a:r>
            <a:r>
              <a:rPr lang="en-US" sz="2500" dirty="0" smtClean="0">
                <a:latin typeface="+mj-lt"/>
              </a:rPr>
              <a:t> </a:t>
            </a:r>
            <a:r>
              <a:rPr lang="en-US" sz="2500" dirty="0" err="1" smtClean="0">
                <a:latin typeface="+mj-lt"/>
              </a:rPr>
              <a:t>nhận</a:t>
            </a:r>
            <a:r>
              <a:rPr lang="en-US" sz="2500" dirty="0" smtClean="0">
                <a:latin typeface="+mj-lt"/>
              </a:rPr>
              <a:t>.</a:t>
            </a:r>
            <a:endParaRPr kumimoji="0" lang="en-US" sz="2500" b="0" i="0" u="none" strike="noStrike" kern="0" cap="none" spc="0" normalizeH="0" baseline="0" noProof="0" dirty="0" smtClean="0">
              <a:ln>
                <a:noFill/>
              </a:ln>
              <a:solidFill>
                <a:srgbClr val="FFFF00"/>
              </a:solidFill>
              <a:uLnTx/>
              <a:uFillTx/>
              <a:latin typeface="+mj-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1"/>
          <p:cNvSpPr>
            <a:spLocks noChangeArrowheads="1"/>
          </p:cNvSpPr>
          <p:nvPr/>
        </p:nvSpPr>
        <p:spPr bwMode="gray">
          <a:xfrm>
            <a:off x="203200" y="3206518"/>
            <a:ext cx="4201704" cy="1560097"/>
          </a:xfrm>
          <a:prstGeom prst="roundRect">
            <a:avLst>
              <a:gd name="adj" fmla="val 9602"/>
            </a:avLst>
          </a:prstGeom>
          <a:gradFill rotWithShape="1">
            <a:gsLst>
              <a:gs pos="0">
                <a:schemeClr val="folHlink">
                  <a:gamma/>
                  <a:shade val="76078"/>
                  <a:invGamma/>
                </a:schemeClr>
              </a:gs>
              <a:gs pos="50000">
                <a:schemeClr val="folHlink"/>
              </a:gs>
              <a:gs pos="100000">
                <a:schemeClr val="folHlink">
                  <a:gamma/>
                  <a:shade val="76078"/>
                  <a:invGamma/>
                </a:schemeClr>
              </a:gs>
            </a:gsLst>
            <a:lin ang="5400000" scaled="1"/>
          </a:gradFill>
          <a:ln w="19050">
            <a:solidFill>
              <a:schemeClr val="folHlink"/>
            </a:solidFill>
            <a:round/>
            <a:headEnd/>
            <a:tailEnd/>
          </a:ln>
          <a:effectLst>
            <a:prstShdw prst="shdw17" dist="17961" dir="2700000">
              <a:schemeClr val="tx1">
                <a:alpha val="50000"/>
              </a:schemeClr>
            </a:prstShdw>
          </a:effectLst>
        </p:spPr>
        <p:txBody>
          <a:bodyPr wrap="none" anchor="ctr"/>
          <a:lstStyle/>
          <a:p>
            <a:pPr>
              <a:defRPr/>
            </a:pPr>
            <a:endParaRPr lang="en-US">
              <a:solidFill>
                <a:schemeClr val="bg2"/>
              </a:solidFill>
              <a:latin typeface="+mn-lt"/>
              <a:ea typeface="+mn-ea"/>
              <a:cs typeface="+mn-cs"/>
            </a:endParaRPr>
          </a:p>
        </p:txBody>
      </p:sp>
      <p:sp>
        <p:nvSpPr>
          <p:cNvPr id="6" name="Rectangle 22"/>
          <p:cNvSpPr>
            <a:spLocks noChangeArrowheads="1"/>
          </p:cNvSpPr>
          <p:nvPr/>
        </p:nvSpPr>
        <p:spPr bwMode="gray">
          <a:xfrm>
            <a:off x="220662" y="3585801"/>
            <a:ext cx="4159336" cy="1031051"/>
          </a:xfrm>
          <a:prstGeom prst="rect">
            <a:avLst/>
          </a:prstGeom>
          <a:noFill/>
          <a:ln w="9525">
            <a:noFill/>
            <a:miter lim="800000"/>
            <a:headEnd/>
            <a:tailEnd/>
          </a:ln>
        </p:spPr>
        <p:txBody>
          <a:bodyPr wrap="square">
            <a:prstTxWarp prst="textNoShape">
              <a:avLst/>
            </a:prstTxWarp>
            <a:spAutoFit/>
          </a:bodyPr>
          <a:lstStyle/>
          <a:p>
            <a:pPr algn="ctr" eaLnBrk="0" hangingPunct="0"/>
            <a:r>
              <a:rPr lang="vi-VN" sz="2000" b="1" dirty="0" smtClean="0">
                <a:solidFill>
                  <a:schemeClr val="bg2"/>
                </a:solidFill>
                <a:latin typeface="Arial" charset="0"/>
              </a:rPr>
              <a:t>“Nghệ sĩ nhân dân”, </a:t>
            </a:r>
            <a:r>
              <a:rPr lang="en-US" sz="2000" b="1" dirty="0" smtClean="0">
                <a:solidFill>
                  <a:schemeClr val="bg2"/>
                </a:solidFill>
                <a:latin typeface="Arial" charset="0"/>
              </a:rPr>
              <a:t/>
            </a:r>
            <a:br>
              <a:rPr lang="en-US" sz="2000" b="1" dirty="0" smtClean="0">
                <a:solidFill>
                  <a:schemeClr val="bg2"/>
                </a:solidFill>
                <a:latin typeface="Arial" charset="0"/>
              </a:rPr>
            </a:br>
            <a:r>
              <a:rPr lang="vi-VN" sz="2000" b="1" dirty="0" smtClean="0">
                <a:solidFill>
                  <a:schemeClr val="bg2"/>
                </a:solidFill>
                <a:latin typeface="Arial" charset="0"/>
              </a:rPr>
              <a:t>“Nghệ sĩ ưu tú”</a:t>
            </a:r>
            <a:endParaRPr lang="en-US" sz="2000" b="1" dirty="0" smtClean="0">
              <a:solidFill>
                <a:schemeClr val="bg2"/>
              </a:solidFill>
              <a:latin typeface="Arial" charset="0"/>
            </a:endParaRPr>
          </a:p>
          <a:p>
            <a:pPr algn="ctr" eaLnBrk="0" hangingPunct="0">
              <a:spcBef>
                <a:spcPts val="600"/>
              </a:spcBef>
            </a:pPr>
            <a:r>
              <a:rPr lang="en-US" sz="1600" i="1" dirty="0" smtClean="0">
                <a:solidFill>
                  <a:schemeClr val="bg2"/>
                </a:solidFill>
                <a:latin typeface="Arial" charset="0"/>
              </a:rPr>
              <a:t>(</a:t>
            </a:r>
            <a:r>
              <a:rPr lang="en-US" sz="1600" i="1" dirty="0" smtClean="0">
                <a:solidFill>
                  <a:schemeClr val="bg2"/>
                </a:solidFill>
                <a:effectLst/>
                <a:latin typeface="Arial" charset="0"/>
              </a:rPr>
              <a:t>NĐ </a:t>
            </a:r>
            <a:r>
              <a:rPr lang="en-US" sz="1600" i="1" dirty="0" err="1" smtClean="0">
                <a:solidFill>
                  <a:schemeClr val="bg2"/>
                </a:solidFill>
                <a:effectLst/>
                <a:latin typeface="Arial" charset="0"/>
              </a:rPr>
              <a:t>số</a:t>
            </a:r>
            <a:r>
              <a:rPr lang="en-US" sz="1600" i="1" dirty="0" smtClean="0">
                <a:solidFill>
                  <a:schemeClr val="bg2"/>
                </a:solidFill>
                <a:effectLst/>
                <a:latin typeface="Arial" charset="0"/>
              </a:rPr>
              <a:t> 89/2014/NĐ-CP, </a:t>
            </a:r>
            <a:r>
              <a:rPr lang="en-US" sz="1600" i="1" dirty="0" err="1" smtClean="0">
                <a:solidFill>
                  <a:schemeClr val="bg2"/>
                </a:solidFill>
                <a:effectLst/>
                <a:latin typeface="Arial" charset="0"/>
              </a:rPr>
              <a:t>ngày</a:t>
            </a:r>
            <a:r>
              <a:rPr lang="en-US" sz="1600" i="1" dirty="0" smtClean="0">
                <a:solidFill>
                  <a:schemeClr val="bg2"/>
                </a:solidFill>
                <a:effectLst/>
                <a:latin typeface="Arial" charset="0"/>
              </a:rPr>
              <a:t> 29/09/2014)</a:t>
            </a:r>
            <a:endParaRPr lang="en-US" sz="1600" b="1" dirty="0">
              <a:solidFill>
                <a:schemeClr val="bg2"/>
              </a:solidFill>
            </a:endParaRPr>
          </a:p>
        </p:txBody>
      </p:sp>
      <p:sp>
        <p:nvSpPr>
          <p:cNvPr id="8" name="AutoShape 24"/>
          <p:cNvSpPr>
            <a:spLocks noChangeArrowheads="1"/>
          </p:cNvSpPr>
          <p:nvPr/>
        </p:nvSpPr>
        <p:spPr bwMode="gray">
          <a:xfrm>
            <a:off x="196849" y="1346270"/>
            <a:ext cx="4178755" cy="1575081"/>
          </a:xfrm>
          <a:prstGeom prst="roundRect">
            <a:avLst>
              <a:gd name="adj" fmla="val 9602"/>
            </a:avLst>
          </a:prstGeom>
          <a:gradFill rotWithShape="1">
            <a:gsLst>
              <a:gs pos="0">
                <a:schemeClr val="accent1">
                  <a:gamma/>
                  <a:shade val="76078"/>
                  <a:invGamma/>
                </a:schemeClr>
              </a:gs>
              <a:gs pos="50000">
                <a:schemeClr val="accent1"/>
              </a:gs>
              <a:gs pos="100000">
                <a:schemeClr val="accent1">
                  <a:gamma/>
                  <a:shade val="76078"/>
                  <a:invGamma/>
                </a:schemeClr>
              </a:gs>
            </a:gsLst>
            <a:lin ang="5400000" scaled="1"/>
          </a:gradFill>
          <a:ln w="19050">
            <a:solidFill>
              <a:schemeClr val="accent1"/>
            </a:solidFill>
            <a:round/>
            <a:headEnd/>
            <a:tailEnd/>
          </a:ln>
          <a:effectLst>
            <a:prstShdw prst="shdw17" dist="17961" dir="2700000">
              <a:schemeClr val="tx1">
                <a:alpha val="50000"/>
              </a:schemeClr>
            </a:prstShdw>
          </a:effectLst>
        </p:spPr>
        <p:txBody>
          <a:bodyPr wrap="none" anchor="ctr"/>
          <a:lstStyle/>
          <a:p>
            <a:pPr>
              <a:defRPr/>
            </a:pPr>
            <a:endParaRPr lang="en-US">
              <a:solidFill>
                <a:schemeClr val="bg2"/>
              </a:solidFill>
              <a:latin typeface="+mn-lt"/>
              <a:ea typeface="+mn-ea"/>
              <a:cs typeface="+mn-cs"/>
            </a:endParaRPr>
          </a:p>
        </p:txBody>
      </p:sp>
      <p:sp>
        <p:nvSpPr>
          <p:cNvPr id="9" name="Rectangle 25"/>
          <p:cNvSpPr>
            <a:spLocks noChangeArrowheads="1"/>
          </p:cNvSpPr>
          <p:nvPr/>
        </p:nvSpPr>
        <p:spPr bwMode="gray">
          <a:xfrm>
            <a:off x="217896" y="1637774"/>
            <a:ext cx="4080455" cy="954107"/>
          </a:xfrm>
          <a:prstGeom prst="rect">
            <a:avLst/>
          </a:prstGeom>
          <a:noFill/>
          <a:ln w="9525">
            <a:noFill/>
            <a:miter lim="800000"/>
            <a:headEnd/>
            <a:tailEnd/>
          </a:ln>
        </p:spPr>
        <p:txBody>
          <a:bodyPr wrap="square">
            <a:prstTxWarp prst="textNoShape">
              <a:avLst/>
            </a:prstTxWarp>
            <a:spAutoFit/>
          </a:bodyPr>
          <a:lstStyle/>
          <a:p>
            <a:pPr algn="ctr" eaLnBrk="0" hangingPunct="0"/>
            <a:r>
              <a:rPr lang="vi-VN" sz="2000" b="1" dirty="0" smtClean="0">
                <a:solidFill>
                  <a:schemeClr val="bg2"/>
                </a:solidFill>
                <a:latin typeface="Arial" charset="0"/>
              </a:rPr>
              <a:t>“Nhà giáo nhân dân”, </a:t>
            </a:r>
            <a:r>
              <a:rPr lang="en-US" sz="2000" b="1" dirty="0" smtClean="0">
                <a:solidFill>
                  <a:schemeClr val="bg2"/>
                </a:solidFill>
                <a:latin typeface="Arial" charset="0"/>
              </a:rPr>
              <a:t/>
            </a:r>
            <a:br>
              <a:rPr lang="en-US" sz="2000" b="1" dirty="0" smtClean="0">
                <a:solidFill>
                  <a:schemeClr val="bg2"/>
                </a:solidFill>
                <a:latin typeface="Arial" charset="0"/>
              </a:rPr>
            </a:br>
            <a:r>
              <a:rPr lang="vi-VN" sz="2000" b="1" dirty="0" smtClean="0">
                <a:solidFill>
                  <a:schemeClr val="bg2"/>
                </a:solidFill>
                <a:latin typeface="Arial" charset="0"/>
              </a:rPr>
              <a:t>“Nhà giáo ưu tú”</a:t>
            </a:r>
            <a:endParaRPr lang="en-US" sz="2000" b="1" dirty="0">
              <a:solidFill>
                <a:schemeClr val="bg2"/>
              </a:solidFill>
              <a:latin typeface="Arial" charset="0"/>
            </a:endParaRPr>
          </a:p>
          <a:p>
            <a:pPr eaLnBrk="0" hangingPunct="0"/>
            <a:r>
              <a:rPr lang="en-US" sz="2400" i="1" baseline="-25000" dirty="0" smtClean="0">
                <a:solidFill>
                  <a:schemeClr val="bg2"/>
                </a:solidFill>
                <a:latin typeface="Arial" charset="0"/>
              </a:rPr>
              <a:t>(</a:t>
            </a:r>
            <a:r>
              <a:rPr lang="en-US" sz="2400" i="1" baseline="-25000" dirty="0" smtClean="0">
                <a:solidFill>
                  <a:schemeClr val="bg2"/>
                </a:solidFill>
                <a:effectLst/>
                <a:latin typeface="Arial" charset="0"/>
              </a:rPr>
              <a:t>NĐ </a:t>
            </a:r>
            <a:r>
              <a:rPr lang="en-US" sz="2400" i="1" baseline="-25000" dirty="0" err="1" smtClean="0">
                <a:solidFill>
                  <a:schemeClr val="bg2"/>
                </a:solidFill>
                <a:effectLst/>
                <a:latin typeface="Arial" charset="0"/>
              </a:rPr>
              <a:t>số</a:t>
            </a:r>
            <a:r>
              <a:rPr lang="en-US" sz="2400" i="1" baseline="-25000" dirty="0" smtClean="0">
                <a:solidFill>
                  <a:schemeClr val="bg2"/>
                </a:solidFill>
                <a:effectLst/>
                <a:latin typeface="Arial" charset="0"/>
              </a:rPr>
              <a:t> 27/2015/NĐ-CP, </a:t>
            </a:r>
            <a:r>
              <a:rPr lang="en-US" sz="2400" i="1" baseline="-25000" dirty="0" err="1" smtClean="0">
                <a:solidFill>
                  <a:schemeClr val="bg2"/>
                </a:solidFill>
                <a:effectLst/>
                <a:latin typeface="Arial" charset="0"/>
              </a:rPr>
              <a:t>ngày</a:t>
            </a:r>
            <a:r>
              <a:rPr lang="en-US" sz="2400" i="1" baseline="-25000" dirty="0" smtClean="0">
                <a:solidFill>
                  <a:schemeClr val="bg2"/>
                </a:solidFill>
                <a:effectLst/>
                <a:latin typeface="Arial" charset="0"/>
              </a:rPr>
              <a:t> 10/ 3/2015)</a:t>
            </a:r>
            <a:endParaRPr lang="en-US" sz="2400" b="1" i="1" baseline="-25000" dirty="0">
              <a:solidFill>
                <a:schemeClr val="bg2"/>
              </a:solidFill>
            </a:endParaRPr>
          </a:p>
        </p:txBody>
      </p:sp>
      <p:sp>
        <p:nvSpPr>
          <p:cNvPr id="10" name="AutoShape 11"/>
          <p:cNvSpPr>
            <a:spLocks noChangeArrowheads="1"/>
          </p:cNvSpPr>
          <p:nvPr/>
        </p:nvSpPr>
        <p:spPr bwMode="gray">
          <a:xfrm>
            <a:off x="228600" y="5029200"/>
            <a:ext cx="4201704" cy="1560097"/>
          </a:xfrm>
          <a:prstGeom prst="roundRect">
            <a:avLst>
              <a:gd name="adj" fmla="val 9602"/>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2700000" scaled="1"/>
            <a:tileRect/>
          </a:gradFill>
          <a:ln w="19050">
            <a:solidFill>
              <a:schemeClr val="folHlink"/>
            </a:solidFill>
            <a:round/>
            <a:headEnd/>
            <a:tailEnd/>
          </a:ln>
          <a:effectLst>
            <a:prstShdw prst="shdw17" dist="17961" dir="2700000">
              <a:schemeClr val="tx1">
                <a:alpha val="50000"/>
              </a:schemeClr>
            </a:prstShdw>
          </a:effectLst>
        </p:spPr>
        <p:txBody>
          <a:bodyPr wrap="none" anchor="ctr"/>
          <a:lstStyle/>
          <a:p>
            <a:pPr>
              <a:defRPr/>
            </a:pPr>
            <a:endParaRPr lang="en-US">
              <a:solidFill>
                <a:schemeClr val="bg2"/>
              </a:solidFill>
              <a:latin typeface="+mn-lt"/>
              <a:ea typeface="+mn-ea"/>
              <a:cs typeface="+mn-cs"/>
            </a:endParaRPr>
          </a:p>
        </p:txBody>
      </p:sp>
      <p:sp>
        <p:nvSpPr>
          <p:cNvPr id="11" name="Rectangle 22"/>
          <p:cNvSpPr>
            <a:spLocks noChangeArrowheads="1"/>
          </p:cNvSpPr>
          <p:nvPr/>
        </p:nvSpPr>
        <p:spPr bwMode="gray">
          <a:xfrm>
            <a:off x="138111" y="5098783"/>
            <a:ext cx="4344955" cy="1277273"/>
          </a:xfrm>
          <a:prstGeom prst="rect">
            <a:avLst/>
          </a:prstGeom>
          <a:noFill/>
          <a:ln w="9525">
            <a:noFill/>
            <a:miter lim="800000"/>
            <a:headEnd/>
            <a:tailEnd/>
          </a:ln>
        </p:spPr>
        <p:txBody>
          <a:bodyPr wrap="square">
            <a:prstTxWarp prst="textNoShape">
              <a:avLst/>
            </a:prstTxWarp>
            <a:spAutoFit/>
          </a:bodyPr>
          <a:lstStyle/>
          <a:p>
            <a:pPr algn="ctr" eaLnBrk="0" hangingPunct="0"/>
            <a:r>
              <a:rPr lang="vi-VN" sz="2000" b="1" dirty="0" smtClean="0">
                <a:solidFill>
                  <a:schemeClr val="bg2"/>
                </a:solidFill>
                <a:latin typeface="Arial" charset="0"/>
              </a:rPr>
              <a:t>“Giải thưởng Hồ Chí Minh”</a:t>
            </a:r>
            <a:endParaRPr lang="en-US" sz="2000" b="1" dirty="0" smtClean="0">
              <a:solidFill>
                <a:schemeClr val="bg2"/>
              </a:solidFill>
              <a:latin typeface="Arial" charset="0"/>
            </a:endParaRPr>
          </a:p>
          <a:p>
            <a:pPr algn="ctr" eaLnBrk="0" hangingPunct="0"/>
            <a:r>
              <a:rPr lang="vi-VN" sz="2000" b="1" dirty="0" smtClean="0">
                <a:solidFill>
                  <a:schemeClr val="bg2"/>
                </a:solidFill>
                <a:latin typeface="Arial" charset="0"/>
              </a:rPr>
              <a:t>“Giải thưởng Nhà nước</a:t>
            </a:r>
            <a:r>
              <a:rPr lang="en-US" sz="2000" b="1" dirty="0" smtClean="0">
                <a:solidFill>
                  <a:schemeClr val="bg2"/>
                </a:solidFill>
                <a:latin typeface="Arial" charset="0"/>
              </a:rPr>
              <a:t>”</a:t>
            </a:r>
          </a:p>
          <a:p>
            <a:pPr algn="ctr" eaLnBrk="0" hangingPunct="0">
              <a:spcBef>
                <a:spcPts val="600"/>
              </a:spcBef>
            </a:pPr>
            <a:r>
              <a:rPr lang="en-US" sz="1600" i="1" dirty="0" smtClean="0">
                <a:solidFill>
                  <a:schemeClr val="bg2"/>
                </a:solidFill>
                <a:latin typeface="Arial" charset="0"/>
              </a:rPr>
              <a:t>(</a:t>
            </a:r>
            <a:r>
              <a:rPr lang="en-US" sz="1600" i="1" dirty="0" smtClean="0">
                <a:solidFill>
                  <a:schemeClr val="bg2"/>
                </a:solidFill>
                <a:effectLst/>
                <a:latin typeface="Arial" charset="0"/>
              </a:rPr>
              <a:t>NĐ </a:t>
            </a:r>
            <a:r>
              <a:rPr lang="en-US" sz="1600" i="1" dirty="0" err="1" smtClean="0">
                <a:solidFill>
                  <a:schemeClr val="bg2"/>
                </a:solidFill>
                <a:effectLst/>
                <a:latin typeface="Arial" charset="0"/>
              </a:rPr>
              <a:t>số</a:t>
            </a:r>
            <a:r>
              <a:rPr lang="en-US" sz="1600" i="1" dirty="0" smtClean="0">
                <a:solidFill>
                  <a:schemeClr val="bg2"/>
                </a:solidFill>
                <a:effectLst/>
                <a:latin typeface="Arial" charset="0"/>
              </a:rPr>
              <a:t> 78/2014/NĐ-CP, </a:t>
            </a:r>
            <a:r>
              <a:rPr lang="en-US" sz="1600" i="1" dirty="0" err="1" smtClean="0">
                <a:solidFill>
                  <a:schemeClr val="bg2"/>
                </a:solidFill>
                <a:effectLst/>
                <a:latin typeface="Arial" charset="0"/>
              </a:rPr>
              <a:t>ngày</a:t>
            </a:r>
            <a:r>
              <a:rPr lang="en-US" sz="1600" i="1" dirty="0" smtClean="0">
                <a:solidFill>
                  <a:schemeClr val="bg2"/>
                </a:solidFill>
                <a:effectLst/>
                <a:latin typeface="Arial" charset="0"/>
              </a:rPr>
              <a:t> 30/07/2014</a:t>
            </a:r>
          </a:p>
          <a:p>
            <a:pPr algn="ctr" eaLnBrk="0" hangingPunct="0"/>
            <a:r>
              <a:rPr lang="en-US" sz="1600" i="1" dirty="0" err="1">
                <a:solidFill>
                  <a:schemeClr val="bg2"/>
                </a:solidFill>
                <a:latin typeface="Arial" charset="0"/>
              </a:rPr>
              <a:t>v</a:t>
            </a:r>
            <a:r>
              <a:rPr lang="en-US" sz="1600" i="1" dirty="0" err="1" smtClean="0">
                <a:solidFill>
                  <a:schemeClr val="bg2"/>
                </a:solidFill>
                <a:latin typeface="Arial" charset="0"/>
              </a:rPr>
              <a:t>à</a:t>
            </a:r>
            <a:r>
              <a:rPr lang="en-US" sz="1600" b="1" i="1" dirty="0" smtClean="0">
                <a:solidFill>
                  <a:schemeClr val="bg2"/>
                </a:solidFill>
                <a:latin typeface="Arial" charset="0"/>
              </a:rPr>
              <a:t> </a:t>
            </a:r>
            <a:r>
              <a:rPr lang="en-US" sz="1600" i="1" dirty="0" smtClean="0">
                <a:solidFill>
                  <a:schemeClr val="bg2"/>
                </a:solidFill>
                <a:effectLst/>
                <a:latin typeface="Arial" charset="0"/>
              </a:rPr>
              <a:t>NĐ </a:t>
            </a:r>
            <a:r>
              <a:rPr lang="en-US" sz="1600" i="1" dirty="0" err="1" smtClean="0">
                <a:solidFill>
                  <a:schemeClr val="bg2"/>
                </a:solidFill>
                <a:effectLst/>
                <a:latin typeface="Arial" charset="0"/>
              </a:rPr>
              <a:t>số</a:t>
            </a:r>
            <a:r>
              <a:rPr lang="en-US" sz="1600" i="1" dirty="0" smtClean="0">
                <a:solidFill>
                  <a:schemeClr val="bg2"/>
                </a:solidFill>
                <a:effectLst/>
                <a:latin typeface="Arial" charset="0"/>
              </a:rPr>
              <a:t> 90/2014/NĐ-CP, </a:t>
            </a:r>
            <a:r>
              <a:rPr lang="en-US" sz="1600" i="1" dirty="0" err="1" smtClean="0">
                <a:solidFill>
                  <a:schemeClr val="bg2"/>
                </a:solidFill>
                <a:effectLst/>
                <a:latin typeface="Arial" charset="0"/>
              </a:rPr>
              <a:t>ngày</a:t>
            </a:r>
            <a:r>
              <a:rPr lang="en-US" sz="1600" i="1" dirty="0" smtClean="0">
                <a:solidFill>
                  <a:schemeClr val="bg2"/>
                </a:solidFill>
                <a:effectLst/>
                <a:latin typeface="Arial" charset="0"/>
              </a:rPr>
              <a:t> 29/09/2014)</a:t>
            </a:r>
            <a:endParaRPr lang="en-US" sz="1600" b="1" dirty="0">
              <a:solidFill>
                <a:schemeClr val="bg2"/>
              </a:solidFill>
            </a:endParaRPr>
          </a:p>
        </p:txBody>
      </p:sp>
      <p:sp>
        <p:nvSpPr>
          <p:cNvPr id="12" name="AutoShape 11"/>
          <p:cNvSpPr>
            <a:spLocks noChangeArrowheads="1"/>
          </p:cNvSpPr>
          <p:nvPr/>
        </p:nvSpPr>
        <p:spPr bwMode="gray">
          <a:xfrm>
            <a:off x="4720047" y="3183717"/>
            <a:ext cx="4201704" cy="1560097"/>
          </a:xfrm>
          <a:prstGeom prst="roundRect">
            <a:avLst>
              <a:gd name="adj" fmla="val 9602"/>
            </a:avLst>
          </a:prstGeom>
          <a:gradFill rotWithShape="1">
            <a:gsLst>
              <a:gs pos="0">
                <a:schemeClr val="folHlink">
                  <a:gamma/>
                  <a:shade val="76078"/>
                  <a:invGamma/>
                </a:schemeClr>
              </a:gs>
              <a:gs pos="50000">
                <a:schemeClr val="folHlink"/>
              </a:gs>
              <a:gs pos="100000">
                <a:schemeClr val="folHlink">
                  <a:gamma/>
                  <a:shade val="76078"/>
                  <a:invGamma/>
                </a:schemeClr>
              </a:gs>
            </a:gsLst>
            <a:lin ang="5400000" scaled="1"/>
          </a:gradFill>
          <a:ln w="19050">
            <a:solidFill>
              <a:schemeClr val="folHlink"/>
            </a:solidFill>
            <a:round/>
            <a:headEnd/>
            <a:tailEnd/>
          </a:ln>
          <a:effectLst>
            <a:prstShdw prst="shdw17" dist="17961" dir="2700000">
              <a:schemeClr val="tx1">
                <a:alpha val="50000"/>
              </a:schemeClr>
            </a:prstShdw>
          </a:effectLst>
        </p:spPr>
        <p:txBody>
          <a:bodyPr wrap="none" anchor="ctr"/>
          <a:lstStyle/>
          <a:p>
            <a:pPr>
              <a:defRPr/>
            </a:pPr>
            <a:endParaRPr lang="en-US">
              <a:solidFill>
                <a:schemeClr val="bg2"/>
              </a:solidFill>
              <a:latin typeface="+mn-lt"/>
              <a:ea typeface="+mn-ea"/>
              <a:cs typeface="+mn-cs"/>
            </a:endParaRPr>
          </a:p>
        </p:txBody>
      </p:sp>
      <p:sp>
        <p:nvSpPr>
          <p:cNvPr id="14" name="Rectangle 22"/>
          <p:cNvSpPr>
            <a:spLocks noChangeArrowheads="1"/>
          </p:cNvSpPr>
          <p:nvPr/>
        </p:nvSpPr>
        <p:spPr bwMode="gray">
          <a:xfrm>
            <a:off x="4597399" y="3340762"/>
            <a:ext cx="4406687" cy="1523494"/>
          </a:xfrm>
          <a:prstGeom prst="rect">
            <a:avLst/>
          </a:prstGeom>
          <a:noFill/>
          <a:ln w="9525">
            <a:noFill/>
            <a:miter lim="800000"/>
            <a:headEnd/>
            <a:tailEnd/>
          </a:ln>
        </p:spPr>
        <p:txBody>
          <a:bodyPr wrap="square">
            <a:prstTxWarp prst="textNoShape">
              <a:avLst/>
            </a:prstTxWarp>
            <a:spAutoFit/>
          </a:bodyPr>
          <a:lstStyle/>
          <a:p>
            <a:pPr algn="ctr" eaLnBrk="0" hangingPunct="0"/>
            <a:r>
              <a:rPr lang="vi-VN" sz="2000" b="1" dirty="0" smtClean="0">
                <a:solidFill>
                  <a:schemeClr val="bg2"/>
                </a:solidFill>
                <a:latin typeface="Arial" charset="0"/>
              </a:rPr>
              <a:t>“Nghệ nhân nhân dân”, </a:t>
            </a:r>
            <a:r>
              <a:rPr lang="en-US" sz="2000" b="1" dirty="0" smtClean="0">
                <a:solidFill>
                  <a:schemeClr val="bg2"/>
                </a:solidFill>
                <a:latin typeface="Arial" charset="0"/>
              </a:rPr>
              <a:t/>
            </a:r>
            <a:br>
              <a:rPr lang="en-US" sz="2000" b="1" dirty="0" smtClean="0">
                <a:solidFill>
                  <a:schemeClr val="bg2"/>
                </a:solidFill>
                <a:latin typeface="Arial" charset="0"/>
              </a:rPr>
            </a:br>
            <a:r>
              <a:rPr lang="vi-VN" sz="2000" b="1" dirty="0" smtClean="0">
                <a:solidFill>
                  <a:schemeClr val="bg2"/>
                </a:solidFill>
                <a:latin typeface="Arial" charset="0"/>
              </a:rPr>
              <a:t>“Nghệ nhân ưu tú”</a:t>
            </a:r>
            <a:endParaRPr lang="en-US" sz="2000" b="1" dirty="0" smtClean="0">
              <a:solidFill>
                <a:schemeClr val="bg2"/>
              </a:solidFill>
              <a:latin typeface="Arial" charset="0"/>
            </a:endParaRPr>
          </a:p>
          <a:p>
            <a:pPr algn="ctr" eaLnBrk="0" hangingPunct="0">
              <a:spcBef>
                <a:spcPts val="600"/>
              </a:spcBef>
            </a:pPr>
            <a:r>
              <a:rPr lang="en-US" sz="1600" i="1" dirty="0" smtClean="0">
                <a:solidFill>
                  <a:schemeClr val="bg2"/>
                </a:solidFill>
                <a:latin typeface="Arial" charset="0"/>
              </a:rPr>
              <a:t>(</a:t>
            </a:r>
            <a:r>
              <a:rPr lang="en-US" sz="1600" i="1" dirty="0" smtClean="0">
                <a:solidFill>
                  <a:schemeClr val="bg2"/>
                </a:solidFill>
                <a:effectLst/>
                <a:latin typeface="Arial" charset="0"/>
              </a:rPr>
              <a:t>NĐ </a:t>
            </a:r>
            <a:r>
              <a:rPr lang="en-US" sz="1600" i="1" dirty="0" err="1" smtClean="0">
                <a:solidFill>
                  <a:schemeClr val="bg2"/>
                </a:solidFill>
                <a:effectLst/>
                <a:latin typeface="Arial" charset="0"/>
              </a:rPr>
              <a:t>số</a:t>
            </a:r>
            <a:r>
              <a:rPr lang="en-US" sz="1600" i="1" dirty="0" smtClean="0">
                <a:solidFill>
                  <a:schemeClr val="bg2"/>
                </a:solidFill>
                <a:effectLst/>
                <a:latin typeface="Arial" charset="0"/>
              </a:rPr>
              <a:t> 62/2014/NĐ-CP, </a:t>
            </a:r>
            <a:r>
              <a:rPr lang="en-US" sz="1600" i="1" dirty="0" err="1" smtClean="0">
                <a:solidFill>
                  <a:schemeClr val="bg2"/>
                </a:solidFill>
                <a:effectLst/>
                <a:latin typeface="Arial" charset="0"/>
              </a:rPr>
              <a:t>ngày</a:t>
            </a:r>
            <a:r>
              <a:rPr lang="en-US" sz="1600" i="1" dirty="0" smtClean="0">
                <a:solidFill>
                  <a:schemeClr val="bg2"/>
                </a:solidFill>
                <a:effectLst/>
                <a:latin typeface="Arial" charset="0"/>
              </a:rPr>
              <a:t> 25/06/2014</a:t>
            </a:r>
          </a:p>
          <a:p>
            <a:pPr algn="ctr" eaLnBrk="0" hangingPunct="0"/>
            <a:r>
              <a:rPr lang="en-US" sz="1600" i="1" dirty="0" err="1" smtClean="0">
                <a:solidFill>
                  <a:schemeClr val="bg2"/>
                </a:solidFill>
                <a:effectLst/>
                <a:latin typeface="Arial" charset="0"/>
              </a:rPr>
              <a:t>và</a:t>
            </a:r>
            <a:r>
              <a:rPr lang="en-US" sz="1600" i="1" dirty="0" smtClean="0">
                <a:solidFill>
                  <a:schemeClr val="bg2"/>
                </a:solidFill>
                <a:effectLst/>
                <a:latin typeface="Arial" charset="0"/>
              </a:rPr>
              <a:t> NĐ </a:t>
            </a:r>
            <a:r>
              <a:rPr lang="en-US" sz="1600" i="1" dirty="0" err="1" smtClean="0">
                <a:solidFill>
                  <a:schemeClr val="bg2"/>
                </a:solidFill>
                <a:effectLst/>
                <a:latin typeface="Arial" charset="0"/>
              </a:rPr>
              <a:t>số</a:t>
            </a:r>
            <a:r>
              <a:rPr lang="en-US" sz="1600" i="1" dirty="0" smtClean="0">
                <a:solidFill>
                  <a:schemeClr val="bg2"/>
                </a:solidFill>
                <a:effectLst/>
                <a:latin typeface="Arial" charset="0"/>
              </a:rPr>
              <a:t> 123/2014/NĐ-CP, </a:t>
            </a:r>
            <a:r>
              <a:rPr lang="en-US" sz="1600" i="1" dirty="0" err="1" smtClean="0">
                <a:solidFill>
                  <a:schemeClr val="bg2"/>
                </a:solidFill>
                <a:effectLst/>
                <a:latin typeface="Arial" charset="0"/>
              </a:rPr>
              <a:t>ngày</a:t>
            </a:r>
            <a:r>
              <a:rPr lang="en-US" sz="1600" i="1" dirty="0" smtClean="0">
                <a:solidFill>
                  <a:schemeClr val="bg2"/>
                </a:solidFill>
                <a:effectLst/>
                <a:latin typeface="Arial" charset="0"/>
              </a:rPr>
              <a:t> 25/12/2014)</a:t>
            </a:r>
          </a:p>
          <a:p>
            <a:pPr algn="ctr" eaLnBrk="0" hangingPunct="0"/>
            <a:endParaRPr lang="en-US" sz="1600" b="1" dirty="0">
              <a:solidFill>
                <a:schemeClr val="bg2"/>
              </a:solidFill>
            </a:endParaRPr>
          </a:p>
        </p:txBody>
      </p:sp>
      <p:sp>
        <p:nvSpPr>
          <p:cNvPr id="16" name="AutoShape 24"/>
          <p:cNvSpPr>
            <a:spLocks noChangeArrowheads="1"/>
          </p:cNvSpPr>
          <p:nvPr/>
        </p:nvSpPr>
        <p:spPr bwMode="gray">
          <a:xfrm>
            <a:off x="4713696" y="1323469"/>
            <a:ext cx="4178755" cy="1575081"/>
          </a:xfrm>
          <a:prstGeom prst="roundRect">
            <a:avLst>
              <a:gd name="adj" fmla="val 9602"/>
            </a:avLst>
          </a:prstGeom>
          <a:gradFill rotWithShape="1">
            <a:gsLst>
              <a:gs pos="0">
                <a:schemeClr val="accent1">
                  <a:gamma/>
                  <a:shade val="76078"/>
                  <a:invGamma/>
                </a:schemeClr>
              </a:gs>
              <a:gs pos="50000">
                <a:schemeClr val="accent1"/>
              </a:gs>
              <a:gs pos="100000">
                <a:schemeClr val="accent1">
                  <a:gamma/>
                  <a:shade val="76078"/>
                  <a:invGamma/>
                </a:schemeClr>
              </a:gs>
            </a:gsLst>
            <a:lin ang="5400000" scaled="1"/>
          </a:gradFill>
          <a:ln w="19050">
            <a:solidFill>
              <a:schemeClr val="accent1"/>
            </a:solidFill>
            <a:round/>
            <a:headEnd/>
            <a:tailEnd/>
          </a:ln>
          <a:effectLst>
            <a:prstShdw prst="shdw17" dist="17961" dir="2700000">
              <a:schemeClr val="tx1">
                <a:alpha val="50000"/>
              </a:schemeClr>
            </a:prstShdw>
          </a:effectLst>
        </p:spPr>
        <p:txBody>
          <a:bodyPr wrap="none" anchor="ctr"/>
          <a:lstStyle/>
          <a:p>
            <a:pPr>
              <a:defRPr/>
            </a:pPr>
            <a:endParaRPr lang="en-US" dirty="0">
              <a:solidFill>
                <a:schemeClr val="bg2"/>
              </a:solidFill>
              <a:latin typeface="+mn-lt"/>
              <a:ea typeface="+mn-ea"/>
              <a:cs typeface="+mn-cs"/>
            </a:endParaRPr>
          </a:p>
        </p:txBody>
      </p:sp>
      <p:sp>
        <p:nvSpPr>
          <p:cNvPr id="17" name="Rectangle 25"/>
          <p:cNvSpPr>
            <a:spLocks noChangeArrowheads="1"/>
          </p:cNvSpPr>
          <p:nvPr/>
        </p:nvSpPr>
        <p:spPr bwMode="gray">
          <a:xfrm>
            <a:off x="4713696" y="1614975"/>
            <a:ext cx="4101837" cy="1031051"/>
          </a:xfrm>
          <a:prstGeom prst="rect">
            <a:avLst/>
          </a:prstGeom>
          <a:noFill/>
          <a:ln w="9525">
            <a:noFill/>
            <a:miter lim="800000"/>
            <a:headEnd/>
            <a:tailEnd/>
          </a:ln>
        </p:spPr>
        <p:txBody>
          <a:bodyPr wrap="square">
            <a:prstTxWarp prst="textNoShape">
              <a:avLst/>
            </a:prstTxWarp>
            <a:spAutoFit/>
          </a:bodyPr>
          <a:lstStyle/>
          <a:p>
            <a:pPr algn="ctr" eaLnBrk="0" hangingPunct="0"/>
            <a:r>
              <a:rPr lang="vi-VN" sz="2000" b="1" dirty="0" smtClean="0">
                <a:solidFill>
                  <a:schemeClr val="bg2"/>
                </a:solidFill>
                <a:latin typeface="Arial" charset="0"/>
              </a:rPr>
              <a:t>“Thầy thuốc nhân dân”, </a:t>
            </a:r>
            <a:r>
              <a:rPr lang="en-US" sz="2000" b="1" dirty="0" smtClean="0">
                <a:solidFill>
                  <a:schemeClr val="bg2"/>
                </a:solidFill>
                <a:latin typeface="Arial" charset="0"/>
              </a:rPr>
              <a:t/>
            </a:r>
            <a:br>
              <a:rPr lang="en-US" sz="2000" b="1" dirty="0" smtClean="0">
                <a:solidFill>
                  <a:schemeClr val="bg2"/>
                </a:solidFill>
                <a:latin typeface="Arial" charset="0"/>
              </a:rPr>
            </a:br>
            <a:r>
              <a:rPr lang="vi-VN" sz="2000" b="1" dirty="0" smtClean="0">
                <a:solidFill>
                  <a:schemeClr val="bg2"/>
                </a:solidFill>
                <a:latin typeface="Arial" charset="0"/>
              </a:rPr>
              <a:t>“Thầy thuốc ưu tú”</a:t>
            </a:r>
            <a:endParaRPr lang="en-US" sz="2000" b="1" dirty="0" smtClean="0">
              <a:solidFill>
                <a:schemeClr val="bg2"/>
              </a:solidFill>
              <a:latin typeface="Arial" charset="0"/>
            </a:endParaRPr>
          </a:p>
          <a:p>
            <a:pPr algn="ctr" eaLnBrk="0" hangingPunct="0">
              <a:spcBef>
                <a:spcPts val="600"/>
              </a:spcBef>
            </a:pPr>
            <a:r>
              <a:rPr lang="en-US" sz="1600" i="1" dirty="0" smtClean="0">
                <a:solidFill>
                  <a:schemeClr val="bg2"/>
                </a:solidFill>
                <a:latin typeface="Arial" charset="0"/>
              </a:rPr>
              <a:t>(</a:t>
            </a:r>
            <a:r>
              <a:rPr lang="en-US" sz="1600" i="1" dirty="0" smtClean="0">
                <a:solidFill>
                  <a:schemeClr val="bg2"/>
                </a:solidFill>
                <a:effectLst/>
                <a:latin typeface="Arial" charset="0"/>
              </a:rPr>
              <a:t>NĐ </a:t>
            </a:r>
            <a:r>
              <a:rPr lang="en-US" sz="1600" i="1" dirty="0" err="1" smtClean="0">
                <a:solidFill>
                  <a:schemeClr val="bg2"/>
                </a:solidFill>
                <a:effectLst/>
                <a:latin typeface="Arial" charset="0"/>
              </a:rPr>
              <a:t>số</a:t>
            </a:r>
            <a:r>
              <a:rPr lang="en-US" sz="1600" i="1" dirty="0" smtClean="0">
                <a:solidFill>
                  <a:schemeClr val="bg2"/>
                </a:solidFill>
                <a:effectLst/>
                <a:latin typeface="Arial" charset="0"/>
              </a:rPr>
              <a:t> 41/2015/NĐ-CP, </a:t>
            </a:r>
            <a:r>
              <a:rPr lang="en-US" sz="1600" i="1" dirty="0" err="1" smtClean="0">
                <a:solidFill>
                  <a:schemeClr val="bg2"/>
                </a:solidFill>
                <a:effectLst/>
                <a:latin typeface="Arial" charset="0"/>
              </a:rPr>
              <a:t>ngày</a:t>
            </a:r>
            <a:r>
              <a:rPr lang="en-US" sz="1600" i="1" dirty="0" smtClean="0">
                <a:solidFill>
                  <a:schemeClr val="bg2"/>
                </a:solidFill>
                <a:effectLst/>
                <a:latin typeface="Arial" charset="0"/>
              </a:rPr>
              <a:t> 05/05/2015)</a:t>
            </a:r>
            <a:endParaRPr lang="en-US" sz="1600" b="1" dirty="0">
              <a:solidFill>
                <a:schemeClr val="bg2"/>
              </a:solidFill>
            </a:endParaRPr>
          </a:p>
        </p:txBody>
      </p:sp>
      <p:sp>
        <p:nvSpPr>
          <p:cNvPr id="18" name="AutoShape 11"/>
          <p:cNvSpPr>
            <a:spLocks noChangeArrowheads="1"/>
          </p:cNvSpPr>
          <p:nvPr/>
        </p:nvSpPr>
        <p:spPr bwMode="gray">
          <a:xfrm>
            <a:off x="4648200" y="5029200"/>
            <a:ext cx="4201704" cy="1560097"/>
          </a:xfrm>
          <a:prstGeom prst="roundRect">
            <a:avLst>
              <a:gd name="adj" fmla="val 9602"/>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2700000" scaled="1"/>
            <a:tileRect/>
          </a:gradFill>
          <a:ln w="19050">
            <a:solidFill>
              <a:schemeClr val="folHlink"/>
            </a:solidFill>
            <a:round/>
            <a:headEnd/>
            <a:tailEnd/>
          </a:ln>
          <a:effectLst>
            <a:prstShdw prst="shdw17" dist="17961" dir="2700000">
              <a:schemeClr val="tx1">
                <a:alpha val="50000"/>
              </a:schemeClr>
            </a:prstShdw>
          </a:effectLst>
        </p:spPr>
        <p:txBody>
          <a:bodyPr wrap="none" anchor="ctr"/>
          <a:lstStyle/>
          <a:p>
            <a:pPr>
              <a:defRPr/>
            </a:pPr>
            <a:endParaRPr lang="en-US" dirty="0">
              <a:solidFill>
                <a:schemeClr val="bg2"/>
              </a:solidFill>
              <a:latin typeface="+mn-lt"/>
              <a:ea typeface="+mn-ea"/>
              <a:cs typeface="+mn-cs"/>
            </a:endParaRPr>
          </a:p>
        </p:txBody>
      </p:sp>
      <p:sp>
        <p:nvSpPr>
          <p:cNvPr id="21" name="Rectangle 20"/>
          <p:cNvSpPr/>
          <p:nvPr/>
        </p:nvSpPr>
        <p:spPr>
          <a:xfrm>
            <a:off x="67438" y="182168"/>
            <a:ext cx="9076562" cy="954107"/>
          </a:xfrm>
          <a:prstGeom prst="rect">
            <a:avLst/>
          </a:prstGeom>
          <a:noFill/>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en-US" b="1" kern="0" dirty="0" err="1" smtClean="0">
                <a:ln/>
                <a:latin typeface="+mn-lt"/>
                <a:cs typeface="+mn-cs"/>
              </a:rPr>
              <a:t>Các</a:t>
            </a:r>
            <a:r>
              <a:rPr lang="en-US" b="1" kern="0" dirty="0" smtClean="0">
                <a:ln/>
                <a:latin typeface="+mn-lt"/>
                <a:cs typeface="+mn-cs"/>
              </a:rPr>
              <a:t> </a:t>
            </a:r>
            <a:r>
              <a:rPr lang="en-US" b="1" kern="0" dirty="0" err="1" smtClean="0">
                <a:ln/>
                <a:latin typeface="+mn-lt"/>
                <a:cs typeface="+mn-cs"/>
              </a:rPr>
              <a:t>danh</a:t>
            </a:r>
            <a:r>
              <a:rPr lang="en-US" b="1" kern="0" dirty="0" smtClean="0">
                <a:ln/>
                <a:latin typeface="+mn-lt"/>
                <a:cs typeface="+mn-cs"/>
              </a:rPr>
              <a:t> </a:t>
            </a:r>
            <a:r>
              <a:rPr lang="en-US" b="1" kern="0" dirty="0" err="1" smtClean="0">
                <a:ln/>
                <a:latin typeface="+mn-lt"/>
                <a:cs typeface="+mn-cs"/>
              </a:rPr>
              <a:t>hiệu</a:t>
            </a:r>
            <a:r>
              <a:rPr lang="en-US" b="1" kern="0" dirty="0" smtClean="0">
                <a:ln/>
                <a:latin typeface="+mn-lt"/>
                <a:cs typeface="+mn-cs"/>
              </a:rPr>
              <a:t> </a:t>
            </a:r>
            <a:r>
              <a:rPr lang="en-US" b="1" kern="0" dirty="0" err="1" smtClean="0">
                <a:ln/>
                <a:latin typeface="+mn-lt"/>
                <a:cs typeface="+mn-cs"/>
              </a:rPr>
              <a:t>vinh</a:t>
            </a:r>
            <a:r>
              <a:rPr lang="en-US" b="1" kern="0" dirty="0" smtClean="0">
                <a:ln/>
                <a:latin typeface="+mn-lt"/>
                <a:cs typeface="+mn-cs"/>
              </a:rPr>
              <a:t> </a:t>
            </a:r>
            <a:r>
              <a:rPr lang="en-US" b="1" kern="0" dirty="0" err="1" smtClean="0">
                <a:ln/>
                <a:latin typeface="+mn-lt"/>
                <a:cs typeface="+mn-cs"/>
              </a:rPr>
              <a:t>dự</a:t>
            </a:r>
            <a:r>
              <a:rPr lang="en-US" b="1" kern="0" dirty="0" smtClean="0">
                <a:ln/>
                <a:latin typeface="+mn-lt"/>
                <a:cs typeface="+mn-cs"/>
              </a:rPr>
              <a:t> </a:t>
            </a:r>
            <a:r>
              <a:rPr lang="en-US" b="1" kern="0" dirty="0" err="1" smtClean="0">
                <a:ln/>
                <a:latin typeface="+mn-lt"/>
                <a:cs typeface="+mn-cs"/>
              </a:rPr>
              <a:t>Nhà</a:t>
            </a:r>
            <a:r>
              <a:rPr lang="en-US" b="1" kern="0" dirty="0" smtClean="0">
                <a:ln/>
                <a:latin typeface="+mn-lt"/>
                <a:cs typeface="+mn-cs"/>
              </a:rPr>
              <a:t> </a:t>
            </a:r>
            <a:r>
              <a:rPr lang="en-US" b="1" kern="0" dirty="0" err="1" smtClean="0">
                <a:ln/>
                <a:latin typeface="+mn-lt"/>
                <a:cs typeface="+mn-cs"/>
              </a:rPr>
              <a:t>nước</a:t>
            </a:r>
            <a:r>
              <a:rPr lang="en-US" b="1" kern="0" dirty="0" smtClean="0">
                <a:ln/>
                <a:latin typeface="+mn-lt"/>
                <a:cs typeface="+mn-cs"/>
              </a:rPr>
              <a:t> </a:t>
            </a:r>
            <a:br>
              <a:rPr lang="en-US" b="1" kern="0" dirty="0" smtClean="0">
                <a:ln/>
                <a:latin typeface="+mn-lt"/>
                <a:cs typeface="+mn-cs"/>
              </a:rPr>
            </a:br>
            <a:r>
              <a:rPr lang="en-US" b="1" kern="0" dirty="0" err="1" smtClean="0">
                <a:ln/>
                <a:latin typeface="+mn-lt"/>
                <a:cs typeface="+mn-cs"/>
              </a:rPr>
              <a:t>được</a:t>
            </a:r>
            <a:r>
              <a:rPr lang="en-US" b="1" kern="0" dirty="0" smtClean="0">
                <a:ln/>
                <a:latin typeface="+mn-lt"/>
                <a:cs typeface="+mn-cs"/>
              </a:rPr>
              <a:t> </a:t>
            </a:r>
            <a:r>
              <a:rPr lang="en-US" b="1" kern="0" dirty="0" err="1" smtClean="0">
                <a:ln/>
                <a:latin typeface="+mn-lt"/>
                <a:cs typeface="+mn-cs"/>
              </a:rPr>
              <a:t>quy</a:t>
            </a:r>
            <a:r>
              <a:rPr lang="en-US" b="1" kern="0" dirty="0" smtClean="0">
                <a:ln/>
                <a:latin typeface="+mn-lt"/>
                <a:cs typeface="+mn-cs"/>
              </a:rPr>
              <a:t> </a:t>
            </a:r>
            <a:r>
              <a:rPr lang="en-US" b="1" kern="0" dirty="0" err="1" smtClean="0">
                <a:ln/>
                <a:latin typeface="+mn-lt"/>
                <a:cs typeface="+mn-cs"/>
              </a:rPr>
              <a:t>định</a:t>
            </a:r>
            <a:r>
              <a:rPr lang="en-US" b="1" kern="0" dirty="0" smtClean="0">
                <a:ln/>
                <a:latin typeface="+mn-lt"/>
                <a:cs typeface="+mn-cs"/>
              </a:rPr>
              <a:t> </a:t>
            </a:r>
            <a:r>
              <a:rPr lang="en-US" b="1" kern="0" dirty="0" err="1" smtClean="0">
                <a:ln/>
                <a:latin typeface="+mn-lt"/>
                <a:cs typeface="+mn-cs"/>
              </a:rPr>
              <a:t>xét</a:t>
            </a:r>
            <a:r>
              <a:rPr lang="en-US" b="1" kern="0" dirty="0" smtClean="0">
                <a:ln/>
                <a:latin typeface="+mn-lt"/>
                <a:cs typeface="+mn-cs"/>
              </a:rPr>
              <a:t> </a:t>
            </a:r>
            <a:r>
              <a:rPr lang="en-US" b="1" kern="0" dirty="0" err="1" smtClean="0">
                <a:ln/>
                <a:latin typeface="+mn-lt"/>
                <a:cs typeface="+mn-cs"/>
              </a:rPr>
              <a:t>riêng</a:t>
            </a:r>
            <a:endParaRPr lang="en-US" b="1" kern="0" dirty="0">
              <a:ln/>
              <a:latin typeface="+mn-lt"/>
              <a:cs typeface="+mn-cs"/>
            </a:endParaRPr>
          </a:p>
        </p:txBody>
      </p:sp>
      <p:sp>
        <p:nvSpPr>
          <p:cNvPr id="22" name="Rectangle 22"/>
          <p:cNvSpPr>
            <a:spLocks noChangeArrowheads="1"/>
          </p:cNvSpPr>
          <p:nvPr/>
        </p:nvSpPr>
        <p:spPr bwMode="gray">
          <a:xfrm>
            <a:off x="4724400" y="5446294"/>
            <a:ext cx="4159336" cy="723275"/>
          </a:xfrm>
          <a:prstGeom prst="rect">
            <a:avLst/>
          </a:prstGeom>
          <a:noFill/>
          <a:ln w="9525">
            <a:noFill/>
            <a:miter lim="800000"/>
            <a:headEnd/>
            <a:tailEnd/>
          </a:ln>
        </p:spPr>
        <p:txBody>
          <a:bodyPr wrap="square">
            <a:prstTxWarp prst="textNoShape">
              <a:avLst/>
            </a:prstTxWarp>
            <a:spAutoFit/>
          </a:bodyPr>
          <a:lstStyle/>
          <a:p>
            <a:pPr algn="ctr" eaLnBrk="0" hangingPunct="0"/>
            <a:r>
              <a:rPr lang="vi-VN" sz="2000" b="1" dirty="0" smtClean="0">
                <a:solidFill>
                  <a:schemeClr val="bg2"/>
                </a:solidFill>
                <a:latin typeface="Arial" charset="0"/>
              </a:rPr>
              <a:t>“</a:t>
            </a:r>
            <a:r>
              <a:rPr lang="en-US" sz="2000" b="1" dirty="0" err="1" smtClean="0">
                <a:solidFill>
                  <a:schemeClr val="bg2"/>
                </a:solidFill>
                <a:latin typeface="Arial" charset="0"/>
              </a:rPr>
              <a:t>Bà</a:t>
            </a:r>
            <a:r>
              <a:rPr lang="en-US" sz="2000" b="1" dirty="0" smtClean="0">
                <a:solidFill>
                  <a:schemeClr val="bg2"/>
                </a:solidFill>
                <a:latin typeface="Arial" charset="0"/>
              </a:rPr>
              <a:t> </a:t>
            </a:r>
            <a:r>
              <a:rPr lang="en-US" sz="2000" b="1" dirty="0" err="1" smtClean="0">
                <a:solidFill>
                  <a:schemeClr val="bg2"/>
                </a:solidFill>
                <a:latin typeface="Arial" charset="0"/>
              </a:rPr>
              <a:t>mẹ</a:t>
            </a:r>
            <a:r>
              <a:rPr lang="en-US" sz="2000" b="1" dirty="0" smtClean="0">
                <a:solidFill>
                  <a:schemeClr val="bg2"/>
                </a:solidFill>
                <a:latin typeface="Arial" charset="0"/>
              </a:rPr>
              <a:t> </a:t>
            </a:r>
            <a:r>
              <a:rPr lang="en-US" sz="2000" b="1" dirty="0" err="1" smtClean="0">
                <a:solidFill>
                  <a:schemeClr val="bg2"/>
                </a:solidFill>
                <a:latin typeface="Arial" charset="0"/>
              </a:rPr>
              <a:t>Việt</a:t>
            </a:r>
            <a:r>
              <a:rPr lang="en-US" sz="2000" b="1" dirty="0" smtClean="0">
                <a:solidFill>
                  <a:schemeClr val="bg2"/>
                </a:solidFill>
                <a:latin typeface="Arial" charset="0"/>
              </a:rPr>
              <a:t> Nam </a:t>
            </a:r>
            <a:r>
              <a:rPr lang="en-US" sz="2000" b="1" dirty="0" err="1" smtClean="0">
                <a:solidFill>
                  <a:schemeClr val="bg2"/>
                </a:solidFill>
                <a:latin typeface="Arial" charset="0"/>
              </a:rPr>
              <a:t>anh</a:t>
            </a:r>
            <a:r>
              <a:rPr lang="en-US" sz="2000" b="1" dirty="0" smtClean="0">
                <a:solidFill>
                  <a:schemeClr val="bg2"/>
                </a:solidFill>
                <a:latin typeface="Arial" charset="0"/>
              </a:rPr>
              <a:t> </a:t>
            </a:r>
            <a:r>
              <a:rPr lang="en-US" sz="2000" b="1" dirty="0" err="1" smtClean="0">
                <a:solidFill>
                  <a:schemeClr val="bg2"/>
                </a:solidFill>
                <a:latin typeface="Arial" charset="0"/>
              </a:rPr>
              <a:t>hùng</a:t>
            </a:r>
            <a:r>
              <a:rPr lang="en-US" sz="2000" b="1" dirty="0" smtClean="0">
                <a:solidFill>
                  <a:schemeClr val="bg2"/>
                </a:solidFill>
                <a:latin typeface="Arial" charset="0"/>
              </a:rPr>
              <a:t>”</a:t>
            </a:r>
          </a:p>
          <a:p>
            <a:pPr algn="ctr" eaLnBrk="0" hangingPunct="0">
              <a:spcBef>
                <a:spcPts val="600"/>
              </a:spcBef>
            </a:pPr>
            <a:r>
              <a:rPr lang="en-US" sz="1600" i="1" dirty="0" smtClean="0">
                <a:solidFill>
                  <a:schemeClr val="bg2"/>
                </a:solidFill>
                <a:latin typeface="Arial" charset="0"/>
              </a:rPr>
              <a:t>(</a:t>
            </a:r>
            <a:r>
              <a:rPr lang="en-US" sz="1600" i="1" dirty="0" smtClean="0">
                <a:solidFill>
                  <a:schemeClr val="bg2"/>
                </a:solidFill>
                <a:effectLst/>
                <a:latin typeface="Arial" charset="0"/>
              </a:rPr>
              <a:t>NĐ </a:t>
            </a:r>
            <a:r>
              <a:rPr lang="en-US" sz="1600" i="1" dirty="0" err="1" smtClean="0">
                <a:solidFill>
                  <a:schemeClr val="bg2"/>
                </a:solidFill>
                <a:effectLst/>
                <a:latin typeface="Arial" charset="0"/>
              </a:rPr>
              <a:t>số</a:t>
            </a:r>
            <a:r>
              <a:rPr lang="en-US" sz="1600" i="1" dirty="0" smtClean="0">
                <a:solidFill>
                  <a:schemeClr val="bg2"/>
                </a:solidFill>
                <a:effectLst/>
                <a:latin typeface="Arial" charset="0"/>
              </a:rPr>
              <a:t> 56/2014/NĐ-CP, </a:t>
            </a:r>
            <a:r>
              <a:rPr lang="en-US" sz="1600" i="1" dirty="0" err="1" smtClean="0">
                <a:solidFill>
                  <a:schemeClr val="bg2"/>
                </a:solidFill>
                <a:effectLst/>
                <a:latin typeface="Arial" charset="0"/>
              </a:rPr>
              <a:t>ngày</a:t>
            </a:r>
            <a:r>
              <a:rPr lang="en-US" sz="1600" i="1" dirty="0" smtClean="0">
                <a:solidFill>
                  <a:schemeClr val="bg2"/>
                </a:solidFill>
                <a:effectLst/>
                <a:latin typeface="Arial" charset="0"/>
              </a:rPr>
              <a:t> 22/05/2014)</a:t>
            </a:r>
            <a:endParaRPr lang="en-US" sz="1600" b="1" dirty="0">
              <a:solidFill>
                <a:schemeClr val="bg2"/>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04800" y="120320"/>
            <a:ext cx="8610600" cy="6509080"/>
          </a:xfrm>
          <a:prstGeom prst="rect">
            <a:avLst/>
          </a:prstGeom>
        </p:spPr>
        <p:txBody>
          <a:bodyPr/>
          <a:lstStyle/>
          <a:p>
            <a:pPr algn="just">
              <a:lnSpc>
                <a:spcPct val="120000"/>
              </a:lnSpc>
              <a:spcBef>
                <a:spcPts val="1200"/>
              </a:spcBef>
            </a:pPr>
            <a:endPar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endParaRPr>
          </a:p>
        </p:txBody>
      </p:sp>
      <p:sp>
        <p:nvSpPr>
          <p:cNvPr id="3" name="Content Placeholder 2"/>
          <p:cNvSpPr txBox="1">
            <a:spLocks/>
          </p:cNvSpPr>
          <p:nvPr/>
        </p:nvSpPr>
        <p:spPr>
          <a:xfrm>
            <a:off x="228600" y="304800"/>
            <a:ext cx="8686800" cy="6228348"/>
          </a:xfrm>
          <a:prstGeom prst="rect">
            <a:avLst/>
          </a:prstGeom>
        </p:spPr>
        <p:txBody>
          <a:bodyPr/>
          <a:lstStyle/>
          <a:p>
            <a:pPr algn="just">
              <a:lnSpc>
                <a:spcPct val="120000"/>
              </a:lnSpc>
              <a:spcBef>
                <a:spcPts val="1200"/>
              </a:spcBef>
            </a:pPr>
            <a:r>
              <a:rPr kumimoji="0" lang="en-US" b="0"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mj-lt"/>
                <a:ea typeface="+mn-ea"/>
                <a:cs typeface="+mn-cs"/>
              </a:rPr>
              <a:t>6.4.</a:t>
            </a:r>
            <a:r>
              <a:rPr kumimoji="0" lang="en-US" b="0" i="0" u="none" strike="noStrike" kern="0" cap="none" spc="0" normalizeH="0" noProof="0" dirty="0" smtClean="0">
                <a:ln>
                  <a:noFill/>
                </a:ln>
                <a:solidFill>
                  <a:srgbClr val="FF0000"/>
                </a:solidFill>
                <a:effectLst>
                  <a:outerShdw blurRad="38100" dist="38100" dir="2700000" algn="tl">
                    <a:srgbClr val="000000"/>
                  </a:outerShdw>
                </a:effectLst>
                <a:uLnTx/>
                <a:uFillTx/>
                <a:latin typeface="+mj-lt"/>
                <a:ea typeface="+mn-ea"/>
                <a:cs typeface="+mn-cs"/>
              </a:rPr>
              <a:t> </a:t>
            </a:r>
            <a:r>
              <a:rPr kumimoji="0" lang="en-US" b="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j-lt"/>
                <a:ea typeface="+mn-ea"/>
                <a:cs typeface="+mn-cs"/>
              </a:rPr>
              <a:t>Khen</a:t>
            </a:r>
            <a:r>
              <a:rPr kumimoji="0" lang="en-US" b="0" i="0" u="none" strike="noStrike" kern="0" cap="none" spc="0" normalizeH="0" noProof="0" dirty="0" smtClean="0">
                <a:ln>
                  <a:noFill/>
                </a:ln>
                <a:solidFill>
                  <a:srgbClr val="FF0000"/>
                </a:solidFill>
                <a:effectLst>
                  <a:outerShdw blurRad="38100" dist="38100" dir="2700000" algn="tl">
                    <a:srgbClr val="000000"/>
                  </a:outerShdw>
                </a:effectLst>
                <a:uLnTx/>
                <a:uFillTx/>
                <a:latin typeface="+mj-lt"/>
                <a:ea typeface="+mn-ea"/>
                <a:cs typeface="+mn-cs"/>
              </a:rPr>
              <a:t> </a:t>
            </a:r>
            <a:r>
              <a:rPr kumimoji="0" lang="en-US" b="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j-lt"/>
                <a:ea typeface="+mn-ea"/>
                <a:cs typeface="+mn-cs"/>
              </a:rPr>
              <a:t>đối</a:t>
            </a:r>
            <a:r>
              <a:rPr kumimoji="0" lang="en-US" b="0" i="0" u="none" strike="noStrike" kern="0" cap="none" spc="0" normalizeH="0" noProof="0" dirty="0" smtClean="0">
                <a:ln>
                  <a:noFill/>
                </a:ln>
                <a:solidFill>
                  <a:srgbClr val="FF0000"/>
                </a:solidFill>
                <a:effectLst>
                  <a:outerShdw blurRad="38100" dist="38100" dir="2700000" algn="tl">
                    <a:srgbClr val="000000"/>
                  </a:outerShdw>
                </a:effectLst>
                <a:uLnTx/>
                <a:uFillTx/>
                <a:latin typeface="+mj-lt"/>
                <a:ea typeface="+mn-ea"/>
                <a:cs typeface="+mn-cs"/>
              </a:rPr>
              <a:t> </a:t>
            </a:r>
            <a:r>
              <a:rPr kumimoji="0" lang="en-US" b="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j-lt"/>
                <a:ea typeface="+mn-ea"/>
                <a:cs typeface="+mn-cs"/>
              </a:rPr>
              <a:t>ngoại</a:t>
            </a:r>
            <a:r>
              <a:rPr kumimoji="0" lang="en-US" b="0" i="0" u="none" strike="noStrike" kern="0" cap="none" spc="0" normalizeH="0" noProof="0" dirty="0" smtClean="0">
                <a:ln>
                  <a:noFill/>
                </a:ln>
                <a:solidFill>
                  <a:srgbClr val="FF0000"/>
                </a:solidFill>
                <a:effectLst>
                  <a:outerShdw blurRad="38100" dist="38100" dir="2700000" algn="tl">
                    <a:srgbClr val="000000"/>
                  </a:outerShdw>
                </a:effectLst>
                <a:uLnTx/>
                <a:uFillTx/>
                <a:latin typeface="+mj-lt"/>
                <a:ea typeface="+mn-ea"/>
                <a:cs typeface="+mn-cs"/>
              </a:rPr>
              <a:t>: </a:t>
            </a:r>
            <a:r>
              <a:rPr kumimoji="0" lang="en-US" b="0" i="0" u="none" strike="noStrike" kern="0" cap="none" spc="0" normalizeH="0" noProof="0" dirty="0" err="1" smtClean="0">
                <a:ln>
                  <a:noFill/>
                </a:ln>
                <a:effectLst>
                  <a:outerShdw blurRad="38100" dist="38100" dir="2700000" algn="tl">
                    <a:srgbClr val="000000"/>
                  </a:outerShdw>
                </a:effectLst>
                <a:uLnTx/>
                <a:uFillTx/>
                <a:latin typeface="+mj-lt"/>
                <a:ea typeface="+mn-ea"/>
                <a:cs typeface="+mn-cs"/>
              </a:rPr>
              <a:t>người</a:t>
            </a:r>
            <a:r>
              <a:rPr kumimoji="0" lang="en-US" b="0" i="0" u="none" strike="noStrike" kern="0" cap="none" spc="0" normalizeH="0" noProof="0" dirty="0" smtClean="0">
                <a:ln>
                  <a:noFill/>
                </a:ln>
                <a:effectLst>
                  <a:outerShdw blurRad="38100" dist="38100" dir="2700000" algn="tl">
                    <a:srgbClr val="000000"/>
                  </a:outerShdw>
                </a:effectLst>
                <a:uLnTx/>
                <a:uFillTx/>
                <a:latin typeface="+mj-lt"/>
                <a:ea typeface="+mn-ea"/>
                <a:cs typeface="+mn-cs"/>
              </a:rPr>
              <a:t> </a:t>
            </a:r>
            <a:r>
              <a:rPr kumimoji="0" lang="en-US" b="0" i="0" u="none" strike="noStrike" kern="0" cap="none" spc="0" normalizeH="0" noProof="0" dirty="0" err="1" smtClean="0">
                <a:ln>
                  <a:noFill/>
                </a:ln>
                <a:effectLst>
                  <a:outerShdw blurRad="38100" dist="38100" dir="2700000" algn="tl">
                    <a:srgbClr val="000000"/>
                  </a:outerShdw>
                </a:effectLst>
                <a:uLnTx/>
                <a:uFillTx/>
                <a:latin typeface="+mj-lt"/>
                <a:ea typeface="+mn-ea"/>
                <a:cs typeface="+mn-cs"/>
              </a:rPr>
              <a:t>nước</a:t>
            </a:r>
            <a:r>
              <a:rPr kumimoji="0" lang="en-US" b="0" i="0" u="none" strike="noStrike" kern="0" cap="none" spc="0" normalizeH="0" noProof="0" dirty="0" smtClean="0">
                <a:ln>
                  <a:noFill/>
                </a:ln>
                <a:effectLst>
                  <a:outerShdw blurRad="38100" dist="38100" dir="2700000" algn="tl">
                    <a:srgbClr val="000000"/>
                  </a:outerShdw>
                </a:effectLst>
                <a:uLnTx/>
                <a:uFillTx/>
                <a:latin typeface="+mj-lt"/>
                <a:ea typeface="+mn-ea"/>
                <a:cs typeface="+mn-cs"/>
              </a:rPr>
              <a:t> </a:t>
            </a:r>
            <a:r>
              <a:rPr kumimoji="0" lang="en-US" b="0" i="0" u="none" strike="noStrike" kern="0" cap="none" spc="0" normalizeH="0" noProof="0" dirty="0" err="1" smtClean="0">
                <a:ln>
                  <a:noFill/>
                </a:ln>
                <a:effectLst>
                  <a:outerShdw blurRad="38100" dist="38100" dir="2700000" algn="tl">
                    <a:srgbClr val="000000"/>
                  </a:outerShdw>
                </a:effectLst>
                <a:uLnTx/>
                <a:uFillTx/>
                <a:latin typeface="+mj-lt"/>
                <a:ea typeface="+mn-ea"/>
                <a:cs typeface="+mn-cs"/>
              </a:rPr>
              <a:t>ngoài</a:t>
            </a:r>
            <a:r>
              <a:rPr kumimoji="0" lang="en-US" b="0" i="0" u="none" strike="noStrike" kern="0" cap="none" spc="0" normalizeH="0" noProof="0" dirty="0" smtClean="0">
                <a:ln>
                  <a:noFill/>
                </a:ln>
                <a:effectLst>
                  <a:outerShdw blurRad="38100" dist="38100" dir="2700000" algn="tl">
                    <a:srgbClr val="000000"/>
                  </a:outerShdw>
                </a:effectLst>
                <a:uLnTx/>
                <a:uFillTx/>
                <a:latin typeface="+mj-lt"/>
                <a:ea typeface="+mn-ea"/>
                <a:cs typeface="+mn-cs"/>
              </a:rPr>
              <a:t> (</a:t>
            </a:r>
            <a:r>
              <a:rPr kumimoji="0" lang="en-US" b="0" i="0" u="none" strike="noStrike" kern="0" cap="none" spc="0" normalizeH="0" noProof="0" dirty="0" err="1" smtClean="0">
                <a:ln>
                  <a:noFill/>
                </a:ln>
                <a:solidFill>
                  <a:srgbClr val="FFFF00"/>
                </a:solidFill>
                <a:effectLst>
                  <a:outerShdw blurRad="38100" dist="38100" dir="2700000" algn="tl">
                    <a:srgbClr val="000000"/>
                  </a:outerShdw>
                </a:effectLst>
                <a:uLnTx/>
                <a:uFillTx/>
                <a:latin typeface="+mj-lt"/>
                <a:ea typeface="+mn-ea"/>
                <a:cs typeface="+mn-cs"/>
              </a:rPr>
              <a:t>không</a:t>
            </a:r>
            <a:r>
              <a:rPr kumimoji="0" lang="en-US" b="0" i="0" u="none" strike="noStrike" kern="0" cap="none" spc="0" normalizeH="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kumimoji="0" lang="en-US" b="0" i="0" u="none" strike="noStrike" kern="0" cap="none" spc="0" normalizeH="0" noProof="0" dirty="0" err="1" smtClean="0">
                <a:ln>
                  <a:noFill/>
                </a:ln>
                <a:solidFill>
                  <a:srgbClr val="FFFF00"/>
                </a:solidFill>
                <a:effectLst>
                  <a:outerShdw blurRad="38100" dist="38100" dir="2700000" algn="tl">
                    <a:srgbClr val="000000"/>
                  </a:outerShdw>
                </a:effectLst>
                <a:uLnTx/>
                <a:uFillTx/>
                <a:latin typeface="+mj-lt"/>
                <a:ea typeface="+mn-ea"/>
                <a:cs typeface="+mn-cs"/>
              </a:rPr>
              <a:t>kèm</a:t>
            </a:r>
            <a:r>
              <a:rPr kumimoji="0" lang="en-US" b="0" i="0" u="none" strike="noStrike" kern="0" cap="none" spc="0" normalizeH="0" noProof="0" dirty="0" smtClean="0">
                <a:ln>
                  <a:noFill/>
                </a:ln>
                <a:solidFill>
                  <a:srgbClr val="FFFF00"/>
                </a:solidFill>
                <a:effectLst>
                  <a:outerShdw blurRad="38100" dist="38100" dir="2700000" algn="tl">
                    <a:srgbClr val="000000"/>
                  </a:outerShdw>
                </a:effectLst>
                <a:uLnTx/>
                <a:uFillTx/>
                <a:latin typeface="+mj-lt"/>
                <a:ea typeface="+mn-ea"/>
                <a:cs typeface="+mn-cs"/>
              </a:rPr>
              <a:t> </a:t>
            </a:r>
            <a:r>
              <a:rPr lang="en-US" kern="0" dirty="0" err="1" smtClean="0">
                <a:solidFill>
                  <a:srgbClr val="FFFF00"/>
                </a:solidFill>
                <a:effectLst>
                  <a:outerShdw blurRad="38100" dist="38100" dir="2700000" algn="tl">
                    <a:srgbClr val="000000"/>
                  </a:outerShdw>
                </a:effectLst>
                <a:latin typeface="+mj-lt"/>
                <a:cs typeface="+mn-cs"/>
              </a:rPr>
              <a:t>tiền</a:t>
            </a:r>
            <a:r>
              <a:rPr lang="en-US" kern="0" smtClean="0">
                <a:solidFill>
                  <a:srgbClr val="FFFF00"/>
                </a:solidFill>
                <a:effectLst>
                  <a:outerShdw blurRad="38100" dist="38100" dir="2700000" algn="tl">
                    <a:srgbClr val="000000"/>
                  </a:outerShdw>
                </a:effectLst>
                <a:latin typeface="+mj-lt"/>
                <a:cs typeface="+mn-cs"/>
              </a:rPr>
              <a:t> </a:t>
            </a:r>
            <a:r>
              <a:rPr kumimoji="0" lang="en-US" b="0" i="0" u="none" strike="noStrike" kern="0" cap="none" spc="0" normalizeH="0" noProof="0" smtClean="0">
                <a:ln>
                  <a:noFill/>
                </a:ln>
                <a:solidFill>
                  <a:srgbClr val="FFFF00"/>
                </a:solidFill>
                <a:effectLst>
                  <a:outerShdw blurRad="38100" dist="38100" dir="2700000" algn="tl">
                    <a:srgbClr val="000000"/>
                  </a:outerShdw>
                </a:effectLst>
                <a:uLnTx/>
                <a:uFillTx/>
                <a:latin typeface="+mj-lt"/>
                <a:ea typeface="+mn-ea"/>
                <a:cs typeface="+mn-cs"/>
              </a:rPr>
              <a:t>thưởng</a:t>
            </a:r>
            <a:r>
              <a:rPr kumimoji="0" lang="en-US" b="0" i="0" u="none" strike="noStrike" kern="0" cap="none" spc="0" normalizeH="0" noProof="0" dirty="0" smtClean="0">
                <a:ln>
                  <a:noFill/>
                </a:ln>
                <a:effectLst>
                  <a:outerShdw blurRad="38100" dist="38100" dir="2700000" algn="tl">
                    <a:srgbClr val="000000"/>
                  </a:outerShdw>
                </a:effectLst>
                <a:uLnTx/>
                <a:uFillTx/>
                <a:latin typeface="+mj-lt"/>
                <a:ea typeface="+mn-ea"/>
                <a:cs typeface="+mn-cs"/>
              </a:rPr>
              <a:t>)</a:t>
            </a:r>
          </a:p>
          <a:p>
            <a:pPr algn="just">
              <a:lnSpc>
                <a:spcPct val="120000"/>
              </a:lnSpc>
              <a:spcBef>
                <a:spcPts val="1200"/>
              </a:spcBef>
            </a:pPr>
            <a:r>
              <a:rPr lang="en-US" kern="0" baseline="0" dirty="0" smtClean="0">
                <a:solidFill>
                  <a:srgbClr val="FF0000"/>
                </a:solidFill>
                <a:effectLst>
                  <a:outerShdw blurRad="38100" dist="38100" dir="2700000" algn="tl">
                    <a:srgbClr val="000000"/>
                  </a:outerShdw>
                </a:effectLst>
                <a:latin typeface="+mj-lt"/>
                <a:cs typeface="+mn-cs"/>
              </a:rPr>
              <a:t>6.5.</a:t>
            </a:r>
            <a:r>
              <a:rPr lang="en-US" kern="0" dirty="0" smtClean="0">
                <a:solidFill>
                  <a:srgbClr val="FF0000"/>
                </a:solidFill>
                <a:effectLst>
                  <a:outerShdw blurRad="38100" dist="38100" dir="2700000" algn="tl">
                    <a:srgbClr val="000000"/>
                  </a:outerShdw>
                </a:effectLst>
                <a:latin typeface="+mj-lt"/>
                <a:cs typeface="+mn-cs"/>
              </a:rPr>
              <a:t> </a:t>
            </a:r>
            <a:r>
              <a:rPr lang="en-US" kern="0" dirty="0" err="1" smtClean="0">
                <a:solidFill>
                  <a:srgbClr val="FF0000"/>
                </a:solidFill>
                <a:effectLst>
                  <a:outerShdw blurRad="38100" dist="38100" dir="2700000" algn="tl">
                    <a:srgbClr val="000000"/>
                  </a:outerShdw>
                </a:effectLst>
                <a:latin typeface="+mj-lt"/>
                <a:cs typeface="+mn-cs"/>
              </a:rPr>
              <a:t>Khen</a:t>
            </a:r>
            <a:r>
              <a:rPr lang="en-US" kern="0" dirty="0" smtClean="0">
                <a:solidFill>
                  <a:srgbClr val="FF0000"/>
                </a:solidFill>
                <a:effectLst>
                  <a:outerShdw blurRad="38100" dist="38100" dir="2700000" algn="tl">
                    <a:srgbClr val="000000"/>
                  </a:outerShdw>
                </a:effectLst>
                <a:latin typeface="+mj-lt"/>
                <a:cs typeface="+mn-cs"/>
              </a:rPr>
              <a:t> </a:t>
            </a:r>
            <a:r>
              <a:rPr lang="en-US" kern="0" dirty="0" err="1" smtClean="0">
                <a:solidFill>
                  <a:srgbClr val="FF0000"/>
                </a:solidFill>
                <a:effectLst>
                  <a:outerShdw blurRad="38100" dist="38100" dir="2700000" algn="tl">
                    <a:srgbClr val="000000"/>
                  </a:outerShdw>
                </a:effectLst>
                <a:latin typeface="+mj-lt"/>
                <a:cs typeface="+mn-cs"/>
              </a:rPr>
              <a:t>công</a:t>
            </a:r>
            <a:r>
              <a:rPr lang="en-US" kern="0" dirty="0" smtClean="0">
                <a:solidFill>
                  <a:srgbClr val="FF0000"/>
                </a:solidFill>
                <a:effectLst>
                  <a:outerShdw blurRad="38100" dist="38100" dir="2700000" algn="tl">
                    <a:srgbClr val="000000"/>
                  </a:outerShdw>
                </a:effectLst>
                <a:latin typeface="+mj-lt"/>
                <a:cs typeface="+mn-cs"/>
              </a:rPr>
              <a:t> </a:t>
            </a:r>
            <a:r>
              <a:rPr lang="en-US" kern="0" dirty="0" err="1" smtClean="0">
                <a:solidFill>
                  <a:srgbClr val="FF0000"/>
                </a:solidFill>
                <a:effectLst>
                  <a:outerShdw blurRad="38100" dist="38100" dir="2700000" algn="tl">
                    <a:srgbClr val="000000"/>
                  </a:outerShdw>
                </a:effectLst>
                <a:latin typeface="+mj-lt"/>
                <a:cs typeface="+mn-cs"/>
              </a:rPr>
              <a:t>nhân</a:t>
            </a:r>
            <a:r>
              <a:rPr lang="en-US" kern="0" dirty="0" smtClean="0">
                <a:solidFill>
                  <a:srgbClr val="FF0000"/>
                </a:solidFill>
                <a:effectLst>
                  <a:outerShdw blurRad="38100" dist="38100" dir="2700000" algn="tl">
                    <a:srgbClr val="000000"/>
                  </a:outerShdw>
                </a:effectLst>
                <a:latin typeface="+mj-lt"/>
                <a:cs typeface="+mn-cs"/>
              </a:rPr>
              <a:t>, </a:t>
            </a:r>
            <a:r>
              <a:rPr lang="en-US" kern="0" dirty="0" err="1" smtClean="0">
                <a:solidFill>
                  <a:srgbClr val="FF0000"/>
                </a:solidFill>
                <a:effectLst>
                  <a:outerShdw blurRad="38100" dist="38100" dir="2700000" algn="tl">
                    <a:srgbClr val="000000"/>
                  </a:outerShdw>
                </a:effectLst>
                <a:latin typeface="+mj-lt"/>
                <a:cs typeface="+mn-cs"/>
              </a:rPr>
              <a:t>nông</a:t>
            </a:r>
            <a:r>
              <a:rPr lang="en-US" kern="0" dirty="0" smtClean="0">
                <a:solidFill>
                  <a:srgbClr val="FF0000"/>
                </a:solidFill>
                <a:effectLst>
                  <a:outerShdw blurRad="38100" dist="38100" dir="2700000" algn="tl">
                    <a:srgbClr val="000000"/>
                  </a:outerShdw>
                </a:effectLst>
                <a:latin typeface="+mj-lt"/>
                <a:cs typeface="+mn-cs"/>
              </a:rPr>
              <a:t> </a:t>
            </a:r>
            <a:r>
              <a:rPr lang="en-US" kern="0" dirty="0" err="1" smtClean="0">
                <a:solidFill>
                  <a:srgbClr val="FF0000"/>
                </a:solidFill>
                <a:effectLst>
                  <a:outerShdw blurRad="38100" dist="38100" dir="2700000" algn="tl">
                    <a:srgbClr val="000000"/>
                  </a:outerShdw>
                </a:effectLst>
                <a:latin typeface="+mj-lt"/>
                <a:cs typeface="+mn-cs"/>
              </a:rPr>
              <a:t>dân</a:t>
            </a:r>
            <a:r>
              <a:rPr lang="en-US" kern="0" dirty="0" smtClean="0">
                <a:solidFill>
                  <a:srgbClr val="FF0000"/>
                </a:solidFill>
                <a:effectLst>
                  <a:outerShdw blurRad="38100" dist="38100" dir="2700000" algn="tl">
                    <a:srgbClr val="000000"/>
                  </a:outerShdw>
                </a:effectLst>
                <a:latin typeface="+mj-lt"/>
                <a:cs typeface="+mn-cs"/>
              </a:rPr>
              <a:t>, </a:t>
            </a:r>
            <a:r>
              <a:rPr lang="en-US" kern="0" dirty="0" err="1" smtClean="0">
                <a:solidFill>
                  <a:srgbClr val="FF0000"/>
                </a:solidFill>
                <a:effectLst>
                  <a:outerShdw blurRad="38100" dist="38100" dir="2700000" algn="tl">
                    <a:srgbClr val="000000"/>
                  </a:outerShdw>
                </a:effectLst>
                <a:latin typeface="+mj-lt"/>
                <a:cs typeface="+mn-cs"/>
              </a:rPr>
              <a:t>người</a:t>
            </a:r>
            <a:r>
              <a:rPr lang="en-US" kern="0" dirty="0" smtClean="0">
                <a:solidFill>
                  <a:srgbClr val="FF0000"/>
                </a:solidFill>
                <a:effectLst>
                  <a:outerShdw blurRad="38100" dist="38100" dir="2700000" algn="tl">
                    <a:srgbClr val="000000"/>
                  </a:outerShdw>
                </a:effectLst>
                <a:latin typeface="+mj-lt"/>
                <a:cs typeface="+mn-cs"/>
              </a:rPr>
              <a:t> </a:t>
            </a:r>
            <a:r>
              <a:rPr lang="en-US" kern="0" dirty="0" err="1" smtClean="0">
                <a:solidFill>
                  <a:srgbClr val="FF0000"/>
                </a:solidFill>
                <a:effectLst>
                  <a:outerShdw blurRad="38100" dist="38100" dir="2700000" algn="tl">
                    <a:srgbClr val="000000"/>
                  </a:outerShdw>
                </a:effectLst>
                <a:latin typeface="+mj-lt"/>
                <a:cs typeface="+mn-cs"/>
              </a:rPr>
              <a:t>lao</a:t>
            </a:r>
            <a:r>
              <a:rPr lang="en-US" kern="0" dirty="0" smtClean="0">
                <a:solidFill>
                  <a:srgbClr val="FF0000"/>
                </a:solidFill>
                <a:effectLst>
                  <a:outerShdw blurRad="38100" dist="38100" dir="2700000" algn="tl">
                    <a:srgbClr val="000000"/>
                  </a:outerShdw>
                </a:effectLst>
                <a:latin typeface="+mj-lt"/>
                <a:cs typeface="+mn-cs"/>
              </a:rPr>
              <a:t> </a:t>
            </a:r>
            <a:r>
              <a:rPr lang="en-US" kern="0" dirty="0" err="1" smtClean="0">
                <a:solidFill>
                  <a:srgbClr val="FF0000"/>
                </a:solidFill>
                <a:effectLst>
                  <a:outerShdw blurRad="38100" dist="38100" dir="2700000" algn="tl">
                    <a:srgbClr val="000000"/>
                  </a:outerShdw>
                </a:effectLst>
                <a:latin typeface="+mj-lt"/>
                <a:cs typeface="+mn-cs"/>
              </a:rPr>
              <a:t>động</a:t>
            </a:r>
            <a:r>
              <a:rPr lang="en-US" kern="0" dirty="0" smtClean="0">
                <a:solidFill>
                  <a:srgbClr val="FF0000"/>
                </a:solidFill>
                <a:effectLst>
                  <a:outerShdw blurRad="38100" dist="38100" dir="2700000" algn="tl">
                    <a:srgbClr val="000000"/>
                  </a:outerShdw>
                </a:effectLst>
                <a:latin typeface="+mj-lt"/>
                <a:cs typeface="+mn-cs"/>
              </a:rPr>
              <a:t>:</a:t>
            </a:r>
          </a:p>
          <a:p>
            <a:pPr algn="just">
              <a:lnSpc>
                <a:spcPct val="120000"/>
              </a:lnSpc>
              <a:spcBef>
                <a:spcPts val="1200"/>
              </a:spcBef>
              <a:buFontTx/>
              <a:buChar char="-"/>
            </a:pPr>
            <a:r>
              <a:rPr lang="en-US" dirty="0" smtClean="0">
                <a:latin typeface="+mj-lt"/>
              </a:rPr>
              <a:t> </a:t>
            </a:r>
            <a:r>
              <a:rPr lang="en-US" dirty="0" err="1" smtClean="0">
                <a:latin typeface="+mj-lt"/>
              </a:rPr>
              <a:t>Đối</a:t>
            </a:r>
            <a:r>
              <a:rPr lang="en-US" dirty="0" smtClean="0">
                <a:latin typeface="+mj-lt"/>
              </a:rPr>
              <a:t> </a:t>
            </a:r>
            <a:r>
              <a:rPr lang="en-US" dirty="0" err="1" smtClean="0">
                <a:latin typeface="+mj-lt"/>
              </a:rPr>
              <a:t>với</a:t>
            </a:r>
            <a:r>
              <a:rPr lang="en-US" dirty="0" smtClean="0">
                <a:latin typeface="+mj-lt"/>
              </a:rPr>
              <a:t> </a:t>
            </a:r>
            <a:r>
              <a:rPr lang="en-US" dirty="0" err="1" smtClean="0">
                <a:latin typeface="+mj-lt"/>
              </a:rPr>
              <a:t>công</a:t>
            </a:r>
            <a:r>
              <a:rPr lang="en-US" dirty="0" smtClean="0">
                <a:latin typeface="+mj-lt"/>
              </a:rPr>
              <a:t> </a:t>
            </a:r>
            <a:r>
              <a:rPr lang="en-US" dirty="0" err="1" smtClean="0">
                <a:latin typeface="+mj-lt"/>
              </a:rPr>
              <a:t>nhân</a:t>
            </a:r>
            <a:r>
              <a:rPr lang="en-US" dirty="0" smtClean="0">
                <a:latin typeface="+mj-lt"/>
              </a:rPr>
              <a:t>, </a:t>
            </a:r>
            <a:r>
              <a:rPr lang="vi-VN" dirty="0" smtClean="0">
                <a:latin typeface="+mj-lt"/>
              </a:rPr>
              <a:t>n</a:t>
            </a:r>
            <a:r>
              <a:rPr lang="en-US" dirty="0" smtClean="0">
                <a:latin typeface="+mj-lt"/>
              </a:rPr>
              <a:t>g</a:t>
            </a:r>
            <a:r>
              <a:rPr lang="vi-VN" dirty="0" smtClean="0">
                <a:latin typeface="+mj-lt"/>
              </a:rPr>
              <a:t>ười lao động</a:t>
            </a:r>
            <a:r>
              <a:rPr lang="en-US" dirty="0" smtClean="0">
                <a:latin typeface="+mj-lt"/>
              </a:rPr>
              <a:t>: 02 </a:t>
            </a:r>
            <a:r>
              <a:rPr lang="en-US" dirty="0" err="1" smtClean="0">
                <a:latin typeface="+mj-lt"/>
              </a:rPr>
              <a:t>năm</a:t>
            </a:r>
            <a:r>
              <a:rPr lang="en-US" dirty="0" smtClean="0">
                <a:latin typeface="+mj-lt"/>
              </a:rPr>
              <a:t> </a:t>
            </a:r>
            <a:r>
              <a:rPr lang="en-US" dirty="0" err="1" smtClean="0">
                <a:latin typeface="+mj-lt"/>
              </a:rPr>
              <a:t>liên</a:t>
            </a:r>
            <a:r>
              <a:rPr lang="en-US" dirty="0" smtClean="0">
                <a:latin typeface="+mj-lt"/>
              </a:rPr>
              <a:t> </a:t>
            </a:r>
            <a:r>
              <a:rPr lang="en-US" dirty="0" err="1" smtClean="0">
                <a:latin typeface="+mj-lt"/>
              </a:rPr>
              <a:t>tục</a:t>
            </a:r>
            <a:r>
              <a:rPr lang="en-US" dirty="0" smtClean="0">
                <a:latin typeface="+mj-lt"/>
              </a:rPr>
              <a:t> </a:t>
            </a:r>
            <a:r>
              <a:rPr lang="en-US" dirty="0" err="1" smtClean="0">
                <a:latin typeface="+mj-lt"/>
              </a:rPr>
              <a:t>có</a:t>
            </a:r>
            <a:r>
              <a:rPr lang="en-US" dirty="0" smtClean="0">
                <a:latin typeface="+mj-lt"/>
              </a:rPr>
              <a:t> 01 </a:t>
            </a:r>
            <a:r>
              <a:rPr lang="en-US" dirty="0" err="1" smtClean="0">
                <a:latin typeface="+mj-lt"/>
              </a:rPr>
              <a:t>sáng</a:t>
            </a:r>
            <a:r>
              <a:rPr lang="en-US" dirty="0" smtClean="0">
                <a:latin typeface="+mj-lt"/>
              </a:rPr>
              <a:t> </a:t>
            </a:r>
            <a:r>
              <a:rPr lang="en-US" dirty="0" err="1" smtClean="0">
                <a:latin typeface="+mj-lt"/>
              </a:rPr>
              <a:t>kiến</a:t>
            </a:r>
            <a:r>
              <a:rPr lang="en-US" dirty="0" smtClean="0">
                <a:latin typeface="+mj-lt"/>
              </a:rPr>
              <a:t> </a:t>
            </a:r>
            <a:r>
              <a:rPr lang="en-US" dirty="0" err="1" smtClean="0">
                <a:latin typeface="+mj-lt"/>
              </a:rPr>
              <a:t>và</a:t>
            </a:r>
            <a:r>
              <a:rPr lang="en-US" dirty="0" smtClean="0">
                <a:latin typeface="+mj-lt"/>
              </a:rPr>
              <a:t> </a:t>
            </a:r>
            <a:r>
              <a:rPr lang="en-US" dirty="0" err="1" smtClean="0">
                <a:latin typeface="+mj-lt"/>
              </a:rPr>
              <a:t>có</a:t>
            </a:r>
            <a:r>
              <a:rPr lang="en-US" dirty="0" smtClean="0">
                <a:latin typeface="+mj-lt"/>
              </a:rPr>
              <a:t> </a:t>
            </a:r>
            <a:r>
              <a:rPr lang="en-US" dirty="0" err="1" smtClean="0">
                <a:latin typeface="+mj-lt"/>
              </a:rPr>
              <a:t>đóng</a:t>
            </a:r>
            <a:r>
              <a:rPr lang="en-US" dirty="0" smtClean="0">
                <a:latin typeface="+mj-lt"/>
              </a:rPr>
              <a:t> </a:t>
            </a:r>
            <a:r>
              <a:rPr lang="en-US" dirty="0" err="1" smtClean="0">
                <a:latin typeface="+mj-lt"/>
              </a:rPr>
              <a:t>góp</a:t>
            </a:r>
            <a:r>
              <a:rPr lang="en-US" dirty="0" smtClean="0">
                <a:latin typeface="+mj-lt"/>
              </a:rPr>
              <a:t> </a:t>
            </a:r>
            <a:r>
              <a:rPr lang="en-US" dirty="0" err="1" smtClean="0">
                <a:latin typeface="+mj-lt"/>
              </a:rPr>
              <a:t>trong</a:t>
            </a:r>
            <a:r>
              <a:rPr lang="en-US" dirty="0" smtClean="0">
                <a:latin typeface="+mj-lt"/>
              </a:rPr>
              <a:t> </a:t>
            </a:r>
            <a:r>
              <a:rPr lang="en-US" dirty="0" err="1" smtClean="0">
                <a:latin typeface="+mj-lt"/>
              </a:rPr>
              <a:t>việc</a:t>
            </a:r>
            <a:r>
              <a:rPr lang="en-US" dirty="0" smtClean="0">
                <a:latin typeface="+mj-lt"/>
              </a:rPr>
              <a:t> </a:t>
            </a:r>
            <a:r>
              <a:rPr lang="en-US" dirty="0" err="1" smtClean="0">
                <a:latin typeface="+mj-lt"/>
              </a:rPr>
              <a:t>đào</a:t>
            </a:r>
            <a:r>
              <a:rPr lang="en-US" dirty="0" smtClean="0">
                <a:latin typeface="+mj-lt"/>
              </a:rPr>
              <a:t> </a:t>
            </a:r>
            <a:r>
              <a:rPr lang="en-US" dirty="0" err="1" smtClean="0">
                <a:latin typeface="+mj-lt"/>
              </a:rPr>
              <a:t>tạo</a:t>
            </a:r>
            <a:r>
              <a:rPr lang="en-US" dirty="0" smtClean="0">
                <a:latin typeface="+mj-lt"/>
              </a:rPr>
              <a:t>, </a:t>
            </a:r>
            <a:r>
              <a:rPr lang="en-US" dirty="0" err="1" smtClean="0">
                <a:latin typeface="+mj-lt"/>
              </a:rPr>
              <a:t>bồi</a:t>
            </a:r>
            <a:r>
              <a:rPr lang="en-US" dirty="0" smtClean="0">
                <a:latin typeface="+mj-lt"/>
              </a:rPr>
              <a:t> </a:t>
            </a:r>
            <a:r>
              <a:rPr lang="en-US" dirty="0" err="1" smtClean="0">
                <a:latin typeface="+mj-lt"/>
              </a:rPr>
              <a:t>dưỡng</a:t>
            </a:r>
            <a:r>
              <a:rPr lang="en-US" dirty="0" smtClean="0">
                <a:latin typeface="+mj-lt"/>
              </a:rPr>
              <a:t>, g</a:t>
            </a:r>
            <a:r>
              <a:rPr lang="vi-VN" dirty="0" smtClean="0">
                <a:latin typeface="+mj-lt"/>
              </a:rPr>
              <a:t>iúp đỡ cho từ 0</a:t>
            </a:r>
            <a:r>
              <a:rPr lang="en-US" dirty="0" smtClean="0">
                <a:latin typeface="+mj-lt"/>
              </a:rPr>
              <a:t>3</a:t>
            </a:r>
            <a:r>
              <a:rPr lang="vi-VN" dirty="0" smtClean="0">
                <a:latin typeface="+mj-lt"/>
              </a:rPr>
              <a:t> lao động trở lên </a:t>
            </a:r>
            <a:r>
              <a:rPr lang="en-US" dirty="0" err="1" smtClean="0">
                <a:latin typeface="+mj-lt"/>
              </a:rPr>
              <a:t>hoặc</a:t>
            </a:r>
            <a:r>
              <a:rPr lang="en-US" dirty="0" smtClean="0">
                <a:latin typeface="+mj-lt"/>
              </a:rPr>
              <a:t> </a:t>
            </a:r>
            <a:r>
              <a:rPr lang="en-US" dirty="0" err="1" smtClean="0">
                <a:latin typeface="+mj-lt"/>
              </a:rPr>
              <a:t>có</a:t>
            </a:r>
            <a:r>
              <a:rPr lang="en-US" dirty="0" smtClean="0">
                <a:latin typeface="+mj-lt"/>
              </a:rPr>
              <a:t> 02 </a:t>
            </a:r>
            <a:r>
              <a:rPr lang="en-US" dirty="0" err="1" smtClean="0">
                <a:latin typeface="+mj-lt"/>
              </a:rPr>
              <a:t>năm</a:t>
            </a:r>
            <a:r>
              <a:rPr lang="en-US" dirty="0" smtClean="0">
                <a:latin typeface="+mj-lt"/>
              </a:rPr>
              <a:t> </a:t>
            </a:r>
            <a:r>
              <a:rPr lang="en-US" dirty="0" err="1" smtClean="0">
                <a:latin typeface="+mj-lt"/>
              </a:rPr>
              <a:t>liên</a:t>
            </a:r>
            <a:r>
              <a:rPr lang="en-US" dirty="0" smtClean="0">
                <a:latin typeface="+mj-lt"/>
              </a:rPr>
              <a:t> </a:t>
            </a:r>
            <a:r>
              <a:rPr lang="en-US" dirty="0" err="1" smtClean="0">
                <a:latin typeface="+mj-lt"/>
              </a:rPr>
              <a:t>tục</a:t>
            </a:r>
            <a:r>
              <a:rPr lang="en-US" dirty="0" smtClean="0">
                <a:latin typeface="+mj-lt"/>
              </a:rPr>
              <a:t> </a:t>
            </a:r>
            <a:r>
              <a:rPr lang="en-US" dirty="0" err="1" smtClean="0">
                <a:latin typeface="+mj-lt"/>
              </a:rPr>
              <a:t>hoàn</a:t>
            </a:r>
            <a:r>
              <a:rPr lang="en-US" dirty="0" smtClean="0">
                <a:latin typeface="+mj-lt"/>
              </a:rPr>
              <a:t> </a:t>
            </a:r>
            <a:r>
              <a:rPr lang="en-US" dirty="0" err="1" smtClean="0">
                <a:latin typeface="+mj-lt"/>
              </a:rPr>
              <a:t>thành</a:t>
            </a:r>
            <a:r>
              <a:rPr lang="en-US" dirty="0" smtClean="0">
                <a:latin typeface="+mj-lt"/>
              </a:rPr>
              <a:t> </a:t>
            </a:r>
            <a:r>
              <a:rPr lang="en-US" dirty="0" err="1" smtClean="0">
                <a:latin typeface="+mj-lt"/>
              </a:rPr>
              <a:t>tốt</a:t>
            </a:r>
            <a:r>
              <a:rPr lang="en-US" dirty="0" smtClean="0">
                <a:latin typeface="+mj-lt"/>
              </a:rPr>
              <a:t> </a:t>
            </a:r>
            <a:r>
              <a:rPr lang="en-US" dirty="0" err="1" smtClean="0">
                <a:latin typeface="+mj-lt"/>
              </a:rPr>
              <a:t>nhiệm</a:t>
            </a:r>
            <a:r>
              <a:rPr lang="en-US" dirty="0" smtClean="0">
                <a:latin typeface="+mj-lt"/>
              </a:rPr>
              <a:t> </a:t>
            </a:r>
            <a:r>
              <a:rPr lang="en-US" dirty="0" err="1" smtClean="0">
                <a:latin typeface="+mj-lt"/>
              </a:rPr>
              <a:t>vụ</a:t>
            </a:r>
            <a:r>
              <a:rPr lang="en-US" dirty="0" smtClean="0">
                <a:latin typeface="+mj-lt"/>
              </a:rPr>
              <a:t>, </a:t>
            </a:r>
            <a:r>
              <a:rPr lang="en-US" dirty="0" err="1" smtClean="0">
                <a:latin typeface="+mj-lt"/>
              </a:rPr>
              <a:t>trong</a:t>
            </a:r>
            <a:r>
              <a:rPr lang="en-US" dirty="0" smtClean="0">
                <a:latin typeface="+mj-lt"/>
              </a:rPr>
              <a:t> </a:t>
            </a:r>
            <a:r>
              <a:rPr lang="en-US" dirty="0" err="1" smtClean="0">
                <a:latin typeface="+mj-lt"/>
              </a:rPr>
              <a:t>thời</a:t>
            </a:r>
            <a:r>
              <a:rPr lang="en-US" dirty="0" smtClean="0">
                <a:latin typeface="+mj-lt"/>
              </a:rPr>
              <a:t> </a:t>
            </a:r>
            <a:r>
              <a:rPr lang="en-US" dirty="0" err="1" smtClean="0">
                <a:latin typeface="+mj-lt"/>
              </a:rPr>
              <a:t>gian</a:t>
            </a:r>
            <a:r>
              <a:rPr lang="en-US" dirty="0" smtClean="0">
                <a:latin typeface="+mj-lt"/>
              </a:rPr>
              <a:t> </a:t>
            </a:r>
            <a:r>
              <a:rPr lang="en-US" dirty="0" err="1" smtClean="0">
                <a:latin typeface="+mj-lt"/>
              </a:rPr>
              <a:t>đó</a:t>
            </a:r>
            <a:r>
              <a:rPr lang="en-US" dirty="0" smtClean="0">
                <a:latin typeface="+mj-lt"/>
              </a:rPr>
              <a:t> </a:t>
            </a:r>
            <a:r>
              <a:rPr lang="en-US" dirty="0" err="1" smtClean="0">
                <a:latin typeface="+mj-lt"/>
              </a:rPr>
              <a:t>được</a:t>
            </a:r>
            <a:r>
              <a:rPr lang="en-US" dirty="0" smtClean="0">
                <a:latin typeface="+mj-lt"/>
              </a:rPr>
              <a:t> </a:t>
            </a:r>
            <a:r>
              <a:rPr lang="en-US" dirty="0" err="1" smtClean="0">
                <a:latin typeface="+mj-lt"/>
              </a:rPr>
              <a:t>tặng</a:t>
            </a:r>
            <a:r>
              <a:rPr lang="en-US" dirty="0" smtClean="0">
                <a:latin typeface="+mj-lt"/>
              </a:rPr>
              <a:t> 02 </a:t>
            </a:r>
            <a:r>
              <a:rPr lang="en-US" dirty="0" err="1" smtClean="0">
                <a:latin typeface="+mj-lt"/>
              </a:rPr>
              <a:t>Giấy</a:t>
            </a:r>
            <a:r>
              <a:rPr lang="en-US" dirty="0" smtClean="0">
                <a:latin typeface="+mj-lt"/>
              </a:rPr>
              <a:t> </a:t>
            </a:r>
            <a:r>
              <a:rPr lang="en-US" dirty="0" err="1" smtClean="0">
                <a:latin typeface="+mj-lt"/>
              </a:rPr>
              <a:t>khen</a:t>
            </a:r>
            <a:r>
              <a:rPr lang="en-US" dirty="0" smtClean="0">
                <a:latin typeface="+mj-lt"/>
              </a:rPr>
              <a:t>.</a:t>
            </a:r>
          </a:p>
          <a:p>
            <a:pPr algn="just">
              <a:lnSpc>
                <a:spcPct val="120000"/>
              </a:lnSpc>
              <a:spcBef>
                <a:spcPts val="1200"/>
              </a:spcBef>
              <a:buFontTx/>
              <a:buChar char="-"/>
            </a:pPr>
            <a:r>
              <a:rPr lang="en-US" dirty="0" smtClean="0">
                <a:latin typeface="+mj-lt"/>
              </a:rPr>
              <a:t> </a:t>
            </a:r>
            <a:r>
              <a:rPr lang="en-US" dirty="0" err="1" smtClean="0">
                <a:latin typeface="+mj-lt"/>
              </a:rPr>
              <a:t>Đối</a:t>
            </a:r>
            <a:r>
              <a:rPr lang="en-US" dirty="0" smtClean="0">
                <a:latin typeface="+mj-lt"/>
              </a:rPr>
              <a:t> </a:t>
            </a:r>
            <a:r>
              <a:rPr lang="en-US" dirty="0" err="1" smtClean="0">
                <a:latin typeface="+mj-lt"/>
              </a:rPr>
              <a:t>với</a:t>
            </a:r>
            <a:r>
              <a:rPr lang="en-US" dirty="0" smtClean="0">
                <a:latin typeface="+mj-lt"/>
              </a:rPr>
              <a:t> </a:t>
            </a:r>
            <a:r>
              <a:rPr lang="en-US" dirty="0" err="1" smtClean="0">
                <a:latin typeface="+mj-lt"/>
              </a:rPr>
              <a:t>nông</a:t>
            </a:r>
            <a:r>
              <a:rPr lang="en-US" dirty="0" smtClean="0">
                <a:latin typeface="+mj-lt"/>
              </a:rPr>
              <a:t> </a:t>
            </a:r>
            <a:r>
              <a:rPr lang="en-US" dirty="0" err="1" smtClean="0">
                <a:latin typeface="+mj-lt"/>
              </a:rPr>
              <a:t>dân</a:t>
            </a:r>
            <a:r>
              <a:rPr lang="en-US" dirty="0" smtClean="0">
                <a:latin typeface="+mj-lt"/>
              </a:rPr>
              <a:t>: </a:t>
            </a:r>
            <a:r>
              <a:rPr lang="en-US" dirty="0" err="1" smtClean="0">
                <a:latin typeface="+mj-lt"/>
              </a:rPr>
              <a:t>có</a:t>
            </a:r>
            <a:r>
              <a:rPr lang="en-US" dirty="0" smtClean="0">
                <a:latin typeface="+mj-lt"/>
              </a:rPr>
              <a:t> </a:t>
            </a:r>
            <a:r>
              <a:rPr lang="en-US" dirty="0" err="1" smtClean="0">
                <a:latin typeface="+mj-lt"/>
              </a:rPr>
              <a:t>mô</a:t>
            </a:r>
            <a:r>
              <a:rPr lang="en-US" dirty="0" smtClean="0">
                <a:latin typeface="+mj-lt"/>
              </a:rPr>
              <a:t> </a:t>
            </a:r>
            <a:r>
              <a:rPr lang="en-US" dirty="0" err="1" smtClean="0">
                <a:latin typeface="+mj-lt"/>
              </a:rPr>
              <a:t>hình</a:t>
            </a:r>
            <a:r>
              <a:rPr lang="en-US" dirty="0" smtClean="0">
                <a:latin typeface="+mj-lt"/>
              </a:rPr>
              <a:t> </a:t>
            </a:r>
            <a:r>
              <a:rPr lang="en-US" dirty="0" err="1" smtClean="0">
                <a:latin typeface="+mj-lt"/>
              </a:rPr>
              <a:t>sản</a:t>
            </a:r>
            <a:r>
              <a:rPr lang="en-US" dirty="0" smtClean="0">
                <a:latin typeface="+mj-lt"/>
              </a:rPr>
              <a:t> </a:t>
            </a:r>
            <a:r>
              <a:rPr lang="en-US" dirty="0" err="1" smtClean="0">
                <a:latin typeface="+mj-lt"/>
              </a:rPr>
              <a:t>xuất</a:t>
            </a:r>
            <a:r>
              <a:rPr lang="en-US" dirty="0" smtClean="0">
                <a:latin typeface="+mj-lt"/>
              </a:rPr>
              <a:t> </a:t>
            </a:r>
            <a:r>
              <a:rPr lang="en-US" dirty="0" err="1" smtClean="0">
                <a:latin typeface="+mj-lt"/>
              </a:rPr>
              <a:t>hiệu</a:t>
            </a:r>
            <a:r>
              <a:rPr lang="en-US" dirty="0" smtClean="0">
                <a:latin typeface="+mj-lt"/>
              </a:rPr>
              <a:t> </a:t>
            </a:r>
            <a:r>
              <a:rPr lang="en-US" dirty="0" err="1" smtClean="0">
                <a:latin typeface="+mj-lt"/>
              </a:rPr>
              <a:t>quả</a:t>
            </a:r>
            <a:r>
              <a:rPr lang="en-US" dirty="0" smtClean="0">
                <a:latin typeface="+mj-lt"/>
              </a:rPr>
              <a:t> </a:t>
            </a:r>
            <a:r>
              <a:rPr lang="en-US" dirty="0" err="1" smtClean="0">
                <a:latin typeface="+mj-lt"/>
              </a:rPr>
              <a:t>và</a:t>
            </a:r>
            <a:r>
              <a:rPr lang="en-US" dirty="0" smtClean="0">
                <a:latin typeface="+mj-lt"/>
              </a:rPr>
              <a:t> </a:t>
            </a:r>
            <a:r>
              <a:rPr lang="en-US" dirty="0" err="1" smtClean="0">
                <a:latin typeface="+mj-lt"/>
              </a:rPr>
              <a:t>ổn</a:t>
            </a:r>
            <a:r>
              <a:rPr lang="en-US" dirty="0" smtClean="0">
                <a:latin typeface="+mj-lt"/>
              </a:rPr>
              <a:t> </a:t>
            </a:r>
            <a:r>
              <a:rPr lang="en-US" dirty="0" err="1" smtClean="0">
                <a:latin typeface="+mj-lt"/>
              </a:rPr>
              <a:t>định</a:t>
            </a:r>
            <a:r>
              <a:rPr lang="en-US" dirty="0" smtClean="0">
                <a:latin typeface="+mj-lt"/>
              </a:rPr>
              <a:t> </a:t>
            </a:r>
            <a:r>
              <a:rPr lang="en-US" dirty="0" err="1" smtClean="0">
                <a:latin typeface="+mj-lt"/>
              </a:rPr>
              <a:t>từ</a:t>
            </a:r>
            <a:r>
              <a:rPr lang="en-US" dirty="0" smtClean="0">
                <a:latin typeface="+mj-lt"/>
              </a:rPr>
              <a:t> 01 </a:t>
            </a:r>
            <a:r>
              <a:rPr lang="en-US" dirty="0" err="1" smtClean="0">
                <a:latin typeface="+mj-lt"/>
              </a:rPr>
              <a:t>năm</a:t>
            </a:r>
            <a:r>
              <a:rPr lang="en-US" dirty="0" smtClean="0">
                <a:latin typeface="+mj-lt"/>
              </a:rPr>
              <a:t> </a:t>
            </a:r>
            <a:r>
              <a:rPr lang="en-US" dirty="0" err="1" smtClean="0">
                <a:latin typeface="+mj-lt"/>
              </a:rPr>
              <a:t>trở</a:t>
            </a:r>
            <a:r>
              <a:rPr lang="en-US" dirty="0" smtClean="0">
                <a:latin typeface="+mj-lt"/>
              </a:rPr>
              <a:t> </a:t>
            </a:r>
            <a:r>
              <a:rPr lang="en-US" dirty="0" err="1" smtClean="0">
                <a:latin typeface="+mj-lt"/>
              </a:rPr>
              <a:t>lên</a:t>
            </a:r>
            <a:r>
              <a:rPr lang="en-US" dirty="0" smtClean="0">
                <a:latin typeface="+mj-lt"/>
              </a:rPr>
              <a:t>, </a:t>
            </a:r>
            <a:r>
              <a:rPr lang="en-US" dirty="0" err="1" smtClean="0">
                <a:latin typeface="+mj-lt"/>
              </a:rPr>
              <a:t>giúp</a:t>
            </a:r>
            <a:r>
              <a:rPr lang="en-US" dirty="0" smtClean="0">
                <a:latin typeface="+mj-lt"/>
              </a:rPr>
              <a:t> </a:t>
            </a:r>
            <a:r>
              <a:rPr lang="en-US" dirty="0" err="1" smtClean="0">
                <a:latin typeface="+mj-lt"/>
              </a:rPr>
              <a:t>đỡ</a:t>
            </a:r>
            <a:r>
              <a:rPr lang="en-US" dirty="0" smtClean="0">
                <a:latin typeface="+mj-lt"/>
              </a:rPr>
              <a:t> </a:t>
            </a:r>
            <a:r>
              <a:rPr lang="en-US" dirty="0" err="1" smtClean="0">
                <a:latin typeface="+mj-lt"/>
              </a:rPr>
              <a:t>hộ</a:t>
            </a:r>
            <a:r>
              <a:rPr lang="en-US" dirty="0" smtClean="0">
                <a:latin typeface="+mj-lt"/>
              </a:rPr>
              <a:t> </a:t>
            </a:r>
            <a:r>
              <a:rPr lang="en-US" dirty="0" err="1" smtClean="0">
                <a:latin typeface="+mj-lt"/>
              </a:rPr>
              <a:t>nông</a:t>
            </a:r>
            <a:r>
              <a:rPr lang="en-US" dirty="0" smtClean="0">
                <a:latin typeface="+mj-lt"/>
              </a:rPr>
              <a:t> </a:t>
            </a:r>
            <a:r>
              <a:rPr lang="en-US" dirty="0" err="1" smtClean="0">
                <a:latin typeface="+mj-lt"/>
              </a:rPr>
              <a:t>dân</a:t>
            </a:r>
            <a:r>
              <a:rPr lang="en-US" dirty="0" smtClean="0">
                <a:latin typeface="+mj-lt"/>
              </a:rPr>
              <a:t> </a:t>
            </a:r>
            <a:r>
              <a:rPr lang="en-US" dirty="0" err="1" smtClean="0">
                <a:latin typeface="+mj-lt"/>
              </a:rPr>
              <a:t>xóa</a:t>
            </a:r>
            <a:r>
              <a:rPr lang="en-US" dirty="0" smtClean="0">
                <a:latin typeface="+mj-lt"/>
              </a:rPr>
              <a:t> </a:t>
            </a:r>
            <a:r>
              <a:rPr lang="en-US" dirty="0" err="1" smtClean="0">
                <a:latin typeface="+mj-lt"/>
              </a:rPr>
              <a:t>đói</a:t>
            </a:r>
            <a:r>
              <a:rPr lang="en-US" dirty="0" smtClean="0">
                <a:latin typeface="+mj-lt"/>
              </a:rPr>
              <a:t> </a:t>
            </a:r>
            <a:r>
              <a:rPr lang="en-US" dirty="0" err="1" smtClean="0">
                <a:latin typeface="+mj-lt"/>
              </a:rPr>
              <a:t>giảm</a:t>
            </a:r>
            <a:r>
              <a:rPr lang="en-US" dirty="0" smtClean="0">
                <a:latin typeface="+mj-lt"/>
              </a:rPr>
              <a:t> </a:t>
            </a:r>
            <a:r>
              <a:rPr lang="en-US" dirty="0" err="1" smtClean="0">
                <a:latin typeface="+mj-lt"/>
              </a:rPr>
              <a:t>nghèo</a:t>
            </a:r>
            <a:r>
              <a:rPr lang="en-US" dirty="0" smtClean="0">
                <a:latin typeface="+mj-lt"/>
              </a:rPr>
              <a:t> </a:t>
            </a:r>
            <a:r>
              <a:rPr lang="en-US" dirty="0" err="1" smtClean="0">
                <a:latin typeface="+mj-lt"/>
              </a:rPr>
              <a:t>và</a:t>
            </a:r>
            <a:r>
              <a:rPr lang="en-US" dirty="0" smtClean="0">
                <a:latin typeface="+mj-lt"/>
              </a:rPr>
              <a:t> </a:t>
            </a:r>
            <a:r>
              <a:rPr lang="en-US" dirty="0" err="1" smtClean="0">
                <a:latin typeface="+mj-lt"/>
              </a:rPr>
              <a:t>tạo</a:t>
            </a:r>
            <a:r>
              <a:rPr lang="en-US" dirty="0" smtClean="0">
                <a:latin typeface="+mj-lt"/>
              </a:rPr>
              <a:t> </a:t>
            </a:r>
            <a:r>
              <a:rPr lang="en-US" dirty="0" err="1" smtClean="0">
                <a:latin typeface="+mj-lt"/>
              </a:rPr>
              <a:t>việc</a:t>
            </a:r>
            <a:r>
              <a:rPr lang="en-US" dirty="0" smtClean="0">
                <a:latin typeface="+mj-lt"/>
              </a:rPr>
              <a:t> </a:t>
            </a:r>
            <a:r>
              <a:rPr lang="en-US" dirty="0" err="1" smtClean="0">
                <a:latin typeface="+mj-lt"/>
              </a:rPr>
              <a:t>làm</a:t>
            </a:r>
            <a:r>
              <a:rPr lang="en-US" dirty="0" smtClean="0">
                <a:latin typeface="+mj-lt"/>
              </a:rPr>
              <a:t> </a:t>
            </a:r>
            <a:r>
              <a:rPr lang="en-US" dirty="0" err="1" smtClean="0">
                <a:latin typeface="+mj-lt"/>
              </a:rPr>
              <a:t>cho</a:t>
            </a:r>
            <a:r>
              <a:rPr lang="en-US" dirty="0" smtClean="0">
                <a:latin typeface="+mj-lt"/>
              </a:rPr>
              <a:t> </a:t>
            </a:r>
            <a:r>
              <a:rPr lang="en-US" dirty="0" err="1" smtClean="0">
                <a:latin typeface="+mj-lt"/>
              </a:rPr>
              <a:t>người</a:t>
            </a:r>
            <a:r>
              <a:rPr lang="en-US" dirty="0" smtClean="0">
                <a:latin typeface="+mj-lt"/>
              </a:rPr>
              <a:t> </a:t>
            </a:r>
            <a:r>
              <a:rPr lang="en-US" dirty="0" err="1" smtClean="0">
                <a:latin typeface="+mj-lt"/>
              </a:rPr>
              <a:t>lao</a:t>
            </a:r>
            <a:r>
              <a:rPr lang="en-US" dirty="0" smtClean="0">
                <a:latin typeface="+mj-lt"/>
              </a:rPr>
              <a:t> </a:t>
            </a:r>
            <a:r>
              <a:rPr lang="en-US" dirty="0" err="1" smtClean="0">
                <a:latin typeface="+mj-lt"/>
              </a:rPr>
              <a:t>động</a:t>
            </a:r>
            <a:r>
              <a:rPr lang="en-US" dirty="0" smtClean="0">
                <a:latin typeface="+mj-lt"/>
              </a:rPr>
              <a:t>.</a:t>
            </a:r>
            <a:endParaRPr lang="en-US" kern="0" dirty="0" smtClean="0">
              <a:solidFill>
                <a:srgbClr val="FFFF00"/>
              </a:solidFill>
              <a:effectLst>
                <a:outerShdw blurRad="38100" dist="38100" dir="2700000" algn="tl">
                  <a:srgbClr val="000000"/>
                </a:outerShdw>
              </a:effectLst>
              <a:latin typeface="+mj-lt"/>
              <a:cs typeface="+mn-cs"/>
            </a:endParaRPr>
          </a:p>
          <a:p>
            <a:pPr algn="just">
              <a:lnSpc>
                <a:spcPct val="120000"/>
              </a:lnSpc>
              <a:spcBef>
                <a:spcPts val="1200"/>
              </a:spcBef>
            </a:pPr>
            <a:endParaRPr kumimoji="0" lang="en-US" b="0" i="0" u="none" strike="noStrike" kern="0" cap="none" spc="0" normalizeH="0" baseline="0" noProof="0" dirty="0" smtClean="0">
              <a:ln>
                <a:noFill/>
              </a:ln>
              <a:solidFill>
                <a:srgbClr val="FFFF00"/>
              </a:solidFill>
              <a:uLnTx/>
              <a:uFillTx/>
              <a:latin typeface="+mj-lt"/>
              <a:ea typeface="+mn-ea"/>
              <a:cs typeface="+mn-cs"/>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04800" y="120320"/>
            <a:ext cx="8610600" cy="6509080"/>
          </a:xfrm>
          <a:prstGeom prst="rect">
            <a:avLst/>
          </a:prstGeom>
        </p:spPr>
        <p:txBody>
          <a:bodyPr/>
          <a:lstStyle/>
          <a:p>
            <a:pPr algn="just">
              <a:lnSpc>
                <a:spcPct val="120000"/>
              </a:lnSpc>
              <a:spcBef>
                <a:spcPts val="1200"/>
              </a:spcBef>
            </a:pPr>
            <a:endParaRPr kumimoji="0" lang="en-US" sz="2500" b="0" i="0" u="none" strike="noStrike" kern="0" cap="none" spc="0" normalizeH="0" baseline="0" noProof="0" dirty="0" smtClean="0">
              <a:ln>
                <a:noFill/>
              </a:ln>
              <a:solidFill>
                <a:srgbClr val="FFFF00"/>
              </a:solidFill>
              <a:effectLst>
                <a:outerShdw blurRad="38100" dist="38100" dir="2700000" algn="tl">
                  <a:srgbClr val="000000"/>
                </a:outerShdw>
              </a:effectLst>
              <a:uLnTx/>
              <a:uFillTx/>
              <a:latin typeface="+mj-lt"/>
              <a:ea typeface="+mn-ea"/>
              <a:cs typeface="+mn-cs"/>
            </a:endParaRPr>
          </a:p>
        </p:txBody>
      </p:sp>
      <p:sp>
        <p:nvSpPr>
          <p:cNvPr id="3" name="Content Placeholder 2"/>
          <p:cNvSpPr txBox="1">
            <a:spLocks/>
          </p:cNvSpPr>
          <p:nvPr/>
        </p:nvSpPr>
        <p:spPr>
          <a:xfrm>
            <a:off x="228600" y="304800"/>
            <a:ext cx="8686800" cy="6228348"/>
          </a:xfrm>
          <a:prstGeom prst="rect">
            <a:avLst/>
          </a:prstGeom>
        </p:spPr>
        <p:txBody>
          <a:bodyPr/>
          <a:lstStyle/>
          <a:p>
            <a:pPr algn="just">
              <a:lnSpc>
                <a:spcPct val="120000"/>
              </a:lnSpc>
              <a:spcBef>
                <a:spcPts val="1200"/>
              </a:spcBef>
            </a:pPr>
            <a:r>
              <a:rPr kumimoji="0" lang="en-US" sz="2600" b="1" i="0" u="none" strike="noStrike" kern="0" cap="none" spc="0" normalizeH="0" baseline="0" noProof="0" dirty="0" smtClean="0">
                <a:ln>
                  <a:noFill/>
                </a:ln>
                <a:solidFill>
                  <a:srgbClr val="99FF33"/>
                </a:solidFill>
                <a:effectLst>
                  <a:outerShdw blurRad="38100" dist="38100" dir="2700000" algn="tl">
                    <a:srgbClr val="000000"/>
                  </a:outerShdw>
                </a:effectLst>
                <a:uLnTx/>
                <a:uFillTx/>
                <a:latin typeface="+mn-lt"/>
                <a:ea typeface="+mn-ea"/>
                <a:cs typeface="+mn-cs"/>
              </a:rPr>
              <a:t>7. </a:t>
            </a:r>
            <a:r>
              <a:rPr kumimoji="0" lang="en-US" sz="2600" b="1" i="0" u="none" strike="noStrike" kern="0" cap="none" spc="0" normalizeH="0" baseline="0" noProof="0" dirty="0" err="1" smtClean="0">
                <a:ln>
                  <a:noFill/>
                </a:ln>
                <a:solidFill>
                  <a:srgbClr val="99FF33"/>
                </a:solidFill>
                <a:effectLst>
                  <a:outerShdw blurRad="38100" dist="38100" dir="2700000" algn="tl">
                    <a:srgbClr val="000000"/>
                  </a:outerShdw>
                </a:effectLst>
                <a:uLnTx/>
                <a:uFillTx/>
                <a:latin typeface="+mn-lt"/>
                <a:ea typeface="+mn-ea"/>
                <a:cs typeface="+mn-cs"/>
              </a:rPr>
              <a:t>Cờ</a:t>
            </a:r>
            <a:r>
              <a:rPr kumimoji="0" lang="en-US" sz="2600" b="1" i="0" u="none" strike="noStrike" kern="0" cap="none" spc="0" normalizeH="0" noProof="0" dirty="0" smtClean="0">
                <a:ln>
                  <a:noFill/>
                </a:ln>
                <a:solidFill>
                  <a:srgbClr val="99FF33"/>
                </a:solidFill>
                <a:effectLst>
                  <a:outerShdw blurRad="38100" dist="38100" dir="2700000" algn="tl">
                    <a:srgbClr val="000000"/>
                  </a:outerShdw>
                </a:effectLst>
                <a:uLnTx/>
                <a:uFillTx/>
                <a:latin typeface="+mn-lt"/>
                <a:ea typeface="+mn-ea"/>
                <a:cs typeface="+mn-cs"/>
              </a:rPr>
              <a:t> </a:t>
            </a:r>
            <a:r>
              <a:rPr kumimoji="0" lang="en-US" sz="2600" b="1" i="0" u="none" strike="noStrike" kern="0" cap="none" spc="0" normalizeH="0" noProof="0" dirty="0" err="1" smtClean="0">
                <a:ln>
                  <a:noFill/>
                </a:ln>
                <a:solidFill>
                  <a:srgbClr val="99FF33"/>
                </a:solidFill>
                <a:effectLst>
                  <a:outerShdw blurRad="38100" dist="38100" dir="2700000" algn="tl">
                    <a:srgbClr val="000000"/>
                  </a:outerShdw>
                </a:effectLst>
                <a:uLnTx/>
                <a:uFillTx/>
                <a:latin typeface="+mn-lt"/>
                <a:ea typeface="+mn-ea"/>
                <a:cs typeface="+mn-cs"/>
              </a:rPr>
              <a:t>Truyền</a:t>
            </a:r>
            <a:r>
              <a:rPr kumimoji="0" lang="en-US" sz="2600" b="1" i="0" u="none" strike="noStrike" kern="0" cap="none" spc="0" normalizeH="0" noProof="0" dirty="0" smtClean="0">
                <a:ln>
                  <a:noFill/>
                </a:ln>
                <a:solidFill>
                  <a:srgbClr val="99FF33"/>
                </a:solidFill>
                <a:effectLst>
                  <a:outerShdw blurRad="38100" dist="38100" dir="2700000" algn="tl">
                    <a:srgbClr val="000000"/>
                  </a:outerShdw>
                </a:effectLst>
                <a:uLnTx/>
                <a:uFillTx/>
                <a:latin typeface="+mn-lt"/>
                <a:ea typeface="+mn-ea"/>
                <a:cs typeface="+mn-cs"/>
              </a:rPr>
              <a:t> </a:t>
            </a:r>
            <a:r>
              <a:rPr kumimoji="0" lang="en-US" sz="2600" b="1" i="0" u="none" strike="noStrike" kern="0" cap="none" spc="0" normalizeH="0" noProof="0" dirty="0" err="1" smtClean="0">
                <a:ln>
                  <a:noFill/>
                </a:ln>
                <a:solidFill>
                  <a:srgbClr val="99FF33"/>
                </a:solidFill>
                <a:effectLst>
                  <a:outerShdw blurRad="38100" dist="38100" dir="2700000" algn="tl">
                    <a:srgbClr val="000000"/>
                  </a:outerShdw>
                </a:effectLst>
                <a:uLnTx/>
                <a:uFillTx/>
                <a:latin typeface="+mn-lt"/>
                <a:ea typeface="+mn-ea"/>
                <a:cs typeface="+mn-cs"/>
              </a:rPr>
              <a:t>thống</a:t>
            </a:r>
            <a:r>
              <a:rPr kumimoji="0" lang="en-US" sz="2600" b="1" i="0" u="none" strike="noStrike" kern="0" cap="none" spc="0" normalizeH="0" noProof="0" dirty="0" smtClean="0">
                <a:ln>
                  <a:noFill/>
                </a:ln>
                <a:solidFill>
                  <a:srgbClr val="99FF33"/>
                </a:solidFill>
                <a:effectLst>
                  <a:outerShdw blurRad="38100" dist="38100" dir="2700000" algn="tl">
                    <a:srgbClr val="000000"/>
                  </a:outerShdw>
                </a:effectLst>
                <a:uLnTx/>
                <a:uFillTx/>
                <a:latin typeface="+mn-lt"/>
                <a:ea typeface="+mn-ea"/>
                <a:cs typeface="+mn-cs"/>
              </a:rPr>
              <a:t> </a:t>
            </a:r>
            <a:r>
              <a:rPr lang="en-US" sz="2400" b="1" dirty="0" smtClean="0">
                <a:solidFill>
                  <a:srgbClr val="FF0000"/>
                </a:solidFill>
              </a:rPr>
              <a:t>(</a:t>
            </a:r>
            <a:r>
              <a:rPr lang="en-US" sz="2400" b="1" dirty="0" err="1" smtClean="0">
                <a:solidFill>
                  <a:srgbClr val="FF0000"/>
                </a:solidFill>
              </a:rPr>
              <a:t>Điều</a:t>
            </a:r>
            <a:r>
              <a:rPr lang="en-US" sz="2400" b="1" dirty="0" smtClean="0">
                <a:solidFill>
                  <a:srgbClr val="FF0000"/>
                </a:solidFill>
              </a:rPr>
              <a:t> 20)</a:t>
            </a:r>
            <a:r>
              <a:rPr kumimoji="0" lang="en-US" sz="2600" b="1" i="0" u="none" strike="noStrike" kern="0" cap="none" spc="0" normalizeH="0" noProof="0" dirty="0" smtClean="0">
                <a:ln>
                  <a:noFill/>
                </a:ln>
                <a:solidFill>
                  <a:srgbClr val="99FF33"/>
                </a:solidFill>
                <a:effectLst>
                  <a:outerShdw blurRad="38100" dist="38100" dir="2700000" algn="tl">
                    <a:srgbClr val="000000"/>
                  </a:outerShdw>
                </a:effectLst>
                <a:uLnTx/>
                <a:uFillTx/>
                <a:latin typeface="+mn-lt"/>
                <a:ea typeface="+mn-ea"/>
                <a:cs typeface="+mn-cs"/>
              </a:rPr>
              <a:t>: </a:t>
            </a:r>
            <a:r>
              <a:rPr kumimoji="0" lang="en-US" sz="2600" i="0" u="none" strike="noStrike" kern="0" cap="none" spc="0" normalizeH="0" noProof="0" dirty="0" err="1" smtClean="0">
                <a:ln>
                  <a:noFill/>
                </a:ln>
                <a:uLnTx/>
                <a:uFillTx/>
                <a:latin typeface="+mn-lt"/>
                <a:ea typeface="+mn-ea"/>
                <a:cs typeface="+mn-cs"/>
              </a:rPr>
              <a:t>nhân</a:t>
            </a:r>
            <a:r>
              <a:rPr kumimoji="0" lang="en-US" sz="2600" i="0" u="none" strike="noStrike" kern="0" cap="none" spc="0" normalizeH="0" noProof="0" dirty="0" smtClean="0">
                <a:ln>
                  <a:noFill/>
                </a:ln>
                <a:uLnTx/>
                <a:uFillTx/>
                <a:latin typeface="+mn-lt"/>
                <a:ea typeface="+mn-ea"/>
                <a:cs typeface="+mn-cs"/>
              </a:rPr>
              <a:t> </a:t>
            </a:r>
            <a:r>
              <a:rPr lang="en-US" sz="2400" dirty="0" err="1" smtClean="0">
                <a:latin typeface="+mn-lt"/>
              </a:rPr>
              <a:t>kỷ</a:t>
            </a:r>
            <a:r>
              <a:rPr lang="en-US" sz="2400" dirty="0" smtClean="0">
                <a:latin typeface="+mn-lt"/>
              </a:rPr>
              <a:t> </a:t>
            </a:r>
            <a:r>
              <a:rPr lang="en-US" sz="2400" dirty="0" err="1" smtClean="0">
                <a:latin typeface="+mn-lt"/>
              </a:rPr>
              <a:t>niệm</a:t>
            </a:r>
            <a:r>
              <a:rPr lang="en-US" sz="2400" dirty="0" smtClean="0">
                <a:latin typeface="+mn-lt"/>
              </a:rPr>
              <a:t> </a:t>
            </a:r>
            <a:r>
              <a:rPr lang="en-US" sz="2400" dirty="0" err="1" smtClean="0">
                <a:latin typeface="+mn-lt"/>
              </a:rPr>
              <a:t>ngày</a:t>
            </a:r>
            <a:r>
              <a:rPr lang="en-US" sz="2400" dirty="0" smtClean="0">
                <a:latin typeface="+mn-lt"/>
              </a:rPr>
              <a:t> </a:t>
            </a:r>
            <a:r>
              <a:rPr lang="en-US" sz="2400" dirty="0" err="1" smtClean="0">
                <a:latin typeface="+mn-lt"/>
              </a:rPr>
              <a:t>truyền</a:t>
            </a:r>
            <a:r>
              <a:rPr lang="en-US" sz="2400" dirty="0" smtClean="0">
                <a:latin typeface="+mn-lt"/>
              </a:rPr>
              <a:t> </a:t>
            </a:r>
            <a:r>
              <a:rPr lang="en-US" sz="2400" dirty="0" err="1" smtClean="0">
                <a:latin typeface="+mn-lt"/>
              </a:rPr>
              <a:t>thống</a:t>
            </a:r>
            <a:r>
              <a:rPr lang="en-US" sz="2400" dirty="0" smtClean="0">
                <a:latin typeface="+mn-lt"/>
              </a:rPr>
              <a:t> 10 </a:t>
            </a:r>
            <a:r>
              <a:rPr lang="en-US" sz="2400" dirty="0" err="1" smtClean="0">
                <a:latin typeface="+mn-lt"/>
              </a:rPr>
              <a:t>năm</a:t>
            </a:r>
            <a:r>
              <a:rPr lang="en-US" sz="2400" dirty="0" smtClean="0">
                <a:latin typeface="+mn-lt"/>
              </a:rPr>
              <a:t>, 15 </a:t>
            </a:r>
            <a:r>
              <a:rPr lang="en-US" sz="2400" dirty="0" err="1" smtClean="0">
                <a:latin typeface="+mn-lt"/>
              </a:rPr>
              <a:t>năm</a:t>
            </a:r>
            <a:r>
              <a:rPr lang="en-US" sz="2400" dirty="0" smtClean="0">
                <a:latin typeface="+mn-lt"/>
              </a:rPr>
              <a:t>, 20 </a:t>
            </a:r>
            <a:r>
              <a:rPr lang="en-US" sz="2400" dirty="0" err="1" smtClean="0">
                <a:latin typeface="+mn-lt"/>
              </a:rPr>
              <a:t>năm</a:t>
            </a:r>
            <a:r>
              <a:rPr lang="en-US" sz="2400" dirty="0" smtClean="0">
                <a:latin typeface="+mn-lt"/>
              </a:rPr>
              <a:t>, 25 </a:t>
            </a:r>
            <a:r>
              <a:rPr lang="en-US" sz="2400" dirty="0" err="1" smtClean="0">
                <a:latin typeface="+mn-lt"/>
              </a:rPr>
              <a:t>năm</a:t>
            </a:r>
            <a:r>
              <a:rPr lang="en-US" sz="2400" dirty="0" smtClean="0">
                <a:latin typeface="+mn-lt"/>
              </a:rPr>
              <a:t>, 30 </a:t>
            </a:r>
            <a:r>
              <a:rPr lang="en-US" sz="2400" dirty="0" err="1" smtClean="0">
                <a:latin typeface="+mn-lt"/>
              </a:rPr>
              <a:t>năm</a:t>
            </a:r>
            <a:r>
              <a:rPr lang="en-US" sz="2400" dirty="0" smtClean="0">
                <a:latin typeface="+mn-lt"/>
              </a:rPr>
              <a:t>…</a:t>
            </a:r>
          </a:p>
          <a:p>
            <a:pPr algn="just">
              <a:lnSpc>
                <a:spcPct val="120000"/>
              </a:lnSpc>
              <a:spcBef>
                <a:spcPts val="1200"/>
              </a:spcBef>
              <a:buFontTx/>
              <a:buChar char="-"/>
            </a:pP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Đối</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tượng</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các</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đơn</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vị</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thuộc</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TP; TW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trên</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địa</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bàn</a:t>
            </a:r>
            <a:r>
              <a:rPr lang="en-US" sz="2500" kern="0" dirty="0" smtClean="0">
                <a:effectLst>
                  <a:outerShdw blurRad="38100" dist="38100" dir="2700000" algn="tl">
                    <a:srgbClr val="000000"/>
                  </a:outerShdw>
                </a:effectLst>
                <a:latin typeface="+mn-lt"/>
                <a:cs typeface="+mn-cs"/>
              </a:rPr>
              <a:t>;</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đơn</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vị</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sự</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nghiệp</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thuộc</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SBN, QH;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doanh</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nghiệp</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trên</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địa</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bàn</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TP;</a:t>
            </a:r>
          </a:p>
          <a:p>
            <a:pPr algn="just">
              <a:lnSpc>
                <a:spcPct val="120000"/>
              </a:lnSpc>
              <a:spcBef>
                <a:spcPts val="1200"/>
              </a:spcBef>
              <a:buFontTx/>
              <a:buChar char="-"/>
            </a:pP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Tiêu</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chuẩn</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01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Cờ</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TP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hoặc</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03 BKUB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hoặc</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BK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của</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Bộ</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Ngành</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đoàn</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effectLst>
                  <a:outerShdw blurRad="38100" dist="38100" dir="2700000" algn="tl">
                    <a:srgbClr val="000000"/>
                  </a:outerShdw>
                </a:effectLst>
                <a:uLnTx/>
                <a:uFillTx/>
                <a:latin typeface="+mn-lt"/>
                <a:ea typeface="+mn-ea"/>
                <a:cs typeface="+mn-cs"/>
              </a:rPr>
              <a:t>thể</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TW);</a:t>
            </a:r>
          </a:p>
          <a:p>
            <a:pPr algn="just">
              <a:lnSpc>
                <a:spcPct val="120000"/>
              </a:lnSpc>
              <a:spcBef>
                <a:spcPts val="1200"/>
              </a:spcBef>
              <a:buFontTx/>
              <a:buChar char="-"/>
            </a:pP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n-lt"/>
                <a:ea typeface="+mn-ea"/>
                <a:cs typeface="+mn-cs"/>
              </a:rPr>
              <a:t>Không</a:t>
            </a:r>
            <a:r>
              <a:rPr kumimoji="0" lang="en-US" sz="2500" i="0" u="none" strike="noStrike" kern="0" cap="none" spc="0" normalizeH="0" noProof="0" dirty="0" smtClean="0">
                <a:ln>
                  <a:noFill/>
                </a:ln>
                <a:solidFill>
                  <a:srgbClr val="FF0000"/>
                </a:solidFill>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n-lt"/>
                <a:ea typeface="+mn-ea"/>
                <a:cs typeface="+mn-cs"/>
              </a:rPr>
              <a:t>kèm</a:t>
            </a:r>
            <a:r>
              <a:rPr kumimoji="0" lang="en-US" sz="2500" i="0" u="none" strike="noStrike" kern="0" cap="none" spc="0" normalizeH="0" noProof="0" dirty="0" smtClean="0">
                <a:ln>
                  <a:noFill/>
                </a:ln>
                <a:solidFill>
                  <a:srgbClr val="FF0000"/>
                </a:solidFill>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n-lt"/>
                <a:ea typeface="+mn-ea"/>
                <a:cs typeface="+mn-cs"/>
              </a:rPr>
              <a:t>tiền</a:t>
            </a:r>
            <a:r>
              <a:rPr kumimoji="0" lang="en-US" sz="2500" i="0" u="none" strike="noStrike" kern="0" cap="none" spc="0" normalizeH="0" noProof="0" dirty="0" smtClean="0">
                <a:ln>
                  <a:noFill/>
                </a:ln>
                <a:solidFill>
                  <a:srgbClr val="FF0000"/>
                </a:solidFill>
                <a:effectLst>
                  <a:outerShdw blurRad="38100" dist="38100" dir="2700000" algn="tl">
                    <a:srgbClr val="000000"/>
                  </a:outerShdw>
                </a:effectLst>
                <a:uLnTx/>
                <a:uFillTx/>
                <a:latin typeface="+mn-lt"/>
                <a:ea typeface="+mn-ea"/>
                <a:cs typeface="+mn-cs"/>
              </a:rPr>
              <a:t> </a:t>
            </a:r>
            <a:r>
              <a:rPr kumimoji="0" lang="en-US" sz="2500" i="0" u="none" strike="noStrike" kern="0" cap="none" spc="0" normalizeH="0" noProof="0" dirty="0" err="1" smtClean="0">
                <a:ln>
                  <a:noFill/>
                </a:ln>
                <a:solidFill>
                  <a:srgbClr val="FF0000"/>
                </a:solidFill>
                <a:effectLst>
                  <a:outerShdw blurRad="38100" dist="38100" dir="2700000" algn="tl">
                    <a:srgbClr val="000000"/>
                  </a:outerShdw>
                </a:effectLst>
                <a:uLnTx/>
                <a:uFillTx/>
                <a:latin typeface="+mn-lt"/>
                <a:ea typeface="+mn-ea"/>
                <a:cs typeface="+mn-cs"/>
              </a:rPr>
              <a:t>thưởng</a:t>
            </a: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a:t>
            </a:r>
          </a:p>
          <a:p>
            <a:pPr algn="just">
              <a:lnSpc>
                <a:spcPct val="120000"/>
              </a:lnSpc>
              <a:spcBef>
                <a:spcPts val="1200"/>
              </a:spcBef>
              <a:buFontTx/>
              <a:buChar char="-"/>
            </a:pPr>
            <a:r>
              <a:rPr kumimoji="0" lang="en-US" sz="2500" i="0" u="none" strike="noStrike" kern="0" cap="none" spc="0" normalizeH="0" noProof="0" dirty="0" smtClean="0">
                <a:ln>
                  <a:noFill/>
                </a:ln>
                <a:effectLst>
                  <a:outerShdw blurRad="38100" dist="38100" dir="2700000" algn="tl">
                    <a:srgbClr val="000000"/>
                  </a:outerShdw>
                </a:effectLst>
                <a:uLnTx/>
                <a:uFillTx/>
                <a:latin typeface="+mn-lt"/>
                <a:ea typeface="+mn-ea"/>
                <a:cs typeface="+mn-cs"/>
              </a:rPr>
              <a:t> </a:t>
            </a:r>
            <a:r>
              <a:rPr lang="vi-VN" sz="2500" kern="0" spc="-20" dirty="0" smtClean="0">
                <a:effectLst>
                  <a:outerShdw blurRad="38100" dist="38100" dir="2700000" algn="tl">
                    <a:srgbClr val="000000"/>
                  </a:outerShdw>
                </a:effectLst>
                <a:latin typeface="+mn-lt"/>
                <a:cs typeface="+mn-cs"/>
              </a:rPr>
              <a:t>Giữa 2 lần </a:t>
            </a:r>
            <a:r>
              <a:rPr lang="en-US" sz="2500" kern="0" spc="-20" dirty="0" err="1" smtClean="0">
                <a:effectLst>
                  <a:outerShdw blurRad="38100" dist="38100" dir="2700000" algn="tl">
                    <a:srgbClr val="000000"/>
                  </a:outerShdw>
                </a:effectLst>
                <a:latin typeface="+mn-lt"/>
                <a:cs typeface="+mn-cs"/>
              </a:rPr>
              <a:t>tặng</a:t>
            </a:r>
            <a:r>
              <a:rPr lang="vi-VN" sz="2500" kern="0" spc="-20" dirty="0" smtClean="0">
                <a:effectLst>
                  <a:outerShdw blurRad="38100" dist="38100" dir="2700000" algn="tl">
                    <a:srgbClr val="000000"/>
                  </a:outerShdw>
                </a:effectLst>
                <a:latin typeface="+mn-lt"/>
                <a:cs typeface="+mn-cs"/>
              </a:rPr>
              <a:t> Cờ truyền thống </a:t>
            </a:r>
            <a:r>
              <a:rPr lang="en-US" sz="2500" kern="0" spc="-20" dirty="0" smtClean="0">
                <a:effectLst>
                  <a:outerShdw blurRad="38100" dist="38100" dir="2700000" algn="tl">
                    <a:srgbClr val="000000"/>
                  </a:outerShdw>
                </a:effectLst>
                <a:latin typeface="+mn-lt"/>
                <a:cs typeface="+mn-cs"/>
              </a:rPr>
              <a:t>c</a:t>
            </a:r>
            <a:r>
              <a:rPr lang="vi-VN" sz="2500" kern="0" spc="-20" dirty="0" smtClean="0">
                <a:effectLst>
                  <a:outerShdw blurRad="38100" dist="38100" dir="2700000" algn="tl">
                    <a:srgbClr val="000000"/>
                  </a:outerShdw>
                </a:effectLst>
                <a:latin typeface="+mn-lt"/>
                <a:cs typeface="+mn-cs"/>
              </a:rPr>
              <a:t>ách nhau </a:t>
            </a:r>
            <a:r>
              <a:rPr lang="vi-VN" sz="2500" kern="0" spc="-20" dirty="0" smtClean="0">
                <a:solidFill>
                  <a:srgbClr val="FF0000"/>
                </a:solidFill>
                <a:effectLst>
                  <a:outerShdw blurRad="38100" dist="38100" dir="2700000" algn="tl">
                    <a:srgbClr val="000000"/>
                  </a:outerShdw>
                </a:effectLst>
                <a:latin typeface="+mn-lt"/>
                <a:cs typeface="+mn-cs"/>
              </a:rPr>
              <a:t>10 năm</a:t>
            </a:r>
            <a:r>
              <a:rPr lang="en-US" sz="2500" kern="0" spc="-20" dirty="0" smtClean="0">
                <a:effectLst>
                  <a:outerShdw blurRad="38100" dist="38100" dir="2700000" algn="tl">
                    <a:srgbClr val="000000"/>
                  </a:outerShdw>
                </a:effectLst>
                <a:latin typeface="+mn-lt"/>
                <a:cs typeface="+mn-cs"/>
              </a:rPr>
              <a:t>.</a:t>
            </a:r>
          </a:p>
          <a:p>
            <a:pPr algn="just">
              <a:lnSpc>
                <a:spcPct val="120000"/>
              </a:lnSpc>
              <a:spcBef>
                <a:spcPts val="1200"/>
              </a:spcBef>
            </a:pPr>
            <a:r>
              <a:rPr lang="en-US" sz="2400" b="1" kern="0" dirty="0" smtClean="0">
                <a:solidFill>
                  <a:srgbClr val="99FF33"/>
                </a:solidFill>
                <a:effectLst>
                  <a:outerShdw blurRad="38100" dist="38100" dir="2700000" algn="tl">
                    <a:srgbClr val="000000"/>
                  </a:outerShdw>
                </a:effectLst>
              </a:rPr>
              <a:t>8. </a:t>
            </a:r>
            <a:r>
              <a:rPr lang="en-US" sz="2400" b="1" kern="0" dirty="0" err="1" smtClean="0">
                <a:solidFill>
                  <a:srgbClr val="99FF33"/>
                </a:solidFill>
                <a:effectLst>
                  <a:outerShdw blurRad="38100" dist="38100" dir="2700000" algn="tl">
                    <a:srgbClr val="000000"/>
                  </a:outerShdw>
                </a:effectLst>
              </a:rPr>
              <a:t>Thư</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khen</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Gắn</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biển</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công</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trình</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công</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nhận</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gương</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điển</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hình</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tiên</a:t>
            </a:r>
            <a:r>
              <a:rPr lang="en-US" sz="2400" b="1" kern="0" dirty="0" smtClean="0">
                <a:solidFill>
                  <a:srgbClr val="99FF33"/>
                </a:solidFill>
                <a:effectLst>
                  <a:outerShdw blurRad="38100" dist="38100" dir="2700000" algn="tl">
                    <a:srgbClr val="000000"/>
                  </a:outerShdw>
                </a:effectLst>
              </a:rPr>
              <a:t> </a:t>
            </a:r>
            <a:r>
              <a:rPr lang="en-US" sz="2400" b="1" kern="0" dirty="0" err="1" smtClean="0">
                <a:solidFill>
                  <a:srgbClr val="99FF33"/>
                </a:solidFill>
                <a:effectLst>
                  <a:outerShdw blurRad="38100" dist="38100" dir="2700000" algn="tl">
                    <a:srgbClr val="000000"/>
                  </a:outerShdw>
                </a:effectLst>
              </a:rPr>
              <a:t>tiến</a:t>
            </a:r>
            <a:r>
              <a:rPr lang="en-US" sz="2400" b="1" kern="0" dirty="0" smtClean="0">
                <a:solidFill>
                  <a:srgbClr val="99FF33"/>
                </a:solidFill>
                <a:effectLst>
                  <a:outerShdw blurRad="38100" dist="38100" dir="2700000" algn="tl">
                    <a:srgbClr val="000000"/>
                  </a:outerShdw>
                </a:effectLst>
              </a:rPr>
              <a:t>: </a:t>
            </a:r>
            <a:r>
              <a:rPr lang="en-US" sz="2400" kern="0" dirty="0" smtClean="0"/>
              <a:t>(</a:t>
            </a:r>
            <a:r>
              <a:rPr lang="en-US" sz="2400" kern="0" dirty="0" err="1" smtClean="0"/>
              <a:t>tham</a:t>
            </a:r>
            <a:r>
              <a:rPr lang="en-US" sz="2400" kern="0" dirty="0" smtClean="0"/>
              <a:t> </a:t>
            </a:r>
            <a:r>
              <a:rPr lang="en-US" sz="2400" kern="0" dirty="0" err="1" smtClean="0"/>
              <a:t>khảo</a:t>
            </a:r>
            <a:r>
              <a:rPr lang="en-US" sz="2400" kern="0" dirty="0" smtClean="0"/>
              <a:t> QĐ 24)</a:t>
            </a:r>
            <a:endParaRPr kumimoji="0" lang="en-US" sz="2500" i="0" u="none" strike="noStrike" kern="0" cap="none" spc="0" normalizeH="0" noProof="0" dirty="0" smtClean="0">
              <a:ln>
                <a:noFill/>
              </a:ln>
              <a:uLnTx/>
              <a:uFillTx/>
              <a:latin typeface="+mj-lt"/>
              <a:ea typeface="+mn-ea"/>
              <a:cs typeface="+mn-cs"/>
            </a:endParaRPr>
          </a:p>
          <a:p>
            <a:pPr algn="just">
              <a:lnSpc>
                <a:spcPct val="120000"/>
              </a:lnSpc>
              <a:spcBef>
                <a:spcPts val="1200"/>
              </a:spcBef>
            </a:pPr>
            <a:endParaRPr kumimoji="0" lang="en-US" sz="2600" i="0" u="none" strike="noStrike" kern="0" cap="none" spc="0" normalizeH="0" baseline="0" noProof="0" dirty="0" smtClean="0">
              <a:ln>
                <a:noFill/>
              </a:ln>
              <a:solidFill>
                <a:srgbClr val="99FF33"/>
              </a:solidFill>
              <a:uLnTx/>
              <a:uFillTx/>
              <a:latin typeface="+mj-lt"/>
              <a:ea typeface="+mn-ea"/>
              <a:cs typeface="+mn-cs"/>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28600" y="0"/>
            <a:ext cx="8686800" cy="6705600"/>
          </a:xfrm>
          <a:prstGeom prst="rect">
            <a:avLst/>
          </a:prstGeom>
        </p:spPr>
        <p:txBody>
          <a:bodyPr/>
          <a:lstStyle/>
          <a:p>
            <a:pPr algn="just">
              <a:spcBef>
                <a:spcPts val="0"/>
              </a:spcBef>
            </a:pPr>
            <a:r>
              <a:rPr kumimoji="0" lang="en-US" sz="2400" b="1" i="0" u="none" strike="noStrike" kern="0" cap="none" spc="0" normalizeH="0" baseline="0" noProof="0" dirty="0" smtClean="0">
                <a:ln>
                  <a:noFill/>
                </a:ln>
                <a:solidFill>
                  <a:srgbClr val="99FF33"/>
                </a:solidFill>
                <a:effectLst>
                  <a:outerShdw blurRad="38100" dist="38100" dir="2700000" algn="tl">
                    <a:srgbClr val="000000"/>
                  </a:outerShdw>
                </a:effectLst>
                <a:uLnTx/>
                <a:uFillTx/>
                <a:latin typeface="+mn-lt"/>
                <a:cs typeface="+mn-cs"/>
              </a:rPr>
              <a:t>8. </a:t>
            </a:r>
            <a:r>
              <a:rPr kumimoji="0" lang="en-US" sz="2400" b="1" i="0" u="none" strike="noStrike" kern="0" cap="none" spc="-20" normalizeH="0" baseline="0" noProof="0" dirty="0" err="1" smtClean="0">
                <a:ln>
                  <a:noFill/>
                </a:ln>
                <a:solidFill>
                  <a:srgbClr val="99FF33"/>
                </a:solidFill>
                <a:effectLst>
                  <a:outerShdw blurRad="38100" dist="38100" dir="2700000" algn="tl">
                    <a:srgbClr val="000000"/>
                  </a:outerShdw>
                </a:effectLst>
                <a:uLnTx/>
                <a:uFillTx/>
                <a:latin typeface="+mn-lt"/>
                <a:cs typeface="+mn-cs"/>
              </a:rPr>
              <a:t>Huy</a:t>
            </a:r>
            <a:r>
              <a:rPr kumimoji="0" lang="en-US" sz="2400" b="1" i="0" u="none" strike="noStrike" kern="0" cap="none" spc="-20" normalizeH="0" baseline="0" noProof="0" dirty="0" smtClean="0">
                <a:ln>
                  <a:noFill/>
                </a:ln>
                <a:solidFill>
                  <a:srgbClr val="99FF33"/>
                </a:solidFill>
                <a:effectLst>
                  <a:outerShdw blurRad="38100" dist="38100" dir="2700000" algn="tl">
                    <a:srgbClr val="000000"/>
                  </a:outerShdw>
                </a:effectLst>
                <a:uLnTx/>
                <a:uFillTx/>
                <a:latin typeface="+mn-lt"/>
                <a:cs typeface="+mn-cs"/>
              </a:rPr>
              <a:t> </a:t>
            </a:r>
            <a:r>
              <a:rPr kumimoji="0" lang="en-US" sz="2400" b="1" i="0" u="none" strike="noStrike" kern="0" cap="none" spc="-20" normalizeH="0" baseline="0" noProof="0" dirty="0" err="1" smtClean="0">
                <a:ln>
                  <a:noFill/>
                </a:ln>
                <a:solidFill>
                  <a:srgbClr val="99FF33"/>
                </a:solidFill>
                <a:effectLst>
                  <a:outerShdw blurRad="38100" dist="38100" dir="2700000" algn="tl">
                    <a:srgbClr val="000000"/>
                  </a:outerShdw>
                </a:effectLst>
                <a:uLnTx/>
                <a:uFillTx/>
                <a:latin typeface="+mn-lt"/>
                <a:cs typeface="+mn-cs"/>
              </a:rPr>
              <a:t>hiệu</a:t>
            </a:r>
            <a:r>
              <a:rPr kumimoji="0" lang="en-US" sz="2400" b="1" i="0" u="none" strike="noStrike" kern="0" cap="none" spc="-20" normalizeH="0" noProof="0" dirty="0" smtClean="0">
                <a:ln>
                  <a:noFill/>
                </a:ln>
                <a:solidFill>
                  <a:srgbClr val="99FF33"/>
                </a:solidFill>
                <a:effectLst>
                  <a:outerShdw blurRad="38100" dist="38100" dir="2700000" algn="tl">
                    <a:srgbClr val="000000"/>
                  </a:outerShdw>
                </a:effectLst>
                <a:uLnTx/>
                <a:uFillTx/>
                <a:latin typeface="+mn-lt"/>
                <a:cs typeface="+mn-cs"/>
              </a:rPr>
              <a:t> TPHCM </a:t>
            </a:r>
            <a:r>
              <a:rPr lang="en-US" sz="2400" b="1" dirty="0" smtClean="0">
                <a:solidFill>
                  <a:srgbClr val="FF0000"/>
                </a:solidFill>
              </a:rPr>
              <a:t>(</a:t>
            </a:r>
            <a:r>
              <a:rPr lang="en-US" sz="2400" b="1" dirty="0" err="1" smtClean="0">
                <a:solidFill>
                  <a:srgbClr val="FF0000"/>
                </a:solidFill>
              </a:rPr>
              <a:t>Điều</a:t>
            </a:r>
            <a:r>
              <a:rPr lang="en-US" sz="2400" b="1" dirty="0" smtClean="0">
                <a:solidFill>
                  <a:srgbClr val="FF0000"/>
                </a:solidFill>
              </a:rPr>
              <a:t> 21) </a:t>
            </a:r>
            <a:r>
              <a:rPr lang="en-US" sz="2400" spc="-20" dirty="0" err="1" smtClean="0"/>
              <a:t>cá</a:t>
            </a:r>
            <a:r>
              <a:rPr lang="en-US" sz="2400" spc="-20" dirty="0" smtClean="0"/>
              <a:t> </a:t>
            </a:r>
            <a:r>
              <a:rPr lang="en-US" sz="2400" spc="-20" dirty="0" err="1" smtClean="0"/>
              <a:t>nhân</a:t>
            </a:r>
            <a:r>
              <a:rPr lang="en-US" sz="2400" spc="-20" dirty="0" smtClean="0"/>
              <a:t> </a:t>
            </a:r>
            <a:r>
              <a:rPr lang="en-US" sz="2400" spc="-20" dirty="0" err="1" smtClean="0"/>
              <a:t>chỉ</a:t>
            </a:r>
            <a:r>
              <a:rPr lang="en-US" sz="2400" spc="-20" dirty="0" smtClean="0"/>
              <a:t> </a:t>
            </a:r>
            <a:r>
              <a:rPr lang="en-US" sz="2400" spc="-20" dirty="0" err="1" smtClean="0"/>
              <a:t>được</a:t>
            </a:r>
            <a:r>
              <a:rPr lang="en-US" sz="2400" spc="-20" dirty="0" smtClean="0"/>
              <a:t> </a:t>
            </a:r>
            <a:r>
              <a:rPr lang="en-US" sz="2400" spc="-20" dirty="0" err="1" smtClean="0"/>
              <a:t>tặng</a:t>
            </a:r>
            <a:r>
              <a:rPr lang="en-US" sz="2400" spc="-20" dirty="0" smtClean="0"/>
              <a:t> </a:t>
            </a:r>
            <a:r>
              <a:rPr lang="en-US" sz="2400" spc="-20" dirty="0" err="1" smtClean="0">
                <a:solidFill>
                  <a:srgbClr val="FFFF00"/>
                </a:solidFill>
              </a:rPr>
              <a:t>một</a:t>
            </a:r>
            <a:r>
              <a:rPr lang="en-US" sz="2400" spc="-20" dirty="0" smtClean="0">
                <a:solidFill>
                  <a:srgbClr val="FFFF00"/>
                </a:solidFill>
              </a:rPr>
              <a:t> </a:t>
            </a:r>
            <a:r>
              <a:rPr lang="en-US" sz="2400" spc="-20" dirty="0" err="1" smtClean="0">
                <a:solidFill>
                  <a:srgbClr val="FFFF00"/>
                </a:solidFill>
              </a:rPr>
              <a:t>lần</a:t>
            </a:r>
            <a:r>
              <a:rPr lang="en-US" sz="2400" spc="-20" dirty="0" smtClean="0">
                <a:solidFill>
                  <a:srgbClr val="FFFF00"/>
                </a:solidFill>
              </a:rPr>
              <a:t>*, </a:t>
            </a:r>
            <a:r>
              <a:rPr lang="en-US" sz="2400" spc="-20" dirty="0" err="1" smtClean="0">
                <a:solidFill>
                  <a:srgbClr val="FFFF00"/>
                </a:solidFill>
              </a:rPr>
              <a:t>không</a:t>
            </a:r>
            <a:r>
              <a:rPr lang="en-US" sz="2400" spc="-20" dirty="0" smtClean="0">
                <a:solidFill>
                  <a:srgbClr val="FFFF00"/>
                </a:solidFill>
              </a:rPr>
              <a:t> </a:t>
            </a:r>
            <a:r>
              <a:rPr lang="en-US" sz="2400" spc="-20" dirty="0" err="1" smtClean="0">
                <a:solidFill>
                  <a:srgbClr val="FFFF00"/>
                </a:solidFill>
              </a:rPr>
              <a:t>kèm</a:t>
            </a:r>
            <a:r>
              <a:rPr lang="en-US" sz="2400" spc="-20" dirty="0" smtClean="0">
                <a:solidFill>
                  <a:srgbClr val="FFFF00"/>
                </a:solidFill>
              </a:rPr>
              <a:t> </a:t>
            </a:r>
            <a:r>
              <a:rPr lang="en-US" sz="2400" spc="-20" dirty="0" err="1" smtClean="0">
                <a:solidFill>
                  <a:srgbClr val="FFFF00"/>
                </a:solidFill>
              </a:rPr>
              <a:t>theo</a:t>
            </a:r>
            <a:r>
              <a:rPr lang="en-US" sz="2400" spc="-20" dirty="0" smtClean="0">
                <a:solidFill>
                  <a:srgbClr val="FFFF00"/>
                </a:solidFill>
              </a:rPr>
              <a:t> </a:t>
            </a:r>
            <a:r>
              <a:rPr lang="en-US" sz="2400" spc="-20" dirty="0" err="1" smtClean="0">
                <a:solidFill>
                  <a:srgbClr val="FFFF00"/>
                </a:solidFill>
              </a:rPr>
              <a:t>tiền</a:t>
            </a:r>
            <a:r>
              <a:rPr lang="en-US" sz="2400" spc="-20" dirty="0" smtClean="0">
                <a:solidFill>
                  <a:srgbClr val="FFFF00"/>
                </a:solidFill>
              </a:rPr>
              <a:t> </a:t>
            </a:r>
            <a:r>
              <a:rPr lang="en-US" sz="2400" spc="-20" dirty="0" err="1" smtClean="0">
                <a:solidFill>
                  <a:srgbClr val="FFFF00"/>
                </a:solidFill>
              </a:rPr>
              <a:t>thưởng</a:t>
            </a:r>
            <a:r>
              <a:rPr lang="en-US" sz="2400" spc="-20" dirty="0" smtClean="0"/>
              <a:t>, </a:t>
            </a:r>
            <a:r>
              <a:rPr lang="vi-VN" sz="2400" kern="0" spc="-20" dirty="0" smtClean="0"/>
              <a:t>không vi phạm pháp luật hoặc bị xử lý kỷ luật từ hình thức cảnh cáo trở lên</a:t>
            </a:r>
            <a:r>
              <a:rPr lang="en-US" sz="2400" kern="0" spc="-20" dirty="0" smtClean="0"/>
              <a:t>.</a:t>
            </a:r>
            <a:endParaRPr kumimoji="0" lang="en-US" sz="2400" b="1" i="0" u="none" strike="noStrike" kern="0" cap="none" spc="-20" normalizeH="0" noProof="0" dirty="0" smtClean="0">
              <a:ln>
                <a:noFill/>
              </a:ln>
              <a:solidFill>
                <a:srgbClr val="99FF33"/>
              </a:solidFill>
              <a:effectLst>
                <a:outerShdw blurRad="38100" dist="38100" dir="2700000" algn="tl">
                  <a:srgbClr val="000000"/>
                </a:outerShdw>
              </a:effectLst>
              <a:uLnTx/>
              <a:uFillTx/>
              <a:latin typeface="+mn-lt"/>
              <a:cs typeface="+mn-cs"/>
            </a:endParaRPr>
          </a:p>
          <a:p>
            <a:pPr algn="just">
              <a:spcBef>
                <a:spcPts val="0"/>
              </a:spcBef>
            </a:pPr>
            <a:r>
              <a:rPr lang="en-US" sz="2400" kern="0" spc="-20" dirty="0" smtClean="0">
                <a:solidFill>
                  <a:srgbClr val="FFFF00"/>
                </a:solidFill>
                <a:latin typeface="+mn-lt"/>
                <a:cs typeface="+mn-cs"/>
              </a:rPr>
              <a:t>- Đ</a:t>
            </a:r>
            <a:r>
              <a:rPr lang="vi-VN" sz="2400" kern="0" spc="-20" dirty="0" smtClean="0">
                <a:solidFill>
                  <a:srgbClr val="FFFF00"/>
                </a:solidFill>
                <a:latin typeface="+mn-lt"/>
                <a:cs typeface="+mn-cs"/>
              </a:rPr>
              <a:t>ối với các cá nhân có bình xét thi đua hàng năm:</a:t>
            </a:r>
            <a:r>
              <a:rPr lang="vi-VN" sz="2400" kern="0" spc="-20" dirty="0" smtClean="0">
                <a:latin typeface="+mn-lt"/>
                <a:cs typeface="+mn-cs"/>
              </a:rPr>
              <a:t> thời gian công tác từ 10 năm </a:t>
            </a:r>
            <a:r>
              <a:rPr lang="vi-VN" sz="2400" kern="0" spc="-20" dirty="0" smtClean="0">
                <a:solidFill>
                  <a:srgbClr val="FFFF00"/>
                </a:solidFill>
                <a:latin typeface="+mn-lt"/>
                <a:cs typeface="+mn-cs"/>
              </a:rPr>
              <a:t>trở lên</a:t>
            </a:r>
            <a:r>
              <a:rPr lang="vi-VN" sz="2400" kern="0" spc="-20" dirty="0" smtClean="0">
                <a:latin typeface="+mn-lt"/>
                <a:cs typeface="+mn-cs"/>
              </a:rPr>
              <a:t>, ít nhất đạt 01 CSTĐTP và 01 BKUB</a:t>
            </a:r>
          </a:p>
          <a:p>
            <a:pPr algn="just">
              <a:spcBef>
                <a:spcPts val="0"/>
              </a:spcBef>
            </a:pPr>
            <a:r>
              <a:rPr lang="en-US" sz="2400" kern="0" spc="-20" dirty="0" smtClean="0">
                <a:solidFill>
                  <a:srgbClr val="FFFF00"/>
                </a:solidFill>
                <a:latin typeface="+mn-lt"/>
                <a:cs typeface="+mn-cs"/>
              </a:rPr>
              <a:t>- </a:t>
            </a:r>
            <a:r>
              <a:rPr lang="vi-VN" sz="2400" kern="0" spc="-20" dirty="0" smtClean="0">
                <a:solidFill>
                  <a:srgbClr val="FFFF00"/>
                </a:solidFill>
                <a:latin typeface="+mn-lt"/>
                <a:cs typeface="+mn-cs"/>
              </a:rPr>
              <a:t>Đối với các cá nhân khác không nằm trong diện bình xét danh hiệu thi đua hàng năm:</a:t>
            </a:r>
            <a:r>
              <a:rPr lang="vi-VN" sz="2400" kern="0" spc="-20" dirty="0" smtClean="0">
                <a:latin typeface="+mn-lt"/>
                <a:cs typeface="+mn-cs"/>
              </a:rPr>
              <a:t> căn cứ theo thành tích đóng góp cụ thể, trong thời gian 05 năm tính đến thời điểm đề nghị phải được 02 BKUB.</a:t>
            </a:r>
          </a:p>
          <a:p>
            <a:pPr algn="just">
              <a:spcBef>
                <a:spcPts val="0"/>
              </a:spcBef>
            </a:pPr>
            <a:r>
              <a:rPr lang="en-US" sz="2400" kern="0" spc="-20" dirty="0" smtClean="0">
                <a:solidFill>
                  <a:srgbClr val="FFFF00"/>
                </a:solidFill>
                <a:latin typeface="+mn-lt"/>
                <a:cs typeface="+mn-cs"/>
              </a:rPr>
              <a:t>- </a:t>
            </a:r>
            <a:r>
              <a:rPr lang="vi-VN" sz="2400" kern="0" spc="-20" dirty="0" smtClean="0">
                <a:solidFill>
                  <a:srgbClr val="FFFF00"/>
                </a:solidFill>
                <a:latin typeface="+mn-lt"/>
                <a:cs typeface="+mn-cs"/>
              </a:rPr>
              <a:t>Đối với Đại biểu </a:t>
            </a:r>
            <a:r>
              <a:rPr lang="en-US" sz="2400" kern="0" spc="-20" dirty="0" smtClean="0">
                <a:solidFill>
                  <a:srgbClr val="FFFF00"/>
                </a:solidFill>
                <a:latin typeface="+mn-lt"/>
                <a:cs typeface="+mn-cs"/>
              </a:rPr>
              <a:t>HĐND</a:t>
            </a:r>
            <a:r>
              <a:rPr lang="vi-VN" sz="2400" kern="0" spc="-20" dirty="0" smtClean="0">
                <a:solidFill>
                  <a:srgbClr val="FFFF00"/>
                </a:solidFill>
                <a:latin typeface="+mn-lt"/>
                <a:cs typeface="+mn-cs"/>
              </a:rPr>
              <a:t>:</a:t>
            </a:r>
            <a:r>
              <a:rPr lang="vi-VN" sz="2400" kern="0" spc="-20" dirty="0" smtClean="0">
                <a:latin typeface="+mn-lt"/>
                <a:cs typeface="+mn-cs"/>
              </a:rPr>
              <a:t> có thời gian tham gia ít nhất 01 nhiệm kỳ cấp thành phố hoặc ít nhất 02 nhiệm kỳ cấp huyện và cấp xã.</a:t>
            </a:r>
          </a:p>
          <a:p>
            <a:pPr algn="just">
              <a:spcBef>
                <a:spcPts val="0"/>
              </a:spcBef>
              <a:buFontTx/>
              <a:buChar char="-"/>
            </a:pPr>
            <a:r>
              <a:rPr lang="en-US" sz="2400" kern="0" spc="-20" dirty="0" smtClean="0">
                <a:latin typeface="+mn-lt"/>
                <a:cs typeface="+mn-cs"/>
              </a:rPr>
              <a:t> </a:t>
            </a:r>
            <a:r>
              <a:rPr lang="vi-VN" sz="2400" kern="0" spc="-20" dirty="0" smtClean="0">
                <a:latin typeface="+mn-lt"/>
                <a:cs typeface="+mn-cs"/>
              </a:rPr>
              <a:t>Đối với người nước ngoài</a:t>
            </a:r>
            <a:r>
              <a:rPr lang="en-US" sz="2400" kern="0" spc="-20" dirty="0" smtClean="0">
                <a:latin typeface="+mn-lt"/>
                <a:cs typeface="+mn-cs"/>
              </a:rPr>
              <a:t> </a:t>
            </a:r>
            <a:r>
              <a:rPr lang="en-US" sz="2400" kern="0" spc="-20" dirty="0" err="1" smtClean="0">
                <a:latin typeface="+mn-lt"/>
                <a:cs typeface="+mn-cs"/>
              </a:rPr>
              <a:t>có</a:t>
            </a:r>
            <a:r>
              <a:rPr lang="en-US" sz="2400" kern="0" spc="-20" dirty="0" smtClean="0">
                <a:latin typeface="+mn-lt"/>
                <a:cs typeface="+mn-cs"/>
              </a:rPr>
              <a:t> </a:t>
            </a:r>
            <a:r>
              <a:rPr lang="en-US" sz="2400" kern="0" spc="-20" dirty="0" err="1" smtClean="0">
                <a:latin typeface="+mn-lt"/>
                <a:cs typeface="+mn-cs"/>
              </a:rPr>
              <a:t>đóng</a:t>
            </a:r>
            <a:r>
              <a:rPr lang="en-US" sz="2400" kern="0" spc="-20" dirty="0" smtClean="0">
                <a:latin typeface="+mn-lt"/>
                <a:cs typeface="+mn-cs"/>
              </a:rPr>
              <a:t> </a:t>
            </a:r>
            <a:r>
              <a:rPr lang="en-US" sz="2400" kern="0" spc="-20" dirty="0" err="1" smtClean="0">
                <a:latin typeface="+mn-lt"/>
                <a:cs typeface="+mn-cs"/>
              </a:rPr>
              <a:t>góp</a:t>
            </a:r>
            <a:r>
              <a:rPr lang="en-US" sz="2400" kern="0" spc="-20" dirty="0" smtClean="0">
                <a:latin typeface="+mn-lt"/>
                <a:cs typeface="+mn-cs"/>
              </a:rPr>
              <a:t> </a:t>
            </a:r>
            <a:r>
              <a:rPr lang="en-US" sz="2400" kern="0" spc="-20" dirty="0" err="1" smtClean="0">
                <a:latin typeface="+mn-lt"/>
                <a:cs typeface="+mn-cs"/>
              </a:rPr>
              <a:t>cho</a:t>
            </a:r>
            <a:r>
              <a:rPr lang="en-US" sz="2400" kern="0" spc="-20" dirty="0" smtClean="0">
                <a:latin typeface="+mn-lt"/>
                <a:cs typeface="+mn-cs"/>
              </a:rPr>
              <a:t> </a:t>
            </a:r>
            <a:r>
              <a:rPr lang="en-US" sz="2400" kern="0" spc="-20" dirty="0" err="1" smtClean="0">
                <a:latin typeface="+mn-lt"/>
                <a:cs typeface="+mn-cs"/>
              </a:rPr>
              <a:t>thành</a:t>
            </a:r>
            <a:r>
              <a:rPr lang="en-US" sz="2400" kern="0" spc="-20" dirty="0" smtClean="0">
                <a:latin typeface="+mn-lt"/>
                <a:cs typeface="+mn-cs"/>
              </a:rPr>
              <a:t> </a:t>
            </a:r>
            <a:r>
              <a:rPr lang="en-US" sz="2400" kern="0" spc="-20" dirty="0" err="1" smtClean="0">
                <a:latin typeface="+mn-lt"/>
                <a:cs typeface="+mn-cs"/>
              </a:rPr>
              <a:t>phố</a:t>
            </a:r>
            <a:r>
              <a:rPr lang="en-US" sz="2400" kern="0" spc="-20" dirty="0" smtClean="0">
                <a:latin typeface="+mn-lt"/>
                <a:cs typeface="+mn-cs"/>
              </a:rPr>
              <a:t>.</a:t>
            </a:r>
            <a:endParaRPr lang="vi-VN" sz="2400" kern="0" spc="-20" dirty="0" smtClean="0">
              <a:latin typeface="+mn-lt"/>
              <a:cs typeface="+mn-cs"/>
            </a:endParaRPr>
          </a:p>
          <a:p>
            <a:pPr algn="just">
              <a:spcBef>
                <a:spcPts val="0"/>
              </a:spcBef>
            </a:pPr>
            <a:r>
              <a:rPr lang="en-US" sz="2400" b="1" kern="0" dirty="0" smtClean="0">
                <a:solidFill>
                  <a:srgbClr val="99FF33"/>
                </a:solidFill>
                <a:effectLst>
                  <a:outerShdw blurRad="38100" dist="38100" dir="2700000" algn="tl">
                    <a:srgbClr val="000000"/>
                  </a:outerShdw>
                </a:effectLst>
                <a:latin typeface="+mn-lt"/>
              </a:rPr>
              <a:t>9. </a:t>
            </a:r>
            <a:r>
              <a:rPr lang="en-US" sz="2400" b="1" kern="0" dirty="0" err="1" smtClean="0">
                <a:solidFill>
                  <a:srgbClr val="99FF33"/>
                </a:solidFill>
                <a:effectLst>
                  <a:outerShdw blurRad="38100" dist="38100" dir="2700000" algn="tl">
                    <a:srgbClr val="000000"/>
                  </a:outerShdw>
                </a:effectLst>
                <a:latin typeface="+mn-lt"/>
              </a:rPr>
              <a:t>Giấy</a:t>
            </a:r>
            <a:r>
              <a:rPr lang="en-US" sz="2400" b="1" kern="0" dirty="0" smtClean="0">
                <a:solidFill>
                  <a:srgbClr val="99FF33"/>
                </a:solidFill>
                <a:effectLst>
                  <a:outerShdw blurRad="38100" dist="38100" dir="2700000" algn="tl">
                    <a:srgbClr val="000000"/>
                  </a:outerShdw>
                </a:effectLst>
                <a:latin typeface="+mn-lt"/>
              </a:rPr>
              <a:t> </a:t>
            </a:r>
            <a:r>
              <a:rPr lang="en-US" sz="2400" b="1" kern="0" dirty="0" err="1" smtClean="0">
                <a:solidFill>
                  <a:srgbClr val="99FF33"/>
                </a:solidFill>
                <a:effectLst>
                  <a:outerShdw blurRad="38100" dist="38100" dir="2700000" algn="tl">
                    <a:srgbClr val="000000"/>
                  </a:outerShdw>
                </a:effectLst>
                <a:latin typeface="+mn-lt"/>
              </a:rPr>
              <a:t>khen</a:t>
            </a:r>
            <a:r>
              <a:rPr lang="en-US" sz="2400" b="1" kern="0" dirty="0" smtClean="0">
                <a:solidFill>
                  <a:srgbClr val="99FF33"/>
                </a:solidFill>
                <a:effectLst>
                  <a:outerShdw blurRad="38100" dist="38100" dir="2700000" algn="tl">
                    <a:srgbClr val="000000"/>
                  </a:outerShdw>
                </a:effectLst>
                <a:latin typeface="+mn-lt"/>
              </a:rPr>
              <a:t> </a:t>
            </a:r>
            <a:r>
              <a:rPr lang="en-US" sz="2400" b="1" kern="0" dirty="0" err="1" smtClean="0">
                <a:solidFill>
                  <a:srgbClr val="99FF33"/>
                </a:solidFill>
                <a:effectLst>
                  <a:outerShdw blurRad="38100" dist="38100" dir="2700000" algn="tl">
                    <a:srgbClr val="000000"/>
                  </a:outerShdw>
                </a:effectLst>
                <a:latin typeface="+mn-lt"/>
              </a:rPr>
              <a:t>của</a:t>
            </a:r>
            <a:r>
              <a:rPr lang="en-US" sz="2400" b="1" kern="0" dirty="0" smtClean="0">
                <a:solidFill>
                  <a:srgbClr val="99FF33"/>
                </a:solidFill>
                <a:effectLst>
                  <a:outerShdw blurRad="38100" dist="38100" dir="2700000" algn="tl">
                    <a:srgbClr val="000000"/>
                  </a:outerShdw>
                </a:effectLst>
                <a:latin typeface="+mn-lt"/>
              </a:rPr>
              <a:t> </a:t>
            </a:r>
            <a:r>
              <a:rPr lang="en-US" sz="2400" b="1" kern="0" dirty="0" err="1" smtClean="0">
                <a:solidFill>
                  <a:srgbClr val="99FF33"/>
                </a:solidFill>
                <a:effectLst>
                  <a:outerShdw blurRad="38100" dist="38100" dir="2700000" algn="tl">
                    <a:srgbClr val="000000"/>
                  </a:outerShdw>
                </a:effectLst>
                <a:latin typeface="+mn-lt"/>
              </a:rPr>
              <a:t>cơ</a:t>
            </a:r>
            <a:r>
              <a:rPr lang="en-US" sz="2400" b="1" kern="0" dirty="0" smtClean="0">
                <a:solidFill>
                  <a:srgbClr val="99FF33"/>
                </a:solidFill>
                <a:effectLst>
                  <a:outerShdw blurRad="38100" dist="38100" dir="2700000" algn="tl">
                    <a:srgbClr val="000000"/>
                  </a:outerShdw>
                </a:effectLst>
                <a:latin typeface="+mn-lt"/>
              </a:rPr>
              <a:t> </a:t>
            </a:r>
            <a:r>
              <a:rPr lang="en-US" sz="2400" b="1" kern="0" dirty="0" err="1" smtClean="0">
                <a:solidFill>
                  <a:srgbClr val="99FF33"/>
                </a:solidFill>
                <a:effectLst>
                  <a:outerShdw blurRad="38100" dist="38100" dir="2700000" algn="tl">
                    <a:srgbClr val="000000"/>
                  </a:outerShdw>
                </a:effectLst>
                <a:latin typeface="+mn-lt"/>
              </a:rPr>
              <a:t>sở</a:t>
            </a:r>
            <a:r>
              <a:rPr lang="en-US" sz="2400" b="1" kern="0" dirty="0" smtClean="0">
                <a:solidFill>
                  <a:srgbClr val="99FF33"/>
                </a:solidFill>
                <a:effectLst>
                  <a:outerShdw blurRad="38100" dist="38100" dir="2700000" algn="tl">
                    <a:srgbClr val="000000"/>
                  </a:outerShdw>
                </a:effectLst>
                <a:latin typeface="+mn-lt"/>
              </a:rPr>
              <a:t>: </a:t>
            </a:r>
            <a:r>
              <a:rPr lang="en-US" sz="2400" kern="0" dirty="0" err="1" smtClean="0">
                <a:solidFill>
                  <a:srgbClr val="99FF33"/>
                </a:solidFill>
                <a:effectLst>
                  <a:outerShdw blurRad="38100" dist="38100" dir="2700000" algn="tl">
                    <a:srgbClr val="000000"/>
                  </a:outerShdw>
                </a:effectLst>
                <a:latin typeface="+mn-lt"/>
              </a:rPr>
              <a:t>phân</a:t>
            </a:r>
            <a:r>
              <a:rPr lang="en-US" sz="2400" kern="0" dirty="0" smtClean="0">
                <a:solidFill>
                  <a:srgbClr val="99FF33"/>
                </a:solidFill>
                <a:effectLst>
                  <a:outerShdw blurRad="38100" dist="38100" dir="2700000" algn="tl">
                    <a:srgbClr val="000000"/>
                  </a:outerShdw>
                </a:effectLst>
                <a:latin typeface="+mn-lt"/>
              </a:rPr>
              <a:t> chia </a:t>
            </a:r>
            <a:r>
              <a:rPr lang="en-US" sz="2400" kern="0" dirty="0" err="1" smtClean="0">
                <a:solidFill>
                  <a:srgbClr val="99FF33"/>
                </a:solidFill>
                <a:effectLst>
                  <a:outerShdw blurRad="38100" dist="38100" dir="2700000" algn="tl">
                    <a:srgbClr val="000000"/>
                  </a:outerShdw>
                </a:effectLst>
                <a:latin typeface="+mn-lt"/>
              </a:rPr>
              <a:t>theo</a:t>
            </a:r>
            <a:r>
              <a:rPr lang="en-US" sz="2400" kern="0" dirty="0" smtClean="0">
                <a:solidFill>
                  <a:srgbClr val="99FF33"/>
                </a:solidFill>
                <a:effectLst>
                  <a:outerShdw blurRad="38100" dist="38100" dir="2700000" algn="tl">
                    <a:srgbClr val="000000"/>
                  </a:outerShdw>
                </a:effectLst>
                <a:latin typeface="+mn-lt"/>
              </a:rPr>
              <a:t> </a:t>
            </a:r>
            <a:r>
              <a:rPr lang="en-US" sz="2400" kern="0" dirty="0" err="1" smtClean="0">
                <a:solidFill>
                  <a:srgbClr val="99FF33"/>
                </a:solidFill>
                <a:effectLst>
                  <a:outerShdw blurRad="38100" dist="38100" dir="2700000" algn="tl">
                    <a:srgbClr val="000000"/>
                  </a:outerShdw>
                </a:effectLst>
                <a:latin typeface="+mn-lt"/>
              </a:rPr>
              <a:t>loại</a:t>
            </a:r>
            <a:r>
              <a:rPr lang="en-US" sz="2400" kern="0" dirty="0" smtClean="0">
                <a:solidFill>
                  <a:srgbClr val="99FF33"/>
                </a:solidFill>
                <a:effectLst>
                  <a:outerShdw blurRad="38100" dist="38100" dir="2700000" algn="tl">
                    <a:srgbClr val="000000"/>
                  </a:outerShdw>
                </a:effectLst>
                <a:latin typeface="+mn-lt"/>
              </a:rPr>
              <a:t> </a:t>
            </a:r>
            <a:r>
              <a:rPr lang="en-US" sz="2400" kern="0" dirty="0" err="1" smtClean="0">
                <a:solidFill>
                  <a:srgbClr val="99FF33"/>
                </a:solidFill>
                <a:effectLst>
                  <a:outerShdw blurRad="38100" dist="38100" dir="2700000" algn="tl">
                    <a:srgbClr val="000000"/>
                  </a:outerShdw>
                </a:effectLst>
                <a:latin typeface="+mn-lt"/>
              </a:rPr>
              <a:t>khen</a:t>
            </a:r>
            <a:r>
              <a:rPr lang="en-US" sz="2400" kern="0" dirty="0" smtClean="0">
                <a:solidFill>
                  <a:srgbClr val="99FF33"/>
                </a:solidFill>
                <a:effectLst>
                  <a:outerShdw blurRad="38100" dist="38100" dir="2700000" algn="tl">
                    <a:srgbClr val="000000"/>
                  </a:outerShdw>
                </a:effectLst>
                <a:latin typeface="+mn-lt"/>
              </a:rPr>
              <a:t> </a:t>
            </a:r>
            <a:r>
              <a:rPr lang="en-US" sz="2400" kern="0" dirty="0" err="1" smtClean="0">
                <a:solidFill>
                  <a:srgbClr val="99FF33"/>
                </a:solidFill>
                <a:effectLst>
                  <a:outerShdw blurRad="38100" dist="38100" dir="2700000" algn="tl">
                    <a:srgbClr val="000000"/>
                  </a:outerShdw>
                </a:effectLst>
                <a:latin typeface="+mn-lt"/>
              </a:rPr>
              <a:t>thưởng</a:t>
            </a:r>
            <a:r>
              <a:rPr lang="en-US" sz="2400" b="1" kern="0" dirty="0" smtClean="0">
                <a:solidFill>
                  <a:srgbClr val="99FF33"/>
                </a:solidFill>
                <a:effectLst>
                  <a:outerShdw blurRad="38100" dist="38100" dir="2700000" algn="tl">
                    <a:srgbClr val="000000"/>
                  </a:outerShdw>
                </a:effectLst>
                <a:latin typeface="+mn-lt"/>
              </a:rPr>
              <a:t> </a:t>
            </a:r>
            <a:r>
              <a:rPr lang="en-US" sz="2400" kern="0" dirty="0" err="1" smtClean="0">
                <a:solidFill>
                  <a:srgbClr val="99FF33"/>
                </a:solidFill>
                <a:latin typeface="+mn-lt"/>
              </a:rPr>
              <a:t>tương</a:t>
            </a:r>
            <a:r>
              <a:rPr lang="en-US" sz="2400" kern="0" dirty="0" smtClean="0">
                <a:solidFill>
                  <a:srgbClr val="99FF33"/>
                </a:solidFill>
                <a:latin typeface="+mn-lt"/>
              </a:rPr>
              <a:t> </a:t>
            </a:r>
            <a:r>
              <a:rPr lang="en-US" sz="2400" kern="0" dirty="0" err="1" smtClean="0">
                <a:solidFill>
                  <a:srgbClr val="99FF33"/>
                </a:solidFill>
                <a:latin typeface="+mn-lt"/>
              </a:rPr>
              <a:t>tự</a:t>
            </a:r>
            <a:r>
              <a:rPr lang="en-US" sz="2400" kern="0" dirty="0" smtClean="0">
                <a:solidFill>
                  <a:srgbClr val="99FF33"/>
                </a:solidFill>
                <a:latin typeface="+mn-lt"/>
              </a:rPr>
              <a:t> </a:t>
            </a:r>
            <a:r>
              <a:rPr lang="en-US" sz="2400" kern="0" dirty="0" err="1" smtClean="0">
                <a:solidFill>
                  <a:srgbClr val="99FF33"/>
                </a:solidFill>
                <a:latin typeface="+mn-lt"/>
              </a:rPr>
              <a:t>như</a:t>
            </a:r>
            <a:r>
              <a:rPr lang="en-US" sz="2400" kern="0" dirty="0" smtClean="0">
                <a:solidFill>
                  <a:srgbClr val="99FF33"/>
                </a:solidFill>
                <a:latin typeface="+mn-lt"/>
              </a:rPr>
              <a:t> BKUB </a:t>
            </a:r>
            <a:r>
              <a:rPr lang="en-US" sz="2400" kern="0" dirty="0" smtClean="0">
                <a:latin typeface="+mn-lt"/>
              </a:rPr>
              <a:t>(</a:t>
            </a:r>
            <a:r>
              <a:rPr lang="en-US" sz="2400" kern="0" dirty="0" err="1" smtClean="0">
                <a:latin typeface="+mn-lt"/>
              </a:rPr>
              <a:t>tiêu</a:t>
            </a:r>
            <a:r>
              <a:rPr lang="en-US" sz="2400" kern="0" dirty="0" smtClean="0">
                <a:latin typeface="+mn-lt"/>
              </a:rPr>
              <a:t> </a:t>
            </a:r>
            <a:r>
              <a:rPr lang="en-US" sz="2400" kern="0" dirty="0" err="1" smtClean="0">
                <a:latin typeface="+mn-lt"/>
              </a:rPr>
              <a:t>chuẩn</a:t>
            </a:r>
            <a:r>
              <a:rPr lang="en-US" sz="2400" kern="0" dirty="0" smtClean="0">
                <a:latin typeface="+mn-lt"/>
              </a:rPr>
              <a:t>, </a:t>
            </a:r>
            <a:r>
              <a:rPr lang="en-US" sz="2400" kern="0" dirty="0" err="1" smtClean="0">
                <a:latin typeface="+mn-lt"/>
              </a:rPr>
              <a:t>điều</a:t>
            </a:r>
            <a:r>
              <a:rPr lang="en-US" sz="2400" kern="0" dirty="0" smtClean="0">
                <a:latin typeface="+mn-lt"/>
              </a:rPr>
              <a:t> </a:t>
            </a:r>
            <a:r>
              <a:rPr lang="en-US" sz="2400" kern="0" dirty="0" err="1" smtClean="0">
                <a:latin typeface="+mn-lt"/>
              </a:rPr>
              <a:t>kiện</a:t>
            </a:r>
            <a:r>
              <a:rPr lang="en-US" sz="2400" kern="0" dirty="0" smtClean="0">
                <a:latin typeface="+mn-lt"/>
              </a:rPr>
              <a:t> </a:t>
            </a:r>
            <a:r>
              <a:rPr lang="en-US" sz="2400" kern="0" dirty="0" err="1" smtClean="0">
                <a:latin typeface="+mn-lt"/>
              </a:rPr>
              <a:t>tham</a:t>
            </a:r>
            <a:r>
              <a:rPr lang="en-US" sz="2400" kern="0" dirty="0" smtClean="0">
                <a:latin typeface="+mn-lt"/>
              </a:rPr>
              <a:t> </a:t>
            </a:r>
            <a:r>
              <a:rPr lang="en-US" sz="2400" kern="0" dirty="0" err="1" smtClean="0">
                <a:latin typeface="+mn-lt"/>
              </a:rPr>
              <a:t>khảo</a:t>
            </a:r>
            <a:r>
              <a:rPr lang="en-US" sz="2400" kern="0" dirty="0" smtClean="0">
                <a:latin typeface="+mn-lt"/>
              </a:rPr>
              <a:t> </a:t>
            </a:r>
            <a:r>
              <a:rPr lang="en-US" sz="2400" kern="0" dirty="0" err="1" smtClean="0">
                <a:latin typeface="+mn-lt"/>
              </a:rPr>
              <a:t>tài</a:t>
            </a:r>
            <a:r>
              <a:rPr lang="en-US" sz="2400" kern="0" dirty="0" smtClean="0">
                <a:latin typeface="+mn-lt"/>
              </a:rPr>
              <a:t> </a:t>
            </a:r>
            <a:r>
              <a:rPr lang="en-US" sz="2400" kern="0" dirty="0" err="1" smtClean="0">
                <a:latin typeface="+mn-lt"/>
              </a:rPr>
              <a:t>liệu</a:t>
            </a:r>
            <a:r>
              <a:rPr lang="en-US" sz="2400" kern="0" dirty="0" smtClean="0">
                <a:latin typeface="+mn-lt"/>
              </a:rPr>
              <a:t>) </a:t>
            </a:r>
            <a:r>
              <a:rPr lang="en-US" sz="2400" b="1" dirty="0" smtClean="0">
                <a:solidFill>
                  <a:srgbClr val="FF0000"/>
                </a:solidFill>
              </a:rPr>
              <a:t>(</a:t>
            </a:r>
            <a:r>
              <a:rPr lang="en-US" sz="2400" b="1" dirty="0" err="1" smtClean="0">
                <a:solidFill>
                  <a:srgbClr val="FF0000"/>
                </a:solidFill>
              </a:rPr>
              <a:t>Điều</a:t>
            </a:r>
            <a:r>
              <a:rPr lang="en-US" sz="2400" b="1" dirty="0" smtClean="0">
                <a:solidFill>
                  <a:srgbClr val="FF0000"/>
                </a:solidFill>
              </a:rPr>
              <a:t> 25)</a:t>
            </a:r>
          </a:p>
          <a:p>
            <a:pPr algn="just">
              <a:spcBef>
                <a:spcPts val="0"/>
              </a:spcBef>
            </a:pPr>
            <a:endParaRPr kumimoji="0" lang="en-US" sz="2500" i="0" u="none" strike="noStrike" kern="0" cap="none" spc="0" normalizeH="0" noProof="0" dirty="0" smtClean="0">
              <a:ln>
                <a:noFill/>
              </a:ln>
              <a:uLnTx/>
              <a:uFillTx/>
              <a:latin typeface="+mn-lt"/>
              <a:ea typeface="+mn-ea"/>
              <a:cs typeface="+mn-cs"/>
            </a:endParaRPr>
          </a:p>
          <a:p>
            <a:pPr algn="just">
              <a:spcBef>
                <a:spcPts val="0"/>
              </a:spcBef>
            </a:pPr>
            <a:endParaRPr kumimoji="0" lang="en-US" sz="2500" i="0" u="none" strike="noStrike" kern="0" cap="none" spc="0" normalizeH="0" baseline="0" noProof="0" dirty="0" smtClean="0">
              <a:ln>
                <a:noFill/>
              </a:ln>
              <a:solidFill>
                <a:srgbClr val="99FF33"/>
              </a:solidFill>
              <a:uLnTx/>
              <a:uFillTx/>
              <a:latin typeface="+mn-lt"/>
              <a:ea typeface="+mn-ea"/>
              <a:cs typeface="+mn-cs"/>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lgn="just">
              <a:spcBef>
                <a:spcPts val="600"/>
              </a:spcBef>
              <a:buFont typeface="Wingdings" pitchFamily="2" charset="2"/>
              <a:buNone/>
              <a:defRPr/>
            </a:pPr>
            <a:r>
              <a:rPr lang="de-DE" sz="2600" b="1" dirty="0" smtClean="0">
                <a:solidFill>
                  <a:srgbClr val="99FF33"/>
                </a:solidFill>
              </a:rPr>
              <a:t>10. Khen thưởng cống hiến</a:t>
            </a:r>
          </a:p>
          <a:p>
            <a:pPr marL="0" lvl="0" indent="0" algn="just">
              <a:spcBef>
                <a:spcPts val="1200"/>
              </a:spcBef>
              <a:buClrTx/>
              <a:buSzTx/>
              <a:buNone/>
              <a:defRPr/>
            </a:pPr>
            <a:r>
              <a:rPr lang="de-DE" sz="2600" b="1" i="1" dirty="0" smtClean="0">
                <a:solidFill>
                  <a:srgbClr val="FFFF00"/>
                </a:solidFill>
              </a:rPr>
              <a:t>- Đối tượng: </a:t>
            </a:r>
            <a:r>
              <a:rPr lang="de-DE" sz="2600" dirty="0" smtClean="0"/>
              <a:t>cá nhân có thành tích cống hiến hoặc thành tích xuất sắc có phạm vi ảnh hưởng và nêu gương trong toàn quốc thuộc trong các lĩnh vực được cấp có thẩm quyền công nhận, đề nghị.</a:t>
            </a:r>
          </a:p>
          <a:p>
            <a:pPr marL="0" lvl="0" indent="0" algn="just">
              <a:spcBef>
                <a:spcPts val="1200"/>
              </a:spcBef>
              <a:buClrTx/>
              <a:buSzTx/>
              <a:buFontTx/>
              <a:buChar char="-"/>
              <a:defRPr/>
            </a:pPr>
            <a:r>
              <a:rPr lang="de-DE" sz="2600" b="1" i="1" dirty="0" smtClean="0">
                <a:solidFill>
                  <a:srgbClr val="FFFF00"/>
                </a:solidFill>
              </a:rPr>
              <a:t> Tiêu chuẩn và điều kiện </a:t>
            </a:r>
            <a:r>
              <a:rPr lang="de-DE" sz="2600" dirty="0" smtClean="0"/>
              <a:t>(như cũ): Thực hiện theo </a:t>
            </a:r>
            <a:r>
              <a:rPr lang="de-DE" sz="2600" i="1" dirty="0" smtClean="0">
                <a:solidFill>
                  <a:srgbClr val="FF0000"/>
                </a:solidFill>
              </a:rPr>
              <a:t>Khoản 1, Điều 16, Điều 17, Điều 18; </a:t>
            </a:r>
            <a:r>
              <a:rPr lang="de-DE" sz="2600" dirty="0" smtClean="0">
                <a:solidFill>
                  <a:srgbClr val="FF0000"/>
                </a:solidFill>
              </a:rPr>
              <a:t>Khoản 3, Điều 22, Điều 23, Điều 24 và </a:t>
            </a:r>
            <a:r>
              <a:rPr lang="de-DE" sz="2600" dirty="0" smtClean="0">
                <a:solidFill>
                  <a:srgbClr val="FF0000"/>
                </a:solidFill>
                <a:latin typeface="Arial" charset="0"/>
              </a:rPr>
              <a:t>Điều 41, 42 </a:t>
            </a:r>
            <a:r>
              <a:rPr lang="de-DE" sz="2600" dirty="0" smtClean="0">
                <a:latin typeface="Arial" charset="0"/>
              </a:rPr>
              <a:t>Nghị định số 91</a:t>
            </a:r>
            <a:r>
              <a:rPr lang="en-US" sz="2600" dirty="0" smtClean="0">
                <a:latin typeface="Arial" charset="0"/>
              </a:rPr>
              <a:t>/2017/ NĐ-CP </a:t>
            </a:r>
            <a:r>
              <a:rPr lang="en-US" sz="2600" dirty="0" err="1" smtClean="0">
                <a:latin typeface="Arial" charset="0"/>
              </a:rPr>
              <a:t>ngày</a:t>
            </a:r>
            <a:r>
              <a:rPr lang="en-US" sz="2600" dirty="0" smtClean="0">
                <a:latin typeface="Arial" charset="0"/>
              </a:rPr>
              <a:t> 31/7/2017 </a:t>
            </a:r>
            <a:r>
              <a:rPr lang="en-US" sz="2600" dirty="0" err="1" smtClean="0">
                <a:latin typeface="Arial" charset="0"/>
              </a:rPr>
              <a:t>của</a:t>
            </a:r>
            <a:r>
              <a:rPr lang="en-US" sz="2600" dirty="0" smtClean="0">
                <a:latin typeface="Arial" charset="0"/>
              </a:rPr>
              <a:t> </a:t>
            </a:r>
            <a:r>
              <a:rPr lang="en-US" sz="2600" dirty="0" err="1" smtClean="0">
                <a:latin typeface="Arial" charset="0"/>
              </a:rPr>
              <a:t>Chính</a:t>
            </a:r>
            <a:r>
              <a:rPr lang="en-US" sz="2600" dirty="0" smtClean="0">
                <a:latin typeface="Arial" charset="0"/>
              </a:rPr>
              <a:t> </a:t>
            </a:r>
            <a:r>
              <a:rPr lang="en-US" sz="2600" dirty="0" err="1" smtClean="0">
                <a:latin typeface="Arial" charset="0"/>
              </a:rPr>
              <a:t>phủ</a:t>
            </a:r>
            <a:r>
              <a:rPr lang="de-DE" sz="2600" dirty="0" smtClean="0">
                <a:latin typeface="Arial" charset="0"/>
              </a:rPr>
              <a:t>. </a:t>
            </a:r>
          </a:p>
          <a:p>
            <a:pPr marL="0" lvl="0" indent="0" algn="just">
              <a:spcBef>
                <a:spcPts val="1200"/>
              </a:spcBef>
              <a:buClrTx/>
              <a:buSzTx/>
              <a:buFontTx/>
              <a:buChar char="-"/>
              <a:defRPr/>
            </a:pPr>
            <a:r>
              <a:rPr lang="de-DE" sz="2600" b="1" i="1" dirty="0" smtClean="0">
                <a:solidFill>
                  <a:srgbClr val="FFFF00"/>
                </a:solidFill>
              </a:rPr>
              <a:t> Quy định chức danh tương đương: </a:t>
            </a:r>
            <a:r>
              <a:rPr lang="de-DE" sz="2600" dirty="0" smtClean="0">
                <a:latin typeface="Arial" charset="0"/>
              </a:rPr>
              <a:t>Bổ sung</a:t>
            </a:r>
          </a:p>
          <a:p>
            <a:pPr marL="0" indent="0" algn="just">
              <a:spcBef>
                <a:spcPts val="1200"/>
              </a:spcBef>
              <a:buFont typeface="Wingdings" pitchFamily="2" charset="2"/>
              <a:buNone/>
              <a:defRPr/>
            </a:pPr>
            <a:r>
              <a:rPr lang="de-DE" sz="2600" dirty="0" smtClean="0">
                <a:latin typeface="Arial" charset="0"/>
              </a:rPr>
              <a:t>+ Chức danh trợ lý UV Bộ Chính trị, PCT Quốc hội, PCT nước, PTTg CP tương đương chức danh Thứ trưởng;</a:t>
            </a:r>
          </a:p>
          <a:p>
            <a:pPr marL="0" indent="0" algn="just">
              <a:spcBef>
                <a:spcPts val="1200"/>
              </a:spcBef>
              <a:buFont typeface="Wingdings" pitchFamily="2" charset="2"/>
              <a:buNone/>
              <a:defRPr/>
            </a:pPr>
            <a:r>
              <a:rPr lang="de-DE" sz="2600" dirty="0" smtClean="0">
                <a:latin typeface="Arial" charset="0"/>
              </a:rPr>
              <a:t>+ </a:t>
            </a:r>
            <a:r>
              <a:rPr lang="de-DE" sz="2600" spc="-40" dirty="0" smtClean="0">
                <a:latin typeface="Arial" charset="0"/>
              </a:rPr>
              <a:t>Chức danh Thường trực Bí thư Quận ủy, Huyện ủy.... tương đương Chủ tịch HĐND, UBND quận, huyện, thị xã...</a:t>
            </a:r>
            <a:endParaRPr lang="en-US" sz="2600" spc="-40" dirty="0" smtClean="0">
              <a:latin typeface="Arial"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6254"/>
            <a:ext cx="8686800" cy="6324600"/>
          </a:xfrm>
        </p:spPr>
        <p:txBody>
          <a:bodyPr/>
          <a:lstStyle/>
          <a:p>
            <a:pPr marL="0" indent="0" algn="ctr">
              <a:buFont typeface="Wingdings" pitchFamily="2" charset="2"/>
              <a:buNone/>
              <a:defRPr/>
            </a:pPr>
            <a:r>
              <a:rPr lang="de-DE" sz="2500" b="1" spc="-100" dirty="0" smtClean="0">
                <a:solidFill>
                  <a:srgbClr val="99FF33"/>
                </a:solidFill>
                <a:latin typeface="+mj-lt"/>
              </a:rPr>
              <a:t>Chương IV: Thẩm quyền quyết định, trao tặng, thủ tục, hồ sơ</a:t>
            </a:r>
            <a:endParaRPr lang="en-US" sz="2500" spc="-100" dirty="0" smtClean="0">
              <a:solidFill>
                <a:srgbClr val="99FF33"/>
              </a:solidFill>
              <a:latin typeface="+mj-lt"/>
            </a:endParaRPr>
          </a:p>
          <a:p>
            <a:pPr algn="just">
              <a:buNone/>
              <a:defRPr/>
            </a:pPr>
            <a:r>
              <a:rPr lang="de-DE" sz="2500" b="1" dirty="0" smtClean="0">
                <a:solidFill>
                  <a:srgbClr val="99FF33"/>
                </a:solidFill>
                <a:latin typeface="+mj-lt"/>
              </a:rPr>
              <a:t>    </a:t>
            </a:r>
            <a:r>
              <a:rPr lang="en-US" sz="2500" b="1" dirty="0" smtClean="0">
                <a:solidFill>
                  <a:srgbClr val="99FF33"/>
                </a:solidFill>
                <a:effectLst/>
                <a:latin typeface="+mj-lt"/>
              </a:rPr>
              <a:t>1. </a:t>
            </a:r>
            <a:r>
              <a:rPr lang="en-US" sz="2500" b="1" dirty="0" err="1" smtClean="0">
                <a:solidFill>
                  <a:srgbClr val="99FF33"/>
                </a:solidFill>
                <a:effectLst/>
                <a:latin typeface="+mj-lt"/>
              </a:rPr>
              <a:t>Thẩm</a:t>
            </a:r>
            <a:r>
              <a:rPr lang="en-US" sz="2500" b="1" dirty="0" smtClean="0">
                <a:solidFill>
                  <a:srgbClr val="99FF33"/>
                </a:solidFill>
                <a:effectLst/>
                <a:latin typeface="+mj-lt"/>
              </a:rPr>
              <a:t> </a:t>
            </a:r>
            <a:r>
              <a:rPr lang="en-US" sz="2500" b="1" dirty="0" err="1" smtClean="0">
                <a:solidFill>
                  <a:srgbClr val="99FF33"/>
                </a:solidFill>
                <a:effectLst/>
                <a:latin typeface="+mj-lt"/>
              </a:rPr>
              <a:t>quyền</a:t>
            </a:r>
            <a:r>
              <a:rPr lang="en-US" sz="2500" b="1" dirty="0" smtClean="0">
                <a:solidFill>
                  <a:srgbClr val="99FF33"/>
                </a:solidFill>
                <a:effectLst/>
                <a:latin typeface="+mj-lt"/>
              </a:rPr>
              <a:t> </a:t>
            </a:r>
            <a:r>
              <a:rPr lang="en-US" sz="2500" b="1" dirty="0" err="1" smtClean="0">
                <a:solidFill>
                  <a:srgbClr val="99FF33"/>
                </a:solidFill>
                <a:effectLst/>
                <a:latin typeface="+mj-lt"/>
              </a:rPr>
              <a:t>xét</a:t>
            </a:r>
            <a:r>
              <a:rPr lang="en-US" sz="2500" b="1" dirty="0" smtClean="0">
                <a:solidFill>
                  <a:srgbClr val="99FF33"/>
                </a:solidFill>
                <a:effectLst/>
                <a:latin typeface="+mj-lt"/>
              </a:rPr>
              <a:t> </a:t>
            </a:r>
            <a:r>
              <a:rPr lang="en-US" sz="2500" b="1" dirty="0" err="1" smtClean="0">
                <a:solidFill>
                  <a:srgbClr val="99FF33"/>
                </a:solidFill>
                <a:effectLst/>
                <a:latin typeface="+mj-lt"/>
              </a:rPr>
              <a:t>công</a:t>
            </a:r>
            <a:r>
              <a:rPr lang="en-US" sz="2500" b="1" dirty="0" smtClean="0">
                <a:solidFill>
                  <a:srgbClr val="99FF33"/>
                </a:solidFill>
                <a:effectLst/>
                <a:latin typeface="+mj-lt"/>
              </a:rPr>
              <a:t> </a:t>
            </a:r>
            <a:r>
              <a:rPr lang="en-US" sz="2500" b="1" dirty="0" err="1" smtClean="0">
                <a:solidFill>
                  <a:srgbClr val="99FF33"/>
                </a:solidFill>
                <a:effectLst/>
                <a:latin typeface="+mj-lt"/>
              </a:rPr>
              <a:t>nhận</a:t>
            </a:r>
            <a:r>
              <a:rPr lang="en-US" sz="2500" b="1" dirty="0" smtClean="0">
                <a:solidFill>
                  <a:srgbClr val="99FF33"/>
                </a:solidFill>
                <a:effectLst/>
                <a:latin typeface="+mj-lt"/>
              </a:rPr>
              <a:t> </a:t>
            </a:r>
            <a:r>
              <a:rPr lang="en-US" sz="2500" b="1" dirty="0" err="1" smtClean="0">
                <a:solidFill>
                  <a:srgbClr val="99FF33"/>
                </a:solidFill>
                <a:effectLst/>
                <a:latin typeface="+mj-lt"/>
              </a:rPr>
              <a:t>các</a:t>
            </a:r>
            <a:r>
              <a:rPr lang="en-US" sz="2500" b="1" dirty="0" smtClean="0">
                <a:solidFill>
                  <a:srgbClr val="99FF33"/>
                </a:solidFill>
                <a:effectLst/>
                <a:latin typeface="+mj-lt"/>
              </a:rPr>
              <a:t> </a:t>
            </a:r>
            <a:r>
              <a:rPr lang="en-US" sz="2500" b="1" dirty="0" err="1" smtClean="0">
                <a:solidFill>
                  <a:srgbClr val="99FF33"/>
                </a:solidFill>
                <a:effectLst/>
                <a:latin typeface="+mj-lt"/>
              </a:rPr>
              <a:t>danh</a:t>
            </a:r>
            <a:r>
              <a:rPr lang="en-US" sz="2500" b="1" dirty="0" smtClean="0">
                <a:solidFill>
                  <a:srgbClr val="99FF33"/>
                </a:solidFill>
                <a:effectLst/>
                <a:latin typeface="+mj-lt"/>
              </a:rPr>
              <a:t> </a:t>
            </a:r>
            <a:r>
              <a:rPr lang="en-US" sz="2500" b="1" dirty="0" err="1" smtClean="0">
                <a:solidFill>
                  <a:srgbClr val="99FF33"/>
                </a:solidFill>
                <a:effectLst/>
                <a:latin typeface="+mj-lt"/>
              </a:rPr>
              <a:t>hiệu</a:t>
            </a:r>
            <a:r>
              <a:rPr lang="en-US" sz="2500" b="1" dirty="0" smtClean="0">
                <a:solidFill>
                  <a:srgbClr val="99FF33"/>
                </a:solidFill>
                <a:effectLst/>
                <a:latin typeface="+mj-lt"/>
              </a:rPr>
              <a:t> </a:t>
            </a:r>
            <a:r>
              <a:rPr lang="en-US" sz="2500" b="1" dirty="0" err="1" smtClean="0">
                <a:solidFill>
                  <a:srgbClr val="99FF33"/>
                </a:solidFill>
                <a:effectLst/>
                <a:latin typeface="+mj-lt"/>
              </a:rPr>
              <a:t>thi</a:t>
            </a:r>
            <a:r>
              <a:rPr lang="en-US" sz="2500" b="1" dirty="0" smtClean="0">
                <a:solidFill>
                  <a:srgbClr val="99FF33"/>
                </a:solidFill>
                <a:effectLst/>
                <a:latin typeface="+mj-lt"/>
              </a:rPr>
              <a:t> </a:t>
            </a:r>
            <a:r>
              <a:rPr lang="en-US" sz="2500" b="1" dirty="0" err="1" smtClean="0">
                <a:solidFill>
                  <a:srgbClr val="99FF33"/>
                </a:solidFill>
                <a:effectLst/>
                <a:latin typeface="+mj-lt"/>
              </a:rPr>
              <a:t>đua</a:t>
            </a:r>
            <a:r>
              <a:rPr lang="en-US" sz="2500" b="1" dirty="0" smtClean="0">
                <a:solidFill>
                  <a:srgbClr val="99FF33"/>
                </a:solidFill>
                <a:effectLst/>
                <a:latin typeface="+mj-lt"/>
              </a:rPr>
              <a:t> </a:t>
            </a:r>
            <a:r>
              <a:rPr lang="en-US" sz="2000" b="1" dirty="0" smtClean="0">
                <a:solidFill>
                  <a:srgbClr val="FF0000"/>
                </a:solidFill>
              </a:rPr>
              <a:t>(</a:t>
            </a:r>
            <a:r>
              <a:rPr lang="en-US" sz="2000" b="1" dirty="0" err="1" smtClean="0">
                <a:solidFill>
                  <a:srgbClr val="FF0000"/>
                </a:solidFill>
              </a:rPr>
              <a:t>Điều</a:t>
            </a:r>
            <a:r>
              <a:rPr lang="en-US" sz="2000" b="1" dirty="0" smtClean="0">
                <a:solidFill>
                  <a:srgbClr val="FF0000"/>
                </a:solidFill>
              </a:rPr>
              <a:t> 26)</a:t>
            </a:r>
            <a:endParaRPr lang="en-US" sz="2500" b="1" dirty="0" smtClean="0">
              <a:solidFill>
                <a:srgbClr val="FF0000"/>
              </a:solidFill>
            </a:endParaRPr>
          </a:p>
          <a:p>
            <a:pPr algn="just">
              <a:buSzPct val="100000"/>
              <a:buFont typeface="Wingdings" pitchFamily="2" charset="2"/>
              <a:buChar char="§"/>
              <a:defRPr/>
            </a:pPr>
            <a:r>
              <a:rPr lang="fr-FR" sz="2500" dirty="0" err="1" smtClean="0">
                <a:solidFill>
                  <a:srgbClr val="FFFF00"/>
                </a:solidFill>
                <a:latin typeface="+mj-lt"/>
              </a:rPr>
              <a:t>Thủ</a:t>
            </a:r>
            <a:r>
              <a:rPr lang="fr-FR" sz="2500" dirty="0" smtClean="0">
                <a:solidFill>
                  <a:srgbClr val="FFFF00"/>
                </a:solidFill>
                <a:latin typeface="+mj-lt"/>
              </a:rPr>
              <a:t> </a:t>
            </a:r>
            <a:r>
              <a:rPr lang="fr-FR" sz="2500" dirty="0" err="1" smtClean="0">
                <a:solidFill>
                  <a:srgbClr val="FFFF00"/>
                </a:solidFill>
                <a:latin typeface="+mj-lt"/>
              </a:rPr>
              <a:t>trưởng</a:t>
            </a:r>
            <a:r>
              <a:rPr lang="fr-FR" sz="2500" dirty="0" smtClean="0">
                <a:solidFill>
                  <a:srgbClr val="FFFF00"/>
                </a:solidFill>
                <a:latin typeface="+mj-lt"/>
              </a:rPr>
              <a:t> </a:t>
            </a:r>
            <a:r>
              <a:rPr lang="fr-FR" sz="2500" dirty="0" err="1" smtClean="0">
                <a:solidFill>
                  <a:srgbClr val="FFFF00"/>
                </a:solidFill>
                <a:latin typeface="+mj-lt"/>
              </a:rPr>
              <a:t>các</a:t>
            </a:r>
            <a:r>
              <a:rPr lang="fr-FR" sz="2500" dirty="0" smtClean="0">
                <a:solidFill>
                  <a:srgbClr val="FFFF00"/>
                </a:solidFill>
                <a:latin typeface="+mj-lt"/>
              </a:rPr>
              <a:t> </a:t>
            </a:r>
            <a:r>
              <a:rPr lang="fr-FR" sz="2500" dirty="0" err="1" smtClean="0">
                <a:solidFill>
                  <a:srgbClr val="FFFF00"/>
                </a:solidFill>
                <a:latin typeface="+mj-lt"/>
              </a:rPr>
              <a:t>cơ</a:t>
            </a:r>
            <a:r>
              <a:rPr lang="fr-FR" sz="2500" dirty="0" smtClean="0">
                <a:solidFill>
                  <a:srgbClr val="FFFF00"/>
                </a:solidFill>
                <a:latin typeface="+mj-lt"/>
              </a:rPr>
              <a:t> </a:t>
            </a:r>
            <a:r>
              <a:rPr lang="fr-FR" sz="2500" dirty="0" err="1" smtClean="0">
                <a:solidFill>
                  <a:srgbClr val="FFFF00"/>
                </a:solidFill>
                <a:latin typeface="+mj-lt"/>
              </a:rPr>
              <a:t>quan</a:t>
            </a:r>
            <a:r>
              <a:rPr lang="fr-FR" sz="2500" dirty="0" smtClean="0">
                <a:solidFill>
                  <a:srgbClr val="FFFF00"/>
                </a:solidFill>
                <a:latin typeface="+mj-lt"/>
              </a:rPr>
              <a:t>, </a:t>
            </a:r>
            <a:r>
              <a:rPr lang="fr-FR" sz="2500" dirty="0" err="1" smtClean="0">
                <a:solidFill>
                  <a:srgbClr val="FFFF00"/>
                </a:solidFill>
                <a:latin typeface="+mj-lt"/>
              </a:rPr>
              <a:t>đơn</a:t>
            </a:r>
            <a:r>
              <a:rPr lang="fr-FR" sz="2500" dirty="0" smtClean="0">
                <a:solidFill>
                  <a:srgbClr val="FFFF00"/>
                </a:solidFill>
                <a:latin typeface="+mj-lt"/>
              </a:rPr>
              <a:t> </a:t>
            </a:r>
            <a:r>
              <a:rPr lang="fr-FR" sz="2500" dirty="0" err="1" smtClean="0">
                <a:solidFill>
                  <a:srgbClr val="FFFF00"/>
                </a:solidFill>
                <a:latin typeface="+mj-lt"/>
              </a:rPr>
              <a:t>vị</a:t>
            </a:r>
            <a:r>
              <a:rPr lang="fr-FR" sz="2500" dirty="0" smtClean="0">
                <a:solidFill>
                  <a:srgbClr val="FFFF00"/>
                </a:solidFill>
                <a:latin typeface="+mj-lt"/>
              </a:rPr>
              <a:t> </a:t>
            </a:r>
            <a:r>
              <a:rPr lang="fr-FR" sz="2500" dirty="0" err="1" smtClean="0">
                <a:solidFill>
                  <a:srgbClr val="FFFF00"/>
                </a:solidFill>
                <a:latin typeface="+mj-lt"/>
              </a:rPr>
              <a:t>thuộc</a:t>
            </a:r>
            <a:r>
              <a:rPr lang="fr-FR" sz="2500" dirty="0" smtClean="0">
                <a:solidFill>
                  <a:srgbClr val="FFFF00"/>
                </a:solidFill>
                <a:latin typeface="+mj-lt"/>
              </a:rPr>
              <a:t> </a:t>
            </a:r>
            <a:r>
              <a:rPr lang="fr-FR" sz="2500" dirty="0" err="1" smtClean="0">
                <a:solidFill>
                  <a:srgbClr val="FFFF00"/>
                </a:solidFill>
                <a:latin typeface="+mj-lt"/>
              </a:rPr>
              <a:t>thành</a:t>
            </a:r>
            <a:r>
              <a:rPr lang="fr-FR" sz="2500" dirty="0" smtClean="0">
                <a:solidFill>
                  <a:srgbClr val="FFFF00"/>
                </a:solidFill>
                <a:latin typeface="+mj-lt"/>
              </a:rPr>
              <a:t> </a:t>
            </a:r>
            <a:r>
              <a:rPr lang="fr-FR" sz="2500" dirty="0" err="1" smtClean="0">
                <a:solidFill>
                  <a:srgbClr val="FFFF00"/>
                </a:solidFill>
                <a:latin typeface="+mj-lt"/>
              </a:rPr>
              <a:t>phố</a:t>
            </a:r>
            <a:r>
              <a:rPr lang="fr-FR" sz="2500" dirty="0" smtClean="0">
                <a:solidFill>
                  <a:srgbClr val="FFFF00"/>
                </a:solidFill>
                <a:latin typeface="+mj-lt"/>
              </a:rPr>
              <a:t>: </a:t>
            </a:r>
            <a:r>
              <a:rPr lang="fr-FR" sz="2500" dirty="0" err="1" smtClean="0">
                <a:latin typeface="+mj-lt"/>
              </a:rPr>
              <a:t>xét</a:t>
            </a:r>
            <a:r>
              <a:rPr lang="fr-FR" sz="2500" dirty="0" smtClean="0">
                <a:latin typeface="+mj-lt"/>
              </a:rPr>
              <a:t> </a:t>
            </a:r>
            <a:r>
              <a:rPr lang="fr-FR" sz="2500" dirty="0" err="1" smtClean="0">
                <a:latin typeface="+mj-lt"/>
              </a:rPr>
              <a:t>tặng</a:t>
            </a:r>
            <a:r>
              <a:rPr lang="fr-FR" sz="2500" dirty="0" smtClean="0">
                <a:latin typeface="+mj-lt"/>
              </a:rPr>
              <a:t> </a:t>
            </a:r>
            <a:r>
              <a:rPr lang="fr-FR" sz="2500" dirty="0" err="1" smtClean="0">
                <a:latin typeface="+mj-lt"/>
              </a:rPr>
              <a:t>danh</a:t>
            </a:r>
            <a:r>
              <a:rPr lang="fr-FR" sz="2500" dirty="0" smtClean="0">
                <a:latin typeface="+mj-lt"/>
              </a:rPr>
              <a:t> </a:t>
            </a:r>
            <a:r>
              <a:rPr lang="fr-FR" sz="2500" dirty="0" err="1" smtClean="0">
                <a:latin typeface="+mj-lt"/>
              </a:rPr>
              <a:t>hiệu</a:t>
            </a:r>
            <a:r>
              <a:rPr lang="fr-FR" sz="2500" dirty="0" smtClean="0">
                <a:latin typeface="+mj-lt"/>
              </a:rPr>
              <a:t> </a:t>
            </a:r>
            <a:r>
              <a:rPr lang="en-US" sz="2500" dirty="0" smtClean="0">
                <a:latin typeface="+mj-lt"/>
              </a:rPr>
              <a:t>“</a:t>
            </a:r>
            <a:r>
              <a:rPr lang="fr-FR" sz="2500" dirty="0" smtClean="0">
                <a:latin typeface="+mj-lt"/>
              </a:rPr>
              <a:t>Lao </a:t>
            </a:r>
            <a:r>
              <a:rPr lang="fr-FR" sz="2500" dirty="0" err="1" smtClean="0">
                <a:latin typeface="+mj-lt"/>
              </a:rPr>
              <a:t>động</a:t>
            </a:r>
            <a:r>
              <a:rPr lang="fr-FR" sz="2500" dirty="0" smtClean="0">
                <a:latin typeface="+mj-lt"/>
              </a:rPr>
              <a:t> </a:t>
            </a:r>
            <a:r>
              <a:rPr lang="fr-FR" sz="2500" dirty="0" err="1" smtClean="0">
                <a:latin typeface="+mj-lt"/>
              </a:rPr>
              <a:t>tiên</a:t>
            </a:r>
            <a:r>
              <a:rPr lang="fr-FR" sz="2500" dirty="0" smtClean="0">
                <a:latin typeface="+mj-lt"/>
              </a:rPr>
              <a:t> </a:t>
            </a:r>
            <a:r>
              <a:rPr lang="fr-FR" sz="2500" dirty="0" err="1" smtClean="0">
                <a:latin typeface="+mj-lt"/>
              </a:rPr>
              <a:t>tiến</a:t>
            </a:r>
            <a:r>
              <a:rPr lang="en-US" sz="2500" dirty="0" smtClean="0">
                <a:latin typeface="+mj-lt"/>
              </a:rPr>
              <a:t>”</a:t>
            </a:r>
            <a:r>
              <a:rPr lang="fr-FR" sz="2500" dirty="0" smtClean="0">
                <a:latin typeface="+mj-lt"/>
              </a:rPr>
              <a:t>, </a:t>
            </a:r>
            <a:r>
              <a:rPr lang="en-US" sz="2500" dirty="0" smtClean="0">
                <a:latin typeface="+mj-lt"/>
              </a:rPr>
              <a:t>“</a:t>
            </a:r>
            <a:r>
              <a:rPr lang="fr-FR" sz="2500" dirty="0" err="1" smtClean="0">
                <a:latin typeface="+mj-lt"/>
              </a:rPr>
              <a:t>Chiến</a:t>
            </a:r>
            <a:r>
              <a:rPr lang="fr-FR" sz="2500" dirty="0" smtClean="0">
                <a:latin typeface="+mj-lt"/>
              </a:rPr>
              <a:t> </a:t>
            </a:r>
            <a:r>
              <a:rPr lang="fr-FR" sz="2500" dirty="0" err="1" smtClean="0">
                <a:latin typeface="+mj-lt"/>
              </a:rPr>
              <a:t>sĩ</a:t>
            </a:r>
            <a:r>
              <a:rPr lang="fr-FR" sz="2500" dirty="0" smtClean="0">
                <a:latin typeface="+mj-lt"/>
              </a:rPr>
              <a:t> </a:t>
            </a:r>
            <a:r>
              <a:rPr lang="fr-FR" sz="2500" dirty="0" err="1" smtClean="0">
                <a:latin typeface="+mj-lt"/>
              </a:rPr>
              <a:t>thi</a:t>
            </a:r>
            <a:r>
              <a:rPr lang="fr-FR" sz="2500" dirty="0" smtClean="0">
                <a:latin typeface="+mj-lt"/>
              </a:rPr>
              <a:t> </a:t>
            </a:r>
            <a:r>
              <a:rPr lang="fr-FR" sz="2500" dirty="0" err="1" smtClean="0">
                <a:latin typeface="+mj-lt"/>
              </a:rPr>
              <a:t>đua</a:t>
            </a:r>
            <a:r>
              <a:rPr lang="fr-FR" sz="2500" dirty="0" smtClean="0">
                <a:latin typeface="+mj-lt"/>
              </a:rPr>
              <a:t> </a:t>
            </a:r>
            <a:r>
              <a:rPr lang="fr-FR" sz="2500" dirty="0" err="1" smtClean="0">
                <a:latin typeface="+mj-lt"/>
              </a:rPr>
              <a:t>cơ</a:t>
            </a:r>
            <a:r>
              <a:rPr lang="fr-FR" sz="2500" dirty="0" smtClean="0">
                <a:latin typeface="+mj-lt"/>
              </a:rPr>
              <a:t> </a:t>
            </a:r>
            <a:r>
              <a:rPr lang="fr-FR" sz="2500" dirty="0" err="1" smtClean="0">
                <a:latin typeface="+mj-lt"/>
              </a:rPr>
              <a:t>sở</a:t>
            </a:r>
            <a:r>
              <a:rPr lang="en-US" sz="2500" dirty="0" smtClean="0">
                <a:latin typeface="+mj-lt"/>
              </a:rPr>
              <a:t>”</a:t>
            </a:r>
            <a:r>
              <a:rPr lang="fr-FR" sz="2500" dirty="0" smtClean="0">
                <a:latin typeface="+mj-lt"/>
              </a:rPr>
              <a:t>, </a:t>
            </a:r>
            <a:r>
              <a:rPr lang="en-US" sz="2500" dirty="0" smtClean="0">
                <a:latin typeface="+mj-lt"/>
              </a:rPr>
              <a:t>“</a:t>
            </a:r>
            <a:r>
              <a:rPr lang="fr-FR" sz="2500" dirty="0" err="1" smtClean="0">
                <a:latin typeface="+mj-lt"/>
              </a:rPr>
              <a:t>Tập</a:t>
            </a:r>
            <a:r>
              <a:rPr lang="fr-FR" sz="2500" dirty="0" smtClean="0">
                <a:latin typeface="+mj-lt"/>
              </a:rPr>
              <a:t> </a:t>
            </a:r>
            <a:r>
              <a:rPr lang="fr-FR" sz="2500" dirty="0" err="1" smtClean="0">
                <a:latin typeface="+mj-lt"/>
              </a:rPr>
              <a:t>thể</a:t>
            </a:r>
            <a:r>
              <a:rPr lang="fr-FR" sz="2500" dirty="0" smtClean="0">
                <a:latin typeface="+mj-lt"/>
              </a:rPr>
              <a:t> Lao </a:t>
            </a:r>
            <a:r>
              <a:rPr lang="fr-FR" sz="2500" dirty="0" err="1" smtClean="0">
                <a:latin typeface="+mj-lt"/>
              </a:rPr>
              <a:t>động</a:t>
            </a:r>
            <a:r>
              <a:rPr lang="fr-FR" sz="2500" dirty="0" smtClean="0">
                <a:latin typeface="+mj-lt"/>
              </a:rPr>
              <a:t> </a:t>
            </a:r>
            <a:r>
              <a:rPr lang="fr-FR" sz="2500" dirty="0" err="1" smtClean="0">
                <a:latin typeface="+mj-lt"/>
              </a:rPr>
              <a:t>tiên</a:t>
            </a:r>
            <a:r>
              <a:rPr lang="fr-FR" sz="2500" dirty="0" smtClean="0">
                <a:latin typeface="+mj-lt"/>
              </a:rPr>
              <a:t> </a:t>
            </a:r>
            <a:r>
              <a:rPr lang="fr-FR" sz="2500" dirty="0" err="1" smtClean="0">
                <a:latin typeface="+mj-lt"/>
              </a:rPr>
              <a:t>tiến</a:t>
            </a:r>
            <a:r>
              <a:rPr lang="en-US" sz="2500" dirty="0" smtClean="0">
                <a:latin typeface="+mj-lt"/>
              </a:rPr>
              <a:t>” </a:t>
            </a:r>
            <a:r>
              <a:rPr lang="en-US" sz="2500" dirty="0" err="1" smtClean="0">
                <a:solidFill>
                  <a:srgbClr val="FF0000"/>
                </a:solidFill>
                <a:latin typeface="+mj-lt"/>
              </a:rPr>
              <a:t>đối</a:t>
            </a:r>
            <a:r>
              <a:rPr lang="en-US" sz="2500" dirty="0" smtClean="0">
                <a:solidFill>
                  <a:srgbClr val="FF0000"/>
                </a:solidFill>
                <a:latin typeface="+mj-lt"/>
              </a:rPr>
              <a:t> </a:t>
            </a:r>
            <a:r>
              <a:rPr lang="en-US" sz="2500" dirty="0" err="1" smtClean="0">
                <a:solidFill>
                  <a:srgbClr val="FF0000"/>
                </a:solidFill>
                <a:latin typeface="+mj-lt"/>
              </a:rPr>
              <a:t>với</a:t>
            </a:r>
            <a:r>
              <a:rPr lang="en-US" sz="2500" dirty="0" smtClean="0">
                <a:solidFill>
                  <a:srgbClr val="FF0000"/>
                </a:solidFill>
                <a:latin typeface="+mj-lt"/>
              </a:rPr>
              <a:t> ca </a:t>
            </a:r>
            <a:r>
              <a:rPr lang="en-US" sz="2500" dirty="0" err="1" smtClean="0">
                <a:solidFill>
                  <a:srgbClr val="FF0000"/>
                </a:solidFill>
                <a:latin typeface="+mj-lt"/>
              </a:rPr>
              <a:t>nhân</a:t>
            </a:r>
            <a:r>
              <a:rPr lang="en-US" sz="2500" dirty="0" smtClean="0">
                <a:solidFill>
                  <a:srgbClr val="FF0000"/>
                </a:solidFill>
                <a:latin typeface="+mj-lt"/>
              </a:rPr>
              <a:t>, </a:t>
            </a:r>
            <a:r>
              <a:rPr lang="en-US" sz="2500" dirty="0" err="1" smtClean="0">
                <a:solidFill>
                  <a:srgbClr val="FF0000"/>
                </a:solidFill>
                <a:latin typeface="+mj-lt"/>
              </a:rPr>
              <a:t>tập</a:t>
            </a:r>
            <a:r>
              <a:rPr lang="en-US" sz="2500" dirty="0" smtClean="0">
                <a:solidFill>
                  <a:srgbClr val="FF0000"/>
                </a:solidFill>
                <a:latin typeface="+mj-lt"/>
              </a:rPr>
              <a:t> </a:t>
            </a:r>
            <a:r>
              <a:rPr lang="en-US" sz="2500" dirty="0" err="1" smtClean="0">
                <a:solidFill>
                  <a:srgbClr val="FF0000"/>
                </a:solidFill>
                <a:latin typeface="+mj-lt"/>
              </a:rPr>
              <a:t>thể</a:t>
            </a:r>
            <a:r>
              <a:rPr lang="en-US" sz="2500" dirty="0" smtClean="0">
                <a:solidFill>
                  <a:srgbClr val="FF0000"/>
                </a:solidFill>
                <a:latin typeface="+mj-lt"/>
              </a:rPr>
              <a:t> </a:t>
            </a:r>
            <a:r>
              <a:rPr lang="en-US" sz="2500" dirty="0" err="1" smtClean="0">
                <a:solidFill>
                  <a:srgbClr val="FF0000"/>
                </a:solidFill>
                <a:latin typeface="+mj-lt"/>
              </a:rPr>
              <a:t>thuộc</a:t>
            </a:r>
            <a:r>
              <a:rPr lang="en-US" sz="2500" dirty="0" smtClean="0">
                <a:solidFill>
                  <a:srgbClr val="FF0000"/>
                </a:solidFill>
                <a:latin typeface="+mj-lt"/>
              </a:rPr>
              <a:t> </a:t>
            </a:r>
            <a:r>
              <a:rPr lang="en-US" sz="2500" dirty="0" err="1" smtClean="0">
                <a:solidFill>
                  <a:srgbClr val="FF0000"/>
                </a:solidFill>
                <a:latin typeface="+mj-lt"/>
              </a:rPr>
              <a:t>quyền</a:t>
            </a:r>
            <a:r>
              <a:rPr lang="en-US" sz="2500" dirty="0" smtClean="0">
                <a:solidFill>
                  <a:srgbClr val="FF0000"/>
                </a:solidFill>
                <a:latin typeface="+mj-lt"/>
              </a:rPr>
              <a:t> </a:t>
            </a:r>
            <a:r>
              <a:rPr lang="en-US" sz="2500" dirty="0" err="1" smtClean="0">
                <a:solidFill>
                  <a:srgbClr val="FF0000"/>
                </a:solidFill>
                <a:latin typeface="+mj-lt"/>
              </a:rPr>
              <a:t>quản</a:t>
            </a:r>
            <a:r>
              <a:rPr lang="en-US" sz="2500" dirty="0" smtClean="0">
                <a:solidFill>
                  <a:srgbClr val="FF0000"/>
                </a:solidFill>
                <a:latin typeface="+mj-lt"/>
              </a:rPr>
              <a:t> </a:t>
            </a:r>
            <a:r>
              <a:rPr lang="en-US" sz="2500" dirty="0" err="1" smtClean="0">
                <a:solidFill>
                  <a:srgbClr val="FF0000"/>
                </a:solidFill>
                <a:latin typeface="+mj-lt"/>
              </a:rPr>
              <a:t>lý</a:t>
            </a:r>
            <a:r>
              <a:rPr lang="en-US" sz="2500" dirty="0" smtClean="0">
                <a:latin typeface="+mj-lt"/>
              </a:rPr>
              <a:t>; </a:t>
            </a:r>
            <a:r>
              <a:rPr lang="en-US" sz="2500" dirty="0" err="1" smtClean="0">
                <a:latin typeface="+mj-lt"/>
              </a:rPr>
              <a:t>hoặc</a:t>
            </a:r>
            <a:r>
              <a:rPr lang="en-US" sz="2500" dirty="0" smtClean="0">
                <a:latin typeface="+mj-lt"/>
              </a:rPr>
              <a:t> </a:t>
            </a:r>
            <a:r>
              <a:rPr lang="fr-FR" sz="2500" dirty="0" err="1" smtClean="0">
                <a:solidFill>
                  <a:srgbClr val="FFFF00"/>
                </a:solidFill>
                <a:latin typeface="+mj-lt"/>
              </a:rPr>
              <a:t>ủy</a:t>
            </a:r>
            <a:r>
              <a:rPr lang="fr-FR" sz="2500" dirty="0" smtClean="0">
                <a:solidFill>
                  <a:srgbClr val="FFFF00"/>
                </a:solidFill>
                <a:latin typeface="+mj-lt"/>
              </a:rPr>
              <a:t> </a:t>
            </a:r>
            <a:r>
              <a:rPr lang="fr-FR" sz="2500" dirty="0" err="1" smtClean="0">
                <a:solidFill>
                  <a:srgbClr val="FFFF00"/>
                </a:solidFill>
                <a:latin typeface="+mj-lt"/>
              </a:rPr>
              <a:t>quyền</a:t>
            </a:r>
            <a:r>
              <a:rPr lang="fr-FR" sz="2500" dirty="0" smtClean="0">
                <a:solidFill>
                  <a:srgbClr val="FFFF00"/>
                </a:solidFill>
                <a:latin typeface="+mj-lt"/>
              </a:rPr>
              <a:t> </a:t>
            </a:r>
            <a:r>
              <a:rPr lang="fr-FR" sz="2500" dirty="0" err="1" smtClean="0">
                <a:solidFill>
                  <a:srgbClr val="FFFF00"/>
                </a:solidFill>
                <a:latin typeface="+mj-lt"/>
              </a:rPr>
              <a:t>cho</a:t>
            </a:r>
            <a:r>
              <a:rPr lang="fr-FR" sz="2500" dirty="0" smtClean="0">
                <a:solidFill>
                  <a:srgbClr val="FFFF00"/>
                </a:solidFill>
                <a:latin typeface="+mj-lt"/>
              </a:rPr>
              <a:t> </a:t>
            </a:r>
            <a:r>
              <a:rPr lang="fr-FR" sz="2500" dirty="0" err="1" smtClean="0">
                <a:solidFill>
                  <a:srgbClr val="FFFF00"/>
                </a:solidFill>
                <a:latin typeface="+mj-lt"/>
              </a:rPr>
              <a:t>Thủ</a:t>
            </a:r>
            <a:r>
              <a:rPr lang="fr-FR" sz="2500" dirty="0" smtClean="0">
                <a:solidFill>
                  <a:srgbClr val="FFFF00"/>
                </a:solidFill>
                <a:latin typeface="+mj-lt"/>
              </a:rPr>
              <a:t> </a:t>
            </a:r>
            <a:r>
              <a:rPr lang="fr-FR" sz="2500" dirty="0" err="1" smtClean="0">
                <a:solidFill>
                  <a:srgbClr val="FFFF00"/>
                </a:solidFill>
                <a:latin typeface="+mj-lt"/>
              </a:rPr>
              <a:t>trưởng</a:t>
            </a:r>
            <a:r>
              <a:rPr lang="fr-FR" sz="2500" dirty="0" smtClean="0">
                <a:solidFill>
                  <a:srgbClr val="FFFF00"/>
                </a:solidFill>
                <a:latin typeface="+mj-lt"/>
              </a:rPr>
              <a:t> </a:t>
            </a:r>
            <a:r>
              <a:rPr lang="fr-FR" sz="2500" dirty="0" err="1" smtClean="0">
                <a:solidFill>
                  <a:srgbClr val="FFFF00"/>
                </a:solidFill>
                <a:latin typeface="+mj-lt"/>
              </a:rPr>
              <a:t>các</a:t>
            </a:r>
            <a:r>
              <a:rPr lang="fr-FR" sz="2500" dirty="0" smtClean="0">
                <a:solidFill>
                  <a:srgbClr val="FFFF00"/>
                </a:solidFill>
                <a:latin typeface="+mj-lt"/>
              </a:rPr>
              <a:t> </a:t>
            </a:r>
            <a:r>
              <a:rPr lang="fr-FR" sz="2500" dirty="0" err="1" smtClean="0">
                <a:solidFill>
                  <a:srgbClr val="FFFF00"/>
                </a:solidFill>
                <a:latin typeface="+mj-lt"/>
              </a:rPr>
              <a:t>đơn</a:t>
            </a:r>
            <a:r>
              <a:rPr lang="fr-FR" sz="2500" dirty="0" smtClean="0">
                <a:solidFill>
                  <a:srgbClr val="FFFF00"/>
                </a:solidFill>
                <a:latin typeface="+mj-lt"/>
              </a:rPr>
              <a:t> </a:t>
            </a:r>
            <a:r>
              <a:rPr lang="fr-FR" sz="2500" dirty="0" err="1" smtClean="0">
                <a:solidFill>
                  <a:srgbClr val="FFFF00"/>
                </a:solidFill>
                <a:latin typeface="+mj-lt"/>
              </a:rPr>
              <a:t>vị</a:t>
            </a:r>
            <a:r>
              <a:rPr lang="fr-FR" sz="2500" dirty="0" smtClean="0">
                <a:solidFill>
                  <a:srgbClr val="FFFF00"/>
                </a:solidFill>
                <a:latin typeface="+mj-lt"/>
              </a:rPr>
              <a:t> </a:t>
            </a:r>
            <a:r>
              <a:rPr lang="fr-FR" sz="2500" dirty="0" err="1" smtClean="0">
                <a:solidFill>
                  <a:srgbClr val="FFFF00"/>
                </a:solidFill>
                <a:latin typeface="+mj-lt"/>
              </a:rPr>
              <a:t>sự</a:t>
            </a:r>
            <a:r>
              <a:rPr lang="fr-FR" sz="2500" dirty="0" smtClean="0">
                <a:solidFill>
                  <a:srgbClr val="FFFF00"/>
                </a:solidFill>
                <a:latin typeface="+mj-lt"/>
              </a:rPr>
              <a:t> </a:t>
            </a:r>
            <a:r>
              <a:rPr lang="fr-FR" sz="2500" dirty="0" err="1" smtClean="0">
                <a:solidFill>
                  <a:srgbClr val="FFFF00"/>
                </a:solidFill>
                <a:latin typeface="+mj-lt"/>
              </a:rPr>
              <a:t>nghiệp</a:t>
            </a:r>
            <a:r>
              <a:rPr lang="fr-FR" sz="2500" dirty="0" smtClean="0">
                <a:solidFill>
                  <a:srgbClr val="FFFF00"/>
                </a:solidFill>
                <a:latin typeface="+mj-lt"/>
              </a:rPr>
              <a:t> </a:t>
            </a:r>
            <a:r>
              <a:rPr lang="fr-FR" sz="2500" dirty="0" err="1" smtClean="0">
                <a:solidFill>
                  <a:srgbClr val="FFFF00"/>
                </a:solidFill>
                <a:latin typeface="+mj-lt"/>
              </a:rPr>
              <a:t>trực</a:t>
            </a:r>
            <a:r>
              <a:rPr lang="fr-FR" sz="2500" dirty="0" smtClean="0">
                <a:solidFill>
                  <a:srgbClr val="FFFF00"/>
                </a:solidFill>
                <a:latin typeface="+mj-lt"/>
              </a:rPr>
              <a:t> </a:t>
            </a:r>
            <a:r>
              <a:rPr lang="fr-FR" sz="2500" dirty="0" err="1" smtClean="0">
                <a:solidFill>
                  <a:srgbClr val="FFFF00"/>
                </a:solidFill>
                <a:latin typeface="+mj-lt"/>
              </a:rPr>
              <a:t>thuộc</a:t>
            </a:r>
            <a:r>
              <a:rPr lang="fr-FR" sz="2500" dirty="0" smtClean="0">
                <a:solidFill>
                  <a:srgbClr val="FFFF00"/>
                </a:solidFill>
                <a:latin typeface="+mj-lt"/>
              </a:rPr>
              <a:t> </a:t>
            </a:r>
            <a:r>
              <a:rPr lang="fr-FR" sz="2500" dirty="0" smtClean="0">
                <a:latin typeface="+mj-lt"/>
              </a:rPr>
              <a:t>(</a:t>
            </a:r>
            <a:r>
              <a:rPr lang="fr-FR" sz="2500" dirty="0" err="1" smtClean="0">
                <a:latin typeface="+mj-lt"/>
              </a:rPr>
              <a:t>có</a:t>
            </a:r>
            <a:r>
              <a:rPr lang="fr-FR" sz="2500" dirty="0" smtClean="0">
                <a:latin typeface="+mj-lt"/>
              </a:rPr>
              <a:t> </a:t>
            </a:r>
            <a:r>
              <a:rPr lang="fr-FR" sz="2500" dirty="0" err="1" smtClean="0">
                <a:latin typeface="+mj-lt"/>
              </a:rPr>
              <a:t>tư</a:t>
            </a:r>
            <a:r>
              <a:rPr lang="fr-FR" sz="2500" dirty="0" smtClean="0">
                <a:latin typeface="+mj-lt"/>
              </a:rPr>
              <a:t> </a:t>
            </a:r>
            <a:r>
              <a:rPr lang="fr-FR" sz="2500" dirty="0" err="1" smtClean="0">
                <a:latin typeface="+mj-lt"/>
              </a:rPr>
              <a:t>cách</a:t>
            </a:r>
            <a:r>
              <a:rPr lang="fr-FR" sz="2500" dirty="0" smtClean="0">
                <a:latin typeface="+mj-lt"/>
              </a:rPr>
              <a:t> </a:t>
            </a:r>
            <a:r>
              <a:rPr lang="fr-FR" sz="2500" dirty="0" err="1" smtClean="0">
                <a:latin typeface="+mj-lt"/>
              </a:rPr>
              <a:t>pháp</a:t>
            </a:r>
            <a:r>
              <a:rPr lang="fr-FR" sz="2500" dirty="0" smtClean="0">
                <a:latin typeface="+mj-lt"/>
              </a:rPr>
              <a:t> </a:t>
            </a:r>
            <a:r>
              <a:rPr lang="fr-FR" sz="2500" dirty="0" err="1" smtClean="0">
                <a:latin typeface="+mj-lt"/>
              </a:rPr>
              <a:t>nhân</a:t>
            </a:r>
            <a:r>
              <a:rPr lang="fr-FR" sz="2500" dirty="0" smtClean="0">
                <a:latin typeface="+mj-lt"/>
              </a:rPr>
              <a:t>) </a:t>
            </a:r>
            <a:r>
              <a:rPr lang="fr-FR" sz="2500" dirty="0" err="1" smtClean="0">
                <a:latin typeface="+mj-lt"/>
              </a:rPr>
              <a:t>được</a:t>
            </a:r>
            <a:r>
              <a:rPr lang="fr-FR" sz="2500" dirty="0" smtClean="0">
                <a:latin typeface="+mj-lt"/>
              </a:rPr>
              <a:t> </a:t>
            </a:r>
            <a:r>
              <a:rPr lang="fr-FR" sz="2500" dirty="0" err="1" smtClean="0">
                <a:latin typeface="+mj-lt"/>
              </a:rPr>
              <a:t>xét</a:t>
            </a:r>
            <a:r>
              <a:rPr lang="fr-FR" sz="2500" dirty="0" smtClean="0">
                <a:latin typeface="+mj-lt"/>
              </a:rPr>
              <a:t> </a:t>
            </a:r>
            <a:r>
              <a:rPr lang="fr-FR" sz="2500" dirty="0" err="1" smtClean="0">
                <a:latin typeface="+mj-lt"/>
              </a:rPr>
              <a:t>tặng</a:t>
            </a:r>
            <a:r>
              <a:rPr lang="fr-FR" sz="2500" dirty="0" smtClean="0">
                <a:latin typeface="+mj-lt"/>
              </a:rPr>
              <a:t> </a:t>
            </a:r>
            <a:r>
              <a:rPr lang="fr-FR" sz="2500" dirty="0" err="1" smtClean="0">
                <a:latin typeface="+mj-lt"/>
              </a:rPr>
              <a:t>danh</a:t>
            </a:r>
            <a:r>
              <a:rPr lang="fr-FR" sz="2500" dirty="0" smtClean="0">
                <a:latin typeface="+mj-lt"/>
              </a:rPr>
              <a:t> </a:t>
            </a:r>
            <a:r>
              <a:rPr lang="fr-FR" sz="2500" dirty="0" err="1" smtClean="0">
                <a:latin typeface="+mj-lt"/>
              </a:rPr>
              <a:t>hiệu</a:t>
            </a:r>
            <a:r>
              <a:rPr lang="fr-FR" sz="2500" dirty="0" smtClean="0">
                <a:latin typeface="+mj-lt"/>
              </a:rPr>
              <a:t> </a:t>
            </a:r>
            <a:r>
              <a:rPr lang="en-US" sz="2500" dirty="0" smtClean="0">
                <a:latin typeface="+mj-lt"/>
              </a:rPr>
              <a:t>“</a:t>
            </a:r>
            <a:r>
              <a:rPr lang="fr-FR" sz="2500" dirty="0" smtClean="0">
                <a:latin typeface="+mj-lt"/>
              </a:rPr>
              <a:t>Lao </a:t>
            </a:r>
            <a:r>
              <a:rPr lang="fr-FR" sz="2500" dirty="0" err="1" smtClean="0">
                <a:latin typeface="+mj-lt"/>
              </a:rPr>
              <a:t>động</a:t>
            </a:r>
            <a:r>
              <a:rPr lang="fr-FR" sz="2500" dirty="0" smtClean="0">
                <a:latin typeface="+mj-lt"/>
              </a:rPr>
              <a:t> </a:t>
            </a:r>
            <a:r>
              <a:rPr lang="fr-FR" sz="2500" dirty="0" err="1" smtClean="0">
                <a:latin typeface="+mj-lt"/>
              </a:rPr>
              <a:t>tiên</a:t>
            </a:r>
            <a:r>
              <a:rPr lang="fr-FR" sz="2500" dirty="0" smtClean="0">
                <a:latin typeface="+mj-lt"/>
              </a:rPr>
              <a:t> </a:t>
            </a:r>
            <a:r>
              <a:rPr lang="fr-FR" sz="2500" dirty="0" err="1" smtClean="0">
                <a:latin typeface="+mj-lt"/>
              </a:rPr>
              <a:t>tiến</a:t>
            </a:r>
            <a:r>
              <a:rPr lang="en-US" sz="2500" dirty="0" smtClean="0">
                <a:latin typeface="+mj-lt"/>
              </a:rPr>
              <a:t>”</a:t>
            </a:r>
            <a:r>
              <a:rPr lang="fr-FR" sz="2500" dirty="0" smtClean="0">
                <a:latin typeface="+mj-lt"/>
              </a:rPr>
              <a:t>,</a:t>
            </a:r>
            <a:r>
              <a:rPr lang="en-US" sz="2500" dirty="0" smtClean="0">
                <a:latin typeface="+mj-lt"/>
              </a:rPr>
              <a:t> “T</a:t>
            </a:r>
            <a:r>
              <a:rPr lang="fr-FR" sz="2500" dirty="0" err="1" smtClean="0">
                <a:latin typeface="+mj-lt"/>
              </a:rPr>
              <a:t>ập</a:t>
            </a:r>
            <a:r>
              <a:rPr lang="fr-FR" sz="2500" dirty="0" smtClean="0">
                <a:latin typeface="+mj-lt"/>
              </a:rPr>
              <a:t> </a:t>
            </a:r>
            <a:r>
              <a:rPr lang="fr-FR" sz="2500" dirty="0" err="1" smtClean="0">
                <a:latin typeface="+mj-lt"/>
              </a:rPr>
              <a:t>thể</a:t>
            </a:r>
            <a:r>
              <a:rPr lang="fr-FR" sz="2500" dirty="0" smtClean="0">
                <a:latin typeface="+mj-lt"/>
              </a:rPr>
              <a:t> Lao </a:t>
            </a:r>
            <a:r>
              <a:rPr lang="fr-FR" sz="2500" dirty="0" err="1" smtClean="0">
                <a:latin typeface="+mj-lt"/>
              </a:rPr>
              <a:t>động</a:t>
            </a:r>
            <a:r>
              <a:rPr lang="fr-FR" sz="2500" dirty="0" smtClean="0">
                <a:latin typeface="+mj-lt"/>
              </a:rPr>
              <a:t> </a:t>
            </a:r>
            <a:r>
              <a:rPr lang="fr-FR" sz="2500" dirty="0" err="1" smtClean="0">
                <a:latin typeface="+mj-lt"/>
              </a:rPr>
              <a:t>tiên</a:t>
            </a:r>
            <a:r>
              <a:rPr lang="fr-FR" sz="2500" dirty="0" smtClean="0">
                <a:latin typeface="+mj-lt"/>
              </a:rPr>
              <a:t> </a:t>
            </a:r>
            <a:r>
              <a:rPr lang="fr-FR" sz="2500" dirty="0" err="1" smtClean="0">
                <a:latin typeface="+mj-lt"/>
              </a:rPr>
              <a:t>tiến</a:t>
            </a:r>
            <a:r>
              <a:rPr lang="en-US" sz="2500" dirty="0" smtClean="0">
                <a:latin typeface="+mj-lt"/>
              </a:rPr>
              <a:t>”</a:t>
            </a:r>
            <a:r>
              <a:rPr lang="fr-FR" sz="2500" dirty="0" smtClean="0">
                <a:latin typeface="+mj-lt"/>
              </a:rPr>
              <a:t> [25].</a:t>
            </a:r>
          </a:p>
          <a:p>
            <a:pPr algn="just">
              <a:buSzPct val="100000"/>
              <a:buFont typeface="Wingdings" pitchFamily="2" charset="2"/>
              <a:buChar char="§"/>
              <a:defRPr/>
            </a:pPr>
            <a:r>
              <a:rPr lang="en-US" sz="2500" dirty="0" err="1" smtClean="0">
                <a:solidFill>
                  <a:srgbClr val="FFFF00"/>
                </a:solidFill>
                <a:latin typeface="+mj-lt"/>
              </a:rPr>
              <a:t>Đối</a:t>
            </a:r>
            <a:r>
              <a:rPr lang="en-US" sz="2500" dirty="0" smtClean="0">
                <a:solidFill>
                  <a:srgbClr val="FFFF00"/>
                </a:solidFill>
                <a:latin typeface="+mj-lt"/>
              </a:rPr>
              <a:t> </a:t>
            </a:r>
            <a:r>
              <a:rPr lang="en-US" sz="2500" dirty="0" err="1" smtClean="0">
                <a:solidFill>
                  <a:srgbClr val="FFFF00"/>
                </a:solidFill>
                <a:latin typeface="+mj-lt"/>
              </a:rPr>
              <a:t>với</a:t>
            </a:r>
            <a:r>
              <a:rPr lang="en-US" sz="2500" dirty="0" smtClean="0">
                <a:solidFill>
                  <a:srgbClr val="FFFF00"/>
                </a:solidFill>
                <a:latin typeface="+mj-lt"/>
              </a:rPr>
              <a:t> </a:t>
            </a:r>
            <a:r>
              <a:rPr lang="en-US" sz="2500" dirty="0" err="1" smtClean="0">
                <a:solidFill>
                  <a:srgbClr val="FFFF00"/>
                </a:solidFill>
                <a:latin typeface="+mj-lt"/>
              </a:rPr>
              <a:t>cán</a:t>
            </a:r>
            <a:r>
              <a:rPr lang="en-US" sz="2500" dirty="0" smtClean="0">
                <a:solidFill>
                  <a:srgbClr val="FFFF00"/>
                </a:solidFill>
                <a:latin typeface="+mj-lt"/>
              </a:rPr>
              <a:t> </a:t>
            </a:r>
            <a:r>
              <a:rPr lang="en-US" sz="2500" dirty="0" err="1" smtClean="0">
                <a:solidFill>
                  <a:srgbClr val="FFFF00"/>
                </a:solidFill>
                <a:latin typeface="+mj-lt"/>
              </a:rPr>
              <a:t>bộ</a:t>
            </a:r>
            <a:r>
              <a:rPr lang="en-US" sz="2500" dirty="0" smtClean="0">
                <a:solidFill>
                  <a:srgbClr val="FFFF00"/>
                </a:solidFill>
                <a:latin typeface="+mj-lt"/>
              </a:rPr>
              <a:t>, </a:t>
            </a:r>
            <a:r>
              <a:rPr lang="en-US" sz="2500" dirty="0" err="1" smtClean="0">
                <a:solidFill>
                  <a:srgbClr val="FFFF00"/>
                </a:solidFill>
                <a:latin typeface="+mj-lt"/>
              </a:rPr>
              <a:t>công</a:t>
            </a:r>
            <a:r>
              <a:rPr lang="en-US" sz="2500" dirty="0" smtClean="0">
                <a:solidFill>
                  <a:srgbClr val="FFFF00"/>
                </a:solidFill>
                <a:latin typeface="+mj-lt"/>
              </a:rPr>
              <a:t> </a:t>
            </a:r>
            <a:r>
              <a:rPr lang="en-US" sz="2500" dirty="0" err="1" smtClean="0">
                <a:solidFill>
                  <a:srgbClr val="FFFF00"/>
                </a:solidFill>
                <a:latin typeface="+mj-lt"/>
              </a:rPr>
              <a:t>chức</a:t>
            </a:r>
            <a:r>
              <a:rPr lang="en-US" sz="2500" dirty="0" smtClean="0">
                <a:solidFill>
                  <a:srgbClr val="FFFF00"/>
                </a:solidFill>
                <a:latin typeface="+mj-lt"/>
              </a:rPr>
              <a:t>, </a:t>
            </a:r>
            <a:r>
              <a:rPr lang="fr-FR" sz="2500" dirty="0" err="1" smtClean="0">
                <a:solidFill>
                  <a:srgbClr val="FFFF00"/>
                </a:solidFill>
                <a:latin typeface="+mj-lt"/>
              </a:rPr>
              <a:t>nhân</a:t>
            </a:r>
            <a:r>
              <a:rPr lang="fr-FR" sz="2500" dirty="0" smtClean="0">
                <a:solidFill>
                  <a:srgbClr val="FFFF00"/>
                </a:solidFill>
                <a:latin typeface="+mj-lt"/>
              </a:rPr>
              <a:t> </a:t>
            </a:r>
            <a:r>
              <a:rPr lang="fr-FR" sz="2500" dirty="0" err="1" smtClean="0">
                <a:solidFill>
                  <a:srgbClr val="FFFF00"/>
                </a:solidFill>
                <a:latin typeface="+mj-lt"/>
              </a:rPr>
              <a:t>viên</a:t>
            </a:r>
            <a:r>
              <a:rPr lang="fr-FR" sz="2500" dirty="0" smtClean="0">
                <a:solidFill>
                  <a:srgbClr val="FFFF00"/>
                </a:solidFill>
                <a:latin typeface="+mj-lt"/>
              </a:rPr>
              <a:t> </a:t>
            </a:r>
            <a:r>
              <a:rPr lang="fr-FR" sz="2500" dirty="0" err="1" smtClean="0">
                <a:solidFill>
                  <a:srgbClr val="FFFF00"/>
                </a:solidFill>
                <a:latin typeface="+mj-lt"/>
              </a:rPr>
              <a:t>ủy</a:t>
            </a:r>
            <a:r>
              <a:rPr lang="fr-FR" sz="2500" dirty="0" smtClean="0">
                <a:solidFill>
                  <a:srgbClr val="FFFF00"/>
                </a:solidFill>
                <a:latin typeface="+mj-lt"/>
              </a:rPr>
              <a:t> </a:t>
            </a:r>
            <a:r>
              <a:rPr lang="fr-FR" sz="2500" dirty="0" err="1" smtClean="0">
                <a:solidFill>
                  <a:srgbClr val="FFFF00"/>
                </a:solidFill>
                <a:latin typeface="+mj-lt"/>
              </a:rPr>
              <a:t>nhiệm</a:t>
            </a:r>
            <a:r>
              <a:rPr lang="fr-FR" sz="2500" dirty="0" smtClean="0">
                <a:solidFill>
                  <a:srgbClr val="FFFF00"/>
                </a:solidFill>
                <a:latin typeface="+mj-lt"/>
              </a:rPr>
              <a:t> </a:t>
            </a:r>
            <a:r>
              <a:rPr lang="fr-FR" sz="2500" dirty="0" err="1" smtClean="0">
                <a:solidFill>
                  <a:srgbClr val="FFFF00"/>
                </a:solidFill>
                <a:latin typeface="+mj-lt"/>
              </a:rPr>
              <a:t>thu</a:t>
            </a:r>
            <a:r>
              <a:rPr lang="fr-FR" sz="2500" dirty="0" smtClean="0">
                <a:solidFill>
                  <a:srgbClr val="FFFF00"/>
                </a:solidFill>
                <a:latin typeface="+mj-lt"/>
              </a:rPr>
              <a:t> </a:t>
            </a:r>
            <a:r>
              <a:rPr lang="fr-FR" sz="2500" dirty="0" err="1" smtClean="0">
                <a:solidFill>
                  <a:srgbClr val="FFFF00"/>
                </a:solidFill>
                <a:latin typeface="+mj-lt"/>
              </a:rPr>
              <a:t>thuế</a:t>
            </a:r>
            <a:r>
              <a:rPr lang="fr-FR" sz="2500" dirty="0" smtClean="0">
                <a:solidFill>
                  <a:srgbClr val="FFFF00"/>
                </a:solidFill>
                <a:latin typeface="+mj-lt"/>
              </a:rPr>
              <a:t>, </a:t>
            </a:r>
            <a:r>
              <a:rPr lang="fr-FR" sz="2500" dirty="0" err="1" smtClean="0">
                <a:solidFill>
                  <a:srgbClr val="FFFF00"/>
                </a:solidFill>
                <a:latin typeface="+mj-lt"/>
              </a:rPr>
              <a:t>bảo</a:t>
            </a:r>
            <a:r>
              <a:rPr lang="fr-FR" sz="2500" dirty="0" smtClean="0">
                <a:solidFill>
                  <a:srgbClr val="FFFF00"/>
                </a:solidFill>
                <a:latin typeface="+mj-lt"/>
              </a:rPr>
              <a:t> </a:t>
            </a:r>
            <a:r>
              <a:rPr lang="fr-FR" sz="2500" dirty="0" err="1" smtClean="0">
                <a:solidFill>
                  <a:srgbClr val="FFFF00"/>
                </a:solidFill>
                <a:latin typeface="+mj-lt"/>
              </a:rPr>
              <a:t>vệ</a:t>
            </a:r>
            <a:r>
              <a:rPr lang="fr-FR" sz="2500" dirty="0" smtClean="0">
                <a:solidFill>
                  <a:srgbClr val="FFFF00"/>
                </a:solidFill>
                <a:latin typeface="+mj-lt"/>
              </a:rPr>
              <a:t> </a:t>
            </a:r>
            <a:r>
              <a:rPr lang="fr-FR" sz="2500" dirty="0" err="1" smtClean="0">
                <a:solidFill>
                  <a:srgbClr val="FFFF00"/>
                </a:solidFill>
                <a:latin typeface="+mj-lt"/>
              </a:rPr>
              <a:t>dân</a:t>
            </a:r>
            <a:r>
              <a:rPr lang="fr-FR" sz="2500" dirty="0" smtClean="0">
                <a:solidFill>
                  <a:srgbClr val="FFFF00"/>
                </a:solidFill>
                <a:latin typeface="+mj-lt"/>
              </a:rPr>
              <a:t> </a:t>
            </a:r>
            <a:r>
              <a:rPr lang="fr-FR" sz="2500" dirty="0" err="1" smtClean="0">
                <a:solidFill>
                  <a:srgbClr val="FFFF00"/>
                </a:solidFill>
                <a:latin typeface="+mj-lt"/>
              </a:rPr>
              <a:t>phố</a:t>
            </a:r>
            <a:r>
              <a:rPr lang="fr-FR" sz="2500" dirty="0" smtClean="0">
                <a:solidFill>
                  <a:srgbClr val="FFFF00"/>
                </a:solidFill>
                <a:latin typeface="+mj-lt"/>
              </a:rPr>
              <a:t>, </a:t>
            </a:r>
            <a:r>
              <a:rPr lang="fr-FR" sz="2500" dirty="0" err="1" smtClean="0">
                <a:solidFill>
                  <a:srgbClr val="FFFF00"/>
                </a:solidFill>
                <a:latin typeface="+mj-lt"/>
              </a:rPr>
              <a:t>công</a:t>
            </a:r>
            <a:r>
              <a:rPr lang="fr-FR" sz="2500" dirty="0" smtClean="0">
                <a:solidFill>
                  <a:srgbClr val="FFFF00"/>
                </a:solidFill>
                <a:latin typeface="+mj-lt"/>
              </a:rPr>
              <a:t> an </a:t>
            </a:r>
            <a:r>
              <a:rPr lang="fr-FR" sz="2500" dirty="0" err="1" smtClean="0">
                <a:solidFill>
                  <a:srgbClr val="FFFF00"/>
                </a:solidFill>
                <a:latin typeface="+mj-lt"/>
              </a:rPr>
              <a:t>xã</a:t>
            </a:r>
            <a:r>
              <a:rPr lang="fr-FR" sz="2500" dirty="0" smtClean="0">
                <a:solidFill>
                  <a:srgbClr val="FFFF00"/>
                </a:solidFill>
                <a:latin typeface="+mj-lt"/>
              </a:rPr>
              <a:t>; ban </a:t>
            </a:r>
            <a:r>
              <a:rPr lang="fr-FR" sz="2500" dirty="0" err="1" smtClean="0">
                <a:solidFill>
                  <a:srgbClr val="FFFF00"/>
                </a:solidFill>
                <a:latin typeface="+mj-lt"/>
              </a:rPr>
              <a:t>chỉ</a:t>
            </a:r>
            <a:r>
              <a:rPr lang="fr-FR" sz="2500" dirty="0" smtClean="0">
                <a:solidFill>
                  <a:srgbClr val="FFFF00"/>
                </a:solidFill>
                <a:latin typeface="+mj-lt"/>
              </a:rPr>
              <a:t> </a:t>
            </a:r>
            <a:r>
              <a:rPr lang="fr-FR" sz="2500" dirty="0" err="1" smtClean="0">
                <a:solidFill>
                  <a:srgbClr val="FFFF00"/>
                </a:solidFill>
                <a:latin typeface="+mj-lt"/>
              </a:rPr>
              <a:t>huy</a:t>
            </a:r>
            <a:r>
              <a:rPr lang="fr-FR" sz="2500" dirty="0" smtClean="0">
                <a:solidFill>
                  <a:srgbClr val="FFFF00"/>
                </a:solidFill>
                <a:latin typeface="+mj-lt"/>
              </a:rPr>
              <a:t> </a:t>
            </a:r>
            <a:r>
              <a:rPr lang="fr-FR" sz="2500" dirty="0" err="1" smtClean="0">
                <a:solidFill>
                  <a:srgbClr val="FFFF00"/>
                </a:solidFill>
                <a:latin typeface="+mj-lt"/>
              </a:rPr>
              <a:t>quân</a:t>
            </a:r>
            <a:r>
              <a:rPr lang="fr-FR" sz="2500" dirty="0" smtClean="0">
                <a:solidFill>
                  <a:srgbClr val="FFFF00"/>
                </a:solidFill>
                <a:latin typeface="+mj-lt"/>
              </a:rPr>
              <a:t> </a:t>
            </a:r>
            <a:r>
              <a:rPr lang="fr-FR" sz="2500" dirty="0" err="1" smtClean="0">
                <a:solidFill>
                  <a:srgbClr val="FFFF00"/>
                </a:solidFill>
                <a:latin typeface="+mj-lt"/>
              </a:rPr>
              <a:t>sự</a:t>
            </a:r>
            <a:r>
              <a:rPr lang="fr-FR" sz="2500" dirty="0" smtClean="0">
                <a:solidFill>
                  <a:srgbClr val="FFFF00"/>
                </a:solidFill>
                <a:latin typeface="+mj-lt"/>
              </a:rPr>
              <a:t> </a:t>
            </a:r>
            <a:r>
              <a:rPr lang="fr-FR" sz="2500" dirty="0" err="1" smtClean="0">
                <a:solidFill>
                  <a:srgbClr val="FFFF00"/>
                </a:solidFill>
                <a:latin typeface="+mj-lt"/>
              </a:rPr>
              <a:t>xã</a:t>
            </a:r>
            <a:r>
              <a:rPr lang="fr-FR" sz="2500" dirty="0" smtClean="0">
                <a:solidFill>
                  <a:srgbClr val="FFFF00"/>
                </a:solidFill>
                <a:latin typeface="+mj-lt"/>
              </a:rPr>
              <a:t>, </a:t>
            </a:r>
            <a:r>
              <a:rPr lang="fr-FR" sz="2500" dirty="0" err="1" smtClean="0">
                <a:solidFill>
                  <a:srgbClr val="FFFF00"/>
                </a:solidFill>
                <a:latin typeface="+mj-lt"/>
              </a:rPr>
              <a:t>phường</a:t>
            </a:r>
            <a:r>
              <a:rPr lang="fr-FR" sz="2500" dirty="0" smtClean="0">
                <a:solidFill>
                  <a:srgbClr val="FFFF00"/>
                </a:solidFill>
                <a:latin typeface="+mj-lt"/>
              </a:rPr>
              <a:t>, </a:t>
            </a:r>
            <a:r>
              <a:rPr lang="fr-FR" sz="2500" dirty="0" err="1" smtClean="0">
                <a:solidFill>
                  <a:srgbClr val="FFFF00"/>
                </a:solidFill>
                <a:latin typeface="+mj-lt"/>
              </a:rPr>
              <a:t>thị</a:t>
            </a:r>
            <a:r>
              <a:rPr lang="fr-FR" sz="2500" dirty="0" smtClean="0">
                <a:solidFill>
                  <a:srgbClr val="FFFF00"/>
                </a:solidFill>
                <a:latin typeface="+mj-lt"/>
              </a:rPr>
              <a:t> </a:t>
            </a:r>
            <a:r>
              <a:rPr lang="fr-FR" sz="2500" dirty="0" err="1" smtClean="0">
                <a:solidFill>
                  <a:srgbClr val="FFFF00"/>
                </a:solidFill>
                <a:latin typeface="+mj-lt"/>
              </a:rPr>
              <a:t>trấn</a:t>
            </a:r>
            <a:r>
              <a:rPr lang="fr-FR" sz="2500" dirty="0" smtClean="0">
                <a:solidFill>
                  <a:srgbClr val="FFFF00"/>
                </a:solidFill>
                <a:latin typeface="+mj-lt"/>
              </a:rPr>
              <a:t>; </a:t>
            </a:r>
            <a:r>
              <a:rPr lang="en-US" sz="2500" dirty="0" err="1" smtClean="0">
                <a:solidFill>
                  <a:srgbClr val="FFFF00"/>
                </a:solidFill>
                <a:latin typeface="+mj-lt"/>
              </a:rPr>
              <a:t>công</a:t>
            </a:r>
            <a:r>
              <a:rPr lang="en-US" sz="2500" dirty="0" smtClean="0">
                <a:solidFill>
                  <a:srgbClr val="FFFF00"/>
                </a:solidFill>
                <a:latin typeface="+mj-lt"/>
              </a:rPr>
              <a:t> </a:t>
            </a:r>
            <a:r>
              <a:rPr lang="en-US" sz="2500" dirty="0" err="1" smtClean="0">
                <a:solidFill>
                  <a:srgbClr val="FFFF00"/>
                </a:solidFill>
                <a:latin typeface="+mj-lt"/>
              </a:rPr>
              <a:t>nhân</a:t>
            </a:r>
            <a:r>
              <a:rPr lang="en-US" sz="2500" dirty="0" smtClean="0">
                <a:solidFill>
                  <a:srgbClr val="FFFF00"/>
                </a:solidFill>
                <a:latin typeface="+mj-lt"/>
              </a:rPr>
              <a:t>, </a:t>
            </a:r>
            <a:r>
              <a:rPr lang="en-US" sz="2500" dirty="0" err="1" smtClean="0">
                <a:solidFill>
                  <a:srgbClr val="FFFF00"/>
                </a:solidFill>
                <a:latin typeface="+mj-lt"/>
              </a:rPr>
              <a:t>nông</a:t>
            </a:r>
            <a:r>
              <a:rPr lang="en-US" sz="2500" dirty="0" smtClean="0">
                <a:solidFill>
                  <a:srgbClr val="FFFF00"/>
                </a:solidFill>
                <a:latin typeface="+mj-lt"/>
              </a:rPr>
              <a:t> </a:t>
            </a:r>
            <a:r>
              <a:rPr lang="en-US" sz="2500" dirty="0" err="1" smtClean="0">
                <a:solidFill>
                  <a:srgbClr val="FFFF00"/>
                </a:solidFill>
                <a:latin typeface="+mj-lt"/>
              </a:rPr>
              <a:t>dân</a:t>
            </a:r>
            <a:r>
              <a:rPr lang="en-US" sz="2500" dirty="0" smtClean="0">
                <a:solidFill>
                  <a:srgbClr val="FFFF00"/>
                </a:solidFill>
                <a:latin typeface="+mj-lt"/>
              </a:rPr>
              <a:t>, </a:t>
            </a:r>
            <a:r>
              <a:rPr lang="en-US" sz="2500" dirty="0" err="1" smtClean="0">
                <a:solidFill>
                  <a:srgbClr val="FFFF00"/>
                </a:solidFill>
                <a:latin typeface="+mj-lt"/>
              </a:rPr>
              <a:t>người</a:t>
            </a:r>
            <a:r>
              <a:rPr lang="en-US" sz="2500" dirty="0" smtClean="0">
                <a:solidFill>
                  <a:srgbClr val="FFFF00"/>
                </a:solidFill>
                <a:latin typeface="+mj-lt"/>
              </a:rPr>
              <a:t> </a:t>
            </a:r>
            <a:r>
              <a:rPr lang="en-US" sz="2500" dirty="0" err="1" smtClean="0">
                <a:solidFill>
                  <a:srgbClr val="FFFF00"/>
                </a:solidFill>
                <a:latin typeface="+mj-lt"/>
              </a:rPr>
              <a:t>lao</a:t>
            </a:r>
            <a:r>
              <a:rPr lang="en-US" sz="2500" dirty="0" smtClean="0">
                <a:solidFill>
                  <a:srgbClr val="FFFF00"/>
                </a:solidFill>
                <a:latin typeface="+mj-lt"/>
              </a:rPr>
              <a:t> </a:t>
            </a:r>
            <a:r>
              <a:rPr lang="en-US" sz="2500" dirty="0" err="1" smtClean="0">
                <a:solidFill>
                  <a:srgbClr val="FFFF00"/>
                </a:solidFill>
                <a:latin typeface="+mj-lt"/>
              </a:rPr>
              <a:t>động</a:t>
            </a:r>
            <a:r>
              <a:rPr lang="en-US" sz="2500" dirty="0" smtClean="0">
                <a:solidFill>
                  <a:srgbClr val="FFFF00"/>
                </a:solidFill>
                <a:latin typeface="+mj-lt"/>
              </a:rPr>
              <a:t> </a:t>
            </a:r>
            <a:r>
              <a:rPr lang="en-US" sz="2500" dirty="0" err="1" smtClean="0">
                <a:solidFill>
                  <a:srgbClr val="FFFF00"/>
                </a:solidFill>
                <a:latin typeface="+mj-lt"/>
              </a:rPr>
              <a:t>thuộc</a:t>
            </a:r>
            <a:r>
              <a:rPr lang="en-US" sz="2500" dirty="0" smtClean="0">
                <a:solidFill>
                  <a:srgbClr val="FFFF00"/>
                </a:solidFill>
                <a:latin typeface="+mj-lt"/>
              </a:rPr>
              <a:t> </a:t>
            </a:r>
            <a:r>
              <a:rPr lang="en-US" sz="2500" dirty="0" err="1" smtClean="0">
                <a:solidFill>
                  <a:srgbClr val="FFFF00"/>
                </a:solidFill>
                <a:latin typeface="+mj-lt"/>
              </a:rPr>
              <a:t>quản</a:t>
            </a:r>
            <a:r>
              <a:rPr lang="en-US" sz="2500" dirty="0" smtClean="0">
                <a:solidFill>
                  <a:srgbClr val="FFFF00"/>
                </a:solidFill>
                <a:latin typeface="+mj-lt"/>
              </a:rPr>
              <a:t> </a:t>
            </a:r>
            <a:r>
              <a:rPr lang="en-US" sz="2500" dirty="0" err="1" smtClean="0">
                <a:solidFill>
                  <a:srgbClr val="FFFF00"/>
                </a:solidFill>
                <a:latin typeface="+mj-lt"/>
              </a:rPr>
              <a:t>lý</a:t>
            </a:r>
            <a:r>
              <a:rPr lang="en-US" sz="2500" dirty="0" smtClean="0">
                <a:solidFill>
                  <a:srgbClr val="FFFF00"/>
                </a:solidFill>
                <a:latin typeface="+mj-lt"/>
              </a:rPr>
              <a:t> </a:t>
            </a:r>
            <a:r>
              <a:rPr lang="en-US" sz="2500" dirty="0" err="1" smtClean="0">
                <a:solidFill>
                  <a:srgbClr val="FFFF00"/>
                </a:solidFill>
                <a:latin typeface="+mj-lt"/>
              </a:rPr>
              <a:t>của</a:t>
            </a:r>
            <a:r>
              <a:rPr lang="en-US" sz="2500" dirty="0" smtClean="0">
                <a:solidFill>
                  <a:srgbClr val="FFFF00"/>
                </a:solidFill>
                <a:latin typeface="+mj-lt"/>
              </a:rPr>
              <a:t> </a:t>
            </a:r>
            <a:r>
              <a:rPr lang="en-US" sz="2500" dirty="0" err="1" smtClean="0">
                <a:solidFill>
                  <a:srgbClr val="FFFF00"/>
                </a:solidFill>
                <a:latin typeface="+mj-lt"/>
              </a:rPr>
              <a:t>xã</a:t>
            </a:r>
            <a:r>
              <a:rPr lang="en-US" sz="2500" dirty="0" smtClean="0">
                <a:solidFill>
                  <a:srgbClr val="FFFF00"/>
                </a:solidFill>
                <a:latin typeface="+mj-lt"/>
              </a:rPr>
              <a:t>, </a:t>
            </a:r>
            <a:r>
              <a:rPr lang="en-US" sz="2500" dirty="0" err="1" smtClean="0">
                <a:solidFill>
                  <a:srgbClr val="FFFF00"/>
                </a:solidFill>
                <a:latin typeface="+mj-lt"/>
              </a:rPr>
              <a:t>phường</a:t>
            </a:r>
            <a:r>
              <a:rPr lang="en-US" sz="2500" dirty="0" smtClean="0">
                <a:solidFill>
                  <a:srgbClr val="FFFF00"/>
                </a:solidFill>
                <a:latin typeface="+mj-lt"/>
              </a:rPr>
              <a:t>, </a:t>
            </a:r>
            <a:r>
              <a:rPr lang="en-US" sz="2500" dirty="0" err="1" smtClean="0">
                <a:solidFill>
                  <a:srgbClr val="FFFF00"/>
                </a:solidFill>
                <a:latin typeface="+mj-lt"/>
              </a:rPr>
              <a:t>thị</a:t>
            </a:r>
            <a:r>
              <a:rPr lang="en-US" sz="2500" dirty="0" smtClean="0">
                <a:solidFill>
                  <a:srgbClr val="FFFF00"/>
                </a:solidFill>
                <a:latin typeface="+mj-lt"/>
              </a:rPr>
              <a:t> </a:t>
            </a:r>
            <a:r>
              <a:rPr lang="en-US" sz="2500" dirty="0" err="1" smtClean="0">
                <a:solidFill>
                  <a:srgbClr val="FFFF00"/>
                </a:solidFill>
                <a:latin typeface="+mj-lt"/>
              </a:rPr>
              <a:t>trấn</a:t>
            </a:r>
            <a:r>
              <a:rPr lang="en-US" sz="2500" dirty="0" smtClean="0">
                <a:solidFill>
                  <a:srgbClr val="FFFF00"/>
                </a:solidFill>
                <a:latin typeface="+mj-lt"/>
              </a:rPr>
              <a:t>: </a:t>
            </a:r>
            <a:r>
              <a:rPr lang="en-US" sz="2500" dirty="0" smtClean="0">
                <a:latin typeface="+mj-lt"/>
              </a:rPr>
              <a:t>Do </a:t>
            </a:r>
            <a:r>
              <a:rPr lang="en-US" sz="2500" dirty="0" err="1" smtClean="0">
                <a:latin typeface="+mj-lt"/>
              </a:rPr>
              <a:t>Chủ</a:t>
            </a:r>
            <a:r>
              <a:rPr lang="en-US" sz="2500" dirty="0" smtClean="0">
                <a:latin typeface="+mj-lt"/>
              </a:rPr>
              <a:t> </a:t>
            </a:r>
            <a:r>
              <a:rPr lang="en-US" sz="2500" dirty="0" err="1" smtClean="0">
                <a:latin typeface="+mj-lt"/>
              </a:rPr>
              <a:t>tịch</a:t>
            </a:r>
            <a:r>
              <a:rPr lang="en-US" sz="2500" dirty="0" smtClean="0">
                <a:latin typeface="+mj-lt"/>
              </a:rPr>
              <a:t> </a:t>
            </a:r>
            <a:r>
              <a:rPr lang="en-US" sz="2500" dirty="0" err="1" smtClean="0">
                <a:latin typeface="+mj-lt"/>
              </a:rPr>
              <a:t>Ủy</a:t>
            </a:r>
            <a:r>
              <a:rPr lang="en-US" sz="2500" dirty="0" smtClean="0">
                <a:latin typeface="+mj-lt"/>
              </a:rPr>
              <a:t> ban </a:t>
            </a:r>
            <a:r>
              <a:rPr lang="en-US" sz="2500" dirty="0" err="1" smtClean="0">
                <a:latin typeface="+mj-lt"/>
              </a:rPr>
              <a:t>nhân</a:t>
            </a:r>
            <a:r>
              <a:rPr lang="en-US" sz="2500" dirty="0" smtClean="0">
                <a:latin typeface="+mj-lt"/>
              </a:rPr>
              <a:t> </a:t>
            </a:r>
            <a:r>
              <a:rPr lang="en-US" sz="2500" dirty="0" err="1" smtClean="0">
                <a:latin typeface="+mj-lt"/>
              </a:rPr>
              <a:t>dân</a:t>
            </a:r>
            <a:r>
              <a:rPr lang="en-US" sz="2500" dirty="0" smtClean="0">
                <a:latin typeface="+mj-lt"/>
              </a:rPr>
              <a:t> </a:t>
            </a:r>
            <a:r>
              <a:rPr lang="en-US" sz="2500" dirty="0" err="1" smtClean="0">
                <a:latin typeface="+mj-lt"/>
              </a:rPr>
              <a:t>xã</a:t>
            </a:r>
            <a:r>
              <a:rPr lang="en-US" sz="2500" dirty="0" smtClean="0">
                <a:latin typeface="+mj-lt"/>
              </a:rPr>
              <a:t>, </a:t>
            </a:r>
            <a:r>
              <a:rPr lang="en-US" sz="2500" dirty="0" err="1" smtClean="0">
                <a:latin typeface="+mj-lt"/>
              </a:rPr>
              <a:t>phường</a:t>
            </a:r>
            <a:r>
              <a:rPr lang="en-US" sz="2500" dirty="0" smtClean="0">
                <a:latin typeface="+mj-lt"/>
              </a:rPr>
              <a:t>, </a:t>
            </a:r>
            <a:r>
              <a:rPr lang="en-US" sz="2500" dirty="0" err="1" smtClean="0">
                <a:latin typeface="+mj-lt"/>
              </a:rPr>
              <a:t>thị</a:t>
            </a:r>
            <a:r>
              <a:rPr lang="en-US" sz="2500" dirty="0" smtClean="0">
                <a:latin typeface="+mj-lt"/>
              </a:rPr>
              <a:t> </a:t>
            </a:r>
            <a:r>
              <a:rPr lang="en-US" sz="2500" dirty="0" err="1" smtClean="0">
                <a:latin typeface="+mj-lt"/>
              </a:rPr>
              <a:t>trấn</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tặng</a:t>
            </a:r>
            <a:r>
              <a:rPr lang="en-US" sz="2500" dirty="0" smtClean="0">
                <a:latin typeface="+mj-lt"/>
              </a:rPr>
              <a:t> </a:t>
            </a:r>
            <a:r>
              <a:rPr lang="en-US" sz="2500" dirty="0" err="1" smtClean="0">
                <a:latin typeface="+mj-lt"/>
              </a:rPr>
              <a:t>danh</a:t>
            </a:r>
            <a:r>
              <a:rPr lang="en-US" sz="2500" dirty="0" smtClean="0">
                <a:latin typeface="+mj-lt"/>
              </a:rPr>
              <a:t> </a:t>
            </a:r>
            <a:r>
              <a:rPr lang="en-US" sz="2500" dirty="0" err="1" smtClean="0">
                <a:latin typeface="+mj-lt"/>
              </a:rPr>
              <a:t>hiệu</a:t>
            </a:r>
            <a:r>
              <a:rPr lang="en-US" sz="2500" dirty="0" smtClean="0">
                <a:latin typeface="+mj-lt"/>
              </a:rPr>
              <a:t> “Lao </a:t>
            </a:r>
            <a:r>
              <a:rPr lang="en-US" sz="2500" dirty="0" err="1" smtClean="0">
                <a:latin typeface="+mj-lt"/>
              </a:rPr>
              <a:t>động</a:t>
            </a:r>
            <a:r>
              <a:rPr lang="en-US" sz="2500" dirty="0" smtClean="0">
                <a:latin typeface="+mj-lt"/>
              </a:rPr>
              <a:t> </a:t>
            </a:r>
            <a:r>
              <a:rPr lang="en-US" sz="2500" dirty="0" err="1" smtClean="0">
                <a:latin typeface="+mj-lt"/>
              </a:rPr>
              <a:t>tiên</a:t>
            </a:r>
            <a:r>
              <a:rPr lang="en-US" sz="2500" dirty="0" smtClean="0">
                <a:latin typeface="+mj-lt"/>
              </a:rPr>
              <a:t> </a:t>
            </a:r>
            <a:r>
              <a:rPr lang="en-US" sz="2500" dirty="0" err="1" smtClean="0">
                <a:latin typeface="+mj-lt"/>
              </a:rPr>
              <a:t>tiến</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đề</a:t>
            </a:r>
            <a:r>
              <a:rPr lang="en-US" sz="2500" dirty="0" smtClean="0">
                <a:latin typeface="+mj-lt"/>
              </a:rPr>
              <a:t> </a:t>
            </a:r>
            <a:r>
              <a:rPr lang="en-US" sz="2500" dirty="0" err="1" smtClean="0">
                <a:latin typeface="+mj-lt"/>
              </a:rPr>
              <a:t>nghị</a:t>
            </a:r>
            <a:r>
              <a:rPr lang="en-US" sz="2500" dirty="0" smtClean="0">
                <a:latin typeface="+mj-lt"/>
              </a:rPr>
              <a:t> </a:t>
            </a:r>
            <a:r>
              <a:rPr lang="en-US" sz="2500" dirty="0" err="1" smtClean="0">
                <a:latin typeface="+mj-lt"/>
              </a:rPr>
              <a:t>Chủ</a:t>
            </a:r>
            <a:r>
              <a:rPr lang="en-US" sz="2500" dirty="0" smtClean="0">
                <a:latin typeface="+mj-lt"/>
              </a:rPr>
              <a:t> </a:t>
            </a:r>
            <a:r>
              <a:rPr lang="en-US" sz="2500" dirty="0" err="1" smtClean="0">
                <a:latin typeface="+mj-lt"/>
              </a:rPr>
              <a:t>tịch</a:t>
            </a:r>
            <a:r>
              <a:rPr lang="en-US" sz="2500" dirty="0" smtClean="0">
                <a:latin typeface="+mj-lt"/>
              </a:rPr>
              <a:t> </a:t>
            </a:r>
            <a:r>
              <a:rPr lang="en-US" sz="2500" dirty="0" err="1" smtClean="0">
                <a:latin typeface="+mj-lt"/>
              </a:rPr>
              <a:t>Ủy</a:t>
            </a:r>
            <a:r>
              <a:rPr lang="en-US" sz="2500" dirty="0" smtClean="0">
                <a:latin typeface="+mj-lt"/>
              </a:rPr>
              <a:t> ban </a:t>
            </a:r>
            <a:r>
              <a:rPr lang="en-US" sz="2500" dirty="0" err="1" smtClean="0">
                <a:latin typeface="+mj-lt"/>
              </a:rPr>
              <a:t>nhân</a:t>
            </a:r>
            <a:r>
              <a:rPr lang="en-US" sz="2500" dirty="0" smtClean="0">
                <a:latin typeface="+mj-lt"/>
              </a:rPr>
              <a:t> </a:t>
            </a:r>
            <a:r>
              <a:rPr lang="en-US" sz="2500" dirty="0" err="1" smtClean="0">
                <a:latin typeface="+mj-lt"/>
              </a:rPr>
              <a:t>dân</a:t>
            </a:r>
            <a:r>
              <a:rPr lang="en-US" sz="2500" dirty="0" smtClean="0">
                <a:latin typeface="+mj-lt"/>
              </a:rPr>
              <a:t> </a:t>
            </a:r>
            <a:r>
              <a:rPr lang="en-US" sz="2500" dirty="0" err="1" smtClean="0">
                <a:latin typeface="+mj-lt"/>
              </a:rPr>
              <a:t>quận</a:t>
            </a:r>
            <a:r>
              <a:rPr lang="en-US" sz="2500" dirty="0" smtClean="0">
                <a:latin typeface="+mj-lt"/>
              </a:rPr>
              <a:t>, </a:t>
            </a:r>
            <a:r>
              <a:rPr lang="en-US" sz="2500" dirty="0" err="1" smtClean="0">
                <a:latin typeface="+mj-lt"/>
              </a:rPr>
              <a:t>huyện</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tặng</a:t>
            </a:r>
            <a:r>
              <a:rPr lang="en-US" sz="2500" dirty="0" smtClean="0">
                <a:latin typeface="+mj-lt"/>
              </a:rPr>
              <a:t> </a:t>
            </a:r>
            <a:r>
              <a:rPr lang="en-US" sz="2500" dirty="0" err="1" smtClean="0">
                <a:latin typeface="+mj-lt"/>
              </a:rPr>
              <a:t>danh</a:t>
            </a:r>
            <a:r>
              <a:rPr lang="en-US" sz="2500" dirty="0" smtClean="0">
                <a:latin typeface="+mj-lt"/>
              </a:rPr>
              <a:t> </a:t>
            </a:r>
            <a:r>
              <a:rPr lang="en-US" sz="2500" dirty="0" err="1" smtClean="0">
                <a:latin typeface="+mj-lt"/>
              </a:rPr>
              <a:t>hiệu</a:t>
            </a:r>
            <a:r>
              <a:rPr lang="en-US" sz="2500" dirty="0" smtClean="0">
                <a:latin typeface="+mj-lt"/>
              </a:rPr>
              <a:t> “</a:t>
            </a:r>
            <a:r>
              <a:rPr lang="en-US" sz="2500" dirty="0" err="1" smtClean="0">
                <a:latin typeface="+mj-lt"/>
              </a:rPr>
              <a:t>Chiến</a:t>
            </a:r>
            <a:r>
              <a:rPr lang="en-US" sz="2500" dirty="0" smtClean="0">
                <a:latin typeface="+mj-lt"/>
              </a:rPr>
              <a:t> </a:t>
            </a:r>
            <a:r>
              <a:rPr lang="en-US" sz="2500" dirty="0" err="1" smtClean="0">
                <a:latin typeface="+mj-lt"/>
              </a:rPr>
              <a:t>sĩ</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cơ</a:t>
            </a:r>
            <a:r>
              <a:rPr lang="en-US" sz="2500" dirty="0" smtClean="0">
                <a:latin typeface="+mj-lt"/>
              </a:rPr>
              <a:t> </a:t>
            </a:r>
            <a:r>
              <a:rPr lang="en-US" sz="2500" dirty="0" err="1" smtClean="0">
                <a:latin typeface="+mj-lt"/>
              </a:rPr>
              <a:t>sở</a:t>
            </a:r>
            <a:r>
              <a:rPr lang="en-US" sz="2500" dirty="0" smtClean="0">
                <a:latin typeface="+mj-lt"/>
              </a:rPr>
              <a:t>”</a:t>
            </a:r>
          </a:p>
          <a:p>
            <a:pPr algn="just">
              <a:buFont typeface="Wingdings" pitchFamily="2" charset="2"/>
              <a:buNone/>
              <a:defRPr/>
            </a:pPr>
            <a:r>
              <a:rPr lang="en-US" sz="2500" dirty="0" smtClean="0">
                <a:solidFill>
                  <a:srgbClr val="99FF33"/>
                </a:solidFill>
                <a:effectLst/>
                <a:latin typeface="+mj-lt"/>
              </a:rPr>
              <a:t>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4724400"/>
          </a:xfrm>
        </p:spPr>
        <p:txBody>
          <a:bodyPr/>
          <a:lstStyle/>
          <a:p>
            <a:pPr marL="0" indent="0" algn="just">
              <a:lnSpc>
                <a:spcPct val="120000"/>
              </a:lnSpc>
              <a:spcBef>
                <a:spcPts val="1200"/>
              </a:spcBef>
              <a:buNone/>
              <a:defRPr/>
            </a:pPr>
            <a:r>
              <a:rPr lang="en-US" sz="3000" b="1" dirty="0" smtClean="0">
                <a:solidFill>
                  <a:srgbClr val="FFFF00"/>
                </a:solidFill>
                <a:effectLst/>
                <a:latin typeface="+mj-lt"/>
              </a:rPr>
              <a:t>- </a:t>
            </a:r>
            <a:r>
              <a:rPr lang="vi-VN" sz="3000" b="1" dirty="0" smtClean="0">
                <a:solidFill>
                  <a:srgbClr val="FFFF00"/>
                </a:solidFill>
                <a:effectLst/>
                <a:latin typeface="+mj-lt"/>
              </a:rPr>
              <a:t>Đối với các doanh nghiệp: </a:t>
            </a:r>
            <a:r>
              <a:rPr lang="vi-VN" sz="3000" dirty="0" smtClean="0">
                <a:effectLst/>
                <a:latin typeface="+mj-lt"/>
              </a:rPr>
              <a:t>do Thủ trưởng </a:t>
            </a:r>
            <a:r>
              <a:rPr lang="vi-VN" sz="3000" dirty="0" smtClean="0">
                <a:solidFill>
                  <a:srgbClr val="99FF33"/>
                </a:solidFill>
                <a:effectLst/>
                <a:latin typeface="+mj-lt"/>
              </a:rPr>
              <a:t>đơn vị thuộc thành phố</a:t>
            </a:r>
            <a:r>
              <a:rPr lang="vi-VN" sz="3000" dirty="0" smtClean="0">
                <a:effectLst/>
                <a:latin typeface="+mj-lt"/>
              </a:rPr>
              <a:t> xét tặng hoặc </a:t>
            </a:r>
            <a:r>
              <a:rPr lang="vi-VN" sz="3000" dirty="0" smtClean="0">
                <a:solidFill>
                  <a:srgbClr val="99FF33"/>
                </a:solidFill>
                <a:effectLst/>
                <a:latin typeface="+mj-lt"/>
              </a:rPr>
              <a:t>ủy quyền cho thủ trưởng các đơn vị trực thuộc</a:t>
            </a:r>
            <a:r>
              <a:rPr lang="vi-VN" sz="3000" dirty="0" smtClean="0">
                <a:effectLst/>
                <a:latin typeface="+mj-lt"/>
              </a:rPr>
              <a:t> (hoặc các đơn vị đóng trên địa bàn hoặc các đơn vị có trụ sở nằm trong các khu công nghiệp, khu chế xuất) xét tặng danh hiệu “Lao động tiên tiến”, “Tập thể Lao động tiên tiến” và “Chiến sĩ thi đua cơ sở”</a:t>
            </a:r>
          </a:p>
          <a:p>
            <a:pPr marL="0" indent="0" algn="just">
              <a:lnSpc>
                <a:spcPct val="120000"/>
              </a:lnSpc>
              <a:spcBef>
                <a:spcPts val="1200"/>
              </a:spcBef>
              <a:buNone/>
              <a:defRPr/>
            </a:pPr>
            <a:r>
              <a:rPr lang="en-US" sz="3000" dirty="0" smtClean="0">
                <a:effectLst/>
                <a:latin typeface="+mj-lt"/>
              </a:rPr>
              <a:t>- </a:t>
            </a:r>
            <a:r>
              <a:rPr lang="vi-VN" sz="3000" dirty="0" smtClean="0">
                <a:effectLst/>
                <a:latin typeface="+mj-lt"/>
              </a:rPr>
              <a:t>Chủ tịch Ủy ban nhân dân thành phố có thẩm quyền xét, quyết định công nhận danh hiệu “Cờ thi đua thành phố”, “Tập thể Lao động xuất sắc”, “Chiến sĩ thi đua thành phố”.</a:t>
            </a:r>
            <a:endParaRPr lang="en-US" sz="3000" dirty="0" smtClean="0">
              <a:effectLst/>
              <a:latin typeface="+mj-l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4724400"/>
          </a:xfrm>
        </p:spPr>
        <p:txBody>
          <a:bodyPr/>
          <a:lstStyle/>
          <a:p>
            <a:pPr algn="just">
              <a:buNone/>
              <a:defRPr/>
            </a:pPr>
            <a:r>
              <a:rPr lang="en-US" sz="2800" b="1" i="1" dirty="0" smtClean="0">
                <a:solidFill>
                  <a:srgbClr val="99FF33"/>
                </a:solidFill>
              </a:rPr>
              <a:t> </a:t>
            </a:r>
            <a:r>
              <a:rPr lang="en-US" sz="2800" b="1" dirty="0" smtClean="0">
                <a:solidFill>
                  <a:srgbClr val="99FF33"/>
                </a:solidFill>
              </a:rPr>
              <a:t>2. </a:t>
            </a:r>
            <a:r>
              <a:rPr lang="vi-VN" sz="2800" b="1" dirty="0" smtClean="0">
                <a:solidFill>
                  <a:srgbClr val="99FF33"/>
                </a:solidFill>
              </a:rPr>
              <a:t>Trao tặng các hình th</a:t>
            </a:r>
            <a:r>
              <a:rPr lang="en-US" sz="2800" b="1" dirty="0" smtClean="0">
                <a:solidFill>
                  <a:srgbClr val="99FF33"/>
                </a:solidFill>
              </a:rPr>
              <a:t>ứ</a:t>
            </a:r>
            <a:r>
              <a:rPr lang="vi-VN" sz="2800" b="1" dirty="0" smtClean="0">
                <a:solidFill>
                  <a:srgbClr val="99FF33"/>
                </a:solidFill>
              </a:rPr>
              <a:t>c khen thưởng, danh hiệu thi đ</a:t>
            </a:r>
            <a:r>
              <a:rPr lang="en-US" sz="2800" b="1" dirty="0" err="1" smtClean="0">
                <a:solidFill>
                  <a:srgbClr val="99FF33"/>
                </a:solidFill>
              </a:rPr>
              <a:t>ua</a:t>
            </a:r>
            <a:r>
              <a:rPr lang="en-US" sz="2800" b="1" dirty="0" smtClean="0">
                <a:solidFill>
                  <a:srgbClr val="99FF33"/>
                </a:solidFill>
              </a:rPr>
              <a:t> </a:t>
            </a:r>
            <a:r>
              <a:rPr lang="en-US" sz="2800" b="1" dirty="0" smtClean="0">
                <a:solidFill>
                  <a:srgbClr val="FF0000"/>
                </a:solidFill>
              </a:rPr>
              <a:t>(</a:t>
            </a:r>
            <a:r>
              <a:rPr lang="en-US" sz="2800" b="1" dirty="0" err="1" smtClean="0">
                <a:solidFill>
                  <a:srgbClr val="FF0000"/>
                </a:solidFill>
              </a:rPr>
              <a:t>Điều</a:t>
            </a:r>
            <a:r>
              <a:rPr lang="en-US" sz="2800" b="1" dirty="0" smtClean="0">
                <a:solidFill>
                  <a:srgbClr val="FF0000"/>
                </a:solidFill>
              </a:rPr>
              <a:t> 27)</a:t>
            </a:r>
          </a:p>
          <a:p>
            <a:pPr marL="0" indent="0" algn="just">
              <a:lnSpc>
                <a:spcPct val="120000"/>
              </a:lnSpc>
              <a:spcBef>
                <a:spcPts val="1200"/>
              </a:spcBef>
              <a:buNone/>
              <a:defRPr/>
            </a:pPr>
            <a:r>
              <a:rPr lang="vi-VN" sz="2700" dirty="0" smtClean="0">
                <a:effectLst/>
                <a:latin typeface="+mj-lt"/>
              </a:rPr>
              <a:t>Không tổ chức lễ trao tặng, đón nhận danh hiệu vinh dự Nhà nước và các hình thức khen thưởng cấp nhà nước riêng mà kết hợp tổ chức cùng với các lễ kỷ niệm ngày thành lập, ngày truyền thống của ngành, địa phương, đơn vị; chỉ công bố, trao tặng và đón nhận một lần đối với mỗi quyết định khen thưởng ; trao tặng hình thức khen thưởng trước, danh hiệu thi đua sau; trao tặng từ hình thức khen thưởng cao đến hình thức khen thưởng thấp. Trường hợp cùng một hình thức khen thưởng thì trao tặng cho tập thể trước, cá nhân sau; trao tặng </a:t>
            </a:r>
            <a:r>
              <a:rPr lang="vi-VN" sz="2700" spc="-100" dirty="0" smtClean="0">
                <a:effectLst/>
                <a:latin typeface="+mj-lt"/>
              </a:rPr>
              <a:t>trước, truy tặng sau</a:t>
            </a:r>
            <a:r>
              <a:rPr lang="en-US" sz="2700" spc="-100" dirty="0" smtClean="0">
                <a:effectLst/>
                <a:latin typeface="+mj-lt"/>
              </a:rPr>
              <a:t> </a:t>
            </a:r>
            <a:r>
              <a:rPr lang="en-US" sz="2700" spc="-100" dirty="0" smtClean="0">
                <a:solidFill>
                  <a:srgbClr val="FF0000"/>
                </a:solidFill>
                <a:effectLst/>
                <a:latin typeface="+mj-lt"/>
              </a:rPr>
              <a:t>(HD 02 </a:t>
            </a:r>
            <a:r>
              <a:rPr lang="en-US" sz="2700" spc="-100" dirty="0" err="1" smtClean="0">
                <a:solidFill>
                  <a:srgbClr val="FF0000"/>
                </a:solidFill>
                <a:effectLst/>
                <a:latin typeface="+mj-lt"/>
              </a:rPr>
              <a:t>ngày</a:t>
            </a:r>
            <a:r>
              <a:rPr lang="en-US" sz="2700" spc="-100" dirty="0" smtClean="0">
                <a:solidFill>
                  <a:srgbClr val="FF0000"/>
                </a:solidFill>
                <a:effectLst/>
                <a:latin typeface="+mj-lt"/>
              </a:rPr>
              <a:t> 13/4/2017 </a:t>
            </a:r>
            <a:r>
              <a:rPr lang="en-US" sz="2700" spc="-100" dirty="0" err="1" smtClean="0">
                <a:solidFill>
                  <a:srgbClr val="FF0000"/>
                </a:solidFill>
                <a:effectLst/>
                <a:latin typeface="+mj-lt"/>
              </a:rPr>
              <a:t>của</a:t>
            </a:r>
            <a:r>
              <a:rPr lang="en-US" sz="2700" spc="-100" dirty="0" smtClean="0">
                <a:solidFill>
                  <a:srgbClr val="FF0000"/>
                </a:solidFill>
                <a:effectLst/>
                <a:latin typeface="+mj-lt"/>
              </a:rPr>
              <a:t> </a:t>
            </a:r>
            <a:r>
              <a:rPr lang="en-US" sz="2700" spc="-100" dirty="0" smtClean="0">
                <a:solidFill>
                  <a:srgbClr val="FF0000"/>
                </a:solidFill>
                <a:effectLst/>
                <a:latin typeface="+mj-lt"/>
              </a:rPr>
              <a:t>BTDKTTP*)</a:t>
            </a:r>
            <a:endParaRPr lang="en-US" sz="2700" spc="-100" dirty="0" smtClean="0">
              <a:solidFill>
                <a:srgbClr val="FF0000"/>
              </a:solidFill>
              <a:effectLst/>
              <a:latin typeface="+mj-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422"/>
            <a:ext cx="8763000" cy="6172200"/>
          </a:xfrm>
        </p:spPr>
        <p:txBody>
          <a:bodyPr/>
          <a:lstStyle/>
          <a:p>
            <a:pPr marL="0" indent="0" algn="just">
              <a:spcBef>
                <a:spcPts val="600"/>
              </a:spcBef>
              <a:buNone/>
              <a:defRPr/>
            </a:pPr>
            <a:r>
              <a:rPr lang="en-US" b="1" dirty="0" smtClean="0">
                <a:solidFill>
                  <a:srgbClr val="99FF33"/>
                </a:solidFill>
                <a:latin typeface="Arial" charset="0"/>
              </a:rPr>
              <a:t>3</a:t>
            </a:r>
            <a:r>
              <a:rPr lang="vi-VN" b="1" dirty="0" smtClean="0">
                <a:solidFill>
                  <a:srgbClr val="99FF33"/>
                </a:solidFill>
                <a:latin typeface="Arial" charset="0"/>
              </a:rPr>
              <a:t>. </a:t>
            </a:r>
            <a:r>
              <a:rPr lang="vi-VN" sz="2800" b="1" dirty="0" smtClean="0">
                <a:solidFill>
                  <a:srgbClr val="99FF33"/>
                </a:solidFill>
                <a:latin typeface="Arial" charset="0"/>
              </a:rPr>
              <a:t>Qui định về thủ tục, hồ sơ</a:t>
            </a:r>
            <a:r>
              <a:rPr lang="en-US" sz="2800" b="1" dirty="0" smtClean="0">
                <a:solidFill>
                  <a:srgbClr val="99FF33"/>
                </a:solidFill>
                <a:latin typeface="Arial" charset="0"/>
              </a:rPr>
              <a:t> </a:t>
            </a:r>
            <a:r>
              <a:rPr lang="en-US" sz="2800" b="1" dirty="0" smtClean="0">
                <a:solidFill>
                  <a:srgbClr val="FF0000"/>
                </a:solidFill>
                <a:latin typeface="+mj-lt"/>
              </a:rPr>
              <a:t>(</a:t>
            </a:r>
            <a:r>
              <a:rPr lang="en-US" sz="2800" b="1" dirty="0" err="1" smtClean="0">
                <a:solidFill>
                  <a:srgbClr val="FF0000"/>
                </a:solidFill>
                <a:latin typeface="+mj-lt"/>
              </a:rPr>
              <a:t>Điều</a:t>
            </a:r>
            <a:r>
              <a:rPr lang="en-US" sz="2800" b="1" dirty="0" smtClean="0">
                <a:solidFill>
                  <a:srgbClr val="FF0000"/>
                </a:solidFill>
                <a:latin typeface="+mj-lt"/>
              </a:rPr>
              <a:t> 28</a:t>
            </a:r>
            <a:r>
              <a:rPr lang="en-US" sz="2800" b="1" dirty="0" smtClean="0">
                <a:solidFill>
                  <a:srgbClr val="FF0000"/>
                </a:solidFill>
                <a:latin typeface="+mj-lt"/>
              </a:rPr>
              <a:t>): </a:t>
            </a:r>
            <a:endParaRPr lang="en-US" sz="2800" b="1" dirty="0" smtClean="0">
              <a:solidFill>
                <a:srgbClr val="FF0000"/>
              </a:solidFill>
              <a:latin typeface="+mj-lt"/>
            </a:endParaRPr>
          </a:p>
          <a:p>
            <a:pPr marL="0" indent="0" algn="just">
              <a:spcBef>
                <a:spcPts val="600"/>
              </a:spcBef>
              <a:buFont typeface="Wingdings" pitchFamily="2" charset="2"/>
              <a:buNone/>
              <a:defRPr/>
            </a:pPr>
            <a:r>
              <a:rPr lang="en-US" sz="2800" b="1" i="1" dirty="0" smtClean="0">
                <a:solidFill>
                  <a:srgbClr val="99FF33"/>
                </a:solidFill>
                <a:latin typeface="Arial" charset="0"/>
              </a:rPr>
              <a:t>a) </a:t>
            </a:r>
            <a:r>
              <a:rPr lang="vi-VN" sz="2800" b="1" i="1" dirty="0" smtClean="0">
                <a:solidFill>
                  <a:srgbClr val="99FF33"/>
                </a:solidFill>
                <a:effectLst/>
                <a:latin typeface="Arial" charset="0"/>
              </a:rPr>
              <a:t>Các </a:t>
            </a:r>
            <a:r>
              <a:rPr lang="vi-VN" sz="2800" b="1" i="1" dirty="0" smtClean="0">
                <a:solidFill>
                  <a:srgbClr val="99FF33"/>
                </a:solidFill>
                <a:effectLst/>
                <a:latin typeface="Arial" charset="0"/>
              </a:rPr>
              <a:t>cá nhân thuộc diện Thành ủy quản lý và các hình thức khen thưởng cấp cao</a:t>
            </a:r>
            <a:r>
              <a:rPr lang="en-US" sz="2800" b="1" i="1" dirty="0" smtClean="0">
                <a:solidFill>
                  <a:srgbClr val="99FF33"/>
                </a:solidFill>
                <a:effectLst/>
                <a:latin typeface="Arial" charset="0"/>
              </a:rPr>
              <a:t> </a:t>
            </a:r>
            <a:r>
              <a:rPr lang="en-US" sz="2800" dirty="0" smtClean="0">
                <a:effectLst/>
                <a:latin typeface="Arial" charset="0"/>
              </a:rPr>
              <a:t>(</a:t>
            </a:r>
            <a:r>
              <a:rPr lang="en-US" sz="2800" dirty="0" err="1" smtClean="0">
                <a:effectLst/>
                <a:latin typeface="Arial" charset="0"/>
              </a:rPr>
              <a:t>từ</a:t>
            </a:r>
            <a:r>
              <a:rPr lang="en-US" sz="2800" dirty="0" smtClean="0">
                <a:effectLst/>
                <a:latin typeface="Arial" charset="0"/>
              </a:rPr>
              <a:t> </a:t>
            </a:r>
            <a:r>
              <a:rPr lang="en-US" sz="2800" dirty="0" err="1" smtClean="0">
                <a:effectLst/>
                <a:latin typeface="Arial" charset="0"/>
              </a:rPr>
              <a:t>Huân</a:t>
            </a:r>
            <a:r>
              <a:rPr lang="en-US" sz="2800" dirty="0" smtClean="0">
                <a:effectLst/>
                <a:latin typeface="Arial" charset="0"/>
              </a:rPr>
              <a:t> </a:t>
            </a:r>
            <a:r>
              <a:rPr lang="en-US" sz="2800" dirty="0" err="1" smtClean="0">
                <a:effectLst/>
                <a:latin typeface="Arial" charset="0"/>
              </a:rPr>
              <a:t>chương</a:t>
            </a:r>
            <a:r>
              <a:rPr lang="en-US" sz="2800" dirty="0" smtClean="0">
                <a:effectLst/>
                <a:latin typeface="Arial" charset="0"/>
              </a:rPr>
              <a:t> </a:t>
            </a:r>
            <a:r>
              <a:rPr lang="en-US" sz="2800" dirty="0" err="1" smtClean="0">
                <a:effectLst/>
                <a:latin typeface="Arial" charset="0"/>
              </a:rPr>
              <a:t>Độc</a:t>
            </a:r>
            <a:r>
              <a:rPr lang="en-US" sz="2800" dirty="0" smtClean="0">
                <a:effectLst/>
                <a:latin typeface="Arial" charset="0"/>
              </a:rPr>
              <a:t> </a:t>
            </a:r>
            <a:r>
              <a:rPr lang="en-US" sz="2800" dirty="0" err="1" smtClean="0">
                <a:effectLst/>
                <a:latin typeface="Arial" charset="0"/>
              </a:rPr>
              <a:t>lập</a:t>
            </a:r>
            <a:r>
              <a:rPr lang="en-US" sz="2800" dirty="0" smtClean="0">
                <a:effectLst/>
                <a:latin typeface="Arial" charset="0"/>
              </a:rPr>
              <a:t> </a:t>
            </a:r>
            <a:r>
              <a:rPr lang="en-US" sz="2800" dirty="0" err="1" smtClean="0">
                <a:effectLst/>
                <a:latin typeface="Arial" charset="0"/>
              </a:rPr>
              <a:t>trở</a:t>
            </a:r>
            <a:r>
              <a:rPr lang="en-US" sz="2800" dirty="0" smtClean="0">
                <a:effectLst/>
                <a:latin typeface="Arial" charset="0"/>
              </a:rPr>
              <a:t> </a:t>
            </a:r>
            <a:r>
              <a:rPr lang="en-US" sz="2800" dirty="0" err="1" smtClean="0">
                <a:effectLst/>
                <a:latin typeface="Arial" charset="0"/>
              </a:rPr>
              <a:t>lên</a:t>
            </a:r>
            <a:r>
              <a:rPr lang="en-US" sz="2800" dirty="0" smtClean="0">
                <a:effectLst/>
                <a:latin typeface="Arial" charset="0"/>
              </a:rPr>
              <a:t>), </a:t>
            </a:r>
            <a:r>
              <a:rPr lang="en-US" sz="2800" b="1" i="1" dirty="0" err="1" smtClean="0">
                <a:solidFill>
                  <a:srgbClr val="99FF33"/>
                </a:solidFill>
                <a:effectLst/>
                <a:latin typeface="Arial" charset="0"/>
              </a:rPr>
              <a:t>danh</a:t>
            </a:r>
            <a:r>
              <a:rPr lang="en-US" sz="2800" b="1" i="1" dirty="0" smtClean="0">
                <a:solidFill>
                  <a:srgbClr val="99FF33"/>
                </a:solidFill>
                <a:effectLst/>
                <a:latin typeface="Arial" charset="0"/>
              </a:rPr>
              <a:t> </a:t>
            </a:r>
            <a:r>
              <a:rPr lang="en-US" sz="2800" b="1" i="1" dirty="0" err="1" smtClean="0">
                <a:solidFill>
                  <a:srgbClr val="99FF33"/>
                </a:solidFill>
                <a:effectLst/>
                <a:latin typeface="Arial" charset="0"/>
              </a:rPr>
              <a:t>hiệu</a:t>
            </a:r>
            <a:r>
              <a:rPr lang="en-US" sz="2800" b="1" i="1" dirty="0" smtClean="0">
                <a:solidFill>
                  <a:srgbClr val="99FF33"/>
                </a:solidFill>
                <a:effectLst/>
                <a:latin typeface="Arial" charset="0"/>
              </a:rPr>
              <a:t> CSTĐ </a:t>
            </a:r>
            <a:r>
              <a:rPr lang="en-US" sz="2800" b="1" i="1" dirty="0" err="1" smtClean="0">
                <a:solidFill>
                  <a:srgbClr val="99FF33"/>
                </a:solidFill>
                <a:effectLst/>
                <a:latin typeface="Arial" charset="0"/>
              </a:rPr>
              <a:t>toàn</a:t>
            </a:r>
            <a:r>
              <a:rPr lang="en-US" sz="2800" b="1" i="1" dirty="0" smtClean="0">
                <a:solidFill>
                  <a:srgbClr val="99FF33"/>
                </a:solidFill>
                <a:effectLst/>
                <a:latin typeface="Arial" charset="0"/>
              </a:rPr>
              <a:t> </a:t>
            </a:r>
            <a:r>
              <a:rPr lang="en-US" sz="2800" b="1" i="1" dirty="0" err="1" smtClean="0">
                <a:solidFill>
                  <a:srgbClr val="99FF33"/>
                </a:solidFill>
                <a:effectLst/>
                <a:latin typeface="Arial" charset="0"/>
              </a:rPr>
              <a:t>quốc</a:t>
            </a:r>
            <a:r>
              <a:rPr lang="vi-VN" sz="2800" b="1" i="1" dirty="0" smtClean="0">
                <a:solidFill>
                  <a:srgbClr val="99FF33"/>
                </a:solidFill>
                <a:effectLst/>
                <a:latin typeface="Arial" charset="0"/>
              </a:rPr>
              <a:t>, các danh hiệu vinh dự nhà nước</a:t>
            </a:r>
            <a:r>
              <a:rPr lang="vi-VN" sz="2800" dirty="0" smtClean="0">
                <a:effectLst/>
                <a:latin typeface="Arial" charset="0"/>
              </a:rPr>
              <a:t> </a:t>
            </a:r>
            <a:r>
              <a:rPr lang="vi-VN" sz="2800" dirty="0" smtClean="0">
                <a:latin typeface="Arial" charset="0"/>
              </a:rPr>
              <a:t>trước khi </a:t>
            </a:r>
            <a:r>
              <a:rPr lang="vi-VN" sz="2800" dirty="0" smtClean="0">
                <a:solidFill>
                  <a:srgbClr val="FF0000"/>
                </a:solidFill>
                <a:latin typeface="Arial" charset="0"/>
              </a:rPr>
              <a:t>trình Ban Thường vụ Thành ủy</a:t>
            </a:r>
            <a:r>
              <a:rPr lang="vi-VN" sz="2800" dirty="0" smtClean="0">
                <a:latin typeface="Arial" charset="0"/>
              </a:rPr>
              <a:t> xem xét phải thông qua </a:t>
            </a:r>
            <a:r>
              <a:rPr lang="vi-VN" sz="2800" dirty="0" smtClean="0">
                <a:solidFill>
                  <a:srgbClr val="FF0000"/>
                </a:solidFill>
                <a:latin typeface="Arial" charset="0"/>
              </a:rPr>
              <a:t>Ban Cán sự Đảng Ủy ban nhân dân thành phố</a:t>
            </a:r>
            <a:r>
              <a:rPr lang="vi-VN" sz="2800" dirty="0" smtClean="0">
                <a:latin typeface="Arial" charset="0"/>
              </a:rPr>
              <a:t>.</a:t>
            </a:r>
            <a:endParaRPr lang="en-US" sz="2800" dirty="0" smtClean="0">
              <a:latin typeface="Arial" charset="0"/>
            </a:endParaRPr>
          </a:p>
          <a:p>
            <a:pPr marL="0" indent="0" algn="just">
              <a:spcBef>
                <a:spcPts val="1800"/>
              </a:spcBef>
              <a:buNone/>
              <a:defRPr/>
            </a:pPr>
            <a:r>
              <a:rPr lang="en-US" altLang="en-US" sz="2800" dirty="0" smtClean="0">
                <a:latin typeface="+mj-lt"/>
                <a:cs typeface="Times New Roman" pitchFamily="18" charset="0"/>
              </a:rPr>
              <a:t>b) </a:t>
            </a:r>
            <a:r>
              <a:rPr lang="en-US" altLang="en-US" sz="2800" b="1" i="1" dirty="0" err="1">
                <a:solidFill>
                  <a:srgbClr val="99FF33"/>
                </a:solidFill>
                <a:effectLst/>
                <a:latin typeface="Arial" charset="0"/>
              </a:rPr>
              <a:t>Biên</a:t>
            </a:r>
            <a:r>
              <a:rPr lang="en-US" altLang="en-US" sz="2800" b="1" i="1" dirty="0">
                <a:solidFill>
                  <a:srgbClr val="99FF33"/>
                </a:solidFill>
                <a:effectLst/>
                <a:latin typeface="Arial" charset="0"/>
              </a:rPr>
              <a:t> </a:t>
            </a:r>
            <a:r>
              <a:rPr lang="en-US" altLang="en-US" sz="2800" b="1" i="1" dirty="0" err="1">
                <a:solidFill>
                  <a:srgbClr val="99FF33"/>
                </a:solidFill>
                <a:effectLst/>
                <a:latin typeface="Arial" charset="0"/>
              </a:rPr>
              <a:t>bản</a:t>
            </a:r>
            <a:r>
              <a:rPr lang="en-US" altLang="en-US" sz="2800" b="1" i="1" dirty="0">
                <a:solidFill>
                  <a:srgbClr val="99FF33"/>
                </a:solidFill>
                <a:effectLst/>
                <a:latin typeface="Arial" charset="0"/>
              </a:rPr>
              <a:t> </a:t>
            </a:r>
            <a:r>
              <a:rPr lang="en-US" altLang="en-US" sz="2800" b="1" i="1" dirty="0" err="1">
                <a:solidFill>
                  <a:srgbClr val="99FF33"/>
                </a:solidFill>
                <a:effectLst/>
                <a:latin typeface="Arial" charset="0"/>
              </a:rPr>
              <a:t>họp</a:t>
            </a:r>
            <a:r>
              <a:rPr lang="en-US" altLang="en-US" sz="2800" b="1" i="1" dirty="0">
                <a:solidFill>
                  <a:srgbClr val="99FF33"/>
                </a:solidFill>
                <a:effectLst/>
                <a:latin typeface="Arial" charset="0"/>
              </a:rPr>
              <a:t> </a:t>
            </a:r>
            <a:r>
              <a:rPr lang="en-US" altLang="en-US" sz="2800" b="1" i="1" dirty="0" err="1">
                <a:solidFill>
                  <a:srgbClr val="99FF33"/>
                </a:solidFill>
                <a:effectLst/>
                <a:latin typeface="Arial" charset="0"/>
              </a:rPr>
              <a:t>Hội</a:t>
            </a:r>
            <a:r>
              <a:rPr lang="en-US" altLang="en-US" sz="2800" b="1" i="1" dirty="0">
                <a:solidFill>
                  <a:srgbClr val="99FF33"/>
                </a:solidFill>
                <a:effectLst/>
                <a:latin typeface="Arial" charset="0"/>
              </a:rPr>
              <a:t> </a:t>
            </a:r>
            <a:r>
              <a:rPr lang="en-US" altLang="en-US" sz="2800" b="1" i="1" dirty="0" err="1">
                <a:solidFill>
                  <a:srgbClr val="99FF33"/>
                </a:solidFill>
                <a:effectLst/>
                <a:latin typeface="Arial" charset="0"/>
              </a:rPr>
              <a:t>đồng</a:t>
            </a:r>
            <a:r>
              <a:rPr lang="en-US" altLang="en-US" sz="2800" b="1" i="1" dirty="0">
                <a:solidFill>
                  <a:srgbClr val="99FF33"/>
                </a:solidFill>
                <a:effectLst/>
                <a:latin typeface="Arial" charset="0"/>
              </a:rPr>
              <a:t> </a:t>
            </a:r>
            <a:r>
              <a:rPr lang="en-US" altLang="en-US" sz="2800" b="1" i="1" dirty="0">
                <a:solidFill>
                  <a:srgbClr val="99FF33"/>
                </a:solidFill>
                <a:effectLst/>
                <a:latin typeface="Arial" charset="0"/>
              </a:rPr>
              <a:t>TĐKT </a:t>
            </a:r>
            <a:r>
              <a:rPr lang="en-US" altLang="en-US" sz="2800" b="1" dirty="0" smtClean="0">
                <a:latin typeface="+mj-lt"/>
                <a:cs typeface="Times New Roman" pitchFamily="18" charset="0"/>
              </a:rPr>
              <a:t>(K2</a:t>
            </a:r>
            <a:r>
              <a:rPr lang="en-US" altLang="en-US" sz="2800" b="1" dirty="0">
                <a:latin typeface="+mj-lt"/>
                <a:cs typeface="Times New Roman" pitchFamily="18" charset="0"/>
              </a:rPr>
              <a:t>, 3, </a:t>
            </a:r>
            <a:r>
              <a:rPr lang="en-US" altLang="en-US" sz="2800" b="1" dirty="0" smtClean="0">
                <a:latin typeface="+mj-lt"/>
                <a:cs typeface="Times New Roman" pitchFamily="18" charset="0"/>
              </a:rPr>
              <a:t>Đ11 12): </a:t>
            </a:r>
            <a:br>
              <a:rPr lang="en-US" altLang="en-US" sz="2800" b="1" dirty="0" smtClean="0">
                <a:latin typeface="+mj-lt"/>
                <a:cs typeface="Times New Roman" pitchFamily="18" charset="0"/>
              </a:rPr>
            </a:br>
            <a:r>
              <a:rPr lang="en-US" altLang="en-US" sz="2800" dirty="0" err="1" smtClean="0">
                <a:latin typeface="+mj-lt"/>
                <a:cs typeface="Times New Roman" pitchFamily="18" charset="0"/>
              </a:rPr>
              <a:t>Hội</a:t>
            </a:r>
            <a:r>
              <a:rPr lang="en-US" altLang="en-US" sz="2800" dirty="0" smtClean="0">
                <a:latin typeface="+mj-lt"/>
                <a:cs typeface="Times New Roman" pitchFamily="18" charset="0"/>
              </a:rPr>
              <a:t> </a:t>
            </a:r>
            <a:r>
              <a:rPr lang="en-US" altLang="en-US" sz="2800" dirty="0" err="1">
                <a:latin typeface="+mj-lt"/>
                <a:cs typeface="Times New Roman" pitchFamily="18" charset="0"/>
              </a:rPr>
              <a:t>đồng</a:t>
            </a:r>
            <a:r>
              <a:rPr lang="en-US" altLang="en-US" sz="2800" dirty="0">
                <a:latin typeface="+mj-lt"/>
                <a:cs typeface="Times New Roman" pitchFamily="18" charset="0"/>
              </a:rPr>
              <a:t> </a:t>
            </a:r>
            <a:r>
              <a:rPr lang="en-US" altLang="en-US" sz="2800" dirty="0" err="1">
                <a:latin typeface="+mj-lt"/>
                <a:cs typeface="Times New Roman" pitchFamily="18" charset="0"/>
              </a:rPr>
              <a:t>họp</a:t>
            </a:r>
            <a:r>
              <a:rPr lang="en-US" altLang="en-US" sz="2800" dirty="0">
                <a:latin typeface="+mj-lt"/>
                <a:cs typeface="Times New Roman" pitchFamily="18" charset="0"/>
              </a:rPr>
              <a:t> </a:t>
            </a:r>
            <a:r>
              <a:rPr lang="en-US" altLang="en-US" sz="2800" dirty="0" err="1">
                <a:latin typeface="+mj-lt"/>
                <a:cs typeface="Times New Roman" pitchFamily="18" charset="0"/>
              </a:rPr>
              <a:t>khi</a:t>
            </a:r>
            <a:r>
              <a:rPr lang="en-US" altLang="en-US" sz="2800" dirty="0">
                <a:latin typeface="+mj-lt"/>
                <a:cs typeface="Times New Roman" pitchFamily="18" charset="0"/>
              </a:rPr>
              <a:t> </a:t>
            </a:r>
            <a:r>
              <a:rPr lang="en-US" altLang="en-US" sz="2800" dirty="0" err="1">
                <a:latin typeface="+mj-lt"/>
                <a:cs typeface="Times New Roman" pitchFamily="18" charset="0"/>
              </a:rPr>
              <a:t>có</a:t>
            </a:r>
            <a:r>
              <a:rPr lang="en-US" altLang="en-US" sz="2800" dirty="0">
                <a:latin typeface="+mj-lt"/>
                <a:cs typeface="Times New Roman" pitchFamily="18" charset="0"/>
              </a:rPr>
              <a:t> </a:t>
            </a:r>
            <a:r>
              <a:rPr lang="en-US" altLang="en-US" sz="2800" dirty="0" err="1">
                <a:latin typeface="+mj-lt"/>
                <a:cs typeface="Times New Roman" pitchFamily="18" charset="0"/>
              </a:rPr>
              <a:t>ít</a:t>
            </a:r>
            <a:r>
              <a:rPr lang="en-US" altLang="en-US" sz="2800" dirty="0">
                <a:latin typeface="+mj-lt"/>
                <a:cs typeface="Times New Roman" pitchFamily="18" charset="0"/>
              </a:rPr>
              <a:t> </a:t>
            </a:r>
            <a:r>
              <a:rPr lang="en-US" altLang="en-US" sz="2800" dirty="0" err="1">
                <a:latin typeface="+mj-lt"/>
                <a:cs typeface="Times New Roman" pitchFamily="18" charset="0"/>
              </a:rPr>
              <a:t>nhất</a:t>
            </a:r>
            <a:r>
              <a:rPr lang="en-US" altLang="en-US" sz="2800" dirty="0">
                <a:latin typeface="+mj-lt"/>
                <a:cs typeface="Times New Roman" pitchFamily="18" charset="0"/>
              </a:rPr>
              <a:t> 2/3 </a:t>
            </a:r>
            <a:r>
              <a:rPr lang="en-US" altLang="en-US" sz="2800" dirty="0" err="1">
                <a:latin typeface="+mj-lt"/>
                <a:cs typeface="Times New Roman" pitchFamily="18" charset="0"/>
              </a:rPr>
              <a:t>thành</a:t>
            </a:r>
            <a:r>
              <a:rPr lang="en-US" altLang="en-US" sz="2800" dirty="0">
                <a:latin typeface="+mj-lt"/>
                <a:cs typeface="Times New Roman" pitchFamily="18" charset="0"/>
              </a:rPr>
              <a:t> </a:t>
            </a:r>
            <a:r>
              <a:rPr lang="en-US" altLang="en-US" sz="2800" dirty="0" err="1">
                <a:latin typeface="+mj-lt"/>
                <a:cs typeface="Times New Roman" pitchFamily="18" charset="0"/>
              </a:rPr>
              <a:t>viên</a:t>
            </a:r>
            <a:r>
              <a:rPr lang="en-US" altLang="en-US" sz="2800" dirty="0">
                <a:latin typeface="+mj-lt"/>
                <a:cs typeface="Times New Roman" pitchFamily="18" charset="0"/>
              </a:rPr>
              <a:t> </a:t>
            </a:r>
            <a:r>
              <a:rPr lang="en-US" altLang="en-US" sz="2800" dirty="0" err="1">
                <a:latin typeface="+mj-lt"/>
                <a:cs typeface="Times New Roman" pitchFamily="18" charset="0"/>
              </a:rPr>
              <a:t>tham</a:t>
            </a:r>
            <a:r>
              <a:rPr lang="en-US" altLang="en-US" sz="2800" dirty="0">
                <a:latin typeface="+mj-lt"/>
                <a:cs typeface="Times New Roman" pitchFamily="18" charset="0"/>
              </a:rPr>
              <a:t> </a:t>
            </a:r>
            <a:r>
              <a:rPr lang="en-US" altLang="en-US" sz="2800" dirty="0" err="1" smtClean="0">
                <a:latin typeface="+mj-lt"/>
                <a:cs typeface="Times New Roman" pitchFamily="18" charset="0"/>
              </a:rPr>
              <a:t>dự</a:t>
            </a:r>
            <a:r>
              <a:rPr lang="en-US" altLang="en-US" sz="2800" dirty="0" smtClean="0">
                <a:latin typeface="+mj-lt"/>
                <a:cs typeface="Times New Roman" pitchFamily="18" charset="0"/>
              </a:rPr>
              <a:t>; </a:t>
            </a:r>
            <a:r>
              <a:rPr lang="en-US" altLang="en-US" sz="2800" i="1" dirty="0" smtClean="0">
                <a:latin typeface="+mj-lt"/>
                <a:cs typeface="Times New Roman" pitchFamily="18" charset="0"/>
              </a:rPr>
              <a:t>(TT </a:t>
            </a:r>
            <a:r>
              <a:rPr lang="en-US" altLang="en-US" sz="2800" i="1" dirty="0" err="1" smtClean="0">
                <a:latin typeface="+mj-lt"/>
                <a:cs typeface="Times New Roman" pitchFamily="18" charset="0"/>
              </a:rPr>
              <a:t>Hội</a:t>
            </a:r>
            <a:r>
              <a:rPr lang="en-US" altLang="en-US" sz="2800" i="1" dirty="0" smtClean="0">
                <a:latin typeface="+mj-lt"/>
                <a:cs typeface="Times New Roman" pitchFamily="18" charset="0"/>
              </a:rPr>
              <a:t> </a:t>
            </a:r>
            <a:r>
              <a:rPr lang="en-US" altLang="en-US" sz="2800" i="1" dirty="0" err="1">
                <a:latin typeface="+mj-lt"/>
                <a:cs typeface="Times New Roman" pitchFamily="18" charset="0"/>
              </a:rPr>
              <a:t>đồng</a:t>
            </a:r>
            <a:r>
              <a:rPr lang="en-US" altLang="en-US" sz="2800" i="1" dirty="0">
                <a:latin typeface="+mj-lt"/>
                <a:cs typeface="Times New Roman" pitchFamily="18" charset="0"/>
              </a:rPr>
              <a:t> </a:t>
            </a:r>
            <a:r>
              <a:rPr lang="en-US" altLang="en-US" sz="2800" i="1" dirty="0" err="1">
                <a:latin typeface="+mj-lt"/>
                <a:cs typeface="Times New Roman" pitchFamily="18" charset="0"/>
              </a:rPr>
              <a:t>xin</a:t>
            </a:r>
            <a:r>
              <a:rPr lang="en-US" altLang="en-US" sz="2800" i="1" dirty="0">
                <a:latin typeface="+mj-lt"/>
                <a:cs typeface="Times New Roman" pitchFamily="18" charset="0"/>
              </a:rPr>
              <a:t> ý </a:t>
            </a:r>
            <a:r>
              <a:rPr lang="en-US" altLang="en-US" sz="2800" i="1" dirty="0" err="1">
                <a:latin typeface="+mj-lt"/>
                <a:cs typeface="Times New Roman" pitchFamily="18" charset="0"/>
              </a:rPr>
              <a:t>kiến</a:t>
            </a:r>
            <a:r>
              <a:rPr lang="en-US" altLang="en-US" sz="2800" i="1" dirty="0">
                <a:latin typeface="+mj-lt"/>
                <a:cs typeface="Times New Roman" pitchFamily="18" charset="0"/>
              </a:rPr>
              <a:t> </a:t>
            </a:r>
            <a:r>
              <a:rPr lang="en-US" altLang="en-US" sz="2800" i="1" dirty="0" err="1">
                <a:latin typeface="+mj-lt"/>
                <a:cs typeface="Times New Roman" pitchFamily="18" charset="0"/>
              </a:rPr>
              <a:t>các</a:t>
            </a:r>
            <a:r>
              <a:rPr lang="en-US" altLang="en-US" sz="2800" i="1" dirty="0">
                <a:latin typeface="+mj-lt"/>
                <a:cs typeface="Times New Roman" pitchFamily="18" charset="0"/>
              </a:rPr>
              <a:t> </a:t>
            </a:r>
            <a:r>
              <a:rPr lang="en-US" altLang="en-US" sz="2800" i="1" dirty="0" err="1">
                <a:latin typeface="+mj-lt"/>
                <a:cs typeface="Times New Roman" pitchFamily="18" charset="0"/>
              </a:rPr>
              <a:t>thành</a:t>
            </a:r>
            <a:r>
              <a:rPr lang="en-US" altLang="en-US" sz="2800" i="1" dirty="0">
                <a:latin typeface="+mj-lt"/>
                <a:cs typeface="Times New Roman" pitchFamily="18" charset="0"/>
              </a:rPr>
              <a:t> </a:t>
            </a:r>
            <a:r>
              <a:rPr lang="en-US" altLang="en-US" sz="2800" i="1" dirty="0" err="1">
                <a:latin typeface="+mj-lt"/>
                <a:cs typeface="Times New Roman" pitchFamily="18" charset="0"/>
              </a:rPr>
              <a:t>viên</a:t>
            </a:r>
            <a:r>
              <a:rPr lang="en-US" altLang="en-US" sz="2800" i="1" dirty="0">
                <a:latin typeface="+mj-lt"/>
                <a:cs typeface="Times New Roman" pitchFamily="18" charset="0"/>
              </a:rPr>
              <a:t> </a:t>
            </a:r>
            <a:r>
              <a:rPr lang="en-US" altLang="en-US" sz="2800" i="1" dirty="0" err="1">
                <a:latin typeface="+mj-lt"/>
                <a:cs typeface="Times New Roman" pitchFamily="18" charset="0"/>
              </a:rPr>
              <a:t>vắng</a:t>
            </a:r>
            <a:r>
              <a:rPr lang="en-US" altLang="en-US" sz="2800" i="1" dirty="0">
                <a:latin typeface="+mj-lt"/>
                <a:cs typeface="Times New Roman" pitchFamily="18" charset="0"/>
              </a:rPr>
              <a:t> </a:t>
            </a:r>
            <a:r>
              <a:rPr lang="en-US" altLang="en-US" sz="2800" i="1" dirty="0" err="1">
                <a:latin typeface="+mj-lt"/>
                <a:cs typeface="Times New Roman" pitchFamily="18" charset="0"/>
              </a:rPr>
              <a:t>mặt</a:t>
            </a:r>
            <a:r>
              <a:rPr lang="en-US" altLang="en-US" sz="2800" i="1" dirty="0">
                <a:latin typeface="+mj-lt"/>
                <a:cs typeface="Times New Roman" pitchFamily="18" charset="0"/>
              </a:rPr>
              <a:t> </a:t>
            </a:r>
            <a:r>
              <a:rPr lang="en-US" altLang="en-US" sz="2800" i="1" dirty="0" err="1">
                <a:latin typeface="+mj-lt"/>
                <a:cs typeface="Times New Roman" pitchFamily="18" charset="0"/>
              </a:rPr>
              <a:t>bằng</a:t>
            </a:r>
            <a:r>
              <a:rPr lang="en-US" altLang="en-US" sz="2800" i="1" dirty="0">
                <a:latin typeface="+mj-lt"/>
                <a:cs typeface="Times New Roman" pitchFamily="18" charset="0"/>
              </a:rPr>
              <a:t> </a:t>
            </a:r>
            <a:r>
              <a:rPr lang="en-US" altLang="en-US" sz="2800" i="1" dirty="0" err="1">
                <a:latin typeface="+mj-lt"/>
                <a:cs typeface="Times New Roman" pitchFamily="18" charset="0"/>
              </a:rPr>
              <a:t>văn</a:t>
            </a:r>
            <a:r>
              <a:rPr lang="en-US" altLang="en-US" sz="2800" i="1" dirty="0">
                <a:latin typeface="+mj-lt"/>
                <a:cs typeface="Times New Roman" pitchFamily="18" charset="0"/>
              </a:rPr>
              <a:t> </a:t>
            </a:r>
            <a:r>
              <a:rPr lang="en-US" altLang="en-US" sz="2800" i="1" dirty="0" err="1" smtClean="0">
                <a:latin typeface="+mj-lt"/>
                <a:cs typeface="Times New Roman" pitchFamily="18" charset="0"/>
              </a:rPr>
              <a:t>bản</a:t>
            </a:r>
            <a:r>
              <a:rPr lang="en-US" altLang="en-US" sz="2800" i="1" dirty="0" smtClean="0">
                <a:latin typeface="+mj-lt"/>
                <a:cs typeface="Times New Roman" pitchFamily="18" charset="0"/>
              </a:rPr>
              <a:t>)</a:t>
            </a:r>
            <a:r>
              <a:rPr lang="en-US" altLang="en-US" sz="2800" dirty="0" smtClean="0">
                <a:latin typeface="+mj-lt"/>
                <a:cs typeface="Times New Roman" pitchFamily="18" charset="0"/>
              </a:rPr>
              <a:t>; </a:t>
            </a:r>
            <a:r>
              <a:rPr lang="en-US" altLang="en-US" sz="2800" dirty="0" err="1">
                <a:latin typeface="+mj-lt"/>
                <a:cs typeface="Times New Roman" pitchFamily="18" charset="0"/>
              </a:rPr>
              <a:t>Chủ</a:t>
            </a:r>
            <a:r>
              <a:rPr lang="en-US" altLang="en-US" sz="2800" dirty="0">
                <a:latin typeface="+mj-lt"/>
                <a:cs typeface="Times New Roman" pitchFamily="18" charset="0"/>
              </a:rPr>
              <a:t> </a:t>
            </a:r>
            <a:r>
              <a:rPr lang="en-US" altLang="en-US" sz="2800" dirty="0" err="1">
                <a:latin typeface="+mj-lt"/>
                <a:cs typeface="Times New Roman" pitchFamily="18" charset="0"/>
              </a:rPr>
              <a:t>tịch</a:t>
            </a:r>
            <a:r>
              <a:rPr lang="en-US" altLang="en-US" sz="2800" dirty="0">
                <a:latin typeface="+mj-lt"/>
                <a:cs typeface="Times New Roman" pitchFamily="18" charset="0"/>
              </a:rPr>
              <a:t> </a:t>
            </a:r>
            <a:r>
              <a:rPr lang="en-US" altLang="en-US" sz="2800" dirty="0" err="1">
                <a:latin typeface="+mj-lt"/>
                <a:cs typeface="Times New Roman" pitchFamily="18" charset="0"/>
              </a:rPr>
              <a:t>Hội</a:t>
            </a:r>
            <a:r>
              <a:rPr lang="en-US" altLang="en-US" sz="2800" dirty="0">
                <a:latin typeface="+mj-lt"/>
                <a:cs typeface="Times New Roman" pitchFamily="18" charset="0"/>
              </a:rPr>
              <a:t> </a:t>
            </a:r>
            <a:r>
              <a:rPr lang="en-US" altLang="en-US" sz="2800" dirty="0" err="1">
                <a:latin typeface="+mj-lt"/>
                <a:cs typeface="Times New Roman" pitchFamily="18" charset="0"/>
              </a:rPr>
              <a:t>đồng</a:t>
            </a:r>
            <a:r>
              <a:rPr lang="en-US" altLang="en-US" sz="2800" dirty="0">
                <a:latin typeface="+mj-lt"/>
                <a:cs typeface="Times New Roman" pitchFamily="18" charset="0"/>
              </a:rPr>
              <a:t> </a:t>
            </a:r>
            <a:r>
              <a:rPr lang="en-US" altLang="en-US" sz="2800" dirty="0" err="1">
                <a:latin typeface="+mj-lt"/>
                <a:cs typeface="Times New Roman" pitchFamily="18" charset="0"/>
              </a:rPr>
              <a:t>chủ</a:t>
            </a:r>
            <a:r>
              <a:rPr lang="en-US" altLang="en-US" sz="2800" dirty="0">
                <a:latin typeface="+mj-lt"/>
                <a:cs typeface="Times New Roman" pitchFamily="18" charset="0"/>
              </a:rPr>
              <a:t> </a:t>
            </a:r>
            <a:r>
              <a:rPr lang="en-US" altLang="en-US" sz="2800" dirty="0" err="1">
                <a:latin typeface="+mj-lt"/>
                <a:cs typeface="Times New Roman" pitchFamily="18" charset="0"/>
              </a:rPr>
              <a:t>trì</a:t>
            </a:r>
            <a:r>
              <a:rPr lang="en-US" altLang="en-US" sz="2800" dirty="0">
                <a:latin typeface="+mj-lt"/>
                <a:cs typeface="Times New Roman" pitchFamily="18" charset="0"/>
              </a:rPr>
              <a:t> </a:t>
            </a:r>
            <a:r>
              <a:rPr lang="en-US" altLang="en-US" sz="2800" dirty="0" err="1">
                <a:latin typeface="+mj-lt"/>
                <a:cs typeface="Times New Roman" pitchFamily="18" charset="0"/>
              </a:rPr>
              <a:t>hội</a:t>
            </a:r>
            <a:r>
              <a:rPr lang="en-US" altLang="en-US" sz="2800" dirty="0">
                <a:latin typeface="+mj-lt"/>
                <a:cs typeface="Times New Roman" pitchFamily="18" charset="0"/>
              </a:rPr>
              <a:t> </a:t>
            </a:r>
            <a:r>
              <a:rPr lang="en-US" altLang="en-US" sz="2800" dirty="0" err="1">
                <a:latin typeface="+mj-lt"/>
                <a:cs typeface="Times New Roman" pitchFamily="18" charset="0"/>
              </a:rPr>
              <a:t>nghị</a:t>
            </a:r>
            <a:r>
              <a:rPr lang="en-US" altLang="en-US" sz="2800" dirty="0">
                <a:latin typeface="+mj-lt"/>
                <a:cs typeface="Times New Roman" pitchFamily="18" charset="0"/>
              </a:rPr>
              <a:t> </a:t>
            </a:r>
            <a:r>
              <a:rPr lang="en-US" altLang="en-US" sz="2800" dirty="0" err="1">
                <a:latin typeface="+mj-lt"/>
                <a:cs typeface="Times New Roman" pitchFamily="18" charset="0"/>
              </a:rPr>
              <a:t>hoặc</a:t>
            </a:r>
            <a:r>
              <a:rPr lang="en-US" altLang="en-US" sz="2800" dirty="0">
                <a:latin typeface="+mj-lt"/>
                <a:cs typeface="Times New Roman" pitchFamily="18" charset="0"/>
              </a:rPr>
              <a:t> </a:t>
            </a:r>
            <a:r>
              <a:rPr lang="en-US" altLang="en-US" sz="2800" dirty="0" err="1">
                <a:latin typeface="+mj-lt"/>
                <a:cs typeface="Times New Roman" pitchFamily="18" charset="0"/>
              </a:rPr>
              <a:t>uỷ</a:t>
            </a:r>
            <a:r>
              <a:rPr lang="en-US" altLang="en-US" sz="2800" dirty="0">
                <a:latin typeface="+mj-lt"/>
                <a:cs typeface="Times New Roman" pitchFamily="18" charset="0"/>
              </a:rPr>
              <a:t> </a:t>
            </a:r>
            <a:r>
              <a:rPr lang="en-US" altLang="en-US" sz="2800" dirty="0" err="1">
                <a:latin typeface="+mj-lt"/>
                <a:cs typeface="Times New Roman" pitchFamily="18" charset="0"/>
              </a:rPr>
              <a:t>quyền</a:t>
            </a:r>
            <a:r>
              <a:rPr lang="en-US" altLang="en-US" sz="2800" dirty="0">
                <a:latin typeface="+mj-lt"/>
                <a:cs typeface="Times New Roman" pitchFamily="18" charset="0"/>
              </a:rPr>
              <a:t> </a:t>
            </a:r>
            <a:r>
              <a:rPr lang="en-US" altLang="en-US" sz="2800" dirty="0" err="1">
                <a:latin typeface="+mj-lt"/>
                <a:cs typeface="Times New Roman" pitchFamily="18" charset="0"/>
              </a:rPr>
              <a:t>cho</a:t>
            </a:r>
            <a:r>
              <a:rPr lang="en-US" altLang="en-US" sz="2800" dirty="0">
                <a:latin typeface="+mj-lt"/>
                <a:cs typeface="Times New Roman" pitchFamily="18" charset="0"/>
              </a:rPr>
              <a:t> 01 </a:t>
            </a:r>
            <a:r>
              <a:rPr lang="en-US" altLang="en-US" sz="2800" dirty="0" err="1">
                <a:latin typeface="+mj-lt"/>
                <a:cs typeface="Times New Roman" pitchFamily="18" charset="0"/>
              </a:rPr>
              <a:t>Phó</a:t>
            </a:r>
            <a:r>
              <a:rPr lang="en-US" altLang="en-US" sz="2800" dirty="0">
                <a:latin typeface="+mj-lt"/>
                <a:cs typeface="Times New Roman" pitchFamily="18" charset="0"/>
              </a:rPr>
              <a:t> </a:t>
            </a:r>
            <a:r>
              <a:rPr lang="en-US" altLang="en-US" sz="2800" dirty="0" err="1">
                <a:latin typeface="+mj-lt"/>
                <a:cs typeface="Times New Roman" pitchFamily="18" charset="0"/>
              </a:rPr>
              <a:t>Chủ</a:t>
            </a:r>
            <a:r>
              <a:rPr lang="en-US" altLang="en-US" sz="2800" dirty="0">
                <a:latin typeface="+mj-lt"/>
                <a:cs typeface="Times New Roman" pitchFamily="18" charset="0"/>
              </a:rPr>
              <a:t> </a:t>
            </a:r>
            <a:r>
              <a:rPr lang="en-US" altLang="en-US" sz="2800" dirty="0" err="1">
                <a:latin typeface="+mj-lt"/>
                <a:cs typeface="Times New Roman" pitchFamily="18" charset="0"/>
              </a:rPr>
              <a:t>tịch</a:t>
            </a:r>
            <a:r>
              <a:rPr lang="en-US" altLang="en-US" sz="2800" dirty="0">
                <a:latin typeface="+mj-lt"/>
                <a:cs typeface="Times New Roman" pitchFamily="18" charset="0"/>
              </a:rPr>
              <a:t> </a:t>
            </a:r>
            <a:r>
              <a:rPr lang="en-US" altLang="en-US" sz="2800" dirty="0" err="1">
                <a:latin typeface="+mj-lt"/>
                <a:cs typeface="Times New Roman" pitchFamily="18" charset="0"/>
              </a:rPr>
              <a:t>Hội</a:t>
            </a:r>
            <a:r>
              <a:rPr lang="en-US" altLang="en-US" sz="2800" dirty="0">
                <a:latin typeface="+mj-lt"/>
                <a:cs typeface="Times New Roman" pitchFamily="18" charset="0"/>
              </a:rPr>
              <a:t> </a:t>
            </a:r>
            <a:r>
              <a:rPr lang="en-US" altLang="en-US" sz="2800" dirty="0" err="1">
                <a:latin typeface="+mj-lt"/>
                <a:cs typeface="Times New Roman" pitchFamily="18" charset="0"/>
              </a:rPr>
              <a:t>đồng</a:t>
            </a:r>
            <a:r>
              <a:rPr lang="en-US" altLang="en-US" sz="2800" dirty="0">
                <a:latin typeface="+mj-lt"/>
                <a:cs typeface="Times New Roman" pitchFamily="18" charset="0"/>
              </a:rPr>
              <a:t> </a:t>
            </a:r>
            <a:r>
              <a:rPr lang="en-US" altLang="en-US" sz="2800" dirty="0" err="1">
                <a:latin typeface="+mj-lt"/>
                <a:cs typeface="Times New Roman" pitchFamily="18" charset="0"/>
              </a:rPr>
              <a:t>chủ</a:t>
            </a:r>
            <a:r>
              <a:rPr lang="en-US" altLang="en-US" sz="2800" dirty="0">
                <a:latin typeface="+mj-lt"/>
                <a:cs typeface="Times New Roman" pitchFamily="18" charset="0"/>
              </a:rPr>
              <a:t> </a:t>
            </a:r>
            <a:r>
              <a:rPr lang="en-US" altLang="en-US" sz="2800" dirty="0" err="1">
                <a:latin typeface="+mj-lt"/>
                <a:cs typeface="Times New Roman" pitchFamily="18" charset="0"/>
              </a:rPr>
              <a:t>trì</a:t>
            </a:r>
            <a:r>
              <a:rPr lang="en-US" altLang="en-US" sz="2800" dirty="0">
                <a:latin typeface="+mj-lt"/>
                <a:cs typeface="Times New Roman" pitchFamily="18" charset="0"/>
              </a:rPr>
              <a:t>. </a:t>
            </a:r>
            <a:r>
              <a:rPr lang="en-US" altLang="en-US" sz="2800" dirty="0" err="1">
                <a:latin typeface="+mj-lt"/>
                <a:cs typeface="Times New Roman" pitchFamily="18" charset="0"/>
              </a:rPr>
              <a:t>Chủ</a:t>
            </a:r>
            <a:r>
              <a:rPr lang="en-US" altLang="en-US" sz="2800" dirty="0">
                <a:latin typeface="+mj-lt"/>
                <a:cs typeface="Times New Roman" pitchFamily="18" charset="0"/>
              </a:rPr>
              <a:t> </a:t>
            </a:r>
            <a:r>
              <a:rPr lang="en-US" altLang="en-US" sz="2800" dirty="0" err="1" smtClean="0">
                <a:latin typeface="+mj-lt"/>
                <a:cs typeface="Times New Roman" pitchFamily="18" charset="0"/>
              </a:rPr>
              <a:t>tịch</a:t>
            </a:r>
            <a:r>
              <a:rPr lang="en-US" altLang="en-US" sz="2800" dirty="0" smtClean="0">
                <a:latin typeface="+mj-lt"/>
                <a:cs typeface="Times New Roman" pitchFamily="18" charset="0"/>
              </a:rPr>
              <a:t> </a:t>
            </a:r>
            <a:r>
              <a:rPr lang="en-US" altLang="en-US" sz="2800" dirty="0" err="1" smtClean="0">
                <a:latin typeface="+mj-lt"/>
                <a:cs typeface="Times New Roman" pitchFamily="18" charset="0"/>
              </a:rPr>
              <a:t>Hội</a:t>
            </a:r>
            <a:r>
              <a:rPr lang="en-US" altLang="en-US" sz="2800" dirty="0" smtClean="0">
                <a:latin typeface="+mj-lt"/>
                <a:cs typeface="Times New Roman" pitchFamily="18" charset="0"/>
              </a:rPr>
              <a:t> </a:t>
            </a:r>
            <a:r>
              <a:rPr lang="en-US" altLang="en-US" sz="2800" dirty="0" err="1">
                <a:latin typeface="+mj-lt"/>
                <a:cs typeface="Times New Roman" pitchFamily="18" charset="0"/>
              </a:rPr>
              <a:t>đồng</a:t>
            </a:r>
            <a:r>
              <a:rPr lang="en-US" altLang="en-US" sz="2800" dirty="0">
                <a:latin typeface="+mj-lt"/>
                <a:cs typeface="Times New Roman" pitchFamily="18" charset="0"/>
              </a:rPr>
              <a:t> </a:t>
            </a:r>
            <a:r>
              <a:rPr lang="en-US" altLang="en-US" sz="2800" dirty="0" err="1">
                <a:latin typeface="+mj-lt"/>
                <a:cs typeface="Times New Roman" pitchFamily="18" charset="0"/>
              </a:rPr>
              <a:t>thực</a:t>
            </a:r>
            <a:r>
              <a:rPr lang="en-US" altLang="en-US" sz="2800" dirty="0">
                <a:latin typeface="+mj-lt"/>
                <a:cs typeface="Times New Roman" pitchFamily="18" charset="0"/>
              </a:rPr>
              <a:t> </a:t>
            </a:r>
            <a:r>
              <a:rPr lang="en-US" altLang="en-US" sz="2800" dirty="0" err="1">
                <a:latin typeface="+mj-lt"/>
                <a:cs typeface="Times New Roman" pitchFamily="18" charset="0"/>
              </a:rPr>
              <a:t>hiện</a:t>
            </a:r>
            <a:r>
              <a:rPr lang="en-US" altLang="en-US" sz="2800" dirty="0">
                <a:latin typeface="+mj-lt"/>
                <a:cs typeface="Times New Roman" pitchFamily="18" charset="0"/>
              </a:rPr>
              <a:t> </a:t>
            </a:r>
            <a:r>
              <a:rPr lang="en-US" altLang="en-US" sz="2800" dirty="0" err="1">
                <a:latin typeface="+mj-lt"/>
                <a:cs typeface="Times New Roman" pitchFamily="18" charset="0"/>
              </a:rPr>
              <a:t>bỏ</a:t>
            </a:r>
            <a:r>
              <a:rPr lang="en-US" altLang="en-US" sz="2800" dirty="0">
                <a:latin typeface="+mj-lt"/>
                <a:cs typeface="Times New Roman" pitchFamily="18" charset="0"/>
              </a:rPr>
              <a:t> </a:t>
            </a:r>
            <a:r>
              <a:rPr lang="en-US" altLang="en-US" sz="2800" dirty="0" err="1">
                <a:latin typeface="+mj-lt"/>
                <a:cs typeface="Times New Roman" pitchFamily="18" charset="0"/>
              </a:rPr>
              <a:t>phiếu</a:t>
            </a:r>
            <a:r>
              <a:rPr lang="en-US" altLang="en-US" sz="2800" dirty="0">
                <a:latin typeface="+mj-lt"/>
                <a:cs typeface="Times New Roman" pitchFamily="18" charset="0"/>
              </a:rPr>
              <a:t> </a:t>
            </a:r>
            <a:r>
              <a:rPr lang="en-US" altLang="en-US" sz="2800" dirty="0" err="1">
                <a:latin typeface="+mj-lt"/>
                <a:cs typeface="Times New Roman" pitchFamily="18" charset="0"/>
              </a:rPr>
              <a:t>như</a:t>
            </a:r>
            <a:r>
              <a:rPr lang="en-US" altLang="en-US" sz="2800" dirty="0">
                <a:latin typeface="+mj-lt"/>
                <a:cs typeface="Times New Roman" pitchFamily="18" charset="0"/>
              </a:rPr>
              <a:t> </a:t>
            </a:r>
            <a:r>
              <a:rPr lang="en-US" altLang="en-US" sz="2800" dirty="0" err="1">
                <a:latin typeface="+mj-lt"/>
                <a:cs typeface="Times New Roman" pitchFamily="18" charset="0"/>
              </a:rPr>
              <a:t>các</a:t>
            </a:r>
            <a:r>
              <a:rPr lang="en-US" altLang="en-US" sz="2800" dirty="0">
                <a:latin typeface="+mj-lt"/>
                <a:cs typeface="Times New Roman" pitchFamily="18" charset="0"/>
              </a:rPr>
              <a:t> </a:t>
            </a:r>
            <a:r>
              <a:rPr lang="en-US" altLang="en-US" sz="2800" dirty="0" err="1">
                <a:latin typeface="+mj-lt"/>
                <a:cs typeface="Times New Roman" pitchFamily="18" charset="0"/>
              </a:rPr>
              <a:t>thành</a:t>
            </a:r>
            <a:r>
              <a:rPr lang="en-US" altLang="en-US" sz="2800" dirty="0">
                <a:latin typeface="+mj-lt"/>
                <a:cs typeface="Times New Roman" pitchFamily="18" charset="0"/>
              </a:rPr>
              <a:t> </a:t>
            </a:r>
            <a:r>
              <a:rPr lang="en-US" altLang="en-US" sz="2800" dirty="0" err="1">
                <a:latin typeface="+mj-lt"/>
                <a:cs typeface="Times New Roman" pitchFamily="18" charset="0"/>
              </a:rPr>
              <a:t>viên</a:t>
            </a:r>
            <a:r>
              <a:rPr lang="en-US" altLang="en-US" sz="2800" dirty="0">
                <a:latin typeface="+mj-lt"/>
                <a:cs typeface="Times New Roman" pitchFamily="18" charset="0"/>
              </a:rPr>
              <a:t> </a:t>
            </a:r>
            <a:r>
              <a:rPr lang="en-US" altLang="en-US" sz="2800" dirty="0" err="1">
                <a:latin typeface="+mj-lt"/>
                <a:cs typeface="Times New Roman" pitchFamily="18" charset="0"/>
              </a:rPr>
              <a:t>khác</a:t>
            </a:r>
            <a:r>
              <a:rPr lang="en-US" altLang="en-US" sz="2800" dirty="0">
                <a:latin typeface="+mj-lt"/>
                <a:cs typeface="Times New Roman" pitchFamily="18" charset="0"/>
              </a:rPr>
              <a:t>*</a:t>
            </a:r>
          </a:p>
          <a:p>
            <a:pPr marL="0" indent="0" algn="just">
              <a:spcBef>
                <a:spcPts val="600"/>
              </a:spcBef>
              <a:buNone/>
              <a:defRPr/>
            </a:pPr>
            <a:endParaRPr lang="en-US" altLang="en-US" sz="2800" i="1" dirty="0">
              <a:solidFill>
                <a:srgbClr val="002060"/>
              </a:solidFill>
              <a:latin typeface="Times New Roman" pitchFamily="18" charset="0"/>
              <a:cs typeface="Times New Roman" pitchFamily="18" charset="0"/>
            </a:endParaRPr>
          </a:p>
          <a:p>
            <a:pPr marL="0" indent="0" algn="just">
              <a:spcBef>
                <a:spcPts val="600"/>
              </a:spcBef>
              <a:buNone/>
              <a:defRPr/>
            </a:pPr>
            <a:endParaRPr lang="vi-VN" sz="2800" b="1" dirty="0" smtClean="0">
              <a:solidFill>
                <a:srgbClr val="FF3300"/>
              </a:solidFill>
              <a:latin typeface="Arial" charset="0"/>
            </a:endParaRPr>
          </a:p>
          <a:p>
            <a:pPr marL="0" indent="0" algn="just">
              <a:lnSpc>
                <a:spcPct val="120000"/>
              </a:lnSpc>
              <a:spcBef>
                <a:spcPts val="1200"/>
              </a:spcBef>
              <a:buFont typeface="Wingdings" pitchFamily="2" charset="2"/>
              <a:buNone/>
              <a:defRPr/>
            </a:pPr>
            <a:endParaRPr lang="en-US" sz="3000" dirty="0" smtClean="0">
              <a:latin typeface="Arial"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381000"/>
            <a:ext cx="8610600" cy="6248400"/>
          </a:xfrm>
        </p:spPr>
        <p:txBody>
          <a:bodyPr/>
          <a:lstStyle/>
          <a:p>
            <a:pPr algn="just">
              <a:lnSpc>
                <a:spcPct val="120000"/>
              </a:lnSpc>
              <a:spcBef>
                <a:spcPts val="600"/>
              </a:spcBef>
              <a:buFont typeface="Wingdings" pitchFamily="2" charset="2"/>
              <a:buNone/>
              <a:defRPr/>
            </a:pPr>
            <a:r>
              <a:rPr lang="en-US" sz="2600" i="1" dirty="0" smtClean="0">
                <a:latin typeface="Arial" charset="0"/>
              </a:rPr>
              <a:t>       </a:t>
            </a:r>
            <a:r>
              <a:rPr lang="en-US" sz="2600" b="1" i="1" dirty="0" smtClean="0">
                <a:solidFill>
                  <a:schemeClr val="accent1"/>
                </a:solidFill>
                <a:latin typeface="Arial" charset="0"/>
              </a:rPr>
              <a:t>c</a:t>
            </a:r>
            <a:r>
              <a:rPr lang="en-US" sz="2600" b="1" i="1" dirty="0" smtClean="0">
                <a:solidFill>
                  <a:srgbClr val="99FF33"/>
                </a:solidFill>
                <a:latin typeface="Arial" charset="0"/>
              </a:rPr>
              <a:t>) </a:t>
            </a:r>
            <a:r>
              <a:rPr lang="en-US" sz="2600" b="1" i="1" dirty="0" err="1" smtClean="0">
                <a:solidFill>
                  <a:srgbClr val="99FF33"/>
                </a:solidFill>
                <a:latin typeface="Arial" charset="0"/>
              </a:rPr>
              <a:t>Về</a:t>
            </a:r>
            <a:r>
              <a:rPr lang="en-US" sz="2600" b="1" i="1" dirty="0" smtClean="0">
                <a:solidFill>
                  <a:srgbClr val="99FF33"/>
                </a:solidFill>
                <a:latin typeface="Arial" charset="0"/>
              </a:rPr>
              <a:t> </a:t>
            </a:r>
            <a:r>
              <a:rPr lang="en-US" sz="2600" b="1" i="1" dirty="0" err="1" smtClean="0">
                <a:solidFill>
                  <a:srgbClr val="99FF33"/>
                </a:solidFill>
                <a:latin typeface="Arial" charset="0"/>
              </a:rPr>
              <a:t>đối</a:t>
            </a:r>
            <a:r>
              <a:rPr lang="en-US" sz="2600" b="1" i="1" dirty="0" smtClean="0">
                <a:solidFill>
                  <a:srgbClr val="99FF33"/>
                </a:solidFill>
                <a:latin typeface="Arial" charset="0"/>
              </a:rPr>
              <a:t> </a:t>
            </a:r>
            <a:r>
              <a:rPr lang="en-US" sz="2600" b="1" i="1" dirty="0" err="1" smtClean="0">
                <a:solidFill>
                  <a:srgbClr val="99FF33"/>
                </a:solidFill>
                <a:latin typeface="Arial" charset="0"/>
              </a:rPr>
              <a:t>tượng</a:t>
            </a:r>
            <a:r>
              <a:rPr lang="en-US" sz="2600" b="1" i="1" dirty="0" smtClean="0">
                <a:solidFill>
                  <a:srgbClr val="99FF33"/>
                </a:solidFill>
                <a:latin typeface="Arial" charset="0"/>
              </a:rPr>
              <a:t> </a:t>
            </a:r>
            <a:r>
              <a:rPr lang="en-US" sz="2600" b="1" i="1" dirty="0" err="1" smtClean="0">
                <a:solidFill>
                  <a:srgbClr val="99FF33"/>
                </a:solidFill>
                <a:latin typeface="Arial" charset="0"/>
              </a:rPr>
              <a:t>có</a:t>
            </a:r>
            <a:r>
              <a:rPr lang="en-US" sz="2600" b="1" i="1" dirty="0" smtClean="0">
                <a:solidFill>
                  <a:srgbClr val="99FF33"/>
                </a:solidFill>
                <a:latin typeface="Arial" charset="0"/>
              </a:rPr>
              <a:t> </a:t>
            </a:r>
            <a:r>
              <a:rPr lang="en-US" sz="2600" b="1" i="1" dirty="0" err="1" smtClean="0">
                <a:solidFill>
                  <a:srgbClr val="99FF33"/>
                </a:solidFill>
                <a:latin typeface="Arial" charset="0"/>
              </a:rPr>
              <a:t>nghĩa</a:t>
            </a:r>
            <a:r>
              <a:rPr lang="en-US" sz="2600" b="1" i="1" dirty="0" smtClean="0">
                <a:solidFill>
                  <a:srgbClr val="99FF33"/>
                </a:solidFill>
                <a:latin typeface="Arial" charset="0"/>
              </a:rPr>
              <a:t> </a:t>
            </a:r>
            <a:r>
              <a:rPr lang="en-US" sz="2600" b="1" i="1" dirty="0" err="1" smtClean="0">
                <a:solidFill>
                  <a:srgbClr val="99FF33"/>
                </a:solidFill>
                <a:latin typeface="Arial" charset="0"/>
              </a:rPr>
              <a:t>vụ</a:t>
            </a:r>
            <a:r>
              <a:rPr lang="en-US" sz="2600" b="1" i="1" dirty="0" smtClean="0">
                <a:solidFill>
                  <a:srgbClr val="99FF33"/>
                </a:solidFill>
                <a:latin typeface="Arial" charset="0"/>
              </a:rPr>
              <a:t> </a:t>
            </a:r>
            <a:r>
              <a:rPr lang="en-US" sz="2600" b="1" i="1" dirty="0" err="1" smtClean="0">
                <a:solidFill>
                  <a:srgbClr val="99FF33"/>
                </a:solidFill>
                <a:latin typeface="Arial" charset="0"/>
              </a:rPr>
              <a:t>nộp</a:t>
            </a:r>
            <a:r>
              <a:rPr lang="en-US" sz="2600" b="1" i="1" dirty="0" smtClean="0">
                <a:solidFill>
                  <a:srgbClr val="99FF33"/>
                </a:solidFill>
                <a:latin typeface="Arial" charset="0"/>
              </a:rPr>
              <a:t> </a:t>
            </a:r>
            <a:r>
              <a:rPr lang="en-US" sz="2600" b="1" i="1" dirty="0" err="1" smtClean="0">
                <a:solidFill>
                  <a:srgbClr val="99FF33"/>
                </a:solidFill>
                <a:latin typeface="Arial" charset="0"/>
              </a:rPr>
              <a:t>ngân</a:t>
            </a:r>
            <a:r>
              <a:rPr lang="en-US" sz="2600" b="1" i="1" dirty="0" smtClean="0">
                <a:solidFill>
                  <a:srgbClr val="99FF33"/>
                </a:solidFill>
                <a:latin typeface="Arial" charset="0"/>
              </a:rPr>
              <a:t> </a:t>
            </a:r>
            <a:r>
              <a:rPr lang="en-US" sz="2600" b="1" i="1" dirty="0" err="1" smtClean="0">
                <a:solidFill>
                  <a:srgbClr val="99FF33"/>
                </a:solidFill>
                <a:latin typeface="Arial" charset="0"/>
              </a:rPr>
              <a:t>sách</a:t>
            </a:r>
            <a:r>
              <a:rPr lang="en-US" sz="2600" b="1" i="1" dirty="0" smtClean="0">
                <a:solidFill>
                  <a:srgbClr val="99FF33"/>
                </a:solidFill>
                <a:latin typeface="Arial" charset="0"/>
              </a:rPr>
              <a:t> </a:t>
            </a:r>
            <a:r>
              <a:rPr lang="en-US" sz="2600" b="1" i="1" dirty="0" err="1" smtClean="0">
                <a:solidFill>
                  <a:srgbClr val="99FF33"/>
                </a:solidFill>
                <a:latin typeface="Arial" charset="0"/>
              </a:rPr>
              <a:t>Nhà</a:t>
            </a:r>
            <a:r>
              <a:rPr lang="en-US" sz="2600" b="1" i="1" dirty="0" smtClean="0">
                <a:solidFill>
                  <a:srgbClr val="99FF33"/>
                </a:solidFill>
                <a:latin typeface="Arial" charset="0"/>
              </a:rPr>
              <a:t> </a:t>
            </a:r>
            <a:r>
              <a:rPr lang="en-US" sz="2600" b="1" i="1" dirty="0" err="1" smtClean="0">
                <a:solidFill>
                  <a:srgbClr val="99FF33"/>
                </a:solidFill>
                <a:latin typeface="Arial" charset="0"/>
              </a:rPr>
              <a:t>nước</a:t>
            </a:r>
            <a:r>
              <a:rPr lang="de-DE" sz="2600" dirty="0" smtClean="0">
                <a:latin typeface="Arial" charset="0"/>
              </a:rPr>
              <a:t>     </a:t>
            </a:r>
            <a:endParaRPr lang="en-US" sz="2600" dirty="0" smtClean="0">
              <a:latin typeface="Arial" charset="0"/>
            </a:endParaRPr>
          </a:p>
          <a:p>
            <a:pPr algn="just">
              <a:lnSpc>
                <a:spcPct val="120000"/>
              </a:lnSpc>
              <a:spcBef>
                <a:spcPts val="600"/>
              </a:spcBef>
              <a:buFontTx/>
              <a:buNone/>
              <a:defRPr/>
            </a:pPr>
            <a:r>
              <a:rPr lang="en-US" sz="2600" dirty="0" smtClean="0">
                <a:latin typeface="Arial" charset="0"/>
              </a:rPr>
              <a:t>       - </a:t>
            </a:r>
            <a:r>
              <a:rPr lang="en-US" sz="2600" dirty="0" err="1" smtClean="0">
                <a:latin typeface="Arial" charset="0"/>
              </a:rPr>
              <a:t>Sửa</a:t>
            </a:r>
            <a:r>
              <a:rPr lang="en-US" sz="2600" dirty="0" smtClean="0">
                <a:latin typeface="Arial" charset="0"/>
              </a:rPr>
              <a:t> </a:t>
            </a:r>
            <a:r>
              <a:rPr lang="en-US" sz="2600" dirty="0" err="1" smtClean="0">
                <a:latin typeface="Arial" charset="0"/>
              </a:rPr>
              <a:t>đổi</a:t>
            </a:r>
            <a:r>
              <a:rPr lang="en-US" sz="2600" dirty="0" smtClean="0">
                <a:latin typeface="Arial" charset="0"/>
              </a:rPr>
              <a:t> qui </a:t>
            </a:r>
            <a:r>
              <a:rPr lang="en-US" sz="2600" dirty="0" err="1" smtClean="0">
                <a:latin typeface="Arial" charset="0"/>
              </a:rPr>
              <a:t>định</a:t>
            </a:r>
            <a:r>
              <a:rPr lang="en-US" sz="2600" dirty="0" smtClean="0">
                <a:latin typeface="Arial" charset="0"/>
              </a:rPr>
              <a:t> đ</a:t>
            </a:r>
            <a:r>
              <a:rPr lang="vi-VN" sz="2600" dirty="0" smtClean="0">
                <a:latin typeface="Arial" charset="0"/>
              </a:rPr>
              <a:t>ối với cơ quan, tổ chức, đơn vị có nghĩa vụ nộp ngân sách </a:t>
            </a:r>
            <a:r>
              <a:rPr lang="en-US" sz="2600" dirty="0" smtClean="0">
                <a:latin typeface="Arial" charset="0"/>
              </a:rPr>
              <a:t>NN</a:t>
            </a:r>
            <a:r>
              <a:rPr lang="vi-VN" sz="2600" dirty="0" smtClean="0">
                <a:latin typeface="Arial" charset="0"/>
              </a:rPr>
              <a:t>, khi trình khen thưởng: Cờ thi đua, Bằng khen, Chiến sỹ thi đua cấp bộ, ban, ngành,</a:t>
            </a:r>
            <a:r>
              <a:rPr lang="en-US" sz="2600" dirty="0" smtClean="0">
                <a:latin typeface="Arial" charset="0"/>
              </a:rPr>
              <a:t> </a:t>
            </a:r>
            <a:r>
              <a:rPr lang="en-US" sz="2600" dirty="0" err="1" smtClean="0">
                <a:latin typeface="Arial" charset="0"/>
              </a:rPr>
              <a:t>tỉnh</a:t>
            </a:r>
            <a:r>
              <a:rPr lang="en-US" sz="2600" dirty="0" smtClean="0">
                <a:latin typeface="Arial" charset="0"/>
              </a:rPr>
              <a:t>,</a:t>
            </a:r>
            <a:r>
              <a:rPr lang="vi-VN" sz="2600" dirty="0" smtClean="0">
                <a:latin typeface="Arial" charset="0"/>
              </a:rPr>
              <a:t> đoàn thể </a:t>
            </a:r>
            <a:r>
              <a:rPr lang="en-US" sz="2600" dirty="0" smtClean="0">
                <a:latin typeface="Arial" charset="0"/>
              </a:rPr>
              <a:t>T</a:t>
            </a:r>
            <a:r>
              <a:rPr lang="vi-VN" sz="2600" dirty="0" smtClean="0">
                <a:latin typeface="Arial" charset="0"/>
              </a:rPr>
              <a:t>rung ương, Tập thể </a:t>
            </a:r>
            <a:r>
              <a:rPr lang="en-US" sz="2600" dirty="0" smtClean="0">
                <a:latin typeface="Arial" charset="0"/>
              </a:rPr>
              <a:t>L</a:t>
            </a:r>
            <a:r>
              <a:rPr lang="vi-VN" sz="2600" dirty="0" smtClean="0">
                <a:latin typeface="Arial" charset="0"/>
              </a:rPr>
              <a:t>ao động xuất sắc và các hình thức khen cấp </a:t>
            </a:r>
            <a:r>
              <a:rPr lang="en-US" sz="2600" dirty="0" smtClean="0">
                <a:latin typeface="Arial" charset="0"/>
              </a:rPr>
              <a:t>NN</a:t>
            </a:r>
            <a:r>
              <a:rPr lang="vi-VN" sz="2600" dirty="0" smtClean="0">
                <a:latin typeface="Arial" charset="0"/>
              </a:rPr>
              <a:t> </a:t>
            </a:r>
            <a:r>
              <a:rPr lang="vi-VN" sz="2600" dirty="0" smtClean="0">
                <a:solidFill>
                  <a:srgbClr val="FF0000"/>
                </a:solidFill>
                <a:latin typeface="Arial" charset="0"/>
              </a:rPr>
              <a:t>cho tập thể</a:t>
            </a:r>
            <a:r>
              <a:rPr lang="en-US" sz="2600" dirty="0" smtClean="0">
                <a:solidFill>
                  <a:srgbClr val="FF0000"/>
                </a:solidFill>
                <a:latin typeface="Arial" charset="0"/>
              </a:rPr>
              <a:t> </a:t>
            </a:r>
            <a:r>
              <a:rPr lang="en-US" sz="2600" dirty="0" err="1" smtClean="0">
                <a:solidFill>
                  <a:srgbClr val="FF0000"/>
                </a:solidFill>
                <a:latin typeface="Arial" charset="0"/>
              </a:rPr>
              <a:t>và</a:t>
            </a:r>
            <a:r>
              <a:rPr lang="vi-VN" sz="2600" dirty="0" smtClean="0">
                <a:solidFill>
                  <a:srgbClr val="FF0000"/>
                </a:solidFill>
                <a:latin typeface="Arial" charset="0"/>
              </a:rPr>
              <a:t> cá nhân là thủ trưởng đơn vị</a:t>
            </a:r>
            <a:r>
              <a:rPr lang="vi-VN" sz="2600" dirty="0" smtClean="0">
                <a:latin typeface="Arial" charset="0"/>
              </a:rPr>
              <a:t>, trong hồ sơ </a:t>
            </a:r>
            <a:r>
              <a:rPr lang="en-US" sz="2600" dirty="0" err="1" smtClean="0">
                <a:latin typeface="Arial" charset="0"/>
              </a:rPr>
              <a:t>đề</a:t>
            </a:r>
            <a:r>
              <a:rPr lang="en-US" sz="2600" dirty="0" smtClean="0">
                <a:latin typeface="Arial" charset="0"/>
              </a:rPr>
              <a:t> </a:t>
            </a:r>
            <a:r>
              <a:rPr lang="en-US" sz="2600" dirty="0" err="1" smtClean="0">
                <a:latin typeface="Arial" charset="0"/>
              </a:rPr>
              <a:t>nghị</a:t>
            </a:r>
            <a:r>
              <a:rPr lang="vi-VN" sz="2600" dirty="0" smtClean="0">
                <a:latin typeface="Arial" charset="0"/>
              </a:rPr>
              <a:t> phải có văn bản xác nhận của cơ quan quản lý thuế có thẩm quyền </a:t>
            </a:r>
            <a:endParaRPr lang="en-US" sz="2600" dirty="0" smtClean="0">
              <a:latin typeface="Arial" charset="0"/>
            </a:endParaRPr>
          </a:p>
          <a:p>
            <a:pPr algn="just">
              <a:lnSpc>
                <a:spcPct val="120000"/>
              </a:lnSpc>
              <a:spcBef>
                <a:spcPts val="600"/>
              </a:spcBef>
              <a:buFontTx/>
              <a:buNone/>
              <a:defRPr/>
            </a:pPr>
            <a:r>
              <a:rPr lang="en-US" sz="2600" i="1" dirty="0" smtClean="0">
                <a:latin typeface="Arial" charset="0"/>
              </a:rPr>
              <a:t>       </a:t>
            </a:r>
            <a:r>
              <a:rPr lang="en-US" sz="2600" dirty="0" smtClean="0">
                <a:latin typeface="Arial" charset="0"/>
              </a:rPr>
              <a:t>- </a:t>
            </a:r>
            <a:r>
              <a:rPr lang="sq-AL" sz="2600" spc="-60" dirty="0" smtClean="0">
                <a:latin typeface="Arial" charset="0"/>
              </a:rPr>
              <a:t>Hồ sơ đề nghị khen thưởng </a:t>
            </a:r>
            <a:r>
              <a:rPr lang="en-US" sz="2600" spc="-60" dirty="0" err="1" smtClean="0">
                <a:latin typeface="Arial" charset="0"/>
              </a:rPr>
              <a:t>cấp</a:t>
            </a:r>
            <a:r>
              <a:rPr lang="en-US" sz="2600" spc="-60" dirty="0" smtClean="0">
                <a:latin typeface="Arial" charset="0"/>
              </a:rPr>
              <a:t> NN </a:t>
            </a:r>
            <a:r>
              <a:rPr lang="sq-AL" sz="2600" spc="-60" dirty="0" smtClean="0">
                <a:solidFill>
                  <a:srgbClr val="FF0000"/>
                </a:solidFill>
                <a:latin typeface="Arial" charset="0"/>
              </a:rPr>
              <a:t>đối với doanh nghiệp phải có </a:t>
            </a:r>
            <a:r>
              <a:rPr lang="en-US" sz="2600" spc="-60" dirty="0" smtClean="0">
                <a:solidFill>
                  <a:srgbClr val="FF0000"/>
                </a:solidFill>
                <a:latin typeface="Arial" charset="0"/>
              </a:rPr>
              <a:t>B</a:t>
            </a:r>
            <a:r>
              <a:rPr lang="sq-AL" sz="2600" spc="-60" dirty="0" smtClean="0">
                <a:solidFill>
                  <a:srgbClr val="FF0000"/>
                </a:solidFill>
                <a:latin typeface="Arial" charset="0"/>
              </a:rPr>
              <a:t>áo cáo kết quả kiểm toán </a:t>
            </a:r>
            <a:r>
              <a:rPr lang="sq-AL" sz="2600" spc="-60" dirty="0" smtClean="0">
                <a:latin typeface="Arial" charset="0"/>
              </a:rPr>
              <a:t>trước khi đề nghị khen thưởng</a:t>
            </a:r>
            <a:r>
              <a:rPr lang="en-US" sz="2600" spc="-60" dirty="0" smtClean="0">
                <a:latin typeface="Arial" charset="0"/>
              </a:rPr>
              <a:t> [26]</a:t>
            </a:r>
            <a:r>
              <a:rPr lang="sq-AL" sz="2600" dirty="0" smtClean="0">
                <a:latin typeface="Arial" charset="0"/>
              </a:rPr>
              <a:t>.</a:t>
            </a:r>
            <a:endParaRPr lang="en-US" sz="2600" dirty="0" smtClean="0">
              <a:latin typeface="Arial" charset="0"/>
            </a:endParaRPr>
          </a:p>
        </p:txBody>
      </p:sp>
    </p:spTree>
    <p:extLst>
      <p:ext uri="{BB962C8B-B14F-4D97-AF65-F5344CB8AC3E}">
        <p14:creationId xmlns:p14="http://schemas.microsoft.com/office/powerpoint/2010/main" val="10710618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132348"/>
            <a:ext cx="8686800" cy="6629400"/>
          </a:xfrm>
        </p:spPr>
        <p:txBody>
          <a:bodyPr/>
          <a:lstStyle/>
          <a:p>
            <a:pPr marL="0" indent="0">
              <a:spcBef>
                <a:spcPts val="600"/>
              </a:spcBef>
              <a:buNone/>
              <a:defRPr/>
            </a:pPr>
            <a:r>
              <a:rPr lang="en-US" sz="2800" b="1" dirty="0" err="1" smtClean="0">
                <a:solidFill>
                  <a:srgbClr val="FFFF00"/>
                </a:solidFill>
                <a:effectLst/>
                <a:latin typeface="Times New Roman" pitchFamily="18" charset="0"/>
                <a:cs typeface="Times New Roman" pitchFamily="18" charset="0"/>
              </a:rPr>
              <a:t>Quy</a:t>
            </a:r>
            <a:r>
              <a:rPr lang="en-US" sz="2800" b="1" dirty="0" smtClean="0">
                <a:solidFill>
                  <a:srgbClr val="FFFF00"/>
                </a:solidFill>
                <a:effectLst/>
                <a:latin typeface="Times New Roman" pitchFamily="18" charset="0"/>
                <a:cs typeface="Times New Roman" pitchFamily="18" charset="0"/>
              </a:rPr>
              <a:t> </a:t>
            </a:r>
            <a:r>
              <a:rPr lang="en-US" sz="2800" b="1" dirty="0" err="1">
                <a:solidFill>
                  <a:srgbClr val="FFFF00"/>
                </a:solidFill>
                <a:effectLst/>
                <a:latin typeface="Times New Roman" pitchFamily="18" charset="0"/>
                <a:cs typeface="Times New Roman" pitchFamily="18" charset="0"/>
              </a:rPr>
              <a:t>định</a:t>
            </a:r>
            <a:r>
              <a:rPr lang="en-US" sz="2800" b="1" dirty="0">
                <a:solidFill>
                  <a:srgbClr val="FFFF00"/>
                </a:solidFill>
                <a:effectLst/>
                <a:latin typeface="Times New Roman" pitchFamily="18" charset="0"/>
                <a:cs typeface="Times New Roman" pitchFamily="18" charset="0"/>
              </a:rPr>
              <a:t> </a:t>
            </a:r>
            <a:r>
              <a:rPr lang="en-US" sz="2800" b="1" dirty="0" err="1">
                <a:solidFill>
                  <a:srgbClr val="FFFF00"/>
                </a:solidFill>
                <a:effectLst/>
                <a:latin typeface="Times New Roman" pitchFamily="18" charset="0"/>
                <a:cs typeface="Times New Roman" pitchFamily="18" charset="0"/>
              </a:rPr>
              <a:t>về</a:t>
            </a:r>
            <a:r>
              <a:rPr lang="en-US" sz="2800" b="1" dirty="0">
                <a:solidFill>
                  <a:srgbClr val="FFFF00"/>
                </a:solidFill>
                <a:effectLst/>
                <a:latin typeface="Times New Roman" pitchFamily="18" charset="0"/>
                <a:cs typeface="Times New Roman" pitchFamily="18" charset="0"/>
              </a:rPr>
              <a:t> </a:t>
            </a:r>
            <a:r>
              <a:rPr lang="en-US" sz="2800" b="1" dirty="0" err="1">
                <a:solidFill>
                  <a:srgbClr val="FFFF00"/>
                </a:solidFill>
                <a:effectLst/>
                <a:latin typeface="Times New Roman" pitchFamily="18" charset="0"/>
                <a:cs typeface="Times New Roman" pitchFamily="18" charset="0"/>
              </a:rPr>
              <a:t>báo</a:t>
            </a:r>
            <a:r>
              <a:rPr lang="en-US" sz="2800" b="1" dirty="0">
                <a:solidFill>
                  <a:srgbClr val="FFFF00"/>
                </a:solidFill>
                <a:effectLst/>
                <a:latin typeface="Times New Roman" pitchFamily="18" charset="0"/>
                <a:cs typeface="Times New Roman" pitchFamily="18" charset="0"/>
              </a:rPr>
              <a:t> </a:t>
            </a:r>
            <a:r>
              <a:rPr lang="en-US" sz="2800" b="1" dirty="0" err="1">
                <a:solidFill>
                  <a:srgbClr val="FFFF00"/>
                </a:solidFill>
                <a:effectLst/>
                <a:latin typeface="Times New Roman" pitchFamily="18" charset="0"/>
                <a:cs typeface="Times New Roman" pitchFamily="18" charset="0"/>
              </a:rPr>
              <a:t>cáo</a:t>
            </a:r>
            <a:r>
              <a:rPr lang="en-US" sz="2800" b="1" dirty="0">
                <a:solidFill>
                  <a:srgbClr val="FFFF00"/>
                </a:solidFill>
                <a:effectLst/>
                <a:latin typeface="Times New Roman" pitchFamily="18" charset="0"/>
                <a:cs typeface="Times New Roman" pitchFamily="18" charset="0"/>
              </a:rPr>
              <a:t> </a:t>
            </a:r>
            <a:r>
              <a:rPr lang="en-US" sz="2800" b="1" dirty="0" err="1">
                <a:solidFill>
                  <a:srgbClr val="FFFF00"/>
                </a:solidFill>
                <a:effectLst/>
                <a:latin typeface="Times New Roman" pitchFamily="18" charset="0"/>
                <a:cs typeface="Times New Roman" pitchFamily="18" charset="0"/>
              </a:rPr>
              <a:t>kiểm</a:t>
            </a:r>
            <a:r>
              <a:rPr lang="en-US" sz="2800" b="1" dirty="0">
                <a:solidFill>
                  <a:srgbClr val="FFFF00"/>
                </a:solidFill>
                <a:effectLst/>
                <a:latin typeface="Times New Roman" pitchFamily="18" charset="0"/>
                <a:cs typeface="Times New Roman" pitchFamily="18" charset="0"/>
              </a:rPr>
              <a:t> </a:t>
            </a:r>
            <a:r>
              <a:rPr lang="en-US" sz="2800" b="1" dirty="0" err="1">
                <a:solidFill>
                  <a:srgbClr val="FFFF00"/>
                </a:solidFill>
                <a:effectLst/>
                <a:latin typeface="Times New Roman" pitchFamily="18" charset="0"/>
                <a:cs typeface="Times New Roman" pitchFamily="18" charset="0"/>
              </a:rPr>
              <a:t>toán</a:t>
            </a:r>
            <a:r>
              <a:rPr lang="en-US" sz="2800" b="1" dirty="0">
                <a:solidFill>
                  <a:srgbClr val="FFFF00"/>
                </a:solidFill>
                <a:effectLst/>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a:t>
            </a:r>
            <a:r>
              <a:rPr lang="en-US" sz="2800" b="1" dirty="0" err="1" smtClean="0">
                <a:solidFill>
                  <a:srgbClr val="FF0000"/>
                </a:solidFill>
                <a:latin typeface="Times New Roman" pitchFamily="18" charset="0"/>
                <a:cs typeface="Times New Roman" pitchFamily="18" charset="0"/>
              </a:rPr>
              <a:t>Đa</a:t>
            </a:r>
            <a:r>
              <a:rPr lang="en-US" sz="2800" b="1" dirty="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K3</a:t>
            </a:r>
            <a:r>
              <a:rPr lang="en-US" sz="2800" b="1" dirty="0">
                <a:solidFill>
                  <a:srgbClr val="FF000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Đ10 TT </a:t>
            </a:r>
            <a:r>
              <a:rPr lang="en-US" sz="2800" b="1" dirty="0">
                <a:solidFill>
                  <a:srgbClr val="FF0000"/>
                </a:solidFill>
                <a:latin typeface="Times New Roman" pitchFamily="18" charset="0"/>
                <a:cs typeface="Times New Roman" pitchFamily="18" charset="0"/>
              </a:rPr>
              <a:t>12)</a:t>
            </a:r>
          </a:p>
          <a:p>
            <a:pPr marL="0" indent="0" algn="just">
              <a:spcBef>
                <a:spcPts val="600"/>
              </a:spcBef>
              <a:buNone/>
              <a:defRPr/>
            </a:pPr>
            <a:r>
              <a:rPr lang="en-US" sz="2800" dirty="0" err="1">
                <a:effectLst/>
                <a:latin typeface="Times New Roman" pitchFamily="18" charset="0"/>
                <a:cs typeface="Times New Roman" pitchFamily="18" charset="0"/>
              </a:rPr>
              <a:t>Việc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đề</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nghị</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hình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thức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khen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thưởng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đối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với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doanh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nghiệp</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thuộc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đối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tượng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bắt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buộc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phải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kiểm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toán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theo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quy</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định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của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Luật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Kiểm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toán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nước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Luật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Kiểm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toán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độc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lập</a:t>
            </a:r>
            <a:r>
              <a:rPr lang="en-US" sz="2800" dirty="0">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phải</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có</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Báo</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cáo</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kết</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quả</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kiểm</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toán</a:t>
            </a:r>
            <a:r>
              <a:rPr lang="en-US" sz="2800" u="sng" dirty="0">
                <a:solidFill>
                  <a:srgbClr val="FFFF00"/>
                </a:solidFill>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của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cơ</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quan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kiểm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toán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có</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thẩm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quyền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thời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gian</a:t>
            </a:r>
            <a:r>
              <a:rPr lang="en-US" sz="2800" dirty="0">
                <a:effectLst/>
                <a:latin typeface="Times New Roman" pitchFamily="18" charset="0"/>
                <a:cs typeface="Times New Roman" pitchFamily="18" charset="0"/>
              </a:rPr>
              <a:t> 05 </a:t>
            </a:r>
            <a:r>
              <a:rPr lang="en-US" sz="2800" dirty="0" err="1">
                <a:effectLst/>
                <a:latin typeface="Times New Roman" pitchFamily="18" charset="0"/>
                <a:cs typeface="Times New Roman" pitchFamily="18" charset="0"/>
              </a:rPr>
              <a:t>năm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trước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thời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điểm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đề</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nghị</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khen</a:t>
            </a:r>
            <a:r>
              <a:rPr lang="en-US" sz="2800" dirty="0">
                <a:effectLst/>
                <a:latin typeface="Times New Roman" pitchFamily="18" charset="0"/>
                <a:cs typeface="Times New Roman" pitchFamily="18" charset="0"/>
              </a:rPr>
              <a:t> </a:t>
            </a:r>
            <a:r>
              <a:rPr lang="en-US" sz="2800" dirty="0" err="1" smtClean="0">
                <a:effectLst/>
                <a:latin typeface="Times New Roman" pitchFamily="18" charset="0"/>
                <a:cs typeface="Times New Roman" pitchFamily="18" charset="0"/>
              </a:rPr>
              <a:t>thưởng</a:t>
            </a:r>
            <a:endParaRPr lang="en-US" sz="2800" dirty="0" smtClean="0">
              <a:effectLst/>
              <a:latin typeface="Times New Roman" pitchFamily="18" charset="0"/>
              <a:cs typeface="Times New Roman" pitchFamily="18" charset="0"/>
            </a:endParaRPr>
          </a:p>
          <a:p>
            <a:pPr marL="0" indent="0" algn="just">
              <a:spcBef>
                <a:spcPts val="600"/>
              </a:spcBef>
              <a:buNone/>
              <a:defRPr/>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Đối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với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doanh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nghiệp</a:t>
            </a:r>
            <a:r>
              <a:rPr lang="en-US" sz="2800" dirty="0">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không</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thuộc</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đối</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tượng</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bắt</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buộc</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phải</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kiểm</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toán</a:t>
            </a:r>
            <a:r>
              <a:rPr lang="en-US" sz="2800" u="sng" dirty="0">
                <a:solidFill>
                  <a:srgbClr val="FF0000"/>
                </a:solidFill>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trong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báo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thành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tích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phải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nêu</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căn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cứ</a:t>
            </a:r>
            <a:r>
              <a:rPr lang="en-US" sz="2800" dirty="0">
                <a:effectLst/>
                <a:latin typeface="Times New Roman" pitchFamily="18" charset="0"/>
                <a:cs typeface="Times New Roman" pitchFamily="18" charset="0"/>
              </a:rPr>
              <a:t> </a:t>
            </a:r>
            <a:r>
              <a:rPr lang="en-US" sz="2800" b="1" dirty="0" err="1">
                <a:solidFill>
                  <a:srgbClr val="FFFF00"/>
                </a:solidFill>
                <a:effectLst/>
                <a:latin typeface="Times New Roman" pitchFamily="18" charset="0"/>
                <a:cs typeface="Times New Roman" pitchFamily="18" charset="0"/>
              </a:rPr>
              <a:t>không</a:t>
            </a:r>
            <a:r>
              <a:rPr lang="en-US" sz="2800" b="1" dirty="0">
                <a:solidFill>
                  <a:srgbClr val="FFFF00"/>
                </a:solidFill>
                <a:effectLst/>
                <a:latin typeface="Times New Roman" pitchFamily="18" charset="0"/>
                <a:cs typeface="Times New Roman" pitchFamily="18" charset="0"/>
              </a:rPr>
              <a:t> </a:t>
            </a:r>
            <a:r>
              <a:rPr lang="en-US" sz="2800" b="1" dirty="0" err="1">
                <a:solidFill>
                  <a:srgbClr val="FFFF00"/>
                </a:solidFill>
                <a:effectLst/>
                <a:latin typeface="Times New Roman" pitchFamily="18" charset="0"/>
                <a:cs typeface="Times New Roman" pitchFamily="18" charset="0"/>
              </a:rPr>
              <a:t>thuộc</a:t>
            </a:r>
            <a:r>
              <a:rPr lang="en-US" sz="2800" b="1"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đối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tượng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bắt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buộc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phải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kiểm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toán</a:t>
            </a:r>
            <a:r>
              <a:rPr lang="en-US" sz="2800" dirty="0">
                <a:effectLst/>
                <a:latin typeface="Times New Roman" pitchFamily="18" charset="0"/>
                <a:cs typeface="Times New Roman" pitchFamily="18" charset="0"/>
              </a:rPr>
              <a:t> </a:t>
            </a:r>
          </a:p>
          <a:p>
            <a:pPr marL="0" indent="0" algn="just">
              <a:spcBef>
                <a:spcPts val="600"/>
              </a:spcBef>
              <a:buNone/>
              <a:defRPr/>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Đối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với</a:t>
            </a:r>
            <a:r>
              <a:rPr lang="en-US" sz="2800" dirty="0">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doanh</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nghiệp</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đề</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nghị</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tặng</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Cờ</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thi</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đua</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của</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Chính</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phủ</a:t>
            </a:r>
            <a:r>
              <a:rPr lang="en-US" sz="2800" dirty="0">
                <a:solidFill>
                  <a:srgbClr val="FFFF00"/>
                </a:solidFill>
                <a:effectLst/>
                <a:latin typeface="Times New Roman" pitchFamily="18" charset="0"/>
                <a:cs typeface="Times New Roman" pitchFamily="18" charset="0"/>
              </a:rPr>
              <a:t>”</a:t>
            </a:r>
            <a:r>
              <a:rPr lang="en-US" sz="2800" dirty="0">
                <a:solidFill>
                  <a:srgbClr val="FF0000"/>
                </a:solidFill>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thuộc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đối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tượng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kiểm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toán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phải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có</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báo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kết</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quả</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kiểm</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toán</a:t>
            </a:r>
            <a:r>
              <a:rPr lang="en-US" sz="2800" dirty="0">
                <a:effectLst/>
                <a:latin typeface="Times New Roman" pitchFamily="18" charset="0"/>
                <a:cs typeface="Times New Roman" pitchFamily="18" charset="0"/>
              </a:rPr>
              <a:t> </a:t>
            </a:r>
            <a:r>
              <a:rPr lang="en-US" sz="2800" dirty="0" smtClean="0">
                <a:solidFill>
                  <a:srgbClr val="FFFF00"/>
                </a:solidFill>
                <a:effectLst/>
                <a:latin typeface="Times New Roman" pitchFamily="18" charset="0"/>
                <a:cs typeface="Times New Roman" pitchFamily="18" charset="0"/>
              </a:rPr>
              <a:t>(</a:t>
            </a:r>
            <a:r>
              <a:rPr lang="en-US" sz="2800" dirty="0" err="1" smtClean="0">
                <a:solidFill>
                  <a:srgbClr val="FFFF00"/>
                </a:solidFill>
                <a:effectLst/>
                <a:latin typeface="Times New Roman" pitchFamily="18" charset="0"/>
                <a:cs typeface="Times New Roman" pitchFamily="18" charset="0"/>
              </a:rPr>
              <a:t>sau</a:t>
            </a:r>
            <a:r>
              <a:rPr lang="en-US" sz="2800" dirty="0" smtClean="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khi</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có</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kết</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quả</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kiểm</a:t>
            </a:r>
            <a:r>
              <a:rPr lang="en-US" sz="2800" dirty="0">
                <a:solidFill>
                  <a:srgbClr val="FFFF00"/>
                </a:solidFill>
                <a:effectLst/>
                <a:latin typeface="Times New Roman" pitchFamily="18" charset="0"/>
                <a:cs typeface="Times New Roman" pitchFamily="18" charset="0"/>
              </a:rPr>
              <a:t> </a:t>
            </a:r>
            <a:r>
              <a:rPr lang="en-US" sz="2800" dirty="0" err="1" smtClean="0">
                <a:solidFill>
                  <a:srgbClr val="FFFF00"/>
                </a:solidFill>
                <a:effectLst/>
                <a:latin typeface="Times New Roman" pitchFamily="18" charset="0"/>
                <a:cs typeface="Times New Roman" pitchFamily="18" charset="0"/>
              </a:rPr>
              <a:t>toán</a:t>
            </a:r>
            <a:r>
              <a:rPr lang="en-US" sz="2800" dirty="0" smtClean="0">
                <a:solidFill>
                  <a:srgbClr val="FFFF00"/>
                </a:solidFill>
                <a:effectLst/>
                <a:latin typeface="Times New Roman" pitchFamily="18" charset="0"/>
                <a:cs typeface="Times New Roman" pitchFamily="18" charset="0"/>
              </a:rPr>
              <a:t> </a:t>
            </a:r>
            <a:r>
              <a:rPr lang="en-US" sz="2800" dirty="0" err="1" smtClean="0">
                <a:solidFill>
                  <a:srgbClr val="FFFF00"/>
                </a:solidFill>
                <a:effectLst/>
                <a:latin typeface="Times New Roman" pitchFamily="18" charset="0"/>
                <a:cs typeface="Times New Roman" pitchFamily="18" charset="0"/>
              </a:rPr>
              <a:t>thực</a:t>
            </a:r>
            <a:r>
              <a:rPr lang="en-US" sz="2800" dirty="0" smtClean="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hiện</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trình</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khen</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thưởng</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theo</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quy</a:t>
            </a:r>
            <a:r>
              <a:rPr lang="en-US" sz="2800" dirty="0">
                <a:solidFill>
                  <a:srgbClr val="FFFF00"/>
                </a:solidFill>
                <a:effectLst/>
                <a:latin typeface="Times New Roman" pitchFamily="18" charset="0"/>
                <a:cs typeface="Times New Roman" pitchFamily="18" charset="0"/>
              </a:rPr>
              <a:t> </a:t>
            </a:r>
            <a:r>
              <a:rPr lang="en-US" sz="2800" dirty="0" err="1">
                <a:solidFill>
                  <a:srgbClr val="FFFF00"/>
                </a:solidFill>
                <a:effectLst/>
                <a:latin typeface="Times New Roman" pitchFamily="18" charset="0"/>
                <a:cs typeface="Times New Roman" pitchFamily="18" charset="0"/>
              </a:rPr>
              <a:t>định</a:t>
            </a:r>
            <a:r>
              <a:rPr lang="en-US" sz="2800" dirty="0">
                <a:solidFill>
                  <a:srgbClr val="FFFF00"/>
                </a:solidFill>
                <a:effectLst/>
                <a:latin typeface="Times New Roman" pitchFamily="18" charset="0"/>
                <a:cs typeface="Times New Roman" pitchFamily="18" charset="0"/>
              </a:rPr>
              <a:t>)</a:t>
            </a:r>
          </a:p>
          <a:p>
            <a:pPr marL="0" indent="0" algn="just">
              <a:buNone/>
              <a:defRPr/>
            </a:pPr>
            <a:endParaRPr lang="en-US" sz="2000" b="1" i="1" dirty="0">
              <a:latin typeface="Times New Roman" pitchFamily="18" charset="0"/>
              <a:cs typeface="Times New Roman" pitchFamily="18" charset="0"/>
            </a:endParaRPr>
          </a:p>
          <a:p>
            <a:pPr marL="0" indent="0" algn="just">
              <a:spcAft>
                <a:spcPts val="1000"/>
              </a:spcAft>
              <a:buNone/>
            </a:pPr>
            <a:endParaRPr lang="vi-VN" sz="2400" dirty="0">
              <a:solidFill>
                <a:srgbClr val="FF0000"/>
              </a:solidFill>
              <a:ea typeface="Calibri" charset="0"/>
            </a:endParaRPr>
          </a:p>
          <a:p>
            <a:pPr algn="just">
              <a:buFont typeface="Wingdings" pitchFamily="2" charset="2"/>
              <a:buNone/>
              <a:defRPr/>
            </a:pPr>
            <a:endParaRPr lang="en-US" sz="2500" dirty="0" smtClean="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bwMode="auto">
          <a:xfrm>
            <a:off x="533400" y="585118"/>
            <a:ext cx="8229600" cy="1752600"/>
          </a:xfrm>
          <a:prstGeom prst="roundRect">
            <a:avLst/>
          </a:prstGeom>
          <a:solidFill>
            <a:schemeClr val="accent2">
              <a:lumMod val="60000"/>
              <a:lumOff val="40000"/>
            </a:schemeClr>
          </a:solidFill>
          <a:ln w="57150">
            <a:solidFill>
              <a:schemeClr val="accent1">
                <a:lumMod val="75000"/>
              </a:schemeClr>
            </a:solidFill>
          </a:ln>
          <a:effectLst/>
          <a:extLst/>
        </p:spPr>
        <p:txBody>
          <a:bodyPr wrap="none" anchor="ctr"/>
          <a:lstStyle/>
          <a:p>
            <a:pPr algn="ctr">
              <a:defRPr/>
            </a:pPr>
            <a:r>
              <a:rPr lang="en-US" sz="2800" b="1" dirty="0" err="1">
                <a:solidFill>
                  <a:srgbClr val="FF0000"/>
                </a:solidFill>
                <a:latin typeface="Times New Roman" pitchFamily="18" charset="0"/>
                <a:cs typeface="Times New Roman" pitchFamily="18" charset="0"/>
              </a:rPr>
              <a:t>Chỉ</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thị</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số</a:t>
            </a:r>
            <a:r>
              <a:rPr lang="en-US" sz="2800" b="1" dirty="0">
                <a:solidFill>
                  <a:srgbClr val="FF0000"/>
                </a:solidFill>
                <a:latin typeface="Times New Roman" pitchFamily="18" charset="0"/>
                <a:cs typeface="Times New Roman" pitchFamily="18" charset="0"/>
              </a:rPr>
              <a:t> 34-CT/TW </a:t>
            </a:r>
            <a:r>
              <a:rPr lang="en-US" sz="2800" b="1" dirty="0" err="1">
                <a:solidFill>
                  <a:srgbClr val="FF0000"/>
                </a:solidFill>
                <a:latin typeface="Times New Roman" pitchFamily="18" charset="0"/>
                <a:cs typeface="Times New Roman" pitchFamily="18" charset="0"/>
              </a:rPr>
              <a:t>ngày</a:t>
            </a:r>
            <a:r>
              <a:rPr lang="en-US" sz="2800" b="1" dirty="0">
                <a:solidFill>
                  <a:srgbClr val="FF0000"/>
                </a:solidFill>
                <a:latin typeface="Times New Roman" pitchFamily="18" charset="0"/>
                <a:cs typeface="Times New Roman" pitchFamily="18" charset="0"/>
              </a:rPr>
              <a:t> 07/4/2014 </a:t>
            </a:r>
            <a:br>
              <a:rPr lang="en-US" sz="2800" b="1" dirty="0">
                <a:solidFill>
                  <a:srgbClr val="FF0000"/>
                </a:solidFill>
                <a:latin typeface="Times New Roman" pitchFamily="18" charset="0"/>
                <a:cs typeface="Times New Roman" pitchFamily="18" charset="0"/>
              </a:rPr>
            </a:b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Bộ</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Chính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trị</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về</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tiếp</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tục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đổi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mới</a:t>
            </a:r>
            <a:r>
              <a:rPr lang="en-US" sz="2800" b="1" dirty="0">
                <a:solidFill>
                  <a:srgbClr val="FF0000"/>
                </a:solidFill>
                <a:latin typeface="Times New Roman" pitchFamily="18" charset="0"/>
                <a:cs typeface="Times New Roman" pitchFamily="18" charset="0"/>
              </a:rPr>
              <a:t> </a:t>
            </a:r>
            <a:br>
              <a:rPr lang="en-US" sz="2800" b="1" dirty="0">
                <a:solidFill>
                  <a:srgbClr val="FF0000"/>
                </a:solidFill>
                <a:latin typeface="Times New Roman" pitchFamily="18" charset="0"/>
                <a:cs typeface="Times New Roman" pitchFamily="18" charset="0"/>
              </a:rPr>
            </a:br>
            <a:r>
              <a:rPr lang="en-US" sz="2800" b="1" dirty="0" err="1">
                <a:solidFill>
                  <a:srgbClr val="FF0000"/>
                </a:solidFill>
                <a:latin typeface="Times New Roman" pitchFamily="18" charset="0"/>
                <a:cs typeface="Times New Roman" pitchFamily="18" charset="0"/>
              </a:rPr>
              <a:t>công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tác</a:t>
            </a:r>
            <a:r>
              <a:rPr lang="en-US" sz="2800" b="1" dirty="0">
                <a:solidFill>
                  <a:srgbClr val="FF0000"/>
                </a:solidFill>
                <a:latin typeface="Times New Roman" pitchFamily="18" charset="0"/>
                <a:cs typeface="Times New Roman" pitchFamily="18" charset="0"/>
              </a:rPr>
              <a:t> t</a:t>
            </a:r>
            <a:r>
              <a:rPr lang="vi-VN" sz="2800" b="1" dirty="0">
                <a:solidFill>
                  <a:srgbClr val="FF0000"/>
                </a:solidFill>
                <a:latin typeface="Times New Roman" pitchFamily="18" charset="0"/>
                <a:cs typeface="Times New Roman" pitchFamily="18" charset="0"/>
              </a:rPr>
              <a:t>hi đua, khen thưởng</a:t>
            </a:r>
            <a:r>
              <a:rPr lang="en-US" sz="2800" b="1" dirty="0">
                <a:solidFill>
                  <a:srgbClr val="FF0000"/>
                </a:solidFill>
                <a:latin typeface="Times New Roman" pitchFamily="18" charset="0"/>
                <a:cs typeface="Times New Roman" pitchFamily="18" charset="0"/>
              </a:rPr>
              <a:t> </a:t>
            </a:r>
          </a:p>
        </p:txBody>
      </p:sp>
      <p:sp>
        <p:nvSpPr>
          <p:cNvPr id="5" name="Rounded Rectangle 4"/>
          <p:cNvSpPr/>
          <p:nvPr/>
        </p:nvSpPr>
        <p:spPr bwMode="auto">
          <a:xfrm>
            <a:off x="533400" y="2955255"/>
            <a:ext cx="8229600" cy="1516063"/>
          </a:xfrm>
          <a:prstGeom prst="roundRect">
            <a:avLst/>
          </a:prstGeom>
          <a:gradFill flip="none" rotWithShape="1">
            <a:gsLst>
              <a:gs pos="0">
                <a:srgbClr val="03D4A8"/>
              </a:gs>
              <a:gs pos="25000">
                <a:srgbClr val="21D6E0"/>
              </a:gs>
              <a:gs pos="75000">
                <a:srgbClr val="0087E6"/>
              </a:gs>
              <a:gs pos="100000">
                <a:srgbClr val="005CBF"/>
              </a:gs>
            </a:gsLst>
            <a:lin ang="16200000" scaled="0"/>
            <a:tileRect/>
          </a:gradFill>
          <a:ln w="57150">
            <a:solidFill>
              <a:schemeClr val="accent1">
                <a:lumMod val="75000"/>
              </a:schemeClr>
            </a:solidFill>
          </a:ln>
          <a:effectLst/>
          <a:extLst/>
        </p:spPr>
        <p:txBody>
          <a:bodyPr wrap="none" anchor="ctr"/>
          <a:lstStyle/>
          <a:p>
            <a:pPr algn="ctr">
              <a:defRPr/>
            </a:pPr>
            <a:r>
              <a:rPr lang="en-US" sz="2800" b="1" dirty="0" err="1">
                <a:solidFill>
                  <a:srgbClr val="FF0000"/>
                </a:solidFill>
                <a:latin typeface="Times New Roman" panose="02020603050405020304" pitchFamily="18" charset="0"/>
                <a:cs typeface="Times New Roman" panose="02020603050405020304" pitchFamily="18" charset="0"/>
              </a:rPr>
              <a:t>Chỉ</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thị</a:t>
            </a:r>
            <a:r>
              <a:rPr lang="en-US" sz="2800" b="1" dirty="0">
                <a:solidFill>
                  <a:srgbClr val="FF0000"/>
                </a:solidFill>
                <a:latin typeface="Times New Roman" panose="02020603050405020304" pitchFamily="18" charset="0"/>
                <a:cs typeface="Times New Roman" panose="02020603050405020304" pitchFamily="18" charset="0"/>
              </a:rPr>
              <a:t> 25-CT/TU </a:t>
            </a:r>
            <a:r>
              <a:rPr lang="en-US" sz="2800" b="1" dirty="0" err="1">
                <a:solidFill>
                  <a:srgbClr val="FF0000"/>
                </a:solidFill>
                <a:latin typeface="Times New Roman" panose="02020603050405020304" pitchFamily="18" charset="0"/>
                <a:cs typeface="Times New Roman" panose="02020603050405020304" pitchFamily="18" charset="0"/>
              </a:rPr>
              <a:t>ngày</a:t>
            </a:r>
            <a:r>
              <a:rPr lang="en-US" sz="2800" b="1" dirty="0">
                <a:solidFill>
                  <a:srgbClr val="FF0000"/>
                </a:solidFill>
                <a:latin typeface="Times New Roman" panose="02020603050405020304" pitchFamily="18" charset="0"/>
                <a:cs typeface="Times New Roman" panose="02020603050405020304" pitchFamily="18" charset="0"/>
              </a:rPr>
              <a:t> 12/8/2014 </a:t>
            </a:r>
          </a:p>
          <a:p>
            <a:pPr algn="ctr">
              <a:defRPr/>
            </a:pP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Ban </a:t>
            </a:r>
            <a:r>
              <a:rPr lang="en-US" sz="2800" b="1" dirty="0" err="1">
                <a:solidFill>
                  <a:srgbClr val="FF0000"/>
                </a:solidFill>
                <a:latin typeface="Times New Roman" panose="02020603050405020304" pitchFamily="18" charset="0"/>
                <a:cs typeface="Times New Roman" panose="02020603050405020304" pitchFamily="18" charset="0"/>
              </a:rPr>
              <a:t>Thường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vụ</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Thành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ủy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tiếp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tục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đổi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mới</a:t>
            </a:r>
            <a:r>
              <a:rPr lang="en-US" sz="2800" b="1" dirty="0">
                <a:solidFill>
                  <a:srgbClr val="FF0000"/>
                </a:solidFill>
                <a:latin typeface="Times New Roman" panose="02020603050405020304" pitchFamily="18" charset="0"/>
                <a:cs typeface="Times New Roman" panose="02020603050405020304" pitchFamily="18" charset="0"/>
              </a:rPr>
              <a:t> </a:t>
            </a:r>
            <a:br>
              <a:rPr lang="en-US" sz="2800" b="1" dirty="0">
                <a:solidFill>
                  <a:srgbClr val="FF0000"/>
                </a:solidFill>
                <a:latin typeface="Times New Roman" panose="02020603050405020304" pitchFamily="18" charset="0"/>
                <a:cs typeface="Times New Roman" panose="02020603050405020304" pitchFamily="18" charset="0"/>
              </a:rPr>
            </a:br>
            <a:r>
              <a:rPr lang="en-US" sz="2800" b="1" dirty="0" err="1">
                <a:solidFill>
                  <a:srgbClr val="FF0000"/>
                </a:solidFill>
                <a:latin typeface="Times New Roman" panose="02020603050405020304" pitchFamily="18" charset="0"/>
                <a:cs typeface="Times New Roman" panose="02020603050405020304" pitchFamily="18" charset="0"/>
              </a:rPr>
              <a:t>công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tác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đua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khen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thưởng</a:t>
            </a:r>
            <a:endParaRPr lang="en-US" sz="2800" b="1" i="1" dirty="0">
              <a:solidFill>
                <a:srgbClr val="FF0000"/>
              </a:solidFill>
              <a:latin typeface="Times New Roman" pitchFamily="18" charset="0"/>
              <a:cs typeface="Times New Roman" pitchFamily="18" charset="0"/>
            </a:endParaRPr>
          </a:p>
        </p:txBody>
      </p:sp>
      <p:sp>
        <p:nvSpPr>
          <p:cNvPr id="6" name="Down Arrow 5"/>
          <p:cNvSpPr/>
          <p:nvPr/>
        </p:nvSpPr>
        <p:spPr bwMode="auto">
          <a:xfrm>
            <a:off x="4057650" y="2337718"/>
            <a:ext cx="876300" cy="639762"/>
          </a:xfrm>
          <a:prstGeom prst="downArrow">
            <a:avLst/>
          </a:prstGeom>
          <a:gradFill rotWithShape="1">
            <a:gsLst>
              <a:gs pos="0">
                <a:schemeClr val="accent2"/>
              </a:gs>
              <a:gs pos="100000">
                <a:schemeClr val="accent2">
                  <a:gamma/>
                  <a:tint val="73725"/>
                  <a:invGamma/>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a:p>
        </p:txBody>
      </p:sp>
      <p:sp>
        <p:nvSpPr>
          <p:cNvPr id="7" name="Rounded Rectangle 6"/>
          <p:cNvSpPr/>
          <p:nvPr/>
        </p:nvSpPr>
        <p:spPr bwMode="auto">
          <a:xfrm>
            <a:off x="533400" y="5109493"/>
            <a:ext cx="8229600" cy="1074737"/>
          </a:xfrm>
          <a:prstGeom prst="roundRect">
            <a:avLst/>
          </a:prstGeom>
          <a:solidFill>
            <a:schemeClr val="accent2">
              <a:lumMod val="60000"/>
              <a:lumOff val="40000"/>
            </a:schemeClr>
          </a:solidFill>
          <a:ln w="57150">
            <a:solidFill>
              <a:schemeClr val="accent1">
                <a:lumMod val="75000"/>
              </a:schemeClr>
            </a:solidFill>
          </a:ln>
          <a:effectLst/>
          <a:extLst/>
        </p:spPr>
        <p:txBody>
          <a:bodyPr wrap="none" anchor="ctr"/>
          <a:lstStyle/>
          <a:p>
            <a:pPr algn="ctr">
              <a:defRPr/>
            </a:pPr>
            <a:r>
              <a:rPr lang="en-US" sz="2800" b="1" dirty="0" err="1">
                <a:solidFill>
                  <a:srgbClr val="FF0000"/>
                </a:solidFill>
                <a:latin typeface="Times New Roman" pitchFamily="18" charset="0"/>
                <a:cs typeface="Times New Roman" pitchFamily="18" charset="0"/>
              </a:rPr>
              <a:t>Chỉ</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thị</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Ủy</a:t>
            </a:r>
            <a:r>
              <a:rPr lang="en-US" sz="2800" b="1" dirty="0">
                <a:solidFill>
                  <a:srgbClr val="FF0000"/>
                </a:solidFill>
                <a:latin typeface="Times New Roman" pitchFamily="18" charset="0"/>
                <a:cs typeface="Times New Roman" pitchFamily="18" charset="0"/>
              </a:rPr>
              <a:t> ban </a:t>
            </a:r>
            <a:r>
              <a:rPr lang="en-US" sz="2800" b="1" dirty="0" err="1">
                <a:solidFill>
                  <a:srgbClr val="FF0000"/>
                </a:solidFill>
                <a:latin typeface="Times New Roman" pitchFamily="18" charset="0"/>
                <a:cs typeface="Times New Roman" pitchFamily="18" charset="0"/>
              </a:rPr>
              <a:t>nhân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dân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Thành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phố</a:t>
            </a:r>
            <a:r>
              <a:rPr lang="en-US" sz="2800" b="1" dirty="0">
                <a:solidFill>
                  <a:srgbClr val="FF0000"/>
                </a:solidFill>
                <a:latin typeface="Times New Roman" pitchFamily="18" charset="0"/>
                <a:cs typeface="Times New Roman" pitchFamily="18" charset="0"/>
              </a:rPr>
              <a:t> </a:t>
            </a:r>
          </a:p>
          <a:p>
            <a:pPr algn="ctr">
              <a:defRPr/>
            </a:pPr>
            <a:r>
              <a:rPr lang="en-US" sz="2800" b="1" dirty="0" err="1">
                <a:solidFill>
                  <a:srgbClr val="FF0000"/>
                </a:solidFill>
                <a:latin typeface="Times New Roman" pitchFamily="18" charset="0"/>
                <a:cs typeface="Times New Roman" pitchFamily="18" charset="0"/>
              </a:rPr>
              <a:t>về</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phát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động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phong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trào</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đua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yêu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nước</a:t>
            </a:r>
            <a:r>
              <a:rPr lang="en-US" sz="2800" b="1" dirty="0">
                <a:solidFill>
                  <a:srgbClr val="FF0000"/>
                </a:solidFill>
                <a:latin typeface="Times New Roman" pitchFamily="18" charset="0"/>
                <a:cs typeface="Times New Roman" pitchFamily="18" charset="0"/>
              </a:rPr>
              <a:t>*</a:t>
            </a:r>
          </a:p>
        </p:txBody>
      </p:sp>
      <p:sp>
        <p:nvSpPr>
          <p:cNvPr id="8" name="Down Arrow 7"/>
          <p:cNvSpPr/>
          <p:nvPr/>
        </p:nvSpPr>
        <p:spPr bwMode="auto">
          <a:xfrm>
            <a:off x="4057650" y="4499893"/>
            <a:ext cx="876300" cy="639762"/>
          </a:xfrm>
          <a:prstGeom prst="downArrow">
            <a:avLst/>
          </a:prstGeom>
          <a:gradFill rotWithShape="1">
            <a:gsLst>
              <a:gs pos="0">
                <a:schemeClr val="accent2"/>
              </a:gs>
              <a:gs pos="100000">
                <a:schemeClr val="accent2">
                  <a:gamma/>
                  <a:tint val="73725"/>
                  <a:invGamma/>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endParaRPr lang="en-US" b="1"/>
          </a:p>
        </p:txBody>
      </p:sp>
    </p:spTree>
    <p:extLst>
      <p:ext uri="{BB962C8B-B14F-4D97-AF65-F5344CB8AC3E}">
        <p14:creationId xmlns:p14="http://schemas.microsoft.com/office/powerpoint/2010/main" val="35836726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132348"/>
            <a:ext cx="8686800" cy="6629400"/>
          </a:xfrm>
        </p:spPr>
        <p:txBody>
          <a:bodyPr/>
          <a:lstStyle/>
          <a:p>
            <a:pPr marL="0" indent="0">
              <a:buFont typeface="Wingdings" pitchFamily="2" charset="2"/>
              <a:buNone/>
              <a:defRPr/>
            </a:pPr>
            <a:r>
              <a:rPr lang="en-US" sz="2500" b="1" i="1" dirty="0" smtClean="0">
                <a:latin typeface="Arial" charset="0"/>
              </a:rPr>
              <a:t>      </a:t>
            </a:r>
            <a:r>
              <a:rPr lang="en-US" sz="2500" b="1" i="1" dirty="0">
                <a:solidFill>
                  <a:srgbClr val="99FF33"/>
                </a:solidFill>
                <a:latin typeface="Arial" charset="0"/>
              </a:rPr>
              <a:t>d</a:t>
            </a:r>
            <a:r>
              <a:rPr lang="sq-AL" sz="2500" b="1" i="1" dirty="0" smtClean="0">
                <a:solidFill>
                  <a:srgbClr val="99FF33"/>
                </a:solidFill>
                <a:latin typeface="Arial" charset="0"/>
              </a:rPr>
              <a:t>) </a:t>
            </a:r>
            <a:r>
              <a:rPr lang="sq-AL" sz="2500" b="1" i="1" dirty="0" smtClean="0">
                <a:solidFill>
                  <a:srgbClr val="99FF33"/>
                </a:solidFill>
                <a:latin typeface="Arial" charset="0"/>
              </a:rPr>
              <a:t>Về lấy ý kiến nhân dân</a:t>
            </a:r>
            <a:endParaRPr lang="en-US" sz="2500" b="1" dirty="0" smtClean="0">
              <a:solidFill>
                <a:srgbClr val="99FF33"/>
              </a:solidFill>
              <a:latin typeface="Arial" charset="0"/>
            </a:endParaRPr>
          </a:p>
          <a:p>
            <a:pPr marL="0" indent="0" algn="just">
              <a:lnSpc>
                <a:spcPct val="90000"/>
              </a:lnSpc>
              <a:spcBef>
                <a:spcPts val="1200"/>
              </a:spcBef>
              <a:buFont typeface="Wingdings" pitchFamily="2" charset="2"/>
              <a:buNone/>
              <a:defRPr/>
            </a:pPr>
            <a:r>
              <a:rPr lang="en-US" sz="2500" b="1" dirty="0" smtClean="0">
                <a:latin typeface="Arial" charset="0"/>
              </a:rPr>
              <a:t>       </a:t>
            </a:r>
            <a:r>
              <a:rPr lang="sq-AL" sz="2500" dirty="0" smtClean="0">
                <a:effectLst/>
                <a:latin typeface="Arial" charset="0"/>
              </a:rPr>
              <a:t>Bổ sung qui định </a:t>
            </a:r>
            <a:r>
              <a:rPr lang="en-US" sz="2500" dirty="0" err="1" smtClean="0">
                <a:effectLst/>
                <a:latin typeface="Arial" charset="0"/>
              </a:rPr>
              <a:t>trước</a:t>
            </a:r>
            <a:r>
              <a:rPr lang="en-US" sz="2500" dirty="0" smtClean="0">
                <a:effectLst/>
                <a:latin typeface="Arial" charset="0"/>
              </a:rPr>
              <a:t> </a:t>
            </a:r>
            <a:r>
              <a:rPr lang="en-US" sz="2500" dirty="0" err="1" smtClean="0">
                <a:effectLst/>
                <a:latin typeface="Arial" charset="0"/>
              </a:rPr>
              <a:t>khi</a:t>
            </a:r>
            <a:r>
              <a:rPr lang="en-US" sz="2500" dirty="0" smtClean="0">
                <a:effectLst/>
                <a:latin typeface="Arial" charset="0"/>
              </a:rPr>
              <a:t> </a:t>
            </a:r>
            <a:r>
              <a:rPr lang="en-US" sz="2500" dirty="0" err="1" smtClean="0">
                <a:effectLst/>
                <a:latin typeface="Arial" charset="0"/>
              </a:rPr>
              <a:t>đề</a:t>
            </a:r>
            <a:r>
              <a:rPr lang="en-US" sz="2500" dirty="0" smtClean="0">
                <a:effectLst/>
                <a:latin typeface="Arial" charset="0"/>
              </a:rPr>
              <a:t> </a:t>
            </a:r>
            <a:r>
              <a:rPr lang="en-US" sz="2500" dirty="0" err="1" smtClean="0">
                <a:effectLst/>
                <a:latin typeface="Arial" charset="0"/>
              </a:rPr>
              <a:t>nghị</a:t>
            </a:r>
            <a:r>
              <a:rPr lang="en-US" sz="2500" dirty="0" smtClean="0">
                <a:effectLst/>
                <a:latin typeface="Arial" charset="0"/>
              </a:rPr>
              <a:t> </a:t>
            </a:r>
            <a:r>
              <a:rPr lang="vi-VN" sz="2500" dirty="0" smtClean="0">
                <a:effectLst/>
                <a:latin typeface="Arial" charset="0"/>
              </a:rPr>
              <a:t>khen thưởng Huân chương, danh hiệu vinh dự </a:t>
            </a:r>
            <a:r>
              <a:rPr lang="sq-AL" sz="2500" dirty="0" smtClean="0">
                <a:effectLst/>
                <a:latin typeface="Arial" charset="0"/>
              </a:rPr>
              <a:t>N</a:t>
            </a:r>
            <a:r>
              <a:rPr lang="vi-VN" sz="2500" dirty="0" smtClean="0">
                <a:effectLst/>
                <a:latin typeface="Arial" charset="0"/>
              </a:rPr>
              <a:t>hà nước, danh hiệu “Chiến sĩ thi đua toàn quốc” </a:t>
            </a:r>
            <a:r>
              <a:rPr lang="vi-VN" sz="2500" dirty="0" smtClean="0">
                <a:solidFill>
                  <a:srgbClr val="FF0000"/>
                </a:solidFill>
                <a:effectLst/>
                <a:latin typeface="Arial" charset="0"/>
              </a:rPr>
              <a:t>lấy ý kiến nhân dân trên các phương tiện truyền thông</a:t>
            </a:r>
            <a:r>
              <a:rPr lang="vi-VN" sz="2500" dirty="0" smtClean="0">
                <a:effectLst/>
                <a:latin typeface="Arial" charset="0"/>
              </a:rPr>
              <a:t> </a:t>
            </a:r>
            <a:r>
              <a:rPr lang="sq-AL" sz="2500" dirty="0" smtClean="0">
                <a:effectLst/>
                <a:latin typeface="Arial" charset="0"/>
              </a:rPr>
              <a:t>thuộc quyền quản lý</a:t>
            </a:r>
            <a:r>
              <a:rPr lang="vi-VN" sz="2500" dirty="0" smtClean="0">
                <a:effectLst/>
                <a:latin typeface="Arial" charset="0"/>
              </a:rPr>
              <a:t> </a:t>
            </a:r>
            <a:r>
              <a:rPr lang="en-US" sz="2500" i="1" dirty="0" smtClean="0">
                <a:effectLst/>
                <a:latin typeface="Arial" charset="0"/>
              </a:rPr>
              <a:t>(</a:t>
            </a:r>
            <a:r>
              <a:rPr lang="en-US" sz="2500" i="1" dirty="0" err="1" smtClean="0">
                <a:effectLst/>
                <a:latin typeface="Arial" charset="0"/>
              </a:rPr>
              <a:t>Cổng</a:t>
            </a:r>
            <a:r>
              <a:rPr lang="en-US" sz="2500" i="1" dirty="0" smtClean="0">
                <a:effectLst/>
                <a:latin typeface="Arial" charset="0"/>
              </a:rPr>
              <a:t> </a:t>
            </a:r>
            <a:r>
              <a:rPr lang="en-US" sz="2500" i="1" dirty="0" err="1" smtClean="0">
                <a:effectLst/>
                <a:latin typeface="Arial" charset="0"/>
              </a:rPr>
              <a:t>thông</a:t>
            </a:r>
            <a:r>
              <a:rPr lang="en-US" sz="2500" i="1" dirty="0" smtClean="0">
                <a:effectLst/>
                <a:latin typeface="Arial" charset="0"/>
              </a:rPr>
              <a:t> tin </a:t>
            </a:r>
            <a:r>
              <a:rPr lang="en-US" sz="2500" i="1" dirty="0" err="1" smtClean="0">
                <a:effectLst/>
                <a:latin typeface="Arial" charset="0"/>
              </a:rPr>
              <a:t>điện</a:t>
            </a:r>
            <a:r>
              <a:rPr lang="en-US" sz="2500" i="1" dirty="0" smtClean="0">
                <a:effectLst/>
                <a:latin typeface="Arial" charset="0"/>
              </a:rPr>
              <a:t> </a:t>
            </a:r>
            <a:r>
              <a:rPr lang="en-US" sz="2500" i="1" dirty="0" err="1" smtClean="0">
                <a:effectLst/>
                <a:latin typeface="Arial" charset="0"/>
              </a:rPr>
              <a:t>tử</a:t>
            </a:r>
            <a:r>
              <a:rPr lang="en-US" sz="2500" i="1" dirty="0" smtClean="0">
                <a:effectLst/>
                <a:latin typeface="Arial" charset="0"/>
              </a:rPr>
              <a:t> </a:t>
            </a:r>
            <a:r>
              <a:rPr lang="en-US" sz="2500" i="1" dirty="0" err="1" smtClean="0">
                <a:effectLst/>
                <a:latin typeface="Arial" charset="0"/>
              </a:rPr>
              <a:t>của</a:t>
            </a:r>
            <a:r>
              <a:rPr lang="en-US" sz="2500" i="1" dirty="0" smtClean="0">
                <a:effectLst/>
                <a:latin typeface="Arial" charset="0"/>
              </a:rPr>
              <a:t> </a:t>
            </a:r>
            <a:r>
              <a:rPr lang="en-US" sz="2500" i="1" dirty="0" err="1" smtClean="0">
                <a:effectLst/>
                <a:latin typeface="Arial" charset="0"/>
              </a:rPr>
              <a:t>thành</a:t>
            </a:r>
            <a:r>
              <a:rPr lang="en-US" sz="2500" i="1" dirty="0" smtClean="0">
                <a:effectLst/>
                <a:latin typeface="Arial" charset="0"/>
              </a:rPr>
              <a:t> </a:t>
            </a:r>
            <a:r>
              <a:rPr lang="en-US" sz="2500" i="1" dirty="0" err="1" smtClean="0">
                <a:effectLst/>
                <a:latin typeface="Arial" charset="0"/>
              </a:rPr>
              <a:t>phố</a:t>
            </a:r>
            <a:r>
              <a:rPr lang="en-US" sz="2500" i="1" dirty="0" smtClean="0">
                <a:effectLst/>
                <a:latin typeface="Arial" charset="0"/>
              </a:rPr>
              <a:t>).</a:t>
            </a:r>
          </a:p>
          <a:p>
            <a:pPr marL="0" indent="0" algn="just">
              <a:buFont typeface="Wingdings" pitchFamily="2" charset="2"/>
              <a:buNone/>
              <a:defRPr/>
            </a:pPr>
            <a:r>
              <a:rPr lang="en-US" sz="2500" i="1" dirty="0" smtClean="0">
                <a:latin typeface="Arial" charset="0"/>
              </a:rPr>
              <a:t>      </a:t>
            </a:r>
            <a:r>
              <a:rPr lang="en-US" sz="2500" b="1" i="1" dirty="0">
                <a:solidFill>
                  <a:srgbClr val="99FF33"/>
                </a:solidFill>
                <a:latin typeface="Arial" charset="0"/>
              </a:rPr>
              <a:t>e</a:t>
            </a:r>
            <a:r>
              <a:rPr lang="sq-AL" sz="2500" b="1" i="1" dirty="0" smtClean="0">
                <a:solidFill>
                  <a:srgbClr val="99FF33"/>
                </a:solidFill>
                <a:latin typeface="Arial" charset="0"/>
              </a:rPr>
              <a:t>) </a:t>
            </a:r>
            <a:r>
              <a:rPr lang="en-US" sz="2500" b="1" i="1" dirty="0" smtClean="0">
                <a:solidFill>
                  <a:srgbClr val="99FF33"/>
                </a:solidFill>
                <a:latin typeface="Arial" charset="0"/>
              </a:rPr>
              <a:t>Q</a:t>
            </a:r>
            <a:r>
              <a:rPr lang="sq-AL" sz="2500" b="1" i="1" dirty="0" smtClean="0">
                <a:solidFill>
                  <a:srgbClr val="99FF33"/>
                </a:solidFill>
                <a:latin typeface="Arial" charset="0"/>
              </a:rPr>
              <a:t>ui định mẫu báo cáo và gửi file điện tử</a:t>
            </a:r>
            <a:endParaRPr lang="en-US" sz="2500" b="1" dirty="0" smtClean="0">
              <a:solidFill>
                <a:srgbClr val="99FF33"/>
              </a:solidFill>
              <a:latin typeface="Arial" charset="0"/>
            </a:endParaRPr>
          </a:p>
          <a:p>
            <a:pPr marL="0" indent="0" algn="just">
              <a:spcBef>
                <a:spcPts val="1200"/>
              </a:spcBef>
              <a:buFont typeface="Wingdings" pitchFamily="2" charset="2"/>
              <a:buNone/>
              <a:defRPr/>
            </a:pPr>
            <a:r>
              <a:rPr lang="en-US" sz="2500" dirty="0" smtClean="0">
                <a:latin typeface="Arial" charset="0"/>
              </a:rPr>
              <a:t>        </a:t>
            </a:r>
            <a:r>
              <a:rPr lang="en-US" sz="2500" spc="-50" dirty="0" smtClean="0">
                <a:effectLst/>
                <a:latin typeface="Arial" charset="0"/>
              </a:rPr>
              <a:t>- </a:t>
            </a:r>
            <a:r>
              <a:rPr lang="en-US" sz="2500" spc="-50" dirty="0" err="1" smtClean="0">
                <a:effectLst/>
                <a:latin typeface="Arial" charset="0"/>
              </a:rPr>
              <a:t>Sửa</a:t>
            </a:r>
            <a:r>
              <a:rPr lang="en-US" sz="2500" spc="-50" dirty="0" smtClean="0">
                <a:effectLst/>
                <a:latin typeface="Arial" charset="0"/>
              </a:rPr>
              <a:t> </a:t>
            </a:r>
            <a:r>
              <a:rPr lang="en-US" sz="2500" spc="-50" dirty="0" err="1" smtClean="0">
                <a:effectLst/>
                <a:latin typeface="Arial" charset="0"/>
              </a:rPr>
              <a:t>đổi</a:t>
            </a:r>
            <a:r>
              <a:rPr lang="en-US" sz="2500" spc="-50" dirty="0" smtClean="0">
                <a:effectLst/>
                <a:latin typeface="Arial" charset="0"/>
              </a:rPr>
              <a:t>, </a:t>
            </a:r>
            <a:r>
              <a:rPr lang="en-US" sz="2500" spc="-50" dirty="0" err="1" smtClean="0">
                <a:effectLst/>
                <a:latin typeface="Arial" charset="0"/>
              </a:rPr>
              <a:t>bổ</a:t>
            </a:r>
            <a:r>
              <a:rPr lang="en-US" sz="2500" spc="-50" dirty="0" smtClean="0">
                <a:effectLst/>
                <a:latin typeface="Arial" charset="0"/>
              </a:rPr>
              <a:t> sung qui </a:t>
            </a:r>
            <a:r>
              <a:rPr lang="en-US" sz="2500" spc="-50" dirty="0" err="1" smtClean="0">
                <a:effectLst/>
                <a:latin typeface="Arial" charset="0"/>
              </a:rPr>
              <a:t>định</a:t>
            </a:r>
            <a:r>
              <a:rPr lang="en-US" sz="2500" spc="-50" dirty="0" smtClean="0">
                <a:effectLst/>
                <a:latin typeface="Arial" charset="0"/>
              </a:rPr>
              <a:t> </a:t>
            </a:r>
            <a:r>
              <a:rPr lang="en-US" sz="2500" spc="-50" dirty="0" err="1" smtClean="0">
                <a:effectLst/>
                <a:latin typeface="Arial" charset="0"/>
              </a:rPr>
              <a:t>về</a:t>
            </a:r>
            <a:r>
              <a:rPr lang="en-US" sz="2500" spc="-50" dirty="0" smtClean="0">
                <a:effectLst/>
                <a:latin typeface="Arial" charset="0"/>
              </a:rPr>
              <a:t> </a:t>
            </a:r>
            <a:r>
              <a:rPr lang="vi-VN" sz="2500" spc="-50" dirty="0" smtClean="0">
                <a:effectLst/>
                <a:latin typeface="Arial" charset="0"/>
              </a:rPr>
              <a:t>báo cáo thành tích và hồ sơ có liên quan theo mẫu tại Phụ lục kèm theo </a:t>
            </a:r>
            <a:r>
              <a:rPr lang="en-US" sz="2500" spc="-50" dirty="0" err="1" smtClean="0">
                <a:effectLst/>
                <a:latin typeface="Arial" charset="0"/>
              </a:rPr>
              <a:t>Nghị</a:t>
            </a:r>
            <a:r>
              <a:rPr lang="en-US" sz="2500" spc="-50" dirty="0" smtClean="0">
                <a:effectLst/>
                <a:latin typeface="Arial" charset="0"/>
              </a:rPr>
              <a:t> </a:t>
            </a:r>
            <a:r>
              <a:rPr lang="en-US" sz="2500" spc="-50" dirty="0" err="1" smtClean="0">
                <a:effectLst/>
                <a:latin typeface="Arial" charset="0"/>
              </a:rPr>
              <a:t>định</a:t>
            </a:r>
            <a:r>
              <a:rPr lang="en-US" sz="2500" spc="-50" dirty="0" smtClean="0">
                <a:effectLst/>
                <a:latin typeface="Arial" charset="0"/>
              </a:rPr>
              <a:t> </a:t>
            </a:r>
            <a:r>
              <a:rPr lang="en-US" sz="2500" spc="-50" dirty="0" err="1" smtClean="0">
                <a:effectLst/>
                <a:latin typeface="Arial" charset="0"/>
              </a:rPr>
              <a:t>số</a:t>
            </a:r>
            <a:r>
              <a:rPr lang="en-US" sz="2500" spc="-50" dirty="0" smtClean="0">
                <a:effectLst/>
                <a:latin typeface="Arial" charset="0"/>
              </a:rPr>
              <a:t> 91/2017/NĐ-CP </a:t>
            </a:r>
            <a:r>
              <a:rPr lang="en-US" sz="2500" spc="-50" dirty="0" err="1" smtClean="0">
                <a:effectLst/>
                <a:latin typeface="Arial" charset="0"/>
              </a:rPr>
              <a:t>và</a:t>
            </a:r>
            <a:r>
              <a:rPr lang="en-US" sz="2500" spc="-50" dirty="0" smtClean="0">
                <a:effectLst/>
                <a:latin typeface="Arial" charset="0"/>
              </a:rPr>
              <a:t> </a:t>
            </a:r>
            <a:r>
              <a:rPr lang="vi-VN" sz="2500" spc="-50" dirty="0" smtClean="0">
                <a:solidFill>
                  <a:srgbClr val="FFFF00"/>
                </a:solidFill>
                <a:effectLst/>
                <a:latin typeface="Arial" charset="0"/>
              </a:rPr>
              <a:t>gửi các file điện tử </a:t>
            </a:r>
            <a:r>
              <a:rPr lang="vi-VN" sz="2500" spc="-50" dirty="0" smtClean="0">
                <a:effectLst/>
                <a:latin typeface="Arial" charset="0"/>
              </a:rPr>
              <a:t>của hồ sơ đến Ban T</a:t>
            </a:r>
            <a:r>
              <a:rPr lang="en-US" sz="2500" spc="-50" dirty="0" smtClean="0">
                <a:effectLst/>
                <a:latin typeface="Arial" charset="0"/>
              </a:rPr>
              <a:t>ĐKT TW</a:t>
            </a:r>
            <a:r>
              <a:rPr lang="vi-VN" sz="2500" spc="-50" dirty="0" smtClean="0">
                <a:effectLst/>
                <a:latin typeface="Arial" charset="0"/>
              </a:rPr>
              <a:t>, trừ văn bản có nội dung thuộc bí mật </a:t>
            </a:r>
            <a:r>
              <a:rPr lang="en-US" sz="2500" spc="-50" dirty="0" smtClean="0">
                <a:effectLst/>
                <a:latin typeface="Arial" charset="0"/>
              </a:rPr>
              <a:t>N</a:t>
            </a:r>
            <a:r>
              <a:rPr lang="vi-VN" sz="2500" spc="-50" dirty="0" smtClean="0">
                <a:effectLst/>
                <a:latin typeface="Arial" charset="0"/>
              </a:rPr>
              <a:t>hà nước. </a:t>
            </a:r>
            <a:endParaRPr lang="en-US" sz="2500" spc="-50" dirty="0" smtClean="0">
              <a:effectLst/>
              <a:latin typeface="Arial" charset="0"/>
            </a:endParaRPr>
          </a:p>
          <a:p>
            <a:pPr marL="0" indent="0" algn="just">
              <a:spcBef>
                <a:spcPts val="1200"/>
              </a:spcBef>
              <a:buNone/>
              <a:defRPr/>
            </a:pPr>
            <a:r>
              <a:rPr lang="en-US" sz="2500" dirty="0" smtClean="0">
                <a:latin typeface="Arial" charset="0"/>
              </a:rPr>
              <a:t>         -</a:t>
            </a:r>
            <a:r>
              <a:rPr lang="vi-VN" sz="2500" dirty="0" smtClean="0">
                <a:latin typeface="Arial" charset="0"/>
              </a:rPr>
              <a:t> Bổ sung quy định trong báo cáo thành tích của các trường hợp đề nghị khen thưởng </a:t>
            </a:r>
            <a:r>
              <a:rPr lang="vi-VN" sz="2500" dirty="0" smtClean="0">
                <a:solidFill>
                  <a:srgbClr val="FF0000"/>
                </a:solidFill>
                <a:latin typeface="Arial" charset="0"/>
              </a:rPr>
              <a:t>có xác nhận của cấp trình khen thưởng về thành tích, phạm vi ảnh hưởng, tính nêu gương</a:t>
            </a:r>
            <a:r>
              <a:rPr lang="vi-VN" sz="2500" dirty="0" smtClean="0">
                <a:latin typeface="Arial" charset="0"/>
              </a:rPr>
              <a:t> của tập thể hoặc cá nhân nhằm nâng cao trách nhiệm của thủ trưởng đơn vị khi đề nghị khen thưởng</a:t>
            </a:r>
            <a:r>
              <a:rPr lang="en-US" sz="2500" dirty="0" smtClean="0">
                <a:latin typeface="Arial" charset="0"/>
              </a:rPr>
              <a:t>*.</a:t>
            </a:r>
          </a:p>
          <a:p>
            <a:pPr algn="just">
              <a:buFont typeface="Wingdings" pitchFamily="2" charset="2"/>
              <a:buNone/>
              <a:defRPr/>
            </a:pPr>
            <a:endParaRPr lang="en-US" sz="2500" dirty="0" smtClean="0">
              <a:effectLst/>
            </a:endParaRPr>
          </a:p>
        </p:txBody>
      </p:sp>
    </p:spTree>
    <p:extLst>
      <p:ext uri="{BB962C8B-B14F-4D97-AF65-F5344CB8AC3E}">
        <p14:creationId xmlns:p14="http://schemas.microsoft.com/office/powerpoint/2010/main" val="9562613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132348"/>
            <a:ext cx="8686800" cy="6629400"/>
          </a:xfrm>
        </p:spPr>
        <p:txBody>
          <a:bodyPr/>
          <a:lstStyle/>
          <a:p>
            <a:pPr marL="0" indent="0" algn="just">
              <a:buNone/>
              <a:defRPr/>
            </a:pPr>
            <a:r>
              <a:rPr lang="en-US" altLang="en-US" sz="2500" b="1" i="1" dirty="0">
                <a:solidFill>
                  <a:srgbClr val="99FF33"/>
                </a:solidFill>
                <a:latin typeface="Arial" charset="0"/>
              </a:rPr>
              <a:t>f</a:t>
            </a:r>
            <a:r>
              <a:rPr lang="en-US" altLang="en-US" sz="2500" b="1" i="1" dirty="0">
                <a:solidFill>
                  <a:srgbClr val="99FF33"/>
                </a:solidFill>
                <a:latin typeface="Arial" charset="0"/>
              </a:rPr>
              <a:t>) </a:t>
            </a:r>
            <a:r>
              <a:rPr lang="en-US" altLang="en-US" sz="2500" b="1" i="1" dirty="0" err="1">
                <a:solidFill>
                  <a:srgbClr val="99FF33"/>
                </a:solidFill>
                <a:latin typeface="Arial" charset="0"/>
              </a:rPr>
              <a:t>Quy</a:t>
            </a:r>
            <a:r>
              <a:rPr lang="en-US" altLang="en-US" sz="2500" b="1" i="1" dirty="0">
                <a:solidFill>
                  <a:srgbClr val="99FF33"/>
                </a:solidFill>
                <a:latin typeface="Arial" charset="0"/>
              </a:rPr>
              <a:t> </a:t>
            </a:r>
            <a:r>
              <a:rPr lang="en-US" altLang="en-US" sz="2500" b="1" i="1" dirty="0" err="1">
                <a:solidFill>
                  <a:srgbClr val="99FF33"/>
                </a:solidFill>
                <a:latin typeface="Arial" charset="0"/>
              </a:rPr>
              <a:t>định</a:t>
            </a:r>
            <a:r>
              <a:rPr lang="en-US" altLang="en-US" sz="2500" b="1" i="1" dirty="0">
                <a:solidFill>
                  <a:srgbClr val="99FF33"/>
                </a:solidFill>
                <a:latin typeface="Arial" charset="0"/>
              </a:rPr>
              <a:t> </a:t>
            </a:r>
            <a:r>
              <a:rPr lang="en-US" altLang="en-US" sz="2500" b="1" i="1" dirty="0" err="1">
                <a:solidFill>
                  <a:srgbClr val="99FF33"/>
                </a:solidFill>
                <a:latin typeface="Arial" charset="0"/>
              </a:rPr>
              <a:t>về</a:t>
            </a:r>
            <a:r>
              <a:rPr lang="en-US" altLang="en-US" sz="2500" b="1" i="1" dirty="0">
                <a:solidFill>
                  <a:srgbClr val="99FF33"/>
                </a:solidFill>
                <a:latin typeface="Arial" charset="0"/>
              </a:rPr>
              <a:t> </a:t>
            </a:r>
            <a:r>
              <a:rPr lang="en-US" altLang="en-US" sz="2500" b="1" i="1" dirty="0" err="1">
                <a:solidFill>
                  <a:srgbClr val="99FF33"/>
                </a:solidFill>
                <a:latin typeface="Arial" charset="0"/>
              </a:rPr>
              <a:t>thẩm</a:t>
            </a:r>
            <a:r>
              <a:rPr lang="en-US" altLang="en-US" sz="2500" b="1" i="1" dirty="0">
                <a:solidFill>
                  <a:srgbClr val="99FF33"/>
                </a:solidFill>
                <a:latin typeface="Arial" charset="0"/>
              </a:rPr>
              <a:t> </a:t>
            </a:r>
            <a:r>
              <a:rPr lang="en-US" altLang="en-US" sz="2500" b="1" i="1" dirty="0" err="1">
                <a:solidFill>
                  <a:srgbClr val="99FF33"/>
                </a:solidFill>
                <a:latin typeface="Arial" charset="0"/>
              </a:rPr>
              <a:t>quyền</a:t>
            </a:r>
            <a:r>
              <a:rPr lang="en-US" altLang="en-US" sz="2500" b="1" i="1" dirty="0">
                <a:solidFill>
                  <a:srgbClr val="99FF33"/>
                </a:solidFill>
                <a:latin typeface="Arial" charset="0"/>
              </a:rPr>
              <a:t> </a:t>
            </a:r>
            <a:r>
              <a:rPr lang="en-US" altLang="en-US" sz="2500" b="1" i="1" dirty="0" err="1">
                <a:solidFill>
                  <a:srgbClr val="99FF33"/>
                </a:solidFill>
                <a:latin typeface="Arial" charset="0"/>
              </a:rPr>
              <a:t>đánh</a:t>
            </a:r>
            <a:r>
              <a:rPr lang="en-US" altLang="en-US" sz="2500" b="1" i="1" dirty="0">
                <a:solidFill>
                  <a:srgbClr val="99FF33"/>
                </a:solidFill>
                <a:latin typeface="Arial" charset="0"/>
              </a:rPr>
              <a:t> </a:t>
            </a:r>
            <a:r>
              <a:rPr lang="en-US" altLang="en-US" sz="2500" b="1" i="1" dirty="0" err="1">
                <a:solidFill>
                  <a:srgbClr val="99FF33"/>
                </a:solidFill>
                <a:latin typeface="Arial" charset="0"/>
              </a:rPr>
              <a:t>giá</a:t>
            </a:r>
            <a:r>
              <a:rPr lang="en-US" altLang="en-US" sz="2500" b="1" i="1" dirty="0">
                <a:solidFill>
                  <a:srgbClr val="99FF33"/>
                </a:solidFill>
                <a:latin typeface="Arial" charset="0"/>
              </a:rPr>
              <a:t>, </a:t>
            </a:r>
            <a:r>
              <a:rPr lang="en-US" altLang="en-US" sz="2500" b="1" i="1" dirty="0" err="1">
                <a:solidFill>
                  <a:srgbClr val="99FF33"/>
                </a:solidFill>
                <a:latin typeface="Arial" charset="0"/>
              </a:rPr>
              <a:t>công</a:t>
            </a:r>
            <a:r>
              <a:rPr lang="en-US" altLang="en-US" sz="2500" b="1" i="1" dirty="0">
                <a:solidFill>
                  <a:srgbClr val="99FF33"/>
                </a:solidFill>
                <a:latin typeface="Arial" charset="0"/>
              </a:rPr>
              <a:t> </a:t>
            </a:r>
            <a:r>
              <a:rPr lang="en-US" altLang="en-US" sz="2500" b="1" i="1" dirty="0" err="1">
                <a:solidFill>
                  <a:srgbClr val="99FF33"/>
                </a:solidFill>
                <a:latin typeface="Arial" charset="0"/>
              </a:rPr>
              <a:t>nhận</a:t>
            </a:r>
            <a:r>
              <a:rPr lang="en-US" altLang="en-US" sz="2500" b="1" i="1" dirty="0">
                <a:solidFill>
                  <a:srgbClr val="99FF33"/>
                </a:solidFill>
                <a:latin typeface="Arial" charset="0"/>
              </a:rPr>
              <a:t> </a:t>
            </a:r>
            <a:r>
              <a:rPr lang="en-US" altLang="en-US" sz="2500" b="1" i="1" dirty="0" err="1">
                <a:solidFill>
                  <a:srgbClr val="99FF33"/>
                </a:solidFill>
                <a:latin typeface="Arial" charset="0"/>
              </a:rPr>
              <a:t>mức</a:t>
            </a:r>
            <a:r>
              <a:rPr lang="en-US" altLang="en-US" sz="2500" b="1" i="1" dirty="0">
                <a:solidFill>
                  <a:srgbClr val="99FF33"/>
                </a:solidFill>
                <a:latin typeface="Arial" charset="0"/>
              </a:rPr>
              <a:t> </a:t>
            </a:r>
            <a:r>
              <a:rPr lang="en-US" altLang="en-US" sz="2500" b="1" i="1" dirty="0" err="1">
                <a:solidFill>
                  <a:srgbClr val="99FF33"/>
                </a:solidFill>
                <a:latin typeface="Arial" charset="0"/>
              </a:rPr>
              <a:t>độ</a:t>
            </a:r>
            <a:r>
              <a:rPr lang="en-US" altLang="en-US" sz="2500" b="1" i="1" dirty="0">
                <a:solidFill>
                  <a:srgbClr val="99FF33"/>
                </a:solidFill>
                <a:latin typeface="Arial" charset="0"/>
              </a:rPr>
              <a:t> </a:t>
            </a:r>
            <a:r>
              <a:rPr lang="en-US" altLang="en-US" sz="2500" b="1" i="1" dirty="0" err="1">
                <a:solidFill>
                  <a:srgbClr val="99FF33"/>
                </a:solidFill>
                <a:latin typeface="Arial" charset="0"/>
              </a:rPr>
              <a:t>hoàn</a:t>
            </a:r>
            <a:r>
              <a:rPr lang="en-US" altLang="en-US" sz="2500" b="1" i="1" dirty="0">
                <a:solidFill>
                  <a:srgbClr val="99FF33"/>
                </a:solidFill>
                <a:latin typeface="Arial" charset="0"/>
              </a:rPr>
              <a:t> </a:t>
            </a:r>
            <a:r>
              <a:rPr lang="en-US" altLang="en-US" sz="2500" b="1" i="1" dirty="0" err="1">
                <a:solidFill>
                  <a:srgbClr val="99FF33"/>
                </a:solidFill>
                <a:latin typeface="Arial" charset="0"/>
              </a:rPr>
              <a:t>thành</a:t>
            </a:r>
            <a:r>
              <a:rPr lang="en-US" altLang="en-US" sz="2500" b="1" i="1" dirty="0">
                <a:solidFill>
                  <a:srgbClr val="99FF33"/>
                </a:solidFill>
                <a:latin typeface="Arial" charset="0"/>
              </a:rPr>
              <a:t> </a:t>
            </a:r>
            <a:r>
              <a:rPr lang="en-US" altLang="en-US" sz="2500" b="1" i="1" dirty="0" err="1">
                <a:solidFill>
                  <a:srgbClr val="99FF33"/>
                </a:solidFill>
                <a:latin typeface="Arial" charset="0"/>
              </a:rPr>
              <a:t>xuất</a:t>
            </a:r>
            <a:r>
              <a:rPr lang="en-US" altLang="en-US" sz="2500" b="1" i="1" dirty="0">
                <a:solidFill>
                  <a:srgbClr val="99FF33"/>
                </a:solidFill>
                <a:latin typeface="Arial" charset="0"/>
              </a:rPr>
              <a:t> </a:t>
            </a:r>
            <a:r>
              <a:rPr lang="en-US" altLang="en-US" sz="2500" b="1" i="1" dirty="0" err="1">
                <a:solidFill>
                  <a:srgbClr val="99FF33"/>
                </a:solidFill>
                <a:latin typeface="Arial" charset="0"/>
              </a:rPr>
              <a:t>sắc</a:t>
            </a:r>
            <a:r>
              <a:rPr lang="en-US" altLang="en-US" sz="2500" b="1" i="1" dirty="0">
                <a:solidFill>
                  <a:srgbClr val="99FF33"/>
                </a:solidFill>
                <a:latin typeface="Arial" charset="0"/>
              </a:rPr>
              <a:t> </a:t>
            </a:r>
            <a:r>
              <a:rPr lang="en-US" altLang="en-US" sz="2500" b="1" i="1" dirty="0" err="1">
                <a:solidFill>
                  <a:srgbClr val="99FF33"/>
                </a:solidFill>
                <a:latin typeface="Arial" charset="0"/>
              </a:rPr>
              <a:t>nhiệm</a:t>
            </a:r>
            <a:r>
              <a:rPr lang="en-US" altLang="en-US" sz="2500" b="1" i="1" dirty="0">
                <a:solidFill>
                  <a:srgbClr val="99FF33"/>
                </a:solidFill>
                <a:latin typeface="Arial" charset="0"/>
              </a:rPr>
              <a:t> </a:t>
            </a:r>
            <a:r>
              <a:rPr lang="en-US" altLang="en-US" sz="2500" b="1" i="1" dirty="0" err="1">
                <a:solidFill>
                  <a:srgbClr val="99FF33"/>
                </a:solidFill>
                <a:latin typeface="Arial" charset="0"/>
              </a:rPr>
              <a:t>vụ</a:t>
            </a:r>
            <a:r>
              <a:rPr lang="en-US" altLang="en-US" sz="2500" b="1" i="1" dirty="0">
                <a:solidFill>
                  <a:srgbClr val="99FF33"/>
                </a:solidFill>
                <a:latin typeface="Arial" charset="0"/>
              </a:rPr>
              <a:t>, </a:t>
            </a:r>
            <a:r>
              <a:rPr lang="en-US" altLang="en-US" sz="2500" b="1" i="1" dirty="0" err="1">
                <a:solidFill>
                  <a:srgbClr val="99FF33"/>
                </a:solidFill>
                <a:latin typeface="Arial" charset="0"/>
              </a:rPr>
              <a:t>phạm</a:t>
            </a:r>
            <a:r>
              <a:rPr lang="en-US" altLang="en-US" sz="2500" b="1" i="1" dirty="0">
                <a:solidFill>
                  <a:srgbClr val="99FF33"/>
                </a:solidFill>
                <a:latin typeface="Arial" charset="0"/>
              </a:rPr>
              <a:t> vi </a:t>
            </a:r>
            <a:r>
              <a:rPr lang="en-US" altLang="en-US" sz="2500" b="1" i="1" dirty="0" err="1">
                <a:solidFill>
                  <a:srgbClr val="99FF33"/>
                </a:solidFill>
                <a:latin typeface="Arial" charset="0"/>
              </a:rPr>
              <a:t>ảnh</a:t>
            </a:r>
            <a:r>
              <a:rPr lang="en-US" altLang="en-US" sz="2500" b="1" i="1" dirty="0">
                <a:solidFill>
                  <a:srgbClr val="99FF33"/>
                </a:solidFill>
                <a:latin typeface="Arial" charset="0"/>
              </a:rPr>
              <a:t> </a:t>
            </a:r>
            <a:r>
              <a:rPr lang="en-US" altLang="en-US" sz="2500" b="1" i="1" dirty="0" err="1">
                <a:solidFill>
                  <a:srgbClr val="99FF33"/>
                </a:solidFill>
                <a:latin typeface="Arial" charset="0"/>
              </a:rPr>
              <a:t>hưởng</a:t>
            </a:r>
            <a:r>
              <a:rPr lang="en-US" altLang="en-US" sz="2500" b="1" i="1" dirty="0">
                <a:solidFill>
                  <a:srgbClr val="99FF33"/>
                </a:solidFill>
                <a:latin typeface="Arial" charset="0"/>
              </a:rPr>
              <a:t> </a:t>
            </a:r>
            <a:r>
              <a:rPr lang="en-US" altLang="en-US" sz="2500" b="1" i="1" dirty="0" err="1">
                <a:solidFill>
                  <a:srgbClr val="99FF33"/>
                </a:solidFill>
                <a:latin typeface="Arial" charset="0"/>
              </a:rPr>
              <a:t>của</a:t>
            </a:r>
            <a:r>
              <a:rPr lang="en-US" altLang="en-US" sz="2500" b="1" i="1" dirty="0">
                <a:solidFill>
                  <a:srgbClr val="99FF33"/>
                </a:solidFill>
                <a:latin typeface="Arial" charset="0"/>
              </a:rPr>
              <a:t> </a:t>
            </a:r>
            <a:r>
              <a:rPr lang="en-US" altLang="en-US" sz="2500" b="1" i="1" dirty="0" err="1">
                <a:solidFill>
                  <a:srgbClr val="99FF33"/>
                </a:solidFill>
                <a:latin typeface="Arial" charset="0"/>
              </a:rPr>
              <a:t>thành</a:t>
            </a:r>
            <a:r>
              <a:rPr lang="en-US" altLang="en-US" sz="2500" b="1" i="1" dirty="0">
                <a:solidFill>
                  <a:srgbClr val="99FF33"/>
                </a:solidFill>
                <a:latin typeface="Arial" charset="0"/>
              </a:rPr>
              <a:t> </a:t>
            </a:r>
            <a:r>
              <a:rPr lang="en-US" altLang="en-US" sz="2500" b="1" i="1" dirty="0" err="1">
                <a:solidFill>
                  <a:srgbClr val="99FF33"/>
                </a:solidFill>
                <a:latin typeface="Arial" charset="0"/>
              </a:rPr>
              <a:t>tích</a:t>
            </a:r>
            <a:r>
              <a:rPr lang="en-US" altLang="en-US" sz="2500" b="1" i="1" dirty="0">
                <a:solidFill>
                  <a:srgbClr val="99FF33"/>
                </a:solidFill>
                <a:latin typeface="Arial" charset="0"/>
              </a:rPr>
              <a:t> </a:t>
            </a:r>
            <a:r>
              <a:rPr lang="en-US" altLang="en-US" sz="2500" b="1" i="1" dirty="0" err="1">
                <a:solidFill>
                  <a:srgbClr val="99FF33"/>
                </a:solidFill>
                <a:latin typeface="Arial" charset="0"/>
              </a:rPr>
              <a:t>khi</a:t>
            </a:r>
            <a:r>
              <a:rPr lang="en-US" altLang="en-US" sz="2500" b="1" i="1" dirty="0">
                <a:solidFill>
                  <a:srgbClr val="99FF33"/>
                </a:solidFill>
                <a:latin typeface="Arial" charset="0"/>
              </a:rPr>
              <a:t> </a:t>
            </a:r>
            <a:r>
              <a:rPr lang="en-US" altLang="en-US" sz="2500" b="1" i="1" dirty="0" err="1">
                <a:solidFill>
                  <a:srgbClr val="99FF33"/>
                </a:solidFill>
                <a:latin typeface="Arial" charset="0"/>
              </a:rPr>
              <a:t>đề</a:t>
            </a:r>
            <a:r>
              <a:rPr lang="en-US" altLang="en-US" sz="2500" b="1" i="1" dirty="0">
                <a:solidFill>
                  <a:srgbClr val="99FF33"/>
                </a:solidFill>
                <a:latin typeface="Arial" charset="0"/>
              </a:rPr>
              <a:t> </a:t>
            </a:r>
            <a:r>
              <a:rPr lang="en-US" altLang="en-US" sz="2500" b="1" i="1" dirty="0" err="1">
                <a:solidFill>
                  <a:srgbClr val="99FF33"/>
                </a:solidFill>
                <a:latin typeface="Arial" charset="0"/>
              </a:rPr>
              <a:t>nghị</a:t>
            </a:r>
            <a:r>
              <a:rPr lang="en-US" altLang="en-US" sz="2500" b="1" i="1" dirty="0">
                <a:solidFill>
                  <a:srgbClr val="99FF33"/>
                </a:solidFill>
                <a:latin typeface="Arial" charset="0"/>
              </a:rPr>
              <a:t> </a:t>
            </a:r>
            <a:r>
              <a:rPr lang="en-US" altLang="en-US" sz="2500" b="1" i="1" dirty="0" err="1">
                <a:solidFill>
                  <a:srgbClr val="99FF33"/>
                </a:solidFill>
                <a:latin typeface="Arial" charset="0"/>
              </a:rPr>
              <a:t>khen</a:t>
            </a:r>
            <a:r>
              <a:rPr lang="en-US" altLang="en-US" sz="2500" b="1" i="1" dirty="0">
                <a:solidFill>
                  <a:srgbClr val="99FF33"/>
                </a:solidFill>
                <a:latin typeface="Arial" charset="0"/>
              </a:rPr>
              <a:t> </a:t>
            </a:r>
            <a:r>
              <a:rPr lang="en-US" altLang="en-US" sz="2500" b="1" i="1" dirty="0" err="1">
                <a:solidFill>
                  <a:srgbClr val="99FF33"/>
                </a:solidFill>
                <a:latin typeface="Arial" charset="0"/>
              </a:rPr>
              <a:t>thưởng</a:t>
            </a:r>
            <a:r>
              <a:rPr lang="en-US" altLang="en-US" sz="2500" b="1" i="1" dirty="0">
                <a:solidFill>
                  <a:srgbClr val="99FF33"/>
                </a:solidFill>
                <a:latin typeface="Arial" charset="0"/>
              </a:rPr>
              <a:t> </a:t>
            </a:r>
            <a:r>
              <a:rPr lang="en-US" altLang="en-US" sz="2600" b="1" spc="-20" dirty="0" smtClean="0">
                <a:solidFill>
                  <a:srgbClr val="FF3300"/>
                </a:solidFill>
                <a:latin typeface="+mj-lt"/>
                <a:cs typeface="Times New Roman" pitchFamily="18" charset="0"/>
              </a:rPr>
              <a:t>(K1</a:t>
            </a:r>
            <a:r>
              <a:rPr lang="en-US" altLang="en-US" sz="2600" b="1" spc="-20" dirty="0">
                <a:solidFill>
                  <a:srgbClr val="FF3300"/>
                </a:solidFill>
                <a:latin typeface="+mj-lt"/>
                <a:cs typeface="Times New Roman" pitchFamily="18" charset="0"/>
              </a:rPr>
              <a:t>, </a:t>
            </a:r>
            <a:r>
              <a:rPr lang="en-US" altLang="en-US" sz="2600" b="1" spc="-20" dirty="0" smtClean="0">
                <a:solidFill>
                  <a:srgbClr val="FF3300"/>
                </a:solidFill>
                <a:latin typeface="+mj-lt"/>
                <a:cs typeface="Times New Roman" pitchFamily="18" charset="0"/>
              </a:rPr>
              <a:t>Đ2 TT12)</a:t>
            </a:r>
          </a:p>
          <a:p>
            <a:pPr marL="0" indent="0" algn="just">
              <a:spcBef>
                <a:spcPts val="1200"/>
              </a:spcBef>
              <a:buNone/>
              <a:defRPr/>
            </a:pP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Đối</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với</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các</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hình</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thức</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khen</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thưởng</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cấp</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Nhà</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nước</a:t>
            </a:r>
            <a:r>
              <a:rPr lang="en-US" altLang="en-US" sz="2700" dirty="0">
                <a:solidFill>
                  <a:srgbClr val="FF0000"/>
                </a:solidFill>
                <a:latin typeface="+mj-lt"/>
                <a:cs typeface="Times New Roman" pitchFamily="18" charset="0"/>
              </a:rPr>
              <a:t>: </a:t>
            </a:r>
            <a:r>
              <a:rPr lang="en-US" altLang="en-US" sz="2700" dirty="0" err="1">
                <a:latin typeface="+mj-lt"/>
                <a:cs typeface="Times New Roman" pitchFamily="18" charset="0"/>
              </a:rPr>
              <a:t>Việc</a:t>
            </a:r>
            <a:r>
              <a:rPr lang="en-US" altLang="en-US" sz="2700" dirty="0">
                <a:latin typeface="+mj-lt"/>
                <a:cs typeface="Times New Roman" pitchFamily="18" charset="0"/>
              </a:rPr>
              <a:t> </a:t>
            </a:r>
            <a:r>
              <a:rPr lang="en-US" altLang="en-US" sz="2700" dirty="0" err="1">
                <a:latin typeface="+mj-lt"/>
                <a:cs typeface="Times New Roman" pitchFamily="18" charset="0"/>
              </a:rPr>
              <a:t>đánh</a:t>
            </a:r>
            <a:r>
              <a:rPr lang="en-US" altLang="en-US" sz="2700" dirty="0">
                <a:latin typeface="+mj-lt"/>
                <a:cs typeface="Times New Roman" pitchFamily="18" charset="0"/>
              </a:rPr>
              <a:t> </a:t>
            </a:r>
            <a:r>
              <a:rPr lang="en-US" altLang="en-US" sz="2700" dirty="0" err="1">
                <a:latin typeface="+mj-lt"/>
                <a:cs typeface="Times New Roman" pitchFamily="18" charset="0"/>
              </a:rPr>
              <a:t>giá</a:t>
            </a:r>
            <a:r>
              <a:rPr lang="en-US" altLang="en-US" sz="2700" dirty="0">
                <a:latin typeface="+mj-lt"/>
                <a:cs typeface="Times New Roman" pitchFamily="18" charset="0"/>
              </a:rPr>
              <a:t>, </a:t>
            </a:r>
            <a:r>
              <a:rPr lang="en-US" altLang="en-US" sz="2700" dirty="0" err="1">
                <a:latin typeface="+mj-lt"/>
                <a:cs typeface="Times New Roman" pitchFamily="18" charset="0"/>
              </a:rPr>
              <a:t>công</a:t>
            </a:r>
            <a:r>
              <a:rPr lang="en-US" altLang="en-US" sz="2700" dirty="0">
                <a:latin typeface="+mj-lt"/>
                <a:cs typeface="Times New Roman" pitchFamily="18" charset="0"/>
              </a:rPr>
              <a:t> </a:t>
            </a:r>
            <a:r>
              <a:rPr lang="en-US" altLang="en-US" sz="2700" dirty="0" err="1">
                <a:latin typeface="+mj-lt"/>
                <a:cs typeface="Times New Roman" pitchFamily="18" charset="0"/>
              </a:rPr>
              <a:t>nhận</a:t>
            </a:r>
            <a:r>
              <a:rPr lang="en-US" altLang="en-US" sz="2700" dirty="0">
                <a:latin typeface="+mj-lt"/>
                <a:cs typeface="Times New Roman" pitchFamily="18" charset="0"/>
              </a:rPr>
              <a:t> </a:t>
            </a:r>
            <a:r>
              <a:rPr lang="en-US" altLang="en-US" sz="2700" dirty="0" err="1">
                <a:latin typeface="+mj-lt"/>
                <a:cs typeface="Times New Roman" pitchFamily="18" charset="0"/>
              </a:rPr>
              <a:t>thành</a:t>
            </a:r>
            <a:r>
              <a:rPr lang="en-US" altLang="en-US" sz="2700" dirty="0">
                <a:latin typeface="+mj-lt"/>
                <a:cs typeface="Times New Roman" pitchFamily="18" charset="0"/>
              </a:rPr>
              <a:t> </a:t>
            </a:r>
            <a:r>
              <a:rPr lang="en-US" altLang="en-US" sz="2700" dirty="0" err="1">
                <a:latin typeface="+mj-lt"/>
                <a:cs typeface="Times New Roman" pitchFamily="18" charset="0"/>
              </a:rPr>
              <a:t>tích</a:t>
            </a:r>
            <a:r>
              <a:rPr lang="en-US" altLang="en-US" sz="2700" dirty="0">
                <a:latin typeface="+mj-lt"/>
                <a:cs typeface="Times New Roman" pitchFamily="18" charset="0"/>
              </a:rPr>
              <a:t> </a:t>
            </a:r>
            <a:r>
              <a:rPr lang="en-US" altLang="en-US" sz="2700" dirty="0" err="1">
                <a:latin typeface="+mj-lt"/>
                <a:cs typeface="Times New Roman" pitchFamily="18" charset="0"/>
              </a:rPr>
              <a:t>và</a:t>
            </a:r>
            <a:r>
              <a:rPr lang="en-US" altLang="en-US" sz="2700" dirty="0">
                <a:latin typeface="+mj-lt"/>
                <a:cs typeface="Times New Roman" pitchFamily="18" charset="0"/>
              </a:rPr>
              <a:t> </a:t>
            </a:r>
            <a:r>
              <a:rPr lang="en-US" altLang="en-US" sz="2700" dirty="0" err="1">
                <a:latin typeface="+mj-lt"/>
                <a:cs typeface="Times New Roman" pitchFamily="18" charset="0"/>
              </a:rPr>
              <a:t>đề</a:t>
            </a:r>
            <a:r>
              <a:rPr lang="en-US" altLang="en-US" sz="2700" dirty="0">
                <a:latin typeface="+mj-lt"/>
                <a:cs typeface="Times New Roman" pitchFamily="18" charset="0"/>
              </a:rPr>
              <a:t> </a:t>
            </a:r>
            <a:r>
              <a:rPr lang="en-US" altLang="en-US" sz="2700" dirty="0" err="1">
                <a:latin typeface="+mj-lt"/>
                <a:cs typeface="Times New Roman" pitchFamily="18" charset="0"/>
              </a:rPr>
              <a:t>nghị</a:t>
            </a:r>
            <a:r>
              <a:rPr lang="en-US" altLang="en-US" sz="2700" dirty="0">
                <a:latin typeface="+mj-lt"/>
                <a:cs typeface="Times New Roman" pitchFamily="18" charset="0"/>
              </a:rPr>
              <a:t> </a:t>
            </a:r>
            <a:r>
              <a:rPr lang="en-US" altLang="en-US" sz="2700" dirty="0" err="1">
                <a:latin typeface="+mj-lt"/>
                <a:cs typeface="Times New Roman" pitchFamily="18" charset="0"/>
              </a:rPr>
              <a:t>cấp</a:t>
            </a:r>
            <a:r>
              <a:rPr lang="en-US" altLang="en-US" sz="2700" dirty="0">
                <a:latin typeface="+mj-lt"/>
                <a:cs typeface="Times New Roman" pitchFamily="18" charset="0"/>
              </a:rPr>
              <a:t> </a:t>
            </a:r>
            <a:r>
              <a:rPr lang="en-US" altLang="en-US" sz="2700" dirty="0" err="1">
                <a:latin typeface="+mj-lt"/>
                <a:cs typeface="Times New Roman" pitchFamily="18" charset="0"/>
              </a:rPr>
              <a:t>trên</a:t>
            </a:r>
            <a:r>
              <a:rPr lang="en-US" altLang="en-US" sz="2700" dirty="0">
                <a:latin typeface="+mj-lt"/>
                <a:cs typeface="Times New Roman" pitchFamily="18" charset="0"/>
              </a:rPr>
              <a:t> </a:t>
            </a:r>
            <a:r>
              <a:rPr lang="en-US" altLang="en-US" sz="2700" dirty="0" err="1">
                <a:latin typeface="+mj-lt"/>
                <a:cs typeface="Times New Roman" pitchFamily="18" charset="0"/>
              </a:rPr>
              <a:t>khen</a:t>
            </a:r>
            <a:r>
              <a:rPr lang="en-US" altLang="en-US" sz="2700" dirty="0">
                <a:latin typeface="+mj-lt"/>
                <a:cs typeface="Times New Roman" pitchFamily="18" charset="0"/>
              </a:rPr>
              <a:t> </a:t>
            </a:r>
            <a:r>
              <a:rPr lang="en-US" altLang="en-US" sz="2700" dirty="0" err="1">
                <a:latin typeface="+mj-lt"/>
                <a:cs typeface="Times New Roman" pitchFamily="18" charset="0"/>
              </a:rPr>
              <a:t>thưởng</a:t>
            </a:r>
            <a:r>
              <a:rPr lang="en-US" altLang="en-US" sz="2700" dirty="0">
                <a:latin typeface="+mj-lt"/>
                <a:cs typeface="Times New Roman" pitchFamily="18" charset="0"/>
              </a:rPr>
              <a:t> do </a:t>
            </a:r>
            <a:r>
              <a:rPr lang="en-US" altLang="en-US" sz="2700" dirty="0" err="1">
                <a:latin typeface="+mj-lt"/>
                <a:cs typeface="Times New Roman" pitchFamily="18" charset="0"/>
              </a:rPr>
              <a:t>Người</a:t>
            </a:r>
            <a:r>
              <a:rPr lang="en-US" altLang="en-US" sz="2700" dirty="0">
                <a:latin typeface="+mj-lt"/>
                <a:cs typeface="Times New Roman" pitchFamily="18" charset="0"/>
              </a:rPr>
              <a:t> </a:t>
            </a:r>
            <a:r>
              <a:rPr lang="en-US" altLang="en-US" sz="2700" dirty="0" err="1">
                <a:latin typeface="+mj-lt"/>
                <a:cs typeface="Times New Roman" pitchFamily="18" charset="0"/>
              </a:rPr>
              <a:t>đứng</a:t>
            </a:r>
            <a:r>
              <a:rPr lang="en-US" altLang="en-US" sz="2700" dirty="0">
                <a:latin typeface="+mj-lt"/>
                <a:cs typeface="Times New Roman" pitchFamily="18" charset="0"/>
              </a:rPr>
              <a:t> </a:t>
            </a:r>
            <a:r>
              <a:rPr lang="en-US" altLang="en-US" sz="2700" dirty="0" err="1" smtClean="0">
                <a:latin typeface="+mj-lt"/>
                <a:cs typeface="Times New Roman" pitchFamily="18" charset="0"/>
              </a:rPr>
              <a:t>Thành</a:t>
            </a:r>
            <a:r>
              <a:rPr lang="en-US" altLang="en-US" sz="2700" dirty="0" smtClean="0">
                <a:latin typeface="+mj-lt"/>
                <a:cs typeface="Times New Roman" pitchFamily="18" charset="0"/>
              </a:rPr>
              <a:t> </a:t>
            </a:r>
            <a:r>
              <a:rPr lang="en-US" altLang="en-US" sz="2700" dirty="0" err="1" smtClean="0">
                <a:latin typeface="+mj-lt"/>
                <a:cs typeface="Times New Roman" pitchFamily="18" charset="0"/>
              </a:rPr>
              <a:t>phố</a:t>
            </a:r>
            <a:r>
              <a:rPr lang="en-US" altLang="en-US" sz="2700" dirty="0" smtClean="0">
                <a:latin typeface="+mj-lt"/>
                <a:cs typeface="Times New Roman" pitchFamily="18" charset="0"/>
              </a:rPr>
              <a:t> </a:t>
            </a:r>
            <a:r>
              <a:rPr lang="en-US" altLang="en-US" sz="2700" dirty="0" err="1" smtClean="0">
                <a:latin typeface="+mj-lt"/>
                <a:cs typeface="Times New Roman" pitchFamily="18" charset="0"/>
              </a:rPr>
              <a:t>thực</a:t>
            </a:r>
            <a:r>
              <a:rPr lang="en-US" altLang="en-US" sz="2700" dirty="0" smtClean="0">
                <a:latin typeface="+mj-lt"/>
                <a:cs typeface="Times New Roman" pitchFamily="18" charset="0"/>
              </a:rPr>
              <a:t> </a:t>
            </a:r>
            <a:r>
              <a:rPr lang="en-US" altLang="en-US" sz="2700" dirty="0" err="1">
                <a:latin typeface="+mj-lt"/>
                <a:cs typeface="Times New Roman" pitchFamily="18" charset="0"/>
              </a:rPr>
              <a:t>hiện</a:t>
            </a:r>
            <a:r>
              <a:rPr lang="en-US" altLang="en-US" sz="2700" dirty="0">
                <a:latin typeface="+mj-lt"/>
                <a:cs typeface="Times New Roman" pitchFamily="18" charset="0"/>
              </a:rPr>
              <a:t> </a:t>
            </a:r>
            <a:r>
              <a:rPr lang="en-US" altLang="en-US" sz="2700" dirty="0" err="1">
                <a:latin typeface="+mj-lt"/>
                <a:cs typeface="Times New Roman" pitchFamily="18" charset="0"/>
              </a:rPr>
              <a:t>và</a:t>
            </a:r>
            <a:r>
              <a:rPr lang="en-US" altLang="en-US" sz="2700" dirty="0">
                <a:latin typeface="+mj-lt"/>
                <a:cs typeface="Times New Roman" pitchFamily="18" charset="0"/>
              </a:rPr>
              <a:t> </a:t>
            </a:r>
            <a:r>
              <a:rPr lang="en-US" altLang="en-US" sz="2700" dirty="0" err="1">
                <a:latin typeface="+mj-lt"/>
                <a:cs typeface="Times New Roman" pitchFamily="18" charset="0"/>
              </a:rPr>
              <a:t>chịu</a:t>
            </a:r>
            <a:r>
              <a:rPr lang="en-US" altLang="en-US" sz="2700" dirty="0">
                <a:latin typeface="+mj-lt"/>
                <a:cs typeface="Times New Roman" pitchFamily="18" charset="0"/>
              </a:rPr>
              <a:t> </a:t>
            </a:r>
            <a:r>
              <a:rPr lang="en-US" altLang="en-US" sz="2700" dirty="0" err="1">
                <a:latin typeface="+mj-lt"/>
                <a:cs typeface="Times New Roman" pitchFamily="18" charset="0"/>
              </a:rPr>
              <a:t>trách</a:t>
            </a:r>
            <a:r>
              <a:rPr lang="en-US" altLang="en-US" sz="2700" dirty="0">
                <a:latin typeface="+mj-lt"/>
                <a:cs typeface="Times New Roman" pitchFamily="18" charset="0"/>
              </a:rPr>
              <a:t> </a:t>
            </a:r>
            <a:r>
              <a:rPr lang="en-US" altLang="en-US" sz="2700" dirty="0" err="1">
                <a:latin typeface="+mj-lt"/>
                <a:cs typeface="Times New Roman" pitchFamily="18" charset="0"/>
              </a:rPr>
              <a:t>nhiệm</a:t>
            </a:r>
            <a:r>
              <a:rPr lang="en-US" altLang="en-US" sz="2700" dirty="0">
                <a:latin typeface="+mj-lt"/>
                <a:cs typeface="Times New Roman" pitchFamily="18" charset="0"/>
              </a:rPr>
              <a:t> </a:t>
            </a:r>
            <a:r>
              <a:rPr lang="en-US" altLang="en-US" sz="2700" dirty="0" err="1">
                <a:latin typeface="+mj-lt"/>
                <a:cs typeface="Times New Roman" pitchFamily="18" charset="0"/>
              </a:rPr>
              <a:t>trước</a:t>
            </a:r>
            <a:r>
              <a:rPr lang="en-US" altLang="en-US" sz="2700" dirty="0">
                <a:latin typeface="+mj-lt"/>
                <a:cs typeface="Times New Roman" pitchFamily="18" charset="0"/>
              </a:rPr>
              <a:t> </a:t>
            </a:r>
            <a:r>
              <a:rPr lang="en-US" altLang="en-US" sz="2700" dirty="0" err="1">
                <a:latin typeface="+mj-lt"/>
                <a:cs typeface="Times New Roman" pitchFamily="18" charset="0"/>
              </a:rPr>
              <a:t>pháp</a:t>
            </a:r>
            <a:r>
              <a:rPr lang="en-US" altLang="en-US" sz="2700" dirty="0">
                <a:latin typeface="+mj-lt"/>
                <a:cs typeface="Times New Roman" pitchFamily="18" charset="0"/>
              </a:rPr>
              <a:t> </a:t>
            </a:r>
            <a:r>
              <a:rPr lang="en-US" altLang="en-US" sz="2700" dirty="0" err="1" smtClean="0">
                <a:latin typeface="+mj-lt"/>
                <a:cs typeface="Times New Roman" pitchFamily="18" charset="0"/>
              </a:rPr>
              <a:t>luật</a:t>
            </a:r>
            <a:r>
              <a:rPr lang="en-US" altLang="en-US" sz="2700" dirty="0" smtClean="0">
                <a:latin typeface="+mj-lt"/>
                <a:cs typeface="Times New Roman" pitchFamily="18" charset="0"/>
              </a:rPr>
              <a:t>*</a:t>
            </a:r>
            <a:endParaRPr lang="en-US" altLang="en-US" sz="2700" dirty="0">
              <a:latin typeface="+mj-lt"/>
              <a:cs typeface="Times New Roman" pitchFamily="18" charset="0"/>
            </a:endParaRPr>
          </a:p>
          <a:p>
            <a:pPr marL="0" indent="0" algn="just">
              <a:spcBef>
                <a:spcPts val="1200"/>
              </a:spcBef>
              <a:buNone/>
              <a:defRPr/>
            </a:pPr>
            <a:r>
              <a:rPr lang="en-US" altLang="en-US" sz="2700" dirty="0" smtClean="0">
                <a:solidFill>
                  <a:srgbClr val="FF0000"/>
                </a:solidFill>
                <a:latin typeface="+mj-lt"/>
                <a:cs typeface="Times New Roman" pitchFamily="18" charset="0"/>
              </a:rPr>
              <a:t>- </a:t>
            </a:r>
            <a:r>
              <a:rPr lang="en-US" altLang="en-US" sz="2700" dirty="0" err="1" smtClean="0">
                <a:solidFill>
                  <a:srgbClr val="FF0000"/>
                </a:solidFill>
                <a:latin typeface="+mj-lt"/>
                <a:cs typeface="Times New Roman" pitchFamily="18" charset="0"/>
              </a:rPr>
              <a:t>Đối</a:t>
            </a:r>
            <a:r>
              <a:rPr lang="en-US" altLang="en-US" sz="2700" dirty="0" smtClean="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với</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các</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hình</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thức</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khen</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thưởng</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thuộc</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thẩm</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quyền</a:t>
            </a:r>
            <a:r>
              <a:rPr lang="en-US" altLang="en-US" sz="2700" dirty="0">
                <a:solidFill>
                  <a:srgbClr val="FF0000"/>
                </a:solidFill>
                <a:latin typeface="+mj-lt"/>
                <a:cs typeface="Times New Roman" pitchFamily="18" charset="0"/>
              </a:rPr>
              <a:t> </a:t>
            </a:r>
            <a:r>
              <a:rPr lang="en-US" altLang="en-US" sz="2700" dirty="0" err="1">
                <a:solidFill>
                  <a:srgbClr val="FF0000"/>
                </a:solidFill>
                <a:latin typeface="+mj-lt"/>
                <a:cs typeface="Times New Roman" pitchFamily="18" charset="0"/>
              </a:rPr>
              <a:t>của</a:t>
            </a:r>
            <a:r>
              <a:rPr lang="en-US" altLang="en-US" sz="2700" dirty="0">
                <a:solidFill>
                  <a:srgbClr val="FF0000"/>
                </a:solidFill>
                <a:latin typeface="+mj-lt"/>
                <a:cs typeface="Times New Roman" pitchFamily="18" charset="0"/>
              </a:rPr>
              <a:t> </a:t>
            </a:r>
            <a:r>
              <a:rPr lang="en-US" altLang="en-US" sz="2700" dirty="0" err="1" smtClean="0">
                <a:solidFill>
                  <a:srgbClr val="FF0000"/>
                </a:solidFill>
                <a:latin typeface="+mj-lt"/>
                <a:cs typeface="Times New Roman" pitchFamily="18" charset="0"/>
              </a:rPr>
              <a:t>Thành</a:t>
            </a:r>
            <a:r>
              <a:rPr lang="en-US" altLang="en-US" sz="2700" dirty="0" smtClean="0">
                <a:solidFill>
                  <a:srgbClr val="FF0000"/>
                </a:solidFill>
                <a:latin typeface="+mj-lt"/>
                <a:cs typeface="Times New Roman" pitchFamily="18" charset="0"/>
              </a:rPr>
              <a:t> </a:t>
            </a:r>
            <a:r>
              <a:rPr lang="en-US" altLang="en-US" sz="2700" dirty="0" err="1" smtClean="0">
                <a:solidFill>
                  <a:srgbClr val="FF0000"/>
                </a:solidFill>
                <a:latin typeface="+mj-lt"/>
                <a:cs typeface="Times New Roman" pitchFamily="18" charset="0"/>
              </a:rPr>
              <a:t>phố</a:t>
            </a:r>
            <a:r>
              <a:rPr lang="en-US" altLang="en-US" sz="2700" dirty="0" smtClean="0">
                <a:solidFill>
                  <a:srgbClr val="FF0000"/>
                </a:solidFill>
                <a:latin typeface="+mj-lt"/>
                <a:cs typeface="Times New Roman" pitchFamily="18" charset="0"/>
              </a:rPr>
              <a:t>: </a:t>
            </a:r>
            <a:r>
              <a:rPr lang="en-US" altLang="en-US" sz="2700" dirty="0" err="1">
                <a:latin typeface="+mj-lt"/>
                <a:cs typeface="Times New Roman" pitchFamily="18" charset="0"/>
              </a:rPr>
              <a:t>Việc</a:t>
            </a:r>
            <a:r>
              <a:rPr lang="en-US" altLang="en-US" sz="2700" dirty="0">
                <a:latin typeface="+mj-lt"/>
                <a:cs typeface="Times New Roman" pitchFamily="18" charset="0"/>
              </a:rPr>
              <a:t> </a:t>
            </a:r>
            <a:r>
              <a:rPr lang="en-US" altLang="en-US" sz="2700" dirty="0" err="1">
                <a:latin typeface="+mj-lt"/>
                <a:cs typeface="Times New Roman" pitchFamily="18" charset="0"/>
              </a:rPr>
              <a:t>đánh</a:t>
            </a:r>
            <a:r>
              <a:rPr lang="en-US" altLang="en-US" sz="2700" dirty="0">
                <a:latin typeface="+mj-lt"/>
                <a:cs typeface="Times New Roman" pitchFamily="18" charset="0"/>
              </a:rPr>
              <a:t> </a:t>
            </a:r>
            <a:r>
              <a:rPr lang="en-US" altLang="en-US" sz="2700" dirty="0" err="1">
                <a:latin typeface="+mj-lt"/>
                <a:cs typeface="Times New Roman" pitchFamily="18" charset="0"/>
              </a:rPr>
              <a:t>giá</a:t>
            </a:r>
            <a:r>
              <a:rPr lang="en-US" altLang="en-US" sz="2700" dirty="0">
                <a:latin typeface="+mj-lt"/>
                <a:cs typeface="Times New Roman" pitchFamily="18" charset="0"/>
              </a:rPr>
              <a:t>, </a:t>
            </a:r>
            <a:r>
              <a:rPr lang="en-US" altLang="en-US" sz="2700" dirty="0" err="1">
                <a:latin typeface="+mj-lt"/>
                <a:cs typeface="Times New Roman" pitchFamily="18" charset="0"/>
              </a:rPr>
              <a:t>công</a:t>
            </a:r>
            <a:r>
              <a:rPr lang="en-US" altLang="en-US" sz="2700" dirty="0">
                <a:latin typeface="+mj-lt"/>
                <a:cs typeface="Times New Roman" pitchFamily="18" charset="0"/>
              </a:rPr>
              <a:t> </a:t>
            </a:r>
            <a:r>
              <a:rPr lang="en-US" altLang="en-US" sz="2700" dirty="0" err="1">
                <a:latin typeface="+mj-lt"/>
                <a:cs typeface="Times New Roman" pitchFamily="18" charset="0"/>
              </a:rPr>
              <a:t>nhận</a:t>
            </a:r>
            <a:r>
              <a:rPr lang="en-US" altLang="en-US" sz="2700" dirty="0">
                <a:latin typeface="+mj-lt"/>
                <a:cs typeface="Times New Roman" pitchFamily="18" charset="0"/>
              </a:rPr>
              <a:t> </a:t>
            </a:r>
            <a:r>
              <a:rPr lang="en-US" altLang="en-US" sz="2700" dirty="0" err="1">
                <a:latin typeface="+mj-lt"/>
                <a:cs typeface="Times New Roman" pitchFamily="18" charset="0"/>
              </a:rPr>
              <a:t>mức</a:t>
            </a:r>
            <a:r>
              <a:rPr lang="en-US" altLang="en-US" sz="2700" dirty="0">
                <a:latin typeface="+mj-lt"/>
                <a:cs typeface="Times New Roman" pitchFamily="18" charset="0"/>
              </a:rPr>
              <a:t> </a:t>
            </a:r>
            <a:r>
              <a:rPr lang="en-US" altLang="en-US" sz="2700" dirty="0" err="1">
                <a:latin typeface="+mj-lt"/>
                <a:cs typeface="Times New Roman" pitchFamily="18" charset="0"/>
              </a:rPr>
              <a:t>độ</a:t>
            </a:r>
            <a:r>
              <a:rPr lang="en-US" altLang="en-US" sz="2700" dirty="0">
                <a:latin typeface="+mj-lt"/>
                <a:cs typeface="Times New Roman" pitchFamily="18" charset="0"/>
              </a:rPr>
              <a:t> </a:t>
            </a:r>
            <a:r>
              <a:rPr lang="en-US" altLang="en-US" sz="2700" dirty="0" err="1">
                <a:latin typeface="+mj-lt"/>
                <a:cs typeface="Times New Roman" pitchFamily="18" charset="0"/>
              </a:rPr>
              <a:t>hoàn</a:t>
            </a:r>
            <a:r>
              <a:rPr lang="en-US" altLang="en-US" sz="2700" dirty="0">
                <a:latin typeface="+mj-lt"/>
                <a:cs typeface="Times New Roman" pitchFamily="18" charset="0"/>
              </a:rPr>
              <a:t> </a:t>
            </a:r>
            <a:r>
              <a:rPr lang="en-US" altLang="en-US" sz="2700" dirty="0" err="1">
                <a:latin typeface="+mj-lt"/>
                <a:cs typeface="Times New Roman" pitchFamily="18" charset="0"/>
              </a:rPr>
              <a:t>thành</a:t>
            </a:r>
            <a:r>
              <a:rPr lang="en-US" altLang="en-US" sz="2700" dirty="0">
                <a:latin typeface="+mj-lt"/>
                <a:cs typeface="Times New Roman" pitchFamily="18" charset="0"/>
              </a:rPr>
              <a:t> </a:t>
            </a:r>
            <a:r>
              <a:rPr lang="en-US" altLang="en-US" sz="2700" dirty="0" err="1">
                <a:latin typeface="+mj-lt"/>
                <a:cs typeface="Times New Roman" pitchFamily="18" charset="0"/>
              </a:rPr>
              <a:t>xuất</a:t>
            </a:r>
            <a:r>
              <a:rPr lang="en-US" altLang="en-US" sz="2700" dirty="0">
                <a:latin typeface="+mj-lt"/>
                <a:cs typeface="Times New Roman" pitchFamily="18" charset="0"/>
              </a:rPr>
              <a:t> </a:t>
            </a:r>
            <a:r>
              <a:rPr lang="en-US" altLang="en-US" sz="2700" dirty="0" err="1">
                <a:latin typeface="+mj-lt"/>
                <a:cs typeface="Times New Roman" pitchFamily="18" charset="0"/>
              </a:rPr>
              <a:t>sắc</a:t>
            </a:r>
            <a:r>
              <a:rPr lang="en-US" altLang="en-US" sz="2700" dirty="0">
                <a:latin typeface="+mj-lt"/>
                <a:cs typeface="Times New Roman" pitchFamily="18" charset="0"/>
              </a:rPr>
              <a:t> </a:t>
            </a:r>
            <a:r>
              <a:rPr lang="en-US" altLang="en-US" sz="2700" dirty="0" err="1">
                <a:latin typeface="+mj-lt"/>
                <a:cs typeface="Times New Roman" pitchFamily="18" charset="0"/>
              </a:rPr>
              <a:t>nhiệm</a:t>
            </a:r>
            <a:r>
              <a:rPr lang="en-US" altLang="en-US" sz="2700" dirty="0">
                <a:latin typeface="+mj-lt"/>
                <a:cs typeface="Times New Roman" pitchFamily="18" charset="0"/>
              </a:rPr>
              <a:t> </a:t>
            </a:r>
            <a:r>
              <a:rPr lang="en-US" altLang="en-US" sz="2700" dirty="0" err="1">
                <a:latin typeface="+mj-lt"/>
                <a:cs typeface="Times New Roman" pitchFamily="18" charset="0"/>
              </a:rPr>
              <a:t>vụ</a:t>
            </a:r>
            <a:r>
              <a:rPr lang="en-US" altLang="en-US" sz="2700" dirty="0">
                <a:latin typeface="+mj-lt"/>
                <a:cs typeface="Times New Roman" pitchFamily="18" charset="0"/>
              </a:rPr>
              <a:t>, </a:t>
            </a:r>
            <a:r>
              <a:rPr lang="en-US" altLang="en-US" sz="2700" dirty="0" err="1">
                <a:latin typeface="+mj-lt"/>
                <a:cs typeface="Times New Roman" pitchFamily="18" charset="0"/>
              </a:rPr>
              <a:t>phạm</a:t>
            </a:r>
            <a:r>
              <a:rPr lang="en-US" altLang="en-US" sz="2700" dirty="0">
                <a:latin typeface="+mj-lt"/>
                <a:cs typeface="Times New Roman" pitchFamily="18" charset="0"/>
              </a:rPr>
              <a:t> vi </a:t>
            </a:r>
            <a:r>
              <a:rPr lang="en-US" altLang="en-US" sz="2700" dirty="0" err="1">
                <a:latin typeface="+mj-lt"/>
                <a:cs typeface="Times New Roman" pitchFamily="18" charset="0"/>
              </a:rPr>
              <a:t>ảnh</a:t>
            </a:r>
            <a:r>
              <a:rPr lang="en-US" altLang="en-US" sz="2700" dirty="0">
                <a:latin typeface="+mj-lt"/>
                <a:cs typeface="Times New Roman" pitchFamily="18" charset="0"/>
              </a:rPr>
              <a:t> </a:t>
            </a:r>
            <a:r>
              <a:rPr lang="en-US" altLang="en-US" sz="2700" dirty="0" err="1">
                <a:latin typeface="+mj-lt"/>
                <a:cs typeface="Times New Roman" pitchFamily="18" charset="0"/>
              </a:rPr>
              <a:t>hưởng</a:t>
            </a:r>
            <a:r>
              <a:rPr lang="en-US" altLang="en-US" sz="2700" dirty="0">
                <a:latin typeface="+mj-lt"/>
                <a:cs typeface="Times New Roman" pitchFamily="18" charset="0"/>
              </a:rPr>
              <a:t> </a:t>
            </a:r>
            <a:r>
              <a:rPr lang="en-US" altLang="en-US" sz="2700" dirty="0" err="1">
                <a:latin typeface="+mj-lt"/>
                <a:cs typeface="Times New Roman" pitchFamily="18" charset="0"/>
              </a:rPr>
              <a:t>của</a:t>
            </a:r>
            <a:r>
              <a:rPr lang="en-US" altLang="en-US" sz="2700" dirty="0">
                <a:latin typeface="+mj-lt"/>
                <a:cs typeface="Times New Roman" pitchFamily="18" charset="0"/>
              </a:rPr>
              <a:t> </a:t>
            </a:r>
            <a:r>
              <a:rPr lang="en-US" altLang="en-US" sz="2700" dirty="0" err="1">
                <a:latin typeface="+mj-lt"/>
                <a:cs typeface="Times New Roman" pitchFamily="18" charset="0"/>
              </a:rPr>
              <a:t>các</a:t>
            </a:r>
            <a:r>
              <a:rPr lang="en-US" altLang="en-US" sz="2700" dirty="0">
                <a:latin typeface="+mj-lt"/>
                <a:cs typeface="Times New Roman" pitchFamily="18" charset="0"/>
              </a:rPr>
              <a:t> </a:t>
            </a:r>
            <a:r>
              <a:rPr lang="en-US" altLang="en-US" sz="2700" dirty="0" err="1">
                <a:latin typeface="+mj-lt"/>
                <a:cs typeface="Times New Roman" pitchFamily="18" charset="0"/>
              </a:rPr>
              <a:t>thành</a:t>
            </a:r>
            <a:r>
              <a:rPr lang="en-US" altLang="en-US" sz="2700" dirty="0">
                <a:latin typeface="+mj-lt"/>
                <a:cs typeface="Times New Roman" pitchFamily="18" charset="0"/>
              </a:rPr>
              <a:t> </a:t>
            </a:r>
            <a:r>
              <a:rPr lang="en-US" altLang="en-US" sz="2700" dirty="0" err="1">
                <a:latin typeface="+mj-lt"/>
                <a:cs typeface="Times New Roman" pitchFamily="18" charset="0"/>
              </a:rPr>
              <a:t>tích</a:t>
            </a:r>
            <a:r>
              <a:rPr lang="en-US" altLang="en-US" sz="2700" dirty="0">
                <a:latin typeface="+mj-lt"/>
                <a:cs typeface="Times New Roman" pitchFamily="18" charset="0"/>
              </a:rPr>
              <a:t> do </a:t>
            </a:r>
            <a:r>
              <a:rPr lang="en-US" altLang="en-US" sz="2700" dirty="0" err="1" smtClean="0">
                <a:latin typeface="+mj-lt"/>
                <a:cs typeface="Times New Roman" pitchFamily="18" charset="0"/>
              </a:rPr>
              <a:t>Thành</a:t>
            </a:r>
            <a:r>
              <a:rPr lang="en-US" altLang="en-US" sz="2700" dirty="0" smtClean="0">
                <a:latin typeface="+mj-lt"/>
                <a:cs typeface="Times New Roman" pitchFamily="18" charset="0"/>
              </a:rPr>
              <a:t> </a:t>
            </a:r>
            <a:r>
              <a:rPr lang="en-US" altLang="en-US" sz="2700" dirty="0" err="1" smtClean="0">
                <a:latin typeface="+mj-lt"/>
                <a:cs typeface="Times New Roman" pitchFamily="18" charset="0"/>
              </a:rPr>
              <a:t>phố</a:t>
            </a:r>
            <a:r>
              <a:rPr lang="en-US" altLang="en-US" sz="2700" dirty="0" smtClean="0">
                <a:latin typeface="+mj-lt"/>
                <a:cs typeface="Times New Roman" pitchFamily="18" charset="0"/>
              </a:rPr>
              <a:t> </a:t>
            </a:r>
            <a:r>
              <a:rPr lang="en-US" altLang="en-US" sz="2700" dirty="0" err="1" smtClean="0">
                <a:latin typeface="+mj-lt"/>
                <a:cs typeface="Times New Roman" pitchFamily="18" charset="0"/>
              </a:rPr>
              <a:t>quy</a:t>
            </a:r>
            <a:r>
              <a:rPr lang="en-US" altLang="en-US" sz="2700" dirty="0" smtClean="0">
                <a:latin typeface="+mj-lt"/>
                <a:cs typeface="Times New Roman" pitchFamily="18" charset="0"/>
              </a:rPr>
              <a:t> </a:t>
            </a:r>
            <a:r>
              <a:rPr lang="en-US" altLang="en-US" sz="2700" dirty="0" err="1" smtClean="0">
                <a:latin typeface="+mj-lt"/>
                <a:cs typeface="Times New Roman" pitchFamily="18" charset="0"/>
              </a:rPr>
              <a:t>định</a:t>
            </a:r>
            <a:r>
              <a:rPr lang="en-US" altLang="en-US" sz="2700" dirty="0">
                <a:latin typeface="+mj-lt"/>
                <a:cs typeface="Times New Roman" pitchFamily="18" charset="0"/>
              </a:rPr>
              <a:t>*</a:t>
            </a:r>
            <a:endParaRPr lang="en-US" altLang="en-US" sz="2700" dirty="0" smtClean="0">
              <a:latin typeface="+mj-lt"/>
              <a:cs typeface="Times New Roman" pitchFamily="18" charset="0"/>
            </a:endParaRPr>
          </a:p>
          <a:p>
            <a:pPr marL="0" indent="0" algn="just">
              <a:spcBef>
                <a:spcPts val="1200"/>
              </a:spcBef>
              <a:buNone/>
              <a:defRPr/>
            </a:pPr>
            <a:r>
              <a:rPr lang="en-US" altLang="en-US" sz="2700" dirty="0" smtClean="0">
                <a:solidFill>
                  <a:srgbClr val="FF0000"/>
                </a:solidFill>
                <a:latin typeface="+mj-lt"/>
                <a:cs typeface="Times New Roman" pitchFamily="18" charset="0"/>
              </a:rPr>
              <a:t>- </a:t>
            </a:r>
            <a:r>
              <a:rPr lang="vi-VN" altLang="en-US" sz="2700" dirty="0" smtClean="0">
                <a:solidFill>
                  <a:srgbClr val="FF0000"/>
                </a:solidFill>
                <a:latin typeface="+mj-lt"/>
                <a:cs typeface="Times New Roman" pitchFamily="18" charset="0"/>
              </a:rPr>
              <a:t>Thủ </a:t>
            </a:r>
            <a:r>
              <a:rPr lang="vi-VN" altLang="en-US" sz="2700" dirty="0">
                <a:solidFill>
                  <a:srgbClr val="FF0000"/>
                </a:solidFill>
                <a:latin typeface="+mj-lt"/>
                <a:cs typeface="Times New Roman" pitchFamily="18" charset="0"/>
              </a:rPr>
              <a:t>tưởng </a:t>
            </a:r>
            <a:r>
              <a:rPr lang="vi-VN" altLang="en-US" sz="2700" dirty="0" smtClean="0">
                <a:solidFill>
                  <a:srgbClr val="FF0000"/>
                </a:solidFill>
                <a:latin typeface="+mj-lt"/>
                <a:cs typeface="Times New Roman" pitchFamily="18" charset="0"/>
              </a:rPr>
              <a:t>các </a:t>
            </a:r>
            <a:r>
              <a:rPr lang="vi-VN" altLang="en-US" sz="2700" dirty="0">
                <a:solidFill>
                  <a:srgbClr val="FF0000"/>
                </a:solidFill>
                <a:latin typeface="+mj-lt"/>
                <a:cs typeface="Times New Roman" pitchFamily="18" charset="0"/>
              </a:rPr>
              <a:t>cơ quan, đơn vị </a:t>
            </a:r>
            <a:r>
              <a:rPr lang="vi-VN" altLang="en-US" sz="2700" dirty="0" smtClean="0">
                <a:solidFill>
                  <a:srgbClr val="FF0000"/>
                </a:solidFill>
                <a:latin typeface="+mj-lt"/>
                <a:cs typeface="Times New Roman" pitchFamily="18" charset="0"/>
              </a:rPr>
              <a:t>thuộc </a:t>
            </a:r>
            <a:r>
              <a:rPr lang="vi-VN" altLang="en-US" sz="2700" dirty="0">
                <a:solidFill>
                  <a:srgbClr val="FF0000"/>
                </a:solidFill>
                <a:latin typeface="+mj-lt"/>
                <a:cs typeface="Times New Roman" pitchFamily="18" charset="0"/>
              </a:rPr>
              <a:t>thành </a:t>
            </a:r>
            <a:r>
              <a:rPr lang="vi-VN" altLang="en-US" sz="2700" dirty="0" smtClean="0">
                <a:solidFill>
                  <a:srgbClr val="FF0000"/>
                </a:solidFill>
                <a:latin typeface="+mj-lt"/>
                <a:cs typeface="Times New Roman" pitchFamily="18" charset="0"/>
              </a:rPr>
              <a:t>phố</a:t>
            </a:r>
            <a:r>
              <a:rPr lang="en-US" altLang="en-US" sz="2700" dirty="0" smtClean="0">
                <a:solidFill>
                  <a:srgbClr val="FF0000"/>
                </a:solidFill>
                <a:latin typeface="+mj-lt"/>
                <a:cs typeface="Times New Roman" pitchFamily="18" charset="0"/>
              </a:rPr>
              <a:t>*</a:t>
            </a:r>
            <a:r>
              <a:rPr lang="vi-VN" altLang="en-US" sz="2700" dirty="0" smtClean="0">
                <a:solidFill>
                  <a:srgbClr val="FF0000"/>
                </a:solidFill>
                <a:latin typeface="+mj-lt"/>
                <a:cs typeface="Times New Roman" pitchFamily="18" charset="0"/>
              </a:rPr>
              <a:t> </a:t>
            </a:r>
            <a:r>
              <a:rPr lang="vi-VN" altLang="en-US" sz="2700" dirty="0" smtClean="0">
                <a:latin typeface="+mj-lt"/>
                <a:cs typeface="Times New Roman" pitchFamily="18" charset="0"/>
              </a:rPr>
              <a:t>chịu </a:t>
            </a:r>
            <a:r>
              <a:rPr lang="vi-VN" altLang="en-US" sz="2700" dirty="0">
                <a:latin typeface="+mj-lt"/>
                <a:cs typeface="Times New Roman" pitchFamily="18" charset="0"/>
              </a:rPr>
              <a:t>trách nhiệm </a:t>
            </a:r>
            <a:r>
              <a:rPr lang="vi-VN" altLang="en-US" sz="2700" dirty="0" smtClean="0">
                <a:latin typeface="+mj-lt"/>
                <a:cs typeface="Times New Roman" pitchFamily="18" charset="0"/>
              </a:rPr>
              <a:t>đánh </a:t>
            </a:r>
            <a:r>
              <a:rPr lang="vi-VN" altLang="en-US" sz="2700" dirty="0">
                <a:latin typeface="+mj-lt"/>
                <a:cs typeface="Times New Roman" pitchFamily="18" charset="0"/>
              </a:rPr>
              <a:t>giá, </a:t>
            </a:r>
            <a:r>
              <a:rPr lang="vi-VN" altLang="en-US" sz="2700" dirty="0" smtClean="0">
                <a:latin typeface="+mj-lt"/>
                <a:cs typeface="Times New Roman" pitchFamily="18" charset="0"/>
              </a:rPr>
              <a:t>công </a:t>
            </a:r>
            <a:r>
              <a:rPr lang="vi-VN" altLang="en-US" sz="2700" dirty="0">
                <a:latin typeface="+mj-lt"/>
                <a:cs typeface="Times New Roman" pitchFamily="18" charset="0"/>
              </a:rPr>
              <a:t>nhận mức độ </a:t>
            </a:r>
            <a:r>
              <a:rPr lang="vi-VN" altLang="en-US" sz="2700" dirty="0" smtClean="0">
                <a:latin typeface="+mj-lt"/>
                <a:cs typeface="Times New Roman" pitchFamily="18" charset="0"/>
              </a:rPr>
              <a:t>hoàn </a:t>
            </a:r>
            <a:r>
              <a:rPr lang="vi-VN" altLang="en-US" sz="2700" dirty="0">
                <a:latin typeface="+mj-lt"/>
                <a:cs typeface="Times New Roman" pitchFamily="18" charset="0"/>
              </a:rPr>
              <a:t>thành xuất sắc </a:t>
            </a:r>
            <a:r>
              <a:rPr lang="vi-VN" altLang="en-US" sz="2700" dirty="0" smtClean="0">
                <a:latin typeface="+mj-lt"/>
                <a:cs typeface="Times New Roman" pitchFamily="18" charset="0"/>
              </a:rPr>
              <a:t>của </a:t>
            </a:r>
            <a:r>
              <a:rPr lang="vi-VN" altLang="en-US" sz="2700" dirty="0">
                <a:latin typeface="+mj-lt"/>
                <a:cs typeface="Times New Roman" pitchFamily="18" charset="0"/>
              </a:rPr>
              <a:t>tập thể, cá nhân </a:t>
            </a:r>
            <a:r>
              <a:rPr lang="vi-VN" altLang="en-US" sz="2700" dirty="0" smtClean="0">
                <a:latin typeface="+mj-lt"/>
                <a:cs typeface="Times New Roman" pitchFamily="18" charset="0"/>
              </a:rPr>
              <a:t>khi </a:t>
            </a:r>
            <a:r>
              <a:rPr lang="vi-VN" altLang="en-US" sz="2700" dirty="0">
                <a:latin typeface="+mj-lt"/>
                <a:cs typeface="Times New Roman" pitchFamily="18" charset="0"/>
              </a:rPr>
              <a:t>trình </a:t>
            </a:r>
            <a:r>
              <a:rPr lang="vi-VN" altLang="en-US" sz="2700" dirty="0" smtClean="0">
                <a:latin typeface="+mj-lt"/>
                <a:cs typeface="Times New Roman" pitchFamily="18" charset="0"/>
              </a:rPr>
              <a:t>khen thưởng</a:t>
            </a:r>
            <a:r>
              <a:rPr lang="en-US" altLang="en-US" sz="2700" dirty="0" smtClean="0">
                <a:latin typeface="+mj-lt"/>
                <a:cs typeface="Times New Roman" pitchFamily="18" charset="0"/>
              </a:rPr>
              <a:t>.</a:t>
            </a:r>
            <a:endParaRPr lang="en-US" altLang="en-US" sz="2700" dirty="0">
              <a:latin typeface="+mj-lt"/>
              <a:cs typeface="Times New Roman" pitchFamily="18" charset="0"/>
            </a:endParaRPr>
          </a:p>
          <a:p>
            <a:pPr marL="0" indent="0" algn="just">
              <a:buNone/>
              <a:defRPr/>
            </a:pPr>
            <a:endParaRPr lang="en-US" sz="2600" b="1" u="sng" spc="-100" dirty="0">
              <a:solidFill>
                <a:srgbClr val="FF3300"/>
              </a:solidFill>
              <a:effectLst/>
              <a:latin typeface="+mj-lt"/>
              <a:cs typeface="Times New Roman" pitchFamily="18" charset="0"/>
            </a:endParaRPr>
          </a:p>
        </p:txBody>
      </p:sp>
    </p:spTree>
    <p:extLst>
      <p:ext uri="{BB962C8B-B14F-4D97-AF65-F5344CB8AC3E}">
        <p14:creationId xmlns:p14="http://schemas.microsoft.com/office/powerpoint/2010/main" val="22375463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132348"/>
            <a:ext cx="8686800" cy="6629400"/>
          </a:xfrm>
        </p:spPr>
        <p:txBody>
          <a:bodyPr/>
          <a:lstStyle/>
          <a:p>
            <a:pPr marL="0" indent="0" algn="just">
              <a:buNone/>
              <a:defRPr/>
            </a:pPr>
            <a:r>
              <a:rPr lang="en-US" sz="2500" b="1" i="1" dirty="0">
                <a:solidFill>
                  <a:srgbClr val="99FF33"/>
                </a:solidFill>
                <a:latin typeface="Arial" charset="0"/>
              </a:rPr>
              <a:t>g) </a:t>
            </a:r>
            <a:r>
              <a:rPr lang="en-US" sz="2500" b="1" i="1" dirty="0" err="1">
                <a:solidFill>
                  <a:srgbClr val="99FF33"/>
                </a:solidFill>
                <a:latin typeface="Arial" charset="0"/>
              </a:rPr>
              <a:t>Quy</a:t>
            </a:r>
            <a:r>
              <a:rPr lang="en-US" sz="2500" b="1" i="1" dirty="0">
                <a:solidFill>
                  <a:srgbClr val="99FF33"/>
                </a:solidFill>
                <a:latin typeface="Arial" charset="0"/>
              </a:rPr>
              <a:t> </a:t>
            </a:r>
            <a:r>
              <a:rPr lang="en-US" sz="2500" b="1" i="1" dirty="0" err="1">
                <a:solidFill>
                  <a:srgbClr val="99FF33"/>
                </a:solidFill>
                <a:latin typeface="Arial" charset="0"/>
              </a:rPr>
              <a:t>định</a:t>
            </a:r>
            <a:r>
              <a:rPr lang="en-US" sz="2500" b="1" i="1" dirty="0">
                <a:solidFill>
                  <a:srgbClr val="99FF33"/>
                </a:solidFill>
                <a:latin typeface="Arial" charset="0"/>
              </a:rPr>
              <a:t> </a:t>
            </a:r>
            <a:r>
              <a:rPr lang="en-US" sz="2500" b="1" i="1" dirty="0" err="1">
                <a:solidFill>
                  <a:srgbClr val="99FF33"/>
                </a:solidFill>
                <a:latin typeface="Arial" charset="0"/>
              </a:rPr>
              <a:t>về</a:t>
            </a:r>
            <a:r>
              <a:rPr lang="en-US" sz="2500" b="1" i="1" dirty="0">
                <a:solidFill>
                  <a:srgbClr val="99FF33"/>
                </a:solidFill>
                <a:latin typeface="Arial" charset="0"/>
              </a:rPr>
              <a:t> </a:t>
            </a:r>
            <a:r>
              <a:rPr lang="en-US" sz="2500" b="1" i="1" dirty="0" err="1">
                <a:solidFill>
                  <a:srgbClr val="99FF33"/>
                </a:solidFill>
                <a:latin typeface="Arial" charset="0"/>
              </a:rPr>
              <a:t>báo</a:t>
            </a:r>
            <a:r>
              <a:rPr lang="en-US" sz="2500" b="1" i="1" dirty="0">
                <a:solidFill>
                  <a:srgbClr val="99FF33"/>
                </a:solidFill>
                <a:latin typeface="Arial" charset="0"/>
              </a:rPr>
              <a:t> </a:t>
            </a:r>
            <a:r>
              <a:rPr lang="en-US" sz="2500" b="1" i="1" dirty="0" err="1">
                <a:solidFill>
                  <a:srgbClr val="99FF33"/>
                </a:solidFill>
                <a:latin typeface="Arial" charset="0"/>
              </a:rPr>
              <a:t>cáo</a:t>
            </a:r>
            <a:r>
              <a:rPr lang="en-US" sz="2500" b="1" i="1" dirty="0">
                <a:solidFill>
                  <a:srgbClr val="99FF33"/>
                </a:solidFill>
                <a:latin typeface="Arial" charset="0"/>
              </a:rPr>
              <a:t> </a:t>
            </a:r>
            <a:r>
              <a:rPr lang="en-US" sz="2500" b="1" i="1" dirty="0" err="1">
                <a:solidFill>
                  <a:srgbClr val="99FF33"/>
                </a:solidFill>
                <a:latin typeface="Arial" charset="0"/>
              </a:rPr>
              <a:t>thành</a:t>
            </a:r>
            <a:r>
              <a:rPr lang="en-US" sz="2500" b="1" i="1" dirty="0">
                <a:solidFill>
                  <a:srgbClr val="99FF33"/>
                </a:solidFill>
                <a:latin typeface="Arial" charset="0"/>
              </a:rPr>
              <a:t> </a:t>
            </a:r>
            <a:r>
              <a:rPr lang="en-US" sz="2500" b="1" i="1" dirty="0" err="1">
                <a:solidFill>
                  <a:srgbClr val="99FF33"/>
                </a:solidFill>
                <a:latin typeface="Arial" charset="0"/>
              </a:rPr>
              <a:t>tích</a:t>
            </a:r>
            <a:r>
              <a:rPr lang="en-US" sz="2500" b="1" i="1" dirty="0">
                <a:solidFill>
                  <a:srgbClr val="99FF33"/>
                </a:solidFill>
                <a:latin typeface="Arial" charset="0"/>
              </a:rPr>
              <a:t> </a:t>
            </a:r>
            <a:r>
              <a:rPr lang="vi-VN" sz="2500" b="1" i="1" dirty="0">
                <a:solidFill>
                  <a:srgbClr val="99FF33"/>
                </a:solidFill>
                <a:latin typeface="Arial" charset="0"/>
              </a:rPr>
              <a:t>đề nghị khen thưởng cấp Nhà nước</a:t>
            </a:r>
            <a:r>
              <a:rPr lang="en-US" sz="2500" b="1" i="1" dirty="0">
                <a:solidFill>
                  <a:srgbClr val="99FF33"/>
                </a:solidFill>
                <a:latin typeface="Arial" charset="0"/>
              </a:rPr>
              <a:t> </a:t>
            </a:r>
            <a:r>
              <a:rPr lang="en-US" sz="2800" b="1" dirty="0">
                <a:solidFill>
                  <a:srgbClr val="FF0000"/>
                </a:solidFill>
                <a:latin typeface="Times New Roman" pitchFamily="18" charset="0"/>
                <a:cs typeface="Times New Roman" pitchFamily="18" charset="0"/>
              </a:rPr>
              <a:t>(K4, Đ2 </a:t>
            </a:r>
            <a:r>
              <a:rPr lang="en-US" sz="2800" b="1" dirty="0" err="1">
                <a:solidFill>
                  <a:srgbClr val="FF0000"/>
                </a:solidFill>
                <a:latin typeface="Times New Roman" pitchFamily="18" charset="0"/>
                <a:cs typeface="Times New Roman" pitchFamily="18" charset="0"/>
              </a:rPr>
              <a:t>Thông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tư</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số</a:t>
            </a:r>
            <a:r>
              <a:rPr lang="en-US" sz="2800" b="1" dirty="0">
                <a:solidFill>
                  <a:srgbClr val="FF0000"/>
                </a:solidFill>
                <a:latin typeface="Times New Roman" pitchFamily="18" charset="0"/>
                <a:cs typeface="Times New Roman" pitchFamily="18" charset="0"/>
              </a:rPr>
              <a:t> 12)</a:t>
            </a:r>
          </a:p>
          <a:p>
            <a:pPr marL="0" indent="0" algn="just">
              <a:buNone/>
              <a:defRPr/>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Đối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với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khen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thưởng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theo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công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trạng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và</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thành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tích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Báo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thành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tích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của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tập</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thể</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nhân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được</a:t>
            </a:r>
            <a:r>
              <a:rPr lang="en-US" sz="2800" dirty="0">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đề</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nghị</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khen</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thưởng</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tính</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đến</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thời</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điểm</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bộ</a:t>
            </a:r>
            <a:r>
              <a:rPr lang="en-US" sz="2800" u="sng" dirty="0">
                <a:solidFill>
                  <a:srgbClr val="FFFF00"/>
                </a:solidFill>
                <a:effectLst/>
                <a:latin typeface="Times New Roman" pitchFamily="18" charset="0"/>
                <a:cs typeface="Times New Roman" pitchFamily="18" charset="0"/>
              </a:rPr>
              <a:t>, ban, </a:t>
            </a:r>
            <a:r>
              <a:rPr lang="en-US" sz="2800" u="sng" dirty="0" err="1">
                <a:solidFill>
                  <a:srgbClr val="FFFF00"/>
                </a:solidFill>
                <a:effectLst/>
                <a:latin typeface="Times New Roman" pitchFamily="18" charset="0"/>
                <a:cs typeface="Times New Roman" pitchFamily="18" charset="0"/>
              </a:rPr>
              <a:t>ngành</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tỉnh</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trình</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Thủ</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tướng</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Chính</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phủ</a:t>
            </a:r>
            <a:r>
              <a:rPr lang="en-US" sz="2800" u="sng" dirty="0">
                <a:solidFill>
                  <a:srgbClr val="FFFF00"/>
                </a:solidFill>
                <a:effectLst/>
                <a:latin typeface="Times New Roman" pitchFamily="18" charset="0"/>
                <a:cs typeface="Times New Roman" pitchFamily="18" charset="0"/>
              </a:rPr>
              <a:t> </a:t>
            </a:r>
            <a:r>
              <a:rPr lang="en-US" sz="2800" u="sng" dirty="0" err="1">
                <a:solidFill>
                  <a:srgbClr val="FFFF00"/>
                </a:solidFill>
                <a:effectLst/>
                <a:latin typeface="Times New Roman" pitchFamily="18" charset="0"/>
                <a:cs typeface="Times New Roman" pitchFamily="18" charset="0"/>
              </a:rPr>
              <a:t>trước</a:t>
            </a:r>
            <a:r>
              <a:rPr lang="en-US" sz="2800" u="sng" dirty="0">
                <a:solidFill>
                  <a:srgbClr val="FFFF00"/>
                </a:solidFill>
                <a:effectLst/>
                <a:latin typeface="Times New Roman" pitchFamily="18" charset="0"/>
                <a:cs typeface="Times New Roman" pitchFamily="18" charset="0"/>
              </a:rPr>
              <a:t> 06 </a:t>
            </a:r>
            <a:r>
              <a:rPr lang="en-US" sz="2800" u="sng" dirty="0" err="1">
                <a:solidFill>
                  <a:srgbClr val="FFFF00"/>
                </a:solidFill>
                <a:effectLst/>
                <a:latin typeface="Times New Roman" pitchFamily="18" charset="0"/>
                <a:cs typeface="Times New Roman" pitchFamily="18" charset="0"/>
              </a:rPr>
              <a:t>tháng</a:t>
            </a:r>
            <a:r>
              <a:rPr lang="en-US" sz="2800" dirty="0">
                <a:effectLst/>
                <a:latin typeface="Times New Roman" pitchFamily="18" charset="0"/>
                <a:cs typeface="Times New Roman" pitchFamily="18" charset="0"/>
              </a:rPr>
              <a:t>*,</a:t>
            </a:r>
            <a:r>
              <a:rPr lang="en-US" sz="2800" dirty="0">
                <a:solidFill>
                  <a:srgbClr val="FF0000"/>
                </a:solidFill>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quá</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thời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hạn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trên</a:t>
            </a:r>
            <a:r>
              <a:rPr lang="en-US" sz="2800" dirty="0">
                <a:effectLst/>
                <a:latin typeface="Times New Roman" pitchFamily="18" charset="0"/>
                <a:cs typeface="Times New Roman" pitchFamily="18" charset="0"/>
              </a:rPr>
              <a:t>, Ban TĐKT </a:t>
            </a:r>
            <a:r>
              <a:rPr lang="en-US" sz="2800" dirty="0" err="1">
                <a:effectLst/>
                <a:latin typeface="Times New Roman" pitchFamily="18" charset="0"/>
                <a:cs typeface="Times New Roman" pitchFamily="18" charset="0"/>
              </a:rPr>
              <a:t>Trung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ương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không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nhận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hồ</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sơ</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trình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khen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thưởng</a:t>
            </a:r>
            <a:endParaRPr lang="en-US" sz="2800" dirty="0">
              <a:effectLst/>
              <a:latin typeface="Times New Roman" pitchFamily="18" charset="0"/>
              <a:cs typeface="Times New Roman" pitchFamily="18" charset="0"/>
            </a:endParaRPr>
          </a:p>
          <a:p>
            <a:pPr marL="0" indent="0" algn="just">
              <a:spcBef>
                <a:spcPts val="1800"/>
              </a:spcBef>
              <a:buNone/>
              <a:defRPr/>
            </a:pP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Báo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thành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tích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của</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tập</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thể</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cá</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nhân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được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đề</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nghị</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khen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thưởng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phải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phù</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hợp</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với</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hình</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thức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mức</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hạng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khen</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thưởng</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theo</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quy</a:t>
            </a:r>
            <a:r>
              <a:rPr lang="en-US" sz="2800" dirty="0">
                <a:effectLst/>
                <a:latin typeface="Times New Roman" pitchFamily="18" charset="0"/>
                <a:cs typeface="Times New Roman" pitchFamily="18" charset="0"/>
              </a:rPr>
              <a:t> </a:t>
            </a:r>
            <a:r>
              <a:rPr lang="en-US" sz="2800" dirty="0" err="1">
                <a:effectLst/>
                <a:latin typeface="Times New Roman" pitchFamily="18" charset="0"/>
                <a:cs typeface="Times New Roman" pitchFamily="18" charset="0"/>
              </a:rPr>
              <a:t>định</a:t>
            </a:r>
            <a:r>
              <a:rPr lang="en-US" sz="2800" dirty="0">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Trong</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báo</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cáo</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phải</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ghi</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cụ</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thể</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số</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quyết</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định</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ngày</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tháng</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năm</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được</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công</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nhận</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hoàn</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thành</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xuất</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sắc</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nhiệm</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vụ</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của</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tập</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thể</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cá</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nhân</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đề</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nghị</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khen</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thưởng</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của</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cấp</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có</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thẩm</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quyền</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số</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quyết</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định</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ngày</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tháng</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năm</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được</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công</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nhận</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sáng</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kiến</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đề</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tài</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nghiên</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cứu</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khoa</a:t>
            </a:r>
            <a:r>
              <a:rPr lang="en-US" sz="2800" u="sng" spc="-100" dirty="0">
                <a:solidFill>
                  <a:srgbClr val="FFFF00"/>
                </a:solidFill>
                <a:effectLst/>
                <a:latin typeface="Times New Roman" pitchFamily="18" charset="0"/>
                <a:cs typeface="Times New Roman" pitchFamily="18" charset="0"/>
              </a:rPr>
              <a:t> </a:t>
            </a:r>
            <a:r>
              <a:rPr lang="en-US" sz="2800" u="sng" spc="-100" dirty="0" err="1">
                <a:solidFill>
                  <a:srgbClr val="FFFF00"/>
                </a:solidFill>
                <a:effectLst/>
                <a:latin typeface="Times New Roman" pitchFamily="18" charset="0"/>
                <a:cs typeface="Times New Roman" pitchFamily="18" charset="0"/>
              </a:rPr>
              <a:t>học</a:t>
            </a:r>
            <a:r>
              <a:rPr lang="en-US" sz="2800" u="sng" spc="-100" dirty="0" smtClean="0">
                <a:effectLst/>
                <a:latin typeface="Times New Roman" pitchFamily="18" charset="0"/>
                <a:cs typeface="Times New Roman" pitchFamily="18" charset="0"/>
              </a:rPr>
              <a:t>*</a:t>
            </a:r>
            <a:endParaRPr lang="en-US" sz="2800" u="sng" spc="-10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2571251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8600" y="228600"/>
            <a:ext cx="8686800" cy="6400800"/>
          </a:xfrm>
        </p:spPr>
        <p:txBody>
          <a:bodyPr/>
          <a:lstStyle/>
          <a:p>
            <a:pPr marL="0" indent="0" algn="just">
              <a:lnSpc>
                <a:spcPct val="120000"/>
              </a:lnSpc>
              <a:spcBef>
                <a:spcPts val="1200"/>
              </a:spcBef>
              <a:buFont typeface="Wingdings" pitchFamily="2" charset="2"/>
              <a:buNone/>
              <a:defRPr/>
            </a:pPr>
            <a:r>
              <a:rPr lang="en-US" sz="2500" b="1" dirty="0" smtClean="0">
                <a:solidFill>
                  <a:srgbClr val="99FF33"/>
                </a:solidFill>
                <a:latin typeface="+mj-lt"/>
              </a:rPr>
              <a:t>        4</a:t>
            </a:r>
            <a:r>
              <a:rPr lang="vi-VN" sz="2500" b="1" dirty="0" smtClean="0">
                <a:solidFill>
                  <a:srgbClr val="99FF33"/>
                </a:solidFill>
                <a:latin typeface="+mj-lt"/>
              </a:rPr>
              <a:t>.</a:t>
            </a:r>
            <a:r>
              <a:rPr lang="en-US" sz="2500" b="1" dirty="0" smtClean="0">
                <a:solidFill>
                  <a:srgbClr val="99FF33"/>
                </a:solidFill>
                <a:latin typeface="+mj-lt"/>
              </a:rPr>
              <a:t>Qui </a:t>
            </a:r>
            <a:r>
              <a:rPr lang="en-US" sz="2500" b="1" dirty="0" err="1" smtClean="0">
                <a:solidFill>
                  <a:srgbClr val="99FF33"/>
                </a:solidFill>
                <a:latin typeface="+mj-lt"/>
              </a:rPr>
              <a:t>định</a:t>
            </a:r>
            <a:r>
              <a:rPr lang="en-US" sz="2500" b="1" dirty="0" smtClean="0">
                <a:solidFill>
                  <a:srgbClr val="99FF33"/>
                </a:solidFill>
                <a:latin typeface="+mj-lt"/>
              </a:rPr>
              <a:t> v</a:t>
            </a:r>
            <a:r>
              <a:rPr lang="vi-VN" sz="2500" b="1" dirty="0" smtClean="0">
                <a:solidFill>
                  <a:srgbClr val="99FF33"/>
                </a:solidFill>
                <a:latin typeface="+mj-lt"/>
              </a:rPr>
              <a:t>ề tuyến trình khen </a:t>
            </a:r>
            <a:r>
              <a:rPr lang="en-US" sz="2500" b="1" dirty="0" smtClean="0">
                <a:solidFill>
                  <a:srgbClr val="99FF33"/>
                </a:solidFill>
                <a:latin typeface="+mj-lt"/>
              </a:rPr>
              <a:t>t</a:t>
            </a:r>
            <a:r>
              <a:rPr lang="vi-VN" sz="2500" b="1" dirty="0" smtClean="0">
                <a:solidFill>
                  <a:srgbClr val="99FF33"/>
                </a:solidFill>
                <a:latin typeface="+mj-lt"/>
              </a:rPr>
              <a:t>hưởng</a:t>
            </a:r>
            <a:r>
              <a:rPr lang="en-US" sz="2500" b="1" dirty="0" smtClean="0">
                <a:solidFill>
                  <a:srgbClr val="99FF33"/>
                </a:solidFill>
                <a:latin typeface="+mj-lt"/>
              </a:rPr>
              <a:t> </a:t>
            </a:r>
            <a:r>
              <a:rPr lang="en-US" sz="2500" b="1" dirty="0" smtClean="0">
                <a:solidFill>
                  <a:srgbClr val="FF0000"/>
                </a:solidFill>
                <a:latin typeface="+mj-lt"/>
              </a:rPr>
              <a:t>(</a:t>
            </a:r>
            <a:r>
              <a:rPr lang="en-US" sz="2500" b="1" dirty="0" err="1" smtClean="0">
                <a:solidFill>
                  <a:srgbClr val="FF0000"/>
                </a:solidFill>
                <a:latin typeface="+mj-lt"/>
              </a:rPr>
              <a:t>Điều</a:t>
            </a:r>
            <a:r>
              <a:rPr lang="en-US" sz="2500" b="1" dirty="0" smtClean="0">
                <a:solidFill>
                  <a:srgbClr val="FF0000"/>
                </a:solidFill>
                <a:latin typeface="+mj-lt"/>
              </a:rPr>
              <a:t> 29)</a:t>
            </a:r>
          </a:p>
          <a:p>
            <a:pPr algn="just">
              <a:spcBef>
                <a:spcPts val="1200"/>
              </a:spcBef>
              <a:buNone/>
            </a:pPr>
            <a:r>
              <a:rPr lang="de-DE" sz="2500" dirty="0" smtClean="0">
                <a:latin typeface="+mj-lt"/>
              </a:rPr>
              <a:t> 4.</a:t>
            </a:r>
            <a:r>
              <a:rPr lang="vi-VN" sz="2500" dirty="0" smtClean="0">
                <a:solidFill>
                  <a:srgbClr val="FFFF00"/>
                </a:solidFill>
                <a:latin typeface="+mj-lt"/>
              </a:rPr>
              <a:t>1.Cấp nào quản lý </a:t>
            </a:r>
            <a:r>
              <a:rPr lang="vi-VN" sz="2500" dirty="0" smtClean="0">
                <a:latin typeface="+mj-lt"/>
              </a:rPr>
              <a:t>về tổ chức, cán bộ, công chức, viên chức, người lao động và quỹ lương thì cấp đó có trách nhiệm </a:t>
            </a:r>
            <a:r>
              <a:rPr lang="vi-VN" sz="2500" dirty="0" smtClean="0">
                <a:solidFill>
                  <a:srgbClr val="FFFF00"/>
                </a:solidFill>
                <a:latin typeface="+mj-lt"/>
              </a:rPr>
              <a:t>khen thưởng </a:t>
            </a:r>
            <a:r>
              <a:rPr lang="vi-VN" sz="2500" dirty="0" smtClean="0">
                <a:latin typeface="+mj-lt"/>
              </a:rPr>
              <a:t>hoặc </a:t>
            </a:r>
            <a:r>
              <a:rPr lang="vi-VN" sz="2500" dirty="0" smtClean="0">
                <a:solidFill>
                  <a:srgbClr val="FFFF00"/>
                </a:solidFill>
                <a:latin typeface="+mj-lt"/>
              </a:rPr>
              <a:t>trình cấp trên khen thưởng </a:t>
            </a:r>
            <a:r>
              <a:rPr lang="vi-VN" sz="2500" dirty="0" smtClean="0">
                <a:latin typeface="+mj-lt"/>
              </a:rPr>
              <a:t>đối với các đối tượng thuộc phạm vi quản lý.</a:t>
            </a:r>
            <a:endParaRPr lang="en-US" sz="2500" dirty="0" smtClean="0">
              <a:latin typeface="+mj-lt"/>
            </a:endParaRPr>
          </a:p>
          <a:p>
            <a:pPr algn="just">
              <a:spcBef>
                <a:spcPts val="1200"/>
              </a:spcBef>
              <a:buNone/>
            </a:pPr>
            <a:r>
              <a:rPr lang="en-US" sz="2500" dirty="0" smtClean="0">
                <a:latin typeface="+mj-lt"/>
              </a:rPr>
              <a:t>4.2. </a:t>
            </a:r>
            <a:r>
              <a:rPr lang="en-US" sz="2500" dirty="0" err="1" smtClean="0">
                <a:latin typeface="+mj-lt"/>
              </a:rPr>
              <a:t>Đối</a:t>
            </a:r>
            <a:r>
              <a:rPr lang="en-US" sz="2500" dirty="0" smtClean="0">
                <a:latin typeface="+mj-lt"/>
              </a:rPr>
              <a:t> </a:t>
            </a:r>
            <a:r>
              <a:rPr lang="en-US" sz="2500" dirty="0" err="1" smtClean="0">
                <a:latin typeface="+mj-lt"/>
              </a:rPr>
              <a:t>với</a:t>
            </a:r>
            <a:r>
              <a:rPr lang="en-US" sz="2500" dirty="0" smtClean="0">
                <a:latin typeface="+mj-lt"/>
              </a:rPr>
              <a:t> </a:t>
            </a:r>
            <a:r>
              <a:rPr lang="en-US" sz="2500" dirty="0" err="1" smtClean="0">
                <a:latin typeface="+mj-lt"/>
              </a:rPr>
              <a:t>tuyến</a:t>
            </a:r>
            <a:r>
              <a:rPr lang="en-US" sz="2500" dirty="0" smtClean="0">
                <a:latin typeface="+mj-lt"/>
              </a:rPr>
              <a:t> </a:t>
            </a:r>
            <a:r>
              <a:rPr lang="en-US" sz="2500" dirty="0" err="1" smtClean="0">
                <a:latin typeface="+mj-lt"/>
              </a:rPr>
              <a:t>trình</a:t>
            </a:r>
            <a:r>
              <a:rPr lang="en-US" sz="2500" dirty="0" smtClean="0">
                <a:latin typeface="+mj-lt"/>
              </a:rPr>
              <a:t> </a:t>
            </a:r>
            <a:r>
              <a:rPr lang="en-US" sz="2500" dirty="0" err="1" smtClean="0">
                <a:latin typeface="+mj-lt"/>
              </a:rPr>
              <a:t>Đại</a:t>
            </a:r>
            <a:r>
              <a:rPr lang="en-US" sz="2500" dirty="0" smtClean="0">
                <a:latin typeface="+mj-lt"/>
              </a:rPr>
              <a:t> </a:t>
            </a:r>
            <a:r>
              <a:rPr lang="en-US" sz="2500" dirty="0" err="1" smtClean="0">
                <a:latin typeface="+mj-lt"/>
              </a:rPr>
              <a:t>biểu</a:t>
            </a:r>
            <a:r>
              <a:rPr lang="en-US" sz="2500" dirty="0" smtClean="0">
                <a:latin typeface="+mj-lt"/>
              </a:rPr>
              <a:t> </a:t>
            </a:r>
            <a:r>
              <a:rPr lang="en-US" sz="2500" dirty="0" err="1" smtClean="0">
                <a:latin typeface="+mj-lt"/>
              </a:rPr>
              <a:t>Quốc</a:t>
            </a:r>
            <a:r>
              <a:rPr lang="en-US" sz="2500" dirty="0" smtClean="0">
                <a:latin typeface="+mj-lt"/>
              </a:rPr>
              <a:t> </a:t>
            </a:r>
            <a:r>
              <a:rPr lang="en-US" sz="2500" dirty="0" err="1" smtClean="0">
                <a:latin typeface="+mj-lt"/>
              </a:rPr>
              <a:t>hội</a:t>
            </a:r>
            <a:r>
              <a:rPr lang="en-US" sz="2500" dirty="0" smtClean="0">
                <a:latin typeface="+mj-lt"/>
              </a:rPr>
              <a:t>, </a:t>
            </a:r>
            <a:r>
              <a:rPr lang="en-US" sz="2500" dirty="0" err="1" smtClean="0">
                <a:latin typeface="+mj-lt"/>
              </a:rPr>
              <a:t>Hội</a:t>
            </a:r>
            <a:r>
              <a:rPr lang="en-US" sz="2500" dirty="0" smtClean="0">
                <a:latin typeface="+mj-lt"/>
              </a:rPr>
              <a:t> </a:t>
            </a:r>
            <a:r>
              <a:rPr lang="en-US" sz="2500" dirty="0" err="1" smtClean="0">
                <a:latin typeface="+mj-lt"/>
              </a:rPr>
              <a:t>đồng</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dân</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cấp</a:t>
            </a:r>
            <a:endParaRPr lang="en-US" sz="2500" dirty="0" smtClean="0">
              <a:latin typeface="+mj-lt"/>
            </a:endParaRPr>
          </a:p>
          <a:p>
            <a:pPr algn="just">
              <a:spcBef>
                <a:spcPts val="1200"/>
              </a:spcBef>
              <a:buSzPct val="100000"/>
              <a:buFont typeface="Wingdings" pitchFamily="2" charset="2"/>
              <a:buChar char="§"/>
            </a:pPr>
            <a:r>
              <a:rPr lang="vi-VN" sz="2500" dirty="0" smtClean="0">
                <a:latin typeface="+mj-lt"/>
              </a:rPr>
              <a:t>Đại biểu Quốc hội chuyên trách ở thành phố</a:t>
            </a:r>
            <a:r>
              <a:rPr lang="en-US" sz="2500" dirty="0" smtClean="0">
                <a:latin typeface="+mj-lt"/>
              </a:rPr>
              <a:t>: D</a:t>
            </a:r>
            <a:r>
              <a:rPr lang="vi-VN" sz="2500" dirty="0" smtClean="0">
                <a:latin typeface="+mj-lt"/>
              </a:rPr>
              <a:t>o Văn phòng </a:t>
            </a:r>
            <a:r>
              <a:rPr lang="en-US" sz="2500" dirty="0" err="1" smtClean="0">
                <a:latin typeface="+mj-lt"/>
              </a:rPr>
              <a:t>Đoàn</a:t>
            </a:r>
            <a:r>
              <a:rPr lang="en-US" sz="2500" dirty="0" smtClean="0">
                <a:latin typeface="+mj-lt"/>
              </a:rPr>
              <a:t> </a:t>
            </a:r>
            <a:r>
              <a:rPr lang="en-US" sz="2500" dirty="0" err="1" smtClean="0">
                <a:latin typeface="+mj-lt"/>
              </a:rPr>
              <a:t>Đại</a:t>
            </a:r>
            <a:r>
              <a:rPr lang="en-US" sz="2500" dirty="0" smtClean="0">
                <a:latin typeface="+mj-lt"/>
              </a:rPr>
              <a:t> </a:t>
            </a:r>
            <a:r>
              <a:rPr lang="en-US" sz="2500" dirty="0" err="1" smtClean="0">
                <a:latin typeface="+mj-lt"/>
              </a:rPr>
              <a:t>biểu</a:t>
            </a:r>
            <a:r>
              <a:rPr lang="en-US" sz="2500" dirty="0" smtClean="0">
                <a:latin typeface="+mj-lt"/>
              </a:rPr>
              <a:t> </a:t>
            </a:r>
            <a:r>
              <a:rPr lang="vi-VN" sz="2500" dirty="0" smtClean="0">
                <a:latin typeface="+mj-lt"/>
              </a:rPr>
              <a:t>Quốc hội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en-US" sz="2500" dirty="0" err="1" smtClean="0">
                <a:latin typeface="+mj-lt"/>
              </a:rPr>
              <a:t>tổng</a:t>
            </a:r>
            <a:r>
              <a:rPr lang="en-US" sz="2500" dirty="0" smtClean="0">
                <a:latin typeface="+mj-lt"/>
              </a:rPr>
              <a:t> </a:t>
            </a:r>
            <a:r>
              <a:rPr lang="en-US" sz="2500" dirty="0" err="1" smtClean="0">
                <a:latin typeface="+mj-lt"/>
              </a:rPr>
              <a:t>hợp</a:t>
            </a:r>
            <a:r>
              <a:rPr lang="en-US" sz="2500" dirty="0" smtClean="0">
                <a:latin typeface="+mj-lt"/>
              </a:rPr>
              <a:t>, </a:t>
            </a:r>
            <a:r>
              <a:rPr lang="vi-VN" sz="2500" dirty="0" smtClean="0">
                <a:latin typeface="+mj-lt"/>
              </a:rPr>
              <a:t>hoàn thiện hồ sơ trình </a:t>
            </a:r>
            <a:r>
              <a:rPr lang="en-US" sz="2500" dirty="0" err="1" smtClean="0">
                <a:latin typeface="+mj-lt"/>
              </a:rPr>
              <a:t>Chủ</a:t>
            </a:r>
            <a:r>
              <a:rPr lang="en-US" sz="2500" dirty="0" smtClean="0">
                <a:latin typeface="+mj-lt"/>
              </a:rPr>
              <a:t> </a:t>
            </a:r>
            <a:r>
              <a:rPr lang="en-US" sz="2500" dirty="0" err="1" smtClean="0">
                <a:latin typeface="+mj-lt"/>
              </a:rPr>
              <a:t>nhiệm</a:t>
            </a:r>
            <a:r>
              <a:rPr lang="en-US" sz="2500" dirty="0" smtClean="0">
                <a:latin typeface="+mj-lt"/>
              </a:rPr>
              <a:t> </a:t>
            </a:r>
            <a:r>
              <a:rPr lang="vi-VN" sz="2500" dirty="0" smtClean="0">
                <a:latin typeface="+mj-lt"/>
              </a:rPr>
              <a:t>Văn phòng Quốc hội.</a:t>
            </a:r>
            <a:endParaRPr lang="en-US" sz="2500" dirty="0" smtClean="0">
              <a:latin typeface="+mj-lt"/>
            </a:endParaRPr>
          </a:p>
          <a:p>
            <a:pPr algn="just">
              <a:spcBef>
                <a:spcPts val="1200"/>
              </a:spcBef>
              <a:buSzPct val="100000"/>
              <a:buFont typeface="Wingdings" pitchFamily="2" charset="2"/>
              <a:buChar char="§"/>
            </a:pPr>
            <a:r>
              <a:rPr lang="en-US" sz="2500" dirty="0" err="1" smtClean="0">
                <a:latin typeface="+mj-lt"/>
              </a:rPr>
              <a:t>Đối</a:t>
            </a:r>
            <a:r>
              <a:rPr lang="en-US" sz="2500" dirty="0" smtClean="0">
                <a:latin typeface="+mj-lt"/>
              </a:rPr>
              <a:t> </a:t>
            </a:r>
            <a:r>
              <a:rPr lang="en-US" sz="2500" dirty="0" err="1" smtClean="0">
                <a:latin typeface="+mj-lt"/>
              </a:rPr>
              <a:t>với</a:t>
            </a:r>
            <a:r>
              <a:rPr lang="en-US" sz="2500" dirty="0" smtClean="0">
                <a:latin typeface="+mj-lt"/>
              </a:rPr>
              <a:t> HĐND </a:t>
            </a:r>
            <a:r>
              <a:rPr lang="en-US" sz="2500" dirty="0" err="1" smtClean="0">
                <a:latin typeface="+mj-lt"/>
              </a:rPr>
              <a:t>thành</a:t>
            </a:r>
            <a:r>
              <a:rPr lang="en-US" sz="2500" dirty="0" smtClean="0">
                <a:latin typeface="+mj-lt"/>
              </a:rPr>
              <a:t> </a:t>
            </a:r>
            <a:r>
              <a:rPr lang="en-US" sz="2500" dirty="0" err="1" smtClean="0">
                <a:latin typeface="+mj-lt"/>
              </a:rPr>
              <a:t>phố</a:t>
            </a:r>
            <a:r>
              <a:rPr lang="en-US" sz="2500" dirty="0" smtClean="0">
                <a:latin typeface="+mj-lt"/>
              </a:rPr>
              <a:t>: </a:t>
            </a:r>
            <a:r>
              <a:rPr lang="vi-VN" sz="2500" dirty="0" smtClean="0">
                <a:latin typeface="+mj-lt"/>
              </a:rPr>
              <a:t>Chủ tịch, Phó Chủ tịch </a:t>
            </a:r>
            <a:r>
              <a:rPr lang="en-US" sz="2500" dirty="0" smtClean="0">
                <a:latin typeface="+mj-lt"/>
              </a:rPr>
              <a:t>HĐND</a:t>
            </a:r>
            <a:r>
              <a:rPr lang="vi-VN" sz="2500" dirty="0" smtClean="0">
                <a:latin typeface="+mj-lt"/>
              </a:rPr>
              <a:t>, các Ban của </a:t>
            </a:r>
            <a:r>
              <a:rPr lang="en-US" sz="2500" dirty="0" smtClean="0">
                <a:latin typeface="+mj-lt"/>
              </a:rPr>
              <a:t>HĐND</a:t>
            </a:r>
            <a:r>
              <a:rPr lang="vi-VN" sz="2500" dirty="0" smtClean="0">
                <a:latin typeface="+mj-lt"/>
              </a:rPr>
              <a:t>, đại biểu </a:t>
            </a:r>
            <a:r>
              <a:rPr lang="en-US" sz="2500" dirty="0" smtClean="0">
                <a:latin typeface="+mj-lt"/>
              </a:rPr>
              <a:t>HĐND </a:t>
            </a:r>
            <a:r>
              <a:rPr lang="vi-VN" sz="2500" dirty="0" smtClean="0">
                <a:latin typeface="+mj-lt"/>
              </a:rPr>
              <a:t>chuyên trách </a:t>
            </a:r>
            <a:r>
              <a:rPr lang="en-US" sz="2500" dirty="0" err="1" smtClean="0">
                <a:latin typeface="+mj-lt"/>
              </a:rPr>
              <a:t>tại</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phố</a:t>
            </a:r>
            <a:r>
              <a:rPr lang="vi-VN" sz="2500" dirty="0" smtClean="0">
                <a:latin typeface="+mj-lt"/>
              </a:rPr>
              <a:t> do Văn phòng </a:t>
            </a:r>
            <a:r>
              <a:rPr lang="en-US" sz="2500" dirty="0" smtClean="0">
                <a:latin typeface="+mj-lt"/>
              </a:rPr>
              <a:t>HĐND</a:t>
            </a:r>
            <a:r>
              <a:rPr lang="vi-VN" sz="2500" dirty="0" smtClean="0">
                <a:latin typeface="+mj-lt"/>
              </a:rPr>
              <a:t> hồ </a:t>
            </a:r>
            <a:r>
              <a:rPr lang="en-US" sz="2500" dirty="0" smtClean="0">
                <a:latin typeface="+mj-lt"/>
              </a:rPr>
              <a:t>s</a:t>
            </a:r>
            <a:r>
              <a:rPr lang="vi-VN" sz="2500" dirty="0" smtClean="0">
                <a:latin typeface="+mj-lt"/>
              </a:rPr>
              <a:t>ơ trình Chủ tịch </a:t>
            </a:r>
            <a:r>
              <a:rPr lang="en-US" sz="2500" dirty="0" smtClean="0">
                <a:latin typeface="+mj-lt"/>
              </a:rPr>
              <a:t>UBND TP </a:t>
            </a:r>
            <a:r>
              <a:rPr lang="en-US" sz="2500" dirty="0" err="1" smtClean="0">
                <a:latin typeface="+mj-lt"/>
              </a:rPr>
              <a:t>xét</a:t>
            </a:r>
            <a:r>
              <a:rPr lang="en-US" sz="2500" dirty="0" smtClean="0">
                <a:latin typeface="+mj-lt"/>
              </a:rPr>
              <a:t> </a:t>
            </a:r>
            <a:r>
              <a:rPr lang="vi-VN" sz="2500" dirty="0" smtClean="0">
                <a:latin typeface="+mj-lt"/>
              </a:rPr>
              <a:t>khen thưởng</a:t>
            </a:r>
            <a:r>
              <a:rPr lang="en-US" sz="2500" dirty="0" smtClean="0">
                <a:latin typeface="+mj-lt"/>
              </a:rPr>
              <a:t> </a:t>
            </a:r>
            <a:r>
              <a:rPr lang="en-US" sz="2500" dirty="0" err="1" smtClean="0">
                <a:latin typeface="+mj-lt"/>
              </a:rPr>
              <a:t>hoặc</a:t>
            </a:r>
            <a:r>
              <a:rPr lang="en-US" sz="2500" dirty="0" smtClean="0">
                <a:latin typeface="+mj-lt"/>
              </a:rPr>
              <a:t> </a:t>
            </a:r>
            <a:r>
              <a:rPr lang="vi-VN" sz="2500" dirty="0" smtClean="0">
                <a:latin typeface="+mj-lt"/>
              </a:rPr>
              <a:t>trình cấp trên khen thưởng.</a:t>
            </a:r>
            <a:endParaRPr lang="en-US" sz="2500" dirty="0" smtClean="0">
              <a:latin typeface="+mj-lt"/>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marL="336550" indent="-336550" algn="just">
              <a:lnSpc>
                <a:spcPct val="110000"/>
              </a:lnSpc>
              <a:spcBef>
                <a:spcPts val="1200"/>
              </a:spcBef>
              <a:buSzPct val="100000"/>
              <a:buFont typeface="Wingdings" pitchFamily="2" charset="2"/>
              <a:buChar char="§"/>
              <a:defRPr/>
            </a:pPr>
            <a:r>
              <a:rPr lang="vi-VN" sz="2500" dirty="0" smtClean="0">
                <a:effectLst/>
                <a:latin typeface="Arial" charset="0"/>
              </a:rPr>
              <a:t>Đối với </a:t>
            </a:r>
            <a:r>
              <a:rPr lang="en-US" sz="2500" dirty="0" smtClean="0">
                <a:effectLst/>
                <a:latin typeface="Arial" charset="0"/>
              </a:rPr>
              <a:t>HĐND </a:t>
            </a:r>
            <a:r>
              <a:rPr lang="vi-VN" sz="2500" dirty="0" smtClean="0">
                <a:effectLst/>
                <a:latin typeface="Arial" charset="0"/>
              </a:rPr>
              <a:t>quận, huyện: Chủ tịch, Phó Chủ tịch </a:t>
            </a:r>
            <a:r>
              <a:rPr lang="en-US" sz="2500" dirty="0" smtClean="0">
                <a:effectLst/>
                <a:latin typeface="Arial" charset="0"/>
              </a:rPr>
              <a:t>HĐND</a:t>
            </a:r>
            <a:r>
              <a:rPr lang="vi-VN" sz="2500" dirty="0" smtClean="0">
                <a:effectLst/>
                <a:latin typeface="Arial" charset="0"/>
              </a:rPr>
              <a:t>, các Ban của </a:t>
            </a:r>
            <a:r>
              <a:rPr lang="en-US" sz="2500" dirty="0" smtClean="0">
                <a:effectLst/>
                <a:latin typeface="Arial" charset="0"/>
              </a:rPr>
              <a:t>HĐND</a:t>
            </a:r>
            <a:r>
              <a:rPr lang="vi-VN" sz="2500" dirty="0" smtClean="0">
                <a:effectLst/>
                <a:latin typeface="Arial" charset="0"/>
              </a:rPr>
              <a:t>, đại biểu </a:t>
            </a:r>
            <a:r>
              <a:rPr lang="en-US" sz="2500" dirty="0" smtClean="0">
                <a:effectLst/>
                <a:latin typeface="Arial" charset="0"/>
              </a:rPr>
              <a:t>HĐND </a:t>
            </a:r>
            <a:r>
              <a:rPr lang="vi-VN" sz="2500" dirty="0" smtClean="0">
                <a:effectLst/>
                <a:latin typeface="Arial" charset="0"/>
              </a:rPr>
              <a:t>chuyên trách tại quận, huyện do Văn phòng </a:t>
            </a:r>
            <a:r>
              <a:rPr lang="en-US" sz="2500" dirty="0" smtClean="0">
                <a:effectLst/>
                <a:latin typeface="Arial" charset="0"/>
              </a:rPr>
              <a:t>HĐND </a:t>
            </a:r>
            <a:r>
              <a:rPr lang="vi-VN" sz="2500" dirty="0" smtClean="0">
                <a:effectLst/>
                <a:latin typeface="Arial" charset="0"/>
              </a:rPr>
              <a:t>và </a:t>
            </a:r>
            <a:r>
              <a:rPr lang="en-US" sz="2500" dirty="0" smtClean="0">
                <a:effectLst/>
                <a:latin typeface="Arial" charset="0"/>
              </a:rPr>
              <a:t>UBND</a:t>
            </a:r>
            <a:r>
              <a:rPr lang="vi-VN" sz="2500" dirty="0" smtClean="0">
                <a:effectLst/>
                <a:latin typeface="Arial" charset="0"/>
              </a:rPr>
              <a:t> quận, huyện tổng hợp hồ sơ trình Chủ tịch </a:t>
            </a:r>
            <a:r>
              <a:rPr lang="en-US" sz="2500" dirty="0" smtClean="0">
                <a:effectLst/>
                <a:latin typeface="Arial" charset="0"/>
              </a:rPr>
              <a:t>UBND</a:t>
            </a:r>
            <a:r>
              <a:rPr lang="vi-VN" sz="2500" dirty="0" smtClean="0">
                <a:effectLst/>
                <a:latin typeface="Arial" charset="0"/>
              </a:rPr>
              <a:t> quận, huyện xét khen thưởng hoặc trình cấp trên khen thưởng.</a:t>
            </a:r>
            <a:endParaRPr lang="en-US" sz="2500" dirty="0" smtClean="0">
              <a:effectLst/>
              <a:latin typeface="Arial" charset="0"/>
            </a:endParaRPr>
          </a:p>
          <a:p>
            <a:pPr marL="336550" indent="-336550" algn="just">
              <a:lnSpc>
                <a:spcPct val="110000"/>
              </a:lnSpc>
              <a:spcBef>
                <a:spcPts val="1200"/>
              </a:spcBef>
              <a:buSzPct val="100000"/>
              <a:buFont typeface="Wingdings" pitchFamily="2" charset="2"/>
              <a:buChar char="§"/>
              <a:defRPr/>
            </a:pPr>
            <a:r>
              <a:rPr lang="vi-VN" sz="2500" dirty="0" smtClean="0">
                <a:effectLst/>
                <a:latin typeface="Arial" charset="0"/>
              </a:rPr>
              <a:t>Đối với </a:t>
            </a:r>
            <a:r>
              <a:rPr lang="en-US" sz="2500" dirty="0" smtClean="0">
                <a:effectLst/>
                <a:latin typeface="Arial" charset="0"/>
              </a:rPr>
              <a:t>HĐND </a:t>
            </a:r>
            <a:r>
              <a:rPr lang="vi-VN" sz="2500" dirty="0" smtClean="0">
                <a:effectLst/>
                <a:latin typeface="Arial" charset="0"/>
              </a:rPr>
              <a:t>xã, phường, thị trấn: Do </a:t>
            </a:r>
            <a:r>
              <a:rPr lang="en-US" sz="2500" dirty="0" smtClean="0">
                <a:effectLst/>
                <a:latin typeface="Arial" charset="0"/>
              </a:rPr>
              <a:t>UBND </a:t>
            </a:r>
            <a:r>
              <a:rPr lang="vi-VN" sz="2500" dirty="0" smtClean="0">
                <a:effectLst/>
                <a:latin typeface="Arial" charset="0"/>
              </a:rPr>
              <a:t>Ủy ban nhân dân xã, phường, thị trấn tổng hợp hồ sơ trình Chủ tịch </a:t>
            </a:r>
            <a:r>
              <a:rPr lang="en-US" sz="2500" dirty="0" smtClean="0">
                <a:effectLst/>
                <a:latin typeface="Arial" charset="0"/>
              </a:rPr>
              <a:t>UBND</a:t>
            </a:r>
            <a:r>
              <a:rPr lang="vi-VN" sz="2500" dirty="0" smtClean="0">
                <a:effectLst/>
                <a:latin typeface="Arial" charset="0"/>
              </a:rPr>
              <a:t> quận, huyện xét khen thưởng hoặc trình cấp trên khen thưởng.</a:t>
            </a:r>
            <a:endParaRPr lang="en-US" sz="2500" dirty="0" smtClean="0">
              <a:effectLst/>
              <a:latin typeface="Arial" charset="0"/>
            </a:endParaRPr>
          </a:p>
          <a:p>
            <a:pPr marL="401638" indent="-401638" algn="just">
              <a:lnSpc>
                <a:spcPct val="110000"/>
              </a:lnSpc>
              <a:spcBef>
                <a:spcPts val="1200"/>
              </a:spcBef>
              <a:buNone/>
              <a:defRPr/>
            </a:pPr>
            <a:r>
              <a:rPr lang="en-US" sz="2500" b="1" dirty="0" smtClean="0">
                <a:latin typeface="+mj-lt"/>
              </a:rPr>
              <a:t>4.3</a:t>
            </a:r>
            <a:r>
              <a:rPr lang="vi-VN" sz="2500" b="1" dirty="0" smtClean="0">
                <a:latin typeface="+mj-lt"/>
              </a:rPr>
              <a:t>. Cá nhân, tập thể làm </a:t>
            </a:r>
            <a:r>
              <a:rPr lang="vi-VN" sz="2500" b="1" dirty="0" smtClean="0">
                <a:solidFill>
                  <a:srgbClr val="FFFF00"/>
                </a:solidFill>
                <a:latin typeface="+mj-lt"/>
              </a:rPr>
              <a:t>chuyên trách </a:t>
            </a:r>
            <a:r>
              <a:rPr lang="vi-VN" sz="2500" b="1" dirty="0" smtClean="0">
                <a:latin typeface="+mj-lt"/>
              </a:rPr>
              <a:t>công tác đảng, đoàn thể</a:t>
            </a:r>
            <a:r>
              <a:rPr lang="en-US" sz="2500" b="1" dirty="0" smtClean="0">
                <a:latin typeface="+mj-lt"/>
              </a:rPr>
              <a:t> ở </a:t>
            </a:r>
            <a:r>
              <a:rPr lang="en-US" sz="2500" b="1" dirty="0" err="1" smtClean="0">
                <a:latin typeface="+mj-lt"/>
              </a:rPr>
              <a:t>các</a:t>
            </a:r>
            <a:r>
              <a:rPr lang="en-US" sz="2500" b="1" dirty="0" smtClean="0">
                <a:latin typeface="+mj-lt"/>
              </a:rPr>
              <a:t> </a:t>
            </a:r>
            <a:r>
              <a:rPr lang="en-US" sz="2500" b="1" dirty="0" err="1" smtClean="0">
                <a:latin typeface="+mj-lt"/>
              </a:rPr>
              <a:t>cơ</a:t>
            </a:r>
            <a:r>
              <a:rPr lang="en-US" sz="2500" b="1" dirty="0" smtClean="0">
                <a:latin typeface="+mj-lt"/>
              </a:rPr>
              <a:t> </a:t>
            </a:r>
            <a:r>
              <a:rPr lang="en-US" sz="2500" b="1" dirty="0" err="1" smtClean="0">
                <a:latin typeface="+mj-lt"/>
              </a:rPr>
              <a:t>quan</a:t>
            </a:r>
            <a:r>
              <a:rPr lang="en-US" sz="2500" b="1" dirty="0" smtClean="0">
                <a:latin typeface="+mj-lt"/>
              </a:rPr>
              <a:t>, </a:t>
            </a:r>
            <a:r>
              <a:rPr lang="en-US" sz="2500" b="1" dirty="0" err="1" smtClean="0">
                <a:latin typeface="+mj-lt"/>
              </a:rPr>
              <a:t>đơn</a:t>
            </a:r>
            <a:r>
              <a:rPr lang="en-US" sz="2500" b="1" dirty="0" smtClean="0">
                <a:latin typeface="+mj-lt"/>
              </a:rPr>
              <a:t> </a:t>
            </a:r>
            <a:r>
              <a:rPr lang="en-US" sz="2500" b="1" dirty="0" err="1" smtClean="0">
                <a:latin typeface="+mj-lt"/>
              </a:rPr>
              <a:t>vị</a:t>
            </a:r>
            <a:r>
              <a:rPr lang="en-US" sz="2500" b="1" dirty="0" smtClean="0">
                <a:latin typeface="+mj-lt"/>
              </a:rPr>
              <a:t>, </a:t>
            </a:r>
            <a:r>
              <a:rPr lang="en-US" sz="2500" b="1" dirty="0" err="1" smtClean="0">
                <a:latin typeface="+mj-lt"/>
              </a:rPr>
              <a:t>địa</a:t>
            </a:r>
            <a:r>
              <a:rPr lang="en-US" sz="2500" b="1" dirty="0" smtClean="0">
                <a:latin typeface="+mj-lt"/>
              </a:rPr>
              <a:t> </a:t>
            </a:r>
            <a:r>
              <a:rPr lang="en-US" sz="2500" b="1" dirty="0" err="1" smtClean="0">
                <a:latin typeface="+mj-lt"/>
              </a:rPr>
              <a:t>phương</a:t>
            </a:r>
            <a:r>
              <a:rPr lang="en-US" sz="2500" b="1" dirty="0" smtClean="0">
                <a:latin typeface="+mj-lt"/>
              </a:rPr>
              <a:t> </a:t>
            </a:r>
            <a:r>
              <a:rPr lang="en-US" sz="2500" b="1" dirty="0" err="1" smtClean="0">
                <a:latin typeface="+mj-lt"/>
              </a:rPr>
              <a:t>thuộc</a:t>
            </a:r>
            <a:r>
              <a:rPr lang="en-US" sz="2500" b="1" dirty="0" smtClean="0">
                <a:latin typeface="+mj-lt"/>
              </a:rPr>
              <a:t> </a:t>
            </a:r>
            <a:r>
              <a:rPr lang="en-US" sz="2500" b="1" dirty="0" err="1" smtClean="0">
                <a:latin typeface="+mj-lt"/>
              </a:rPr>
              <a:t>thành</a:t>
            </a:r>
            <a:r>
              <a:rPr lang="en-US" sz="2500" b="1" dirty="0" smtClean="0">
                <a:latin typeface="+mj-lt"/>
              </a:rPr>
              <a:t> </a:t>
            </a:r>
            <a:r>
              <a:rPr lang="en-US" sz="2500" b="1" dirty="0" err="1" smtClean="0">
                <a:latin typeface="+mj-lt"/>
              </a:rPr>
              <a:t>phố</a:t>
            </a:r>
            <a:r>
              <a:rPr lang="vi-VN" sz="2500" b="1" dirty="0" smtClean="0">
                <a:latin typeface="+mj-lt"/>
              </a:rPr>
              <a:t>: </a:t>
            </a:r>
            <a:r>
              <a:rPr lang="en-US" sz="2500" dirty="0" smtClean="0">
                <a:latin typeface="+mj-lt"/>
              </a:rPr>
              <a:t>C</a:t>
            </a:r>
            <a:r>
              <a:rPr lang="vi-VN" sz="2500" dirty="0" smtClean="0">
                <a:latin typeface="+mj-lt"/>
              </a:rPr>
              <a:t>ấp nào quản lý về tổ chức, cán bộ, công chức và quỹ lương thì cấp đó xét khen thưởng hoặc trình cấp trên khen thưởng</a:t>
            </a:r>
            <a:r>
              <a:rPr lang="en-US" sz="2500" dirty="0" smtClean="0">
                <a:latin typeface="+mj-lt"/>
              </a:rPr>
              <a:t>*</a:t>
            </a:r>
            <a:r>
              <a:rPr lang="vi-VN" sz="2500" dirty="0" smtClean="0">
                <a:latin typeface="+mj-lt"/>
              </a:rPr>
              <a:t>.</a:t>
            </a:r>
            <a:endParaRPr lang="en-US" sz="2500" dirty="0" smtClean="0">
              <a:effectLst/>
              <a:latin typeface="+mj-lt"/>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1"/>
          </p:nvPr>
        </p:nvSpPr>
        <p:spPr>
          <a:xfrm>
            <a:off x="228600" y="180476"/>
            <a:ext cx="8686800" cy="5867400"/>
          </a:xfrm>
        </p:spPr>
        <p:txBody>
          <a:bodyPr/>
          <a:lstStyle/>
          <a:p>
            <a:pPr marL="0" indent="0" algn="just">
              <a:lnSpc>
                <a:spcPct val="120000"/>
              </a:lnSpc>
              <a:buNone/>
            </a:pPr>
            <a:r>
              <a:rPr lang="en-US" sz="3000" b="1" dirty="0" smtClean="0">
                <a:solidFill>
                  <a:srgbClr val="99FF33"/>
                </a:solidFill>
                <a:effectLst/>
                <a:latin typeface="Arial" pitchFamily="34" charset="0"/>
              </a:rPr>
              <a:t>4.</a:t>
            </a:r>
            <a:r>
              <a:rPr lang="vi-VN" sz="3000" b="1" dirty="0" smtClean="0">
                <a:solidFill>
                  <a:srgbClr val="99FF33"/>
                </a:solidFill>
                <a:effectLst/>
                <a:latin typeface="Arial" pitchFamily="34" charset="0"/>
              </a:rPr>
              <a:t>4. Liên đoàn Lao động thành phố khen thưởng và trình cấp trên khen thưởng đối với: </a:t>
            </a:r>
            <a:r>
              <a:rPr lang="vi-VN" sz="3000" dirty="0" smtClean="0">
                <a:effectLst/>
                <a:latin typeface="Arial" pitchFamily="34" charset="0"/>
              </a:rPr>
              <a:t>Các ban, đơn vị sự nghiệp, doanh nghiệp thuộc hệ thống Công đoàn do Liên đoàn Lao động thành phố thành lập; </a:t>
            </a:r>
            <a:r>
              <a:rPr lang="vi-VN" sz="3000" dirty="0" smtClean="0">
                <a:solidFill>
                  <a:srgbClr val="FFFF00"/>
                </a:solidFill>
                <a:effectLst/>
                <a:latin typeface="Arial" pitchFamily="34" charset="0"/>
              </a:rPr>
              <a:t>Liên đoàn Lao động cấp quận, huyện</a:t>
            </a:r>
            <a:r>
              <a:rPr lang="vi-VN" sz="3000" dirty="0" smtClean="0">
                <a:effectLst/>
                <a:latin typeface="Arial" pitchFamily="34" charset="0"/>
              </a:rPr>
              <a:t>; Công đoàn ngành cấp thành phố, Công đoàn viên chức thành phố, Công đoàn khu công nghiệp, khu chế xuất; Công đoàn công ty, tổng công ty thuộc thành phố; Công đoàn cơ sở </a:t>
            </a:r>
            <a:r>
              <a:rPr lang="vi-VN" sz="3000" dirty="0" smtClean="0">
                <a:solidFill>
                  <a:srgbClr val="FFFF00"/>
                </a:solidFill>
                <a:effectLst/>
                <a:latin typeface="Arial" pitchFamily="34" charset="0"/>
              </a:rPr>
              <a:t>và cán bộ công đoàn chuyên trách hưởng lương từ ngân sách công đoàn</a:t>
            </a:r>
            <a:r>
              <a:rPr lang="vi-VN" sz="3000" dirty="0" smtClean="0">
                <a:effectLst/>
                <a:latin typeface="Arial" pitchFamily="34" charset="0"/>
              </a:rPr>
              <a:t> thuộc các đơn vị nêu trên.</a:t>
            </a:r>
            <a:endParaRPr lang="en-US" sz="3000" dirty="0" smtClean="0">
              <a:effectLst/>
              <a:latin typeface="Arial"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lstStyle/>
          <a:p>
            <a:pPr algn="just">
              <a:buFont typeface="Wingdings" pitchFamily="2" charset="2"/>
              <a:buNone/>
              <a:defRPr/>
            </a:pPr>
            <a:r>
              <a:rPr lang="en-US" sz="2900" dirty="0" smtClean="0">
                <a:latin typeface="Arial" charset="0"/>
              </a:rPr>
              <a:t>    </a:t>
            </a:r>
            <a:r>
              <a:rPr lang="vi-VN" sz="2600" b="1" dirty="0" smtClean="0">
                <a:latin typeface="Arial" charset="0"/>
              </a:rPr>
              <a:t>4</a:t>
            </a:r>
            <a:r>
              <a:rPr lang="en-US" sz="2600" b="1" dirty="0" smtClean="0">
                <a:latin typeface="Arial" charset="0"/>
              </a:rPr>
              <a:t>.5</a:t>
            </a:r>
            <a:r>
              <a:rPr lang="vi-VN" sz="2600" b="1" dirty="0" smtClean="0">
                <a:latin typeface="Arial" charset="0"/>
              </a:rPr>
              <a:t>.Đối với các hội </a:t>
            </a:r>
            <a:r>
              <a:rPr lang="en-US" sz="2600" b="1" dirty="0" err="1" smtClean="0">
                <a:latin typeface="Arial" charset="0"/>
              </a:rPr>
              <a:t>cấp</a:t>
            </a:r>
            <a:r>
              <a:rPr lang="en-US" sz="2600" b="1" dirty="0" smtClean="0">
                <a:latin typeface="Arial" charset="0"/>
              </a:rPr>
              <a:t> </a:t>
            </a:r>
            <a:r>
              <a:rPr lang="en-US" sz="2600" b="1" dirty="0" err="1" smtClean="0">
                <a:latin typeface="Arial" charset="0"/>
              </a:rPr>
              <a:t>thành</a:t>
            </a:r>
            <a:r>
              <a:rPr lang="en-US" sz="2600" b="1" dirty="0" smtClean="0">
                <a:latin typeface="Arial" charset="0"/>
              </a:rPr>
              <a:t> </a:t>
            </a:r>
            <a:r>
              <a:rPr lang="en-US" sz="2600" b="1" dirty="0" err="1" smtClean="0">
                <a:latin typeface="Arial" charset="0"/>
              </a:rPr>
              <a:t>phố</a:t>
            </a:r>
            <a:r>
              <a:rPr lang="en-US" sz="2600" b="1" dirty="0" smtClean="0">
                <a:latin typeface="Arial" charset="0"/>
              </a:rPr>
              <a:t> </a:t>
            </a:r>
            <a:r>
              <a:rPr lang="vi-VN" sz="2600" b="1" dirty="0" smtClean="0">
                <a:latin typeface="Arial" charset="0"/>
              </a:rPr>
              <a:t>và </a:t>
            </a:r>
            <a:r>
              <a:rPr lang="en-US" sz="2600" b="1" dirty="0" err="1" smtClean="0">
                <a:latin typeface="Arial" charset="0"/>
              </a:rPr>
              <a:t>quận</a:t>
            </a:r>
            <a:r>
              <a:rPr lang="en-US" sz="2600" b="1" dirty="0" smtClean="0">
                <a:latin typeface="Arial" charset="0"/>
              </a:rPr>
              <a:t> </a:t>
            </a:r>
            <a:r>
              <a:rPr lang="en-US" sz="2600" b="1" dirty="0" err="1" smtClean="0">
                <a:latin typeface="Arial" charset="0"/>
              </a:rPr>
              <a:t>huyện</a:t>
            </a:r>
            <a:r>
              <a:rPr lang="en-US" sz="2600" b="1" dirty="0" smtClean="0">
                <a:latin typeface="Arial" charset="0"/>
              </a:rPr>
              <a:t>:</a:t>
            </a:r>
            <a:endParaRPr lang="vi-VN" sz="2600" b="1" dirty="0" smtClean="0">
              <a:latin typeface="Arial" charset="0"/>
            </a:endParaRPr>
          </a:p>
          <a:p>
            <a:pPr algn="just">
              <a:lnSpc>
                <a:spcPct val="120000"/>
              </a:lnSpc>
              <a:buSzPct val="100000"/>
              <a:buFont typeface="Wingdings" pitchFamily="2" charset="2"/>
              <a:buChar char="§"/>
            </a:pPr>
            <a:r>
              <a:rPr lang="vi-VN" sz="2600" dirty="0" smtClean="0"/>
              <a:t>Các hội là tổ chức chính trị - xã hội - nghề nghiệp </a:t>
            </a:r>
            <a:r>
              <a:rPr lang="en-US" sz="2600" dirty="0" err="1" smtClean="0"/>
              <a:t>cấp</a:t>
            </a:r>
            <a:r>
              <a:rPr lang="en-US" sz="2600" dirty="0" smtClean="0"/>
              <a:t> </a:t>
            </a:r>
            <a:r>
              <a:rPr lang="en-US" sz="2600" dirty="0" err="1" smtClean="0"/>
              <a:t>thành</a:t>
            </a:r>
            <a:r>
              <a:rPr lang="en-US" sz="2600" dirty="0" smtClean="0"/>
              <a:t> </a:t>
            </a:r>
            <a:r>
              <a:rPr lang="en-US" sz="2600" dirty="0" err="1" smtClean="0"/>
              <a:t>phố</a:t>
            </a:r>
            <a:r>
              <a:rPr lang="vi-VN" sz="2600" dirty="0" smtClean="0"/>
              <a:t> trình </a:t>
            </a:r>
            <a:r>
              <a:rPr lang="en-US" sz="2600" dirty="0" err="1" smtClean="0"/>
              <a:t>Chủ</a:t>
            </a:r>
            <a:r>
              <a:rPr lang="en-US" sz="2600" dirty="0" smtClean="0"/>
              <a:t> </a:t>
            </a:r>
            <a:r>
              <a:rPr lang="en-US" sz="2600" dirty="0" err="1" smtClean="0"/>
              <a:t>tịch</a:t>
            </a:r>
            <a:r>
              <a:rPr lang="en-US" sz="2600" dirty="0" smtClean="0"/>
              <a:t> </a:t>
            </a:r>
            <a:r>
              <a:rPr lang="en-US" sz="2600" dirty="0" err="1" smtClean="0"/>
              <a:t>Ủy</a:t>
            </a:r>
            <a:r>
              <a:rPr lang="en-US" sz="2600" dirty="0" smtClean="0"/>
              <a:t> ban </a:t>
            </a:r>
            <a:r>
              <a:rPr lang="en-US" sz="2600" dirty="0" err="1" smtClean="0"/>
              <a:t>nhân</a:t>
            </a:r>
            <a:r>
              <a:rPr lang="en-US" sz="2600" dirty="0" smtClean="0"/>
              <a:t> </a:t>
            </a:r>
            <a:r>
              <a:rPr lang="en-US" sz="2600" dirty="0" err="1" smtClean="0"/>
              <a:t>dân</a:t>
            </a:r>
            <a:r>
              <a:rPr lang="en-US" sz="2600" dirty="0" smtClean="0"/>
              <a:t> </a:t>
            </a:r>
            <a:r>
              <a:rPr lang="en-US" sz="2600" dirty="0" err="1" smtClean="0"/>
              <a:t>thành</a:t>
            </a:r>
            <a:r>
              <a:rPr lang="en-US" sz="2600" dirty="0" smtClean="0"/>
              <a:t> </a:t>
            </a:r>
            <a:r>
              <a:rPr lang="en-US" sz="2600" dirty="0" err="1" smtClean="0"/>
              <a:t>phố</a:t>
            </a:r>
            <a:r>
              <a:rPr lang="en-US" sz="2600" dirty="0" smtClean="0"/>
              <a:t> </a:t>
            </a:r>
            <a:r>
              <a:rPr lang="en-US" sz="2600" dirty="0" err="1" smtClean="0"/>
              <a:t>xét</a:t>
            </a:r>
            <a:r>
              <a:rPr lang="en-US" sz="2600" dirty="0" smtClean="0"/>
              <a:t> </a:t>
            </a:r>
            <a:r>
              <a:rPr lang="vi-VN" sz="2600" dirty="0" smtClean="0"/>
              <a:t>khen thưởng hoặc trình cấp trên khen thưởng;</a:t>
            </a:r>
            <a:endParaRPr lang="en-US" sz="2600" dirty="0" smtClean="0"/>
          </a:p>
          <a:p>
            <a:pPr algn="just">
              <a:lnSpc>
                <a:spcPct val="120000"/>
              </a:lnSpc>
              <a:buSzPct val="100000"/>
              <a:buFont typeface="Wingdings" pitchFamily="2" charset="2"/>
              <a:buChar char="§"/>
            </a:pPr>
            <a:r>
              <a:rPr lang="vi-VN" sz="2600" dirty="0" smtClean="0"/>
              <a:t>Các hội là tổ chức xã hội - nghề nghiệp </a:t>
            </a:r>
            <a:r>
              <a:rPr lang="en-US" sz="2600" dirty="0" smtClean="0"/>
              <a:t>ở </a:t>
            </a:r>
            <a:r>
              <a:rPr lang="en-US" sz="2600" dirty="0" err="1" smtClean="0"/>
              <a:t>thành</a:t>
            </a:r>
            <a:r>
              <a:rPr lang="en-US" sz="2600" dirty="0" smtClean="0"/>
              <a:t> </a:t>
            </a:r>
            <a:r>
              <a:rPr lang="en-US" sz="2600" dirty="0" err="1" smtClean="0"/>
              <a:t>phố</a:t>
            </a:r>
            <a:r>
              <a:rPr lang="vi-VN" sz="2600" dirty="0" smtClean="0"/>
              <a:t>, do </a:t>
            </a:r>
            <a:r>
              <a:rPr lang="en-US" sz="2600" dirty="0" err="1" smtClean="0"/>
              <a:t>sở</a:t>
            </a:r>
            <a:r>
              <a:rPr lang="vi-VN" sz="2600" dirty="0" smtClean="0"/>
              <a:t> quản lý nhà nước chuyên ngành về lĩnh vực đó </a:t>
            </a:r>
            <a:r>
              <a:rPr lang="en-US" sz="2600" dirty="0" err="1" smtClean="0"/>
              <a:t>xét</a:t>
            </a:r>
            <a:r>
              <a:rPr lang="en-US" sz="2600" dirty="0" smtClean="0"/>
              <a:t> </a:t>
            </a:r>
            <a:r>
              <a:rPr lang="vi-VN" sz="2600" dirty="0" smtClean="0"/>
              <a:t>khen thưởng hoặc trình cấp trên khen thưởng;</a:t>
            </a:r>
            <a:endParaRPr lang="en-US" sz="2600" dirty="0" smtClean="0"/>
          </a:p>
          <a:p>
            <a:pPr algn="just">
              <a:lnSpc>
                <a:spcPct val="120000"/>
              </a:lnSpc>
              <a:buSzPct val="100000"/>
              <a:buFont typeface="Wingdings" pitchFamily="2" charset="2"/>
              <a:buChar char="§"/>
            </a:pPr>
            <a:r>
              <a:rPr lang="vi-VN" sz="2600" dirty="0" smtClean="0"/>
              <a:t>Các hội là tổ chức xã hội - nghề nghiệp thuộc </a:t>
            </a:r>
            <a:r>
              <a:rPr lang="en-US" sz="2600" dirty="0" err="1" smtClean="0"/>
              <a:t>quận</a:t>
            </a:r>
            <a:r>
              <a:rPr lang="en-US" sz="2600" dirty="0" smtClean="0"/>
              <a:t>, </a:t>
            </a:r>
            <a:r>
              <a:rPr lang="en-US" sz="2600" dirty="0" err="1" smtClean="0"/>
              <a:t>huyện</a:t>
            </a:r>
            <a:r>
              <a:rPr lang="en-US" sz="2600" dirty="0" smtClean="0"/>
              <a:t> </a:t>
            </a:r>
            <a:r>
              <a:rPr lang="en-US" sz="2600" dirty="0" err="1" smtClean="0"/>
              <a:t>trình</a:t>
            </a:r>
            <a:r>
              <a:rPr lang="vi-VN" sz="2600" dirty="0" smtClean="0"/>
              <a:t> Chủ tịch Ủy ban nhân dân </a:t>
            </a:r>
            <a:r>
              <a:rPr lang="en-US" sz="2600" dirty="0" err="1" smtClean="0"/>
              <a:t>quận</a:t>
            </a:r>
            <a:r>
              <a:rPr lang="en-US" sz="2600" dirty="0" smtClean="0"/>
              <a:t>, </a:t>
            </a:r>
            <a:r>
              <a:rPr lang="en-US" sz="2600" dirty="0" err="1" smtClean="0"/>
              <a:t>huyện</a:t>
            </a:r>
            <a:r>
              <a:rPr lang="en-US" sz="2600" dirty="0" smtClean="0"/>
              <a:t> </a:t>
            </a:r>
            <a:r>
              <a:rPr lang="en-US" sz="2600" dirty="0" err="1" smtClean="0"/>
              <a:t>xét</a:t>
            </a:r>
            <a:r>
              <a:rPr lang="en-US" sz="2600" dirty="0" smtClean="0"/>
              <a:t> </a:t>
            </a:r>
            <a:r>
              <a:rPr lang="vi-VN" sz="2600" dirty="0" smtClean="0"/>
              <a:t>khen thưởng hoặc trình cấp trên khen thưởng.</a:t>
            </a:r>
            <a:endParaRPr lang="en-US" sz="2600" dirty="0" smtClean="0">
              <a:latin typeface="Arial"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687"/>
            <a:ext cx="6248400" cy="560387"/>
          </a:xfrm>
        </p:spPr>
        <p:txBody>
          <a:bodyPr/>
          <a:lstStyle/>
          <a:p>
            <a:pPr algn="l">
              <a:defRPr/>
            </a:pPr>
            <a:r>
              <a:rPr lang="it-IT" sz="2800" dirty="0" smtClean="0">
                <a:solidFill>
                  <a:srgbClr val="99FF33"/>
                </a:solidFill>
              </a:rPr>
              <a:t/>
            </a:r>
            <a:br>
              <a:rPr lang="it-IT" sz="2800" dirty="0" smtClean="0">
                <a:solidFill>
                  <a:srgbClr val="99FF33"/>
                </a:solidFill>
              </a:rPr>
            </a:br>
            <a:r>
              <a:rPr lang="en-US" sz="2800" b="1" dirty="0" smtClean="0">
                <a:solidFill>
                  <a:srgbClr val="99FF33"/>
                </a:solidFill>
              </a:rPr>
              <a:t>4.6</a:t>
            </a:r>
            <a:r>
              <a:rPr lang="vi-VN" sz="2800" b="1" dirty="0" smtClean="0">
                <a:solidFill>
                  <a:srgbClr val="99FF33"/>
                </a:solidFill>
              </a:rPr>
              <a:t>. Đối với các tổ chức kinh tế</a:t>
            </a:r>
            <a:r>
              <a:rPr lang="en-US" sz="2800" b="1" dirty="0" smtClean="0">
                <a:solidFill>
                  <a:srgbClr val="99FF33"/>
                </a:solidFill>
              </a:rPr>
              <a:t>:</a:t>
            </a:r>
            <a:r>
              <a:rPr lang="vi-VN" sz="2800" dirty="0" smtClean="0">
                <a:solidFill>
                  <a:srgbClr val="99FF33"/>
                </a:solidFill>
              </a:rPr>
              <a:t/>
            </a:r>
            <a:br>
              <a:rPr lang="vi-VN" sz="2800" dirty="0" smtClean="0">
                <a:solidFill>
                  <a:srgbClr val="99FF33"/>
                </a:solidFill>
              </a:rPr>
            </a:br>
            <a:endParaRPr lang="en-US" sz="2800" dirty="0" smtClean="0">
              <a:solidFill>
                <a:srgbClr val="99FF33"/>
              </a:solidFill>
            </a:endParaRPr>
          </a:p>
        </p:txBody>
      </p:sp>
      <p:sp>
        <p:nvSpPr>
          <p:cNvPr id="3" name="Content Placeholder 2"/>
          <p:cNvSpPr>
            <a:spLocks noGrp="1"/>
          </p:cNvSpPr>
          <p:nvPr>
            <p:ph idx="1"/>
          </p:nvPr>
        </p:nvSpPr>
        <p:spPr>
          <a:xfrm>
            <a:off x="304800" y="838200"/>
            <a:ext cx="8610600" cy="5791200"/>
          </a:xfrm>
        </p:spPr>
        <p:txBody>
          <a:bodyPr/>
          <a:lstStyle/>
          <a:p>
            <a:pPr lvl="0" algn="just">
              <a:buNone/>
            </a:pPr>
            <a:r>
              <a:rPr lang="en-US" sz="2600" dirty="0" smtClean="0">
                <a:latin typeface="+mj-lt"/>
              </a:rPr>
              <a:t>a) </a:t>
            </a:r>
            <a:r>
              <a:rPr lang="en-US" sz="2600" dirty="0" err="1" smtClean="0">
                <a:latin typeface="+mj-lt"/>
              </a:rPr>
              <a:t>Đối</a:t>
            </a:r>
            <a:r>
              <a:rPr lang="en-US" sz="2600" dirty="0" smtClean="0">
                <a:latin typeface="+mj-lt"/>
              </a:rPr>
              <a:t> </a:t>
            </a:r>
            <a:r>
              <a:rPr lang="en-US" sz="2600" dirty="0" err="1" smtClean="0">
                <a:latin typeface="+mj-lt"/>
              </a:rPr>
              <a:t>với</a:t>
            </a:r>
            <a:r>
              <a:rPr lang="en-US" sz="2600" dirty="0" smtClean="0">
                <a:latin typeface="+mj-lt"/>
              </a:rPr>
              <a:t> </a:t>
            </a:r>
            <a:r>
              <a:rPr lang="en-US" sz="2600" dirty="0" err="1" smtClean="0">
                <a:latin typeface="+mj-lt"/>
              </a:rPr>
              <a:t>các</a:t>
            </a:r>
            <a:r>
              <a:rPr lang="en-US" sz="2600" dirty="0" smtClean="0">
                <a:latin typeface="+mj-lt"/>
              </a:rPr>
              <a:t> </a:t>
            </a:r>
            <a:r>
              <a:rPr lang="en-US" sz="2600" dirty="0" err="1" smtClean="0">
                <a:latin typeface="+mj-lt"/>
              </a:rPr>
              <a:t>doanh</a:t>
            </a:r>
            <a:r>
              <a:rPr lang="en-US" sz="2600" dirty="0" smtClean="0">
                <a:latin typeface="+mj-lt"/>
              </a:rPr>
              <a:t> </a:t>
            </a:r>
            <a:r>
              <a:rPr lang="en-US" sz="2600" dirty="0" err="1" smtClean="0">
                <a:latin typeface="+mj-lt"/>
              </a:rPr>
              <a:t>nghiệp</a:t>
            </a:r>
            <a:r>
              <a:rPr lang="en-US" sz="2600" dirty="0" smtClean="0">
                <a:latin typeface="+mj-lt"/>
              </a:rPr>
              <a:t> (</a:t>
            </a:r>
            <a:r>
              <a:rPr lang="en-US" sz="2600" dirty="0" err="1" smtClean="0">
                <a:latin typeface="+mj-lt"/>
              </a:rPr>
              <a:t>không</a:t>
            </a:r>
            <a:r>
              <a:rPr lang="en-US" sz="2600" dirty="0" smtClean="0">
                <a:latin typeface="+mj-lt"/>
              </a:rPr>
              <a:t> </a:t>
            </a:r>
            <a:r>
              <a:rPr lang="en-US" sz="2600" dirty="0" err="1" smtClean="0">
                <a:latin typeface="+mj-lt"/>
              </a:rPr>
              <a:t>phải</a:t>
            </a:r>
            <a:r>
              <a:rPr lang="en-US" sz="2600" dirty="0" smtClean="0">
                <a:latin typeface="+mj-lt"/>
              </a:rPr>
              <a:t> </a:t>
            </a:r>
            <a:r>
              <a:rPr lang="en-US" sz="2600" dirty="0" err="1" smtClean="0">
                <a:latin typeface="+mj-lt"/>
              </a:rPr>
              <a:t>là</a:t>
            </a:r>
            <a:r>
              <a:rPr lang="en-US" sz="2600" dirty="0" smtClean="0">
                <a:latin typeface="+mj-lt"/>
              </a:rPr>
              <a:t> </a:t>
            </a:r>
            <a:r>
              <a:rPr lang="en-US" sz="2600" dirty="0" err="1" smtClean="0">
                <a:latin typeface="+mj-lt"/>
              </a:rPr>
              <a:t>thành</a:t>
            </a:r>
            <a:r>
              <a:rPr lang="en-US" sz="2600" dirty="0" smtClean="0">
                <a:latin typeface="+mj-lt"/>
              </a:rPr>
              <a:t> </a:t>
            </a:r>
            <a:r>
              <a:rPr lang="en-US" sz="2600" dirty="0" err="1" smtClean="0">
                <a:latin typeface="+mj-lt"/>
              </a:rPr>
              <a:t>viên</a:t>
            </a:r>
            <a:r>
              <a:rPr lang="en-US" sz="2600" dirty="0" smtClean="0">
                <a:latin typeface="+mj-lt"/>
              </a:rPr>
              <a:t> </a:t>
            </a:r>
            <a:r>
              <a:rPr lang="en-US" sz="2600" dirty="0" err="1" smtClean="0">
                <a:latin typeface="+mj-lt"/>
              </a:rPr>
              <a:t>của</a:t>
            </a:r>
            <a:r>
              <a:rPr lang="en-US" sz="2600" dirty="0" smtClean="0">
                <a:latin typeface="+mj-lt"/>
              </a:rPr>
              <a:t> </a:t>
            </a:r>
            <a:r>
              <a:rPr lang="en-US" sz="2600" dirty="0" err="1" smtClean="0">
                <a:latin typeface="+mj-lt"/>
              </a:rPr>
              <a:t>các</a:t>
            </a:r>
            <a:r>
              <a:rPr lang="en-US" sz="2600" dirty="0" smtClean="0">
                <a:latin typeface="+mj-lt"/>
              </a:rPr>
              <a:t> </a:t>
            </a:r>
            <a:r>
              <a:rPr lang="en-US" sz="2600" dirty="0" err="1" smtClean="0">
                <a:latin typeface="+mj-lt"/>
              </a:rPr>
              <a:t>công</a:t>
            </a:r>
            <a:r>
              <a:rPr lang="en-US" sz="2600" dirty="0" smtClean="0">
                <a:latin typeface="+mj-lt"/>
              </a:rPr>
              <a:t> </a:t>
            </a:r>
            <a:r>
              <a:rPr lang="en-US" sz="2600" dirty="0" err="1" smtClean="0">
                <a:latin typeface="+mj-lt"/>
              </a:rPr>
              <a:t>ty</a:t>
            </a:r>
            <a:r>
              <a:rPr lang="en-US" sz="2600" dirty="0" smtClean="0">
                <a:latin typeface="+mj-lt"/>
              </a:rPr>
              <a:t>, </a:t>
            </a:r>
            <a:r>
              <a:rPr lang="en-US" sz="2600" dirty="0" err="1" smtClean="0">
                <a:latin typeface="+mj-lt"/>
              </a:rPr>
              <a:t>tổng</a:t>
            </a:r>
            <a:r>
              <a:rPr lang="en-US" sz="2600" dirty="0" smtClean="0">
                <a:latin typeface="+mj-lt"/>
              </a:rPr>
              <a:t> </a:t>
            </a:r>
            <a:r>
              <a:rPr lang="en-US" sz="2600" dirty="0" err="1" smtClean="0">
                <a:latin typeface="+mj-lt"/>
              </a:rPr>
              <a:t>công</a:t>
            </a:r>
            <a:r>
              <a:rPr lang="en-US" sz="2600" dirty="0" smtClean="0">
                <a:latin typeface="+mj-lt"/>
              </a:rPr>
              <a:t> </a:t>
            </a:r>
            <a:r>
              <a:rPr lang="en-US" sz="2600" dirty="0" err="1" smtClean="0">
                <a:latin typeface="+mj-lt"/>
              </a:rPr>
              <a:t>ty</a:t>
            </a:r>
            <a:r>
              <a:rPr lang="en-US" sz="2600" dirty="0" smtClean="0">
                <a:latin typeface="+mj-lt"/>
              </a:rPr>
              <a:t> </a:t>
            </a:r>
            <a:r>
              <a:rPr lang="en-US" sz="2600" dirty="0" err="1" smtClean="0">
                <a:latin typeface="+mj-lt"/>
              </a:rPr>
              <a:t>thuộc</a:t>
            </a:r>
            <a:r>
              <a:rPr lang="en-US" sz="2600" dirty="0" smtClean="0">
                <a:latin typeface="+mj-lt"/>
              </a:rPr>
              <a:t> </a:t>
            </a:r>
            <a:r>
              <a:rPr lang="en-US" sz="2600" dirty="0" err="1" smtClean="0">
                <a:latin typeface="+mj-lt"/>
              </a:rPr>
              <a:t>thành</a:t>
            </a:r>
            <a:r>
              <a:rPr lang="en-US" sz="2600" dirty="0" smtClean="0">
                <a:latin typeface="+mj-lt"/>
              </a:rPr>
              <a:t> </a:t>
            </a:r>
            <a:r>
              <a:rPr lang="en-US" sz="2600" dirty="0" err="1" smtClean="0">
                <a:latin typeface="+mj-lt"/>
              </a:rPr>
              <a:t>phố</a:t>
            </a:r>
            <a:r>
              <a:rPr lang="en-US" sz="2600" dirty="0" smtClean="0">
                <a:latin typeface="+mj-lt"/>
              </a:rPr>
              <a:t>) </a:t>
            </a:r>
            <a:r>
              <a:rPr lang="en-US" sz="2600" dirty="0" err="1" smtClean="0">
                <a:latin typeface="+mj-lt"/>
              </a:rPr>
              <a:t>đóng</a:t>
            </a:r>
            <a:r>
              <a:rPr lang="en-US" sz="2600" dirty="0" smtClean="0">
                <a:latin typeface="+mj-lt"/>
              </a:rPr>
              <a:t> </a:t>
            </a:r>
            <a:r>
              <a:rPr lang="en-US" sz="2600" dirty="0" err="1" smtClean="0">
                <a:latin typeface="+mj-lt"/>
              </a:rPr>
              <a:t>trên</a:t>
            </a:r>
            <a:r>
              <a:rPr lang="en-US" sz="2600" dirty="0" smtClean="0">
                <a:latin typeface="+mj-lt"/>
              </a:rPr>
              <a:t> </a:t>
            </a:r>
            <a:r>
              <a:rPr lang="en-US" sz="2600" dirty="0" err="1" smtClean="0">
                <a:latin typeface="+mj-lt"/>
              </a:rPr>
              <a:t>địa</a:t>
            </a:r>
            <a:r>
              <a:rPr lang="en-US" sz="2600" dirty="0" smtClean="0">
                <a:latin typeface="+mj-lt"/>
              </a:rPr>
              <a:t> </a:t>
            </a:r>
            <a:r>
              <a:rPr lang="en-US" sz="2600" dirty="0" err="1" smtClean="0">
                <a:latin typeface="+mj-lt"/>
              </a:rPr>
              <a:t>bàn</a:t>
            </a:r>
            <a:r>
              <a:rPr lang="en-US" sz="2600" dirty="0" smtClean="0">
                <a:latin typeface="+mj-lt"/>
              </a:rPr>
              <a:t> </a:t>
            </a:r>
            <a:r>
              <a:rPr lang="en-US" sz="2600" dirty="0" err="1" smtClean="0">
                <a:latin typeface="+mj-lt"/>
              </a:rPr>
              <a:t>quận</a:t>
            </a:r>
            <a:r>
              <a:rPr lang="en-US" sz="2600" dirty="0" smtClean="0">
                <a:latin typeface="+mj-lt"/>
              </a:rPr>
              <a:t>, </a:t>
            </a:r>
            <a:r>
              <a:rPr lang="en-US" sz="2600" dirty="0" err="1" smtClean="0">
                <a:latin typeface="+mj-lt"/>
              </a:rPr>
              <a:t>huyện</a:t>
            </a:r>
            <a:r>
              <a:rPr lang="en-US" sz="2600" dirty="0" smtClean="0">
                <a:latin typeface="+mj-lt"/>
              </a:rPr>
              <a:t> </a:t>
            </a:r>
            <a:r>
              <a:rPr lang="en-US" sz="2600" dirty="0" err="1" smtClean="0">
                <a:latin typeface="+mj-lt"/>
              </a:rPr>
              <a:t>nào</a:t>
            </a:r>
            <a:r>
              <a:rPr lang="en-US" sz="2600" dirty="0" smtClean="0">
                <a:latin typeface="+mj-lt"/>
              </a:rPr>
              <a:t> </a:t>
            </a:r>
            <a:r>
              <a:rPr lang="en-US" sz="2600" dirty="0" err="1" smtClean="0">
                <a:latin typeface="+mj-lt"/>
              </a:rPr>
              <a:t>sẽ</a:t>
            </a:r>
            <a:r>
              <a:rPr lang="en-US" sz="2600" dirty="0" smtClean="0">
                <a:latin typeface="+mj-lt"/>
              </a:rPr>
              <a:t> do </a:t>
            </a:r>
            <a:r>
              <a:rPr lang="en-US" sz="2600" dirty="0" err="1" smtClean="0">
                <a:latin typeface="+mj-lt"/>
              </a:rPr>
              <a:t>quận</a:t>
            </a:r>
            <a:r>
              <a:rPr lang="en-US" sz="2600" dirty="0" smtClean="0">
                <a:latin typeface="+mj-lt"/>
              </a:rPr>
              <a:t>, </a:t>
            </a:r>
            <a:r>
              <a:rPr lang="en-US" sz="2600" dirty="0" err="1" smtClean="0">
                <a:latin typeface="+mj-lt"/>
              </a:rPr>
              <a:t>huyện</a:t>
            </a:r>
            <a:r>
              <a:rPr lang="en-US" sz="2600" dirty="0" smtClean="0">
                <a:latin typeface="+mj-lt"/>
              </a:rPr>
              <a:t> </a:t>
            </a:r>
            <a:r>
              <a:rPr lang="en-US" sz="2600" dirty="0" err="1" smtClean="0">
                <a:latin typeface="+mj-lt"/>
              </a:rPr>
              <a:t>đó</a:t>
            </a:r>
            <a:r>
              <a:rPr lang="en-US" sz="2600" dirty="0" smtClean="0">
                <a:latin typeface="+mj-lt"/>
              </a:rPr>
              <a:t> </a:t>
            </a:r>
            <a:r>
              <a:rPr lang="en-US" sz="2600" dirty="0" err="1" smtClean="0">
                <a:latin typeface="+mj-lt"/>
              </a:rPr>
              <a:t>xét</a:t>
            </a:r>
            <a:r>
              <a:rPr lang="en-US" sz="2600" dirty="0" smtClean="0">
                <a:latin typeface="+mj-lt"/>
              </a:rPr>
              <a:t> </a:t>
            </a:r>
            <a:r>
              <a:rPr lang="en-US" sz="2600" dirty="0" err="1" smtClean="0">
                <a:latin typeface="+mj-lt"/>
              </a:rPr>
              <a:t>trình</a:t>
            </a:r>
            <a:r>
              <a:rPr lang="en-US" sz="2600" dirty="0" smtClean="0">
                <a:latin typeface="+mj-lt"/>
              </a:rPr>
              <a:t> </a:t>
            </a:r>
            <a:r>
              <a:rPr lang="en-US" sz="2600" dirty="0" err="1" smtClean="0">
                <a:latin typeface="+mj-lt"/>
              </a:rPr>
              <a:t>khen</a:t>
            </a:r>
            <a:r>
              <a:rPr lang="en-US" sz="2600" dirty="0" smtClean="0">
                <a:latin typeface="+mj-lt"/>
              </a:rPr>
              <a:t> </a:t>
            </a:r>
            <a:r>
              <a:rPr lang="en-US" sz="2600" dirty="0" err="1" smtClean="0">
                <a:latin typeface="+mj-lt"/>
              </a:rPr>
              <a:t>thưởng</a:t>
            </a:r>
            <a:r>
              <a:rPr lang="en-US" sz="2600" dirty="0" smtClean="0">
                <a:latin typeface="+mj-lt"/>
              </a:rPr>
              <a:t>. </a:t>
            </a:r>
          </a:p>
          <a:p>
            <a:pPr lvl="0" algn="just">
              <a:buNone/>
            </a:pPr>
            <a:r>
              <a:rPr lang="en-US" sz="2600" dirty="0" smtClean="0">
                <a:latin typeface="+mj-lt"/>
              </a:rPr>
              <a:t>b) </a:t>
            </a:r>
            <a:r>
              <a:rPr lang="en-US" sz="2600" dirty="0" err="1" smtClean="0">
                <a:latin typeface="+mj-lt"/>
              </a:rPr>
              <a:t>Đối</a:t>
            </a:r>
            <a:r>
              <a:rPr lang="en-US" sz="2600" dirty="0" smtClean="0">
                <a:latin typeface="+mj-lt"/>
              </a:rPr>
              <a:t> </a:t>
            </a:r>
            <a:r>
              <a:rPr lang="en-US" sz="2600" dirty="0" err="1" smtClean="0">
                <a:latin typeface="+mj-lt"/>
              </a:rPr>
              <a:t>với</a:t>
            </a:r>
            <a:r>
              <a:rPr lang="en-US" sz="2600" dirty="0" smtClean="0">
                <a:latin typeface="+mj-lt"/>
              </a:rPr>
              <a:t> </a:t>
            </a:r>
            <a:r>
              <a:rPr lang="en-US" sz="2600" dirty="0" err="1" smtClean="0">
                <a:latin typeface="+mj-lt"/>
              </a:rPr>
              <a:t>những</a:t>
            </a:r>
            <a:r>
              <a:rPr lang="en-US" sz="2600" dirty="0" smtClean="0">
                <a:latin typeface="+mj-lt"/>
              </a:rPr>
              <a:t> </a:t>
            </a:r>
            <a:r>
              <a:rPr lang="en-US" sz="2600" dirty="0" err="1" smtClean="0">
                <a:latin typeface="+mj-lt"/>
              </a:rPr>
              <a:t>doanh</a:t>
            </a:r>
            <a:r>
              <a:rPr lang="en-US" sz="2600" dirty="0" smtClean="0">
                <a:latin typeface="+mj-lt"/>
              </a:rPr>
              <a:t> </a:t>
            </a:r>
            <a:r>
              <a:rPr lang="en-US" sz="2600" dirty="0" err="1" smtClean="0">
                <a:latin typeface="+mj-lt"/>
              </a:rPr>
              <a:t>nghiệp</a:t>
            </a:r>
            <a:r>
              <a:rPr lang="en-US" sz="2600" dirty="0" smtClean="0">
                <a:latin typeface="+mj-lt"/>
              </a:rPr>
              <a:t> </a:t>
            </a:r>
            <a:r>
              <a:rPr lang="en-US" sz="2600" dirty="0" err="1" smtClean="0">
                <a:latin typeface="+mj-lt"/>
              </a:rPr>
              <a:t>đóng</a:t>
            </a:r>
            <a:r>
              <a:rPr lang="en-US" sz="2600" dirty="0" smtClean="0">
                <a:latin typeface="+mj-lt"/>
              </a:rPr>
              <a:t> </a:t>
            </a:r>
            <a:r>
              <a:rPr lang="en-US" sz="2600" dirty="0" err="1" smtClean="0">
                <a:latin typeface="+mj-lt"/>
              </a:rPr>
              <a:t>tại</a:t>
            </a:r>
            <a:r>
              <a:rPr lang="en-US" sz="2600" dirty="0" smtClean="0">
                <a:latin typeface="+mj-lt"/>
              </a:rPr>
              <a:t> </a:t>
            </a:r>
            <a:r>
              <a:rPr lang="en-US" sz="2600" dirty="0" err="1" smtClean="0">
                <a:latin typeface="+mj-lt"/>
              </a:rPr>
              <a:t>các</a:t>
            </a:r>
            <a:r>
              <a:rPr lang="en-US" sz="2600" dirty="0" smtClean="0">
                <a:latin typeface="+mj-lt"/>
              </a:rPr>
              <a:t> </a:t>
            </a:r>
            <a:r>
              <a:rPr lang="en-US" sz="2600" dirty="0" err="1" smtClean="0">
                <a:latin typeface="+mj-lt"/>
              </a:rPr>
              <a:t>khu</a:t>
            </a:r>
            <a:r>
              <a:rPr lang="en-US" sz="2600" dirty="0" smtClean="0">
                <a:latin typeface="+mj-lt"/>
              </a:rPr>
              <a:t> </a:t>
            </a:r>
            <a:r>
              <a:rPr lang="en-US" sz="2600" dirty="0" err="1" smtClean="0">
                <a:latin typeface="+mj-lt"/>
              </a:rPr>
              <a:t>chế</a:t>
            </a:r>
            <a:r>
              <a:rPr lang="en-US" sz="2600" dirty="0" smtClean="0">
                <a:latin typeface="+mj-lt"/>
              </a:rPr>
              <a:t> </a:t>
            </a:r>
            <a:r>
              <a:rPr lang="en-US" sz="2600" dirty="0" err="1" smtClean="0">
                <a:latin typeface="+mj-lt"/>
              </a:rPr>
              <a:t>xuất</a:t>
            </a:r>
            <a:r>
              <a:rPr lang="en-US" sz="2600" dirty="0" smtClean="0">
                <a:latin typeface="+mj-lt"/>
              </a:rPr>
              <a:t>, </a:t>
            </a:r>
            <a:r>
              <a:rPr lang="en-US" sz="2600" dirty="0" err="1" smtClean="0">
                <a:latin typeface="+mj-lt"/>
              </a:rPr>
              <a:t>khu</a:t>
            </a:r>
            <a:r>
              <a:rPr lang="en-US" sz="2600" dirty="0" smtClean="0">
                <a:latin typeface="+mj-lt"/>
              </a:rPr>
              <a:t> </a:t>
            </a:r>
            <a:r>
              <a:rPr lang="en-US" sz="2600" dirty="0" err="1" smtClean="0">
                <a:latin typeface="+mj-lt"/>
              </a:rPr>
              <a:t>công</a:t>
            </a:r>
            <a:r>
              <a:rPr lang="en-US" sz="2600" dirty="0" smtClean="0">
                <a:latin typeface="+mj-lt"/>
              </a:rPr>
              <a:t> </a:t>
            </a:r>
            <a:r>
              <a:rPr lang="en-US" sz="2600" dirty="0" err="1" smtClean="0">
                <a:latin typeface="+mj-lt"/>
              </a:rPr>
              <a:t>nghiệp</a:t>
            </a:r>
            <a:r>
              <a:rPr lang="en-US" sz="2600" dirty="0" smtClean="0">
                <a:latin typeface="+mj-lt"/>
              </a:rPr>
              <a:t> </a:t>
            </a:r>
            <a:r>
              <a:rPr lang="en-US" sz="2600" dirty="0" err="1" smtClean="0">
                <a:latin typeface="+mj-lt"/>
              </a:rPr>
              <a:t>thì</a:t>
            </a:r>
            <a:r>
              <a:rPr lang="en-US" sz="2600" dirty="0" smtClean="0">
                <a:latin typeface="+mj-lt"/>
              </a:rPr>
              <a:t> do Ban </a:t>
            </a:r>
            <a:r>
              <a:rPr lang="en-US" sz="2600" dirty="0" err="1" smtClean="0">
                <a:latin typeface="+mj-lt"/>
              </a:rPr>
              <a:t>Quản</a:t>
            </a:r>
            <a:r>
              <a:rPr lang="en-US" sz="2600" dirty="0" smtClean="0">
                <a:latin typeface="+mj-lt"/>
              </a:rPr>
              <a:t> </a:t>
            </a:r>
            <a:r>
              <a:rPr lang="en-US" sz="2600" dirty="0" err="1" smtClean="0">
                <a:latin typeface="+mj-lt"/>
              </a:rPr>
              <a:t>lý</a:t>
            </a:r>
            <a:r>
              <a:rPr lang="en-US" sz="2600" dirty="0" smtClean="0">
                <a:latin typeface="+mj-lt"/>
              </a:rPr>
              <a:t> </a:t>
            </a:r>
            <a:r>
              <a:rPr lang="en-US" sz="2600" dirty="0" err="1" smtClean="0">
                <a:latin typeface="+mj-lt"/>
              </a:rPr>
              <a:t>các</a:t>
            </a:r>
            <a:r>
              <a:rPr lang="en-US" sz="2600" dirty="0" smtClean="0">
                <a:latin typeface="+mj-lt"/>
              </a:rPr>
              <a:t> </a:t>
            </a:r>
            <a:r>
              <a:rPr lang="en-US" sz="2600" dirty="0" err="1" smtClean="0">
                <a:latin typeface="+mj-lt"/>
              </a:rPr>
              <a:t>khu</a:t>
            </a:r>
            <a:r>
              <a:rPr lang="en-US" sz="2600" dirty="0" smtClean="0">
                <a:latin typeface="+mj-lt"/>
              </a:rPr>
              <a:t> </a:t>
            </a:r>
            <a:r>
              <a:rPr lang="en-US" sz="2600" dirty="0" err="1" smtClean="0">
                <a:latin typeface="+mj-lt"/>
              </a:rPr>
              <a:t>chế</a:t>
            </a:r>
            <a:r>
              <a:rPr lang="en-US" sz="2600" dirty="0" smtClean="0">
                <a:latin typeface="+mj-lt"/>
              </a:rPr>
              <a:t> </a:t>
            </a:r>
            <a:r>
              <a:rPr lang="en-US" sz="2600" dirty="0" err="1" smtClean="0">
                <a:latin typeface="+mj-lt"/>
              </a:rPr>
              <a:t>xuất</a:t>
            </a:r>
            <a:r>
              <a:rPr lang="en-US" sz="2600" dirty="0" smtClean="0">
                <a:latin typeface="+mj-lt"/>
              </a:rPr>
              <a:t> </a:t>
            </a:r>
            <a:r>
              <a:rPr lang="en-US" sz="2600" dirty="0" err="1" smtClean="0">
                <a:latin typeface="+mj-lt"/>
              </a:rPr>
              <a:t>và</a:t>
            </a:r>
            <a:r>
              <a:rPr lang="en-US" sz="2600" dirty="0" smtClean="0">
                <a:latin typeface="+mj-lt"/>
              </a:rPr>
              <a:t> </a:t>
            </a:r>
            <a:r>
              <a:rPr lang="en-US" sz="2600" dirty="0" err="1" smtClean="0">
                <a:latin typeface="+mj-lt"/>
              </a:rPr>
              <a:t>công</a:t>
            </a:r>
            <a:r>
              <a:rPr lang="en-US" sz="2600" dirty="0" smtClean="0">
                <a:latin typeface="+mj-lt"/>
              </a:rPr>
              <a:t> </a:t>
            </a:r>
            <a:r>
              <a:rPr lang="en-US" sz="2600" dirty="0" err="1" smtClean="0">
                <a:latin typeface="+mj-lt"/>
              </a:rPr>
              <a:t>nghiệp</a:t>
            </a:r>
            <a:r>
              <a:rPr lang="en-US" sz="2600" dirty="0" smtClean="0">
                <a:latin typeface="+mj-lt"/>
              </a:rPr>
              <a:t> </a:t>
            </a:r>
            <a:r>
              <a:rPr lang="en-US" sz="2600" dirty="0" err="1" smtClean="0">
                <a:latin typeface="+mj-lt"/>
              </a:rPr>
              <a:t>thành</a:t>
            </a:r>
            <a:r>
              <a:rPr lang="en-US" sz="2600" dirty="0" smtClean="0">
                <a:latin typeface="+mj-lt"/>
              </a:rPr>
              <a:t> </a:t>
            </a:r>
            <a:r>
              <a:rPr lang="en-US" sz="2600" dirty="0" err="1" smtClean="0">
                <a:latin typeface="+mj-lt"/>
              </a:rPr>
              <a:t>phố</a:t>
            </a:r>
            <a:r>
              <a:rPr lang="en-US" sz="2600" dirty="0" smtClean="0">
                <a:latin typeface="+mj-lt"/>
              </a:rPr>
              <a:t> </a:t>
            </a:r>
            <a:r>
              <a:rPr lang="en-US" sz="2600" dirty="0" err="1" smtClean="0">
                <a:latin typeface="+mj-lt"/>
              </a:rPr>
              <a:t>xét</a:t>
            </a:r>
            <a:r>
              <a:rPr lang="en-US" sz="2600" dirty="0" smtClean="0">
                <a:latin typeface="+mj-lt"/>
              </a:rPr>
              <a:t> </a:t>
            </a:r>
            <a:r>
              <a:rPr lang="en-US" sz="2600" dirty="0" err="1" smtClean="0">
                <a:latin typeface="+mj-lt"/>
              </a:rPr>
              <a:t>trình</a:t>
            </a:r>
            <a:r>
              <a:rPr lang="en-US" sz="2600" dirty="0" smtClean="0">
                <a:latin typeface="+mj-lt"/>
              </a:rPr>
              <a:t> </a:t>
            </a:r>
            <a:r>
              <a:rPr lang="en-US" sz="2600" dirty="0" err="1" smtClean="0">
                <a:latin typeface="+mj-lt"/>
              </a:rPr>
              <a:t>khen</a:t>
            </a:r>
            <a:r>
              <a:rPr lang="en-US" sz="2600" dirty="0" smtClean="0">
                <a:latin typeface="+mj-lt"/>
              </a:rPr>
              <a:t> </a:t>
            </a:r>
            <a:r>
              <a:rPr lang="en-US" sz="2600" dirty="0" err="1" smtClean="0">
                <a:latin typeface="+mj-lt"/>
              </a:rPr>
              <a:t>thưởng</a:t>
            </a:r>
            <a:r>
              <a:rPr lang="en-US" sz="2600" dirty="0" smtClean="0">
                <a:latin typeface="+mj-lt"/>
              </a:rPr>
              <a:t>.</a:t>
            </a:r>
          </a:p>
          <a:p>
            <a:pPr lvl="0" algn="just">
              <a:buNone/>
            </a:pPr>
            <a:r>
              <a:rPr lang="en-US" sz="2600" dirty="0" smtClean="0">
                <a:latin typeface="+mj-lt"/>
              </a:rPr>
              <a:t>c) </a:t>
            </a:r>
            <a:r>
              <a:rPr lang="vi-VN" sz="2600" dirty="0" smtClean="0">
                <a:latin typeface="+mj-lt"/>
              </a:rPr>
              <a:t>Đối với doanh nghiệp do </a:t>
            </a:r>
            <a:r>
              <a:rPr lang="en-US" sz="2600" dirty="0" err="1" smtClean="0">
                <a:latin typeface="+mj-lt"/>
              </a:rPr>
              <a:t>thành</a:t>
            </a:r>
            <a:r>
              <a:rPr lang="en-US" sz="2600" dirty="0" smtClean="0">
                <a:latin typeface="+mj-lt"/>
              </a:rPr>
              <a:t> </a:t>
            </a:r>
            <a:r>
              <a:rPr lang="en-US" sz="2600" dirty="0" err="1" smtClean="0">
                <a:latin typeface="+mj-lt"/>
              </a:rPr>
              <a:t>phố</a:t>
            </a:r>
            <a:r>
              <a:rPr lang="vi-VN" sz="2600" dirty="0" smtClean="0">
                <a:latin typeface="+mj-lt"/>
              </a:rPr>
              <a:t> nắm giữ trên 50% vốn điều lệ: </a:t>
            </a:r>
            <a:r>
              <a:rPr lang="en-US" sz="2600" dirty="0" smtClean="0">
                <a:latin typeface="+mj-lt"/>
              </a:rPr>
              <a:t>Do </a:t>
            </a:r>
            <a:r>
              <a:rPr lang="en-US" sz="2600" dirty="0" err="1" smtClean="0">
                <a:latin typeface="+mj-lt"/>
              </a:rPr>
              <a:t>Công</a:t>
            </a:r>
            <a:r>
              <a:rPr lang="en-US" sz="2600" dirty="0" smtClean="0">
                <a:latin typeface="+mj-lt"/>
              </a:rPr>
              <a:t> </a:t>
            </a:r>
            <a:r>
              <a:rPr lang="en-US" sz="2600" dirty="0" err="1" smtClean="0">
                <a:latin typeface="+mj-lt"/>
              </a:rPr>
              <a:t>ty</a:t>
            </a:r>
            <a:r>
              <a:rPr lang="en-US" sz="2600" dirty="0" smtClean="0">
                <a:latin typeface="+mj-lt"/>
              </a:rPr>
              <a:t>, </a:t>
            </a:r>
            <a:r>
              <a:rPr lang="en-US" sz="2600" dirty="0" err="1" smtClean="0">
                <a:latin typeface="+mj-lt"/>
              </a:rPr>
              <a:t>Tổng</a:t>
            </a:r>
            <a:r>
              <a:rPr lang="en-US" sz="2600" dirty="0" smtClean="0">
                <a:latin typeface="+mj-lt"/>
              </a:rPr>
              <a:t> </a:t>
            </a:r>
            <a:r>
              <a:rPr lang="en-US" sz="2600" dirty="0" err="1" smtClean="0">
                <a:latin typeface="+mj-lt"/>
              </a:rPr>
              <a:t>công</a:t>
            </a:r>
            <a:r>
              <a:rPr lang="en-US" sz="2600" dirty="0" smtClean="0">
                <a:latin typeface="+mj-lt"/>
              </a:rPr>
              <a:t> </a:t>
            </a:r>
            <a:r>
              <a:rPr lang="en-US" sz="2600" dirty="0" err="1" smtClean="0">
                <a:latin typeface="+mj-lt"/>
              </a:rPr>
              <a:t>ty</a:t>
            </a:r>
            <a:r>
              <a:rPr lang="en-US" sz="2600" dirty="0" smtClean="0">
                <a:latin typeface="+mj-lt"/>
              </a:rPr>
              <a:t> </a:t>
            </a:r>
            <a:r>
              <a:rPr lang="en-US" sz="2600" dirty="0" err="1" smtClean="0">
                <a:latin typeface="+mj-lt"/>
              </a:rPr>
              <a:t>thuộc</a:t>
            </a:r>
            <a:r>
              <a:rPr lang="en-US" sz="2600" dirty="0" smtClean="0">
                <a:latin typeface="+mj-lt"/>
              </a:rPr>
              <a:t> </a:t>
            </a:r>
            <a:r>
              <a:rPr lang="en-US" sz="2600" dirty="0" err="1" smtClean="0">
                <a:latin typeface="+mj-lt"/>
              </a:rPr>
              <a:t>thành</a:t>
            </a:r>
            <a:r>
              <a:rPr lang="en-US" sz="2600" dirty="0" smtClean="0">
                <a:latin typeface="+mj-lt"/>
              </a:rPr>
              <a:t> </a:t>
            </a:r>
            <a:r>
              <a:rPr lang="en-US" sz="2600" dirty="0" err="1" smtClean="0">
                <a:latin typeface="+mj-lt"/>
              </a:rPr>
              <a:t>phố</a:t>
            </a:r>
            <a:r>
              <a:rPr lang="en-US" sz="2600" dirty="0" smtClean="0">
                <a:latin typeface="+mj-lt"/>
              </a:rPr>
              <a:t> </a:t>
            </a:r>
            <a:r>
              <a:rPr lang="en-US" sz="2600" dirty="0" err="1" smtClean="0">
                <a:latin typeface="+mj-lt"/>
              </a:rPr>
              <a:t>xét</a:t>
            </a:r>
            <a:r>
              <a:rPr lang="vi-VN" sz="2600" dirty="0" smtClean="0">
                <a:latin typeface="+mj-lt"/>
              </a:rPr>
              <a:t> khen thưởng hoặc trình cấp trên khen thưởng;</a:t>
            </a:r>
            <a:endParaRPr lang="en-US" sz="2600" dirty="0" smtClean="0">
              <a:latin typeface="+mj-lt"/>
            </a:endParaRPr>
          </a:p>
          <a:p>
            <a:pPr algn="just">
              <a:buNone/>
            </a:pPr>
            <a:r>
              <a:rPr lang="en-US" sz="2600" dirty="0" smtClean="0">
                <a:latin typeface="+mj-lt"/>
              </a:rPr>
              <a:t>d) </a:t>
            </a:r>
            <a:r>
              <a:rPr lang="vi-VN" sz="2600" dirty="0" smtClean="0">
                <a:latin typeface="+mj-lt"/>
              </a:rPr>
              <a:t>Đối với doanh nghiệp do </a:t>
            </a:r>
            <a:r>
              <a:rPr lang="en-US" sz="2600" dirty="0" err="1" smtClean="0">
                <a:latin typeface="+mj-lt"/>
              </a:rPr>
              <a:t>thành</a:t>
            </a:r>
            <a:r>
              <a:rPr lang="en-US" sz="2600" dirty="0" smtClean="0">
                <a:latin typeface="+mj-lt"/>
              </a:rPr>
              <a:t> </a:t>
            </a:r>
            <a:r>
              <a:rPr lang="en-US" sz="2600" dirty="0" err="1" smtClean="0">
                <a:latin typeface="+mj-lt"/>
              </a:rPr>
              <a:t>phố</a:t>
            </a:r>
            <a:r>
              <a:rPr lang="vi-VN" sz="2600" dirty="0" smtClean="0">
                <a:latin typeface="+mj-lt"/>
              </a:rPr>
              <a:t> nắm giữ dưới 50% vốn điều lệ: </a:t>
            </a:r>
            <a:r>
              <a:rPr lang="en-US" sz="2600" dirty="0" smtClean="0">
                <a:latin typeface="+mj-lt"/>
              </a:rPr>
              <a:t>T</a:t>
            </a:r>
            <a:r>
              <a:rPr lang="vi-VN" sz="2600" dirty="0" smtClean="0">
                <a:latin typeface="+mj-lt"/>
              </a:rPr>
              <a:t>uyến trình khen thưởng thực hiện theo quy định tại </a:t>
            </a:r>
            <a:r>
              <a:rPr lang="en-US" sz="2600" dirty="0" smtClean="0">
                <a:latin typeface="+mj-lt"/>
              </a:rPr>
              <a:t>Đ</a:t>
            </a:r>
            <a:r>
              <a:rPr lang="vi-VN" sz="2600" dirty="0" smtClean="0">
                <a:latin typeface="+mj-lt"/>
              </a:rPr>
              <a:t>iểm a </a:t>
            </a:r>
            <a:r>
              <a:rPr lang="en-US" sz="2600" dirty="0" err="1" smtClean="0">
                <a:latin typeface="+mj-lt"/>
              </a:rPr>
              <a:t>hoặc</a:t>
            </a:r>
            <a:r>
              <a:rPr lang="en-US" sz="2600" dirty="0" smtClean="0">
                <a:latin typeface="+mj-lt"/>
              </a:rPr>
              <a:t> </a:t>
            </a:r>
            <a:r>
              <a:rPr lang="en-US" sz="2600" dirty="0" err="1" smtClean="0">
                <a:latin typeface="+mj-lt"/>
              </a:rPr>
              <a:t>Điểm</a:t>
            </a:r>
            <a:r>
              <a:rPr lang="en-US" sz="2600" dirty="0" smtClean="0">
                <a:latin typeface="+mj-lt"/>
              </a:rPr>
              <a:t> c </a:t>
            </a:r>
            <a:r>
              <a:rPr lang="vi-VN" sz="2600" dirty="0" smtClean="0">
                <a:latin typeface="+mj-lt"/>
              </a:rPr>
              <a:t>khoản này</a:t>
            </a:r>
            <a:r>
              <a:rPr lang="en-US" sz="2600" dirty="0" smtClean="0">
                <a:latin typeface="+mj-lt"/>
              </a:rPr>
              <a:t> (do </a:t>
            </a:r>
            <a:r>
              <a:rPr lang="en-US" sz="2600" dirty="0" err="1" smtClean="0">
                <a:latin typeface="+mj-lt"/>
              </a:rPr>
              <a:t>doanh</a:t>
            </a:r>
            <a:r>
              <a:rPr lang="en-US" sz="2600" dirty="0" smtClean="0">
                <a:latin typeface="+mj-lt"/>
              </a:rPr>
              <a:t> </a:t>
            </a:r>
            <a:r>
              <a:rPr lang="en-US" sz="2600" dirty="0" err="1" smtClean="0">
                <a:latin typeface="+mj-lt"/>
              </a:rPr>
              <a:t>nghiệp</a:t>
            </a:r>
            <a:r>
              <a:rPr lang="en-US" sz="2600" dirty="0" smtClean="0">
                <a:latin typeface="+mj-lt"/>
              </a:rPr>
              <a:t> </a:t>
            </a:r>
            <a:r>
              <a:rPr lang="en-US" sz="2600" dirty="0" err="1" smtClean="0">
                <a:latin typeface="+mj-lt"/>
              </a:rPr>
              <a:t>đó</a:t>
            </a:r>
            <a:r>
              <a:rPr lang="en-US" sz="2600" dirty="0" smtClean="0">
                <a:latin typeface="+mj-lt"/>
              </a:rPr>
              <a:t> </a:t>
            </a:r>
            <a:r>
              <a:rPr lang="en-US" sz="2600" dirty="0" err="1" smtClean="0">
                <a:latin typeface="+mj-lt"/>
              </a:rPr>
              <a:t>xem</a:t>
            </a:r>
            <a:r>
              <a:rPr lang="en-US" sz="2600" dirty="0" smtClean="0">
                <a:latin typeface="+mj-lt"/>
              </a:rPr>
              <a:t> </a:t>
            </a:r>
            <a:r>
              <a:rPr lang="en-US" sz="2600" dirty="0" err="1" smtClean="0">
                <a:latin typeface="+mj-lt"/>
              </a:rPr>
              <a:t>xét</a:t>
            </a:r>
            <a:r>
              <a:rPr lang="en-US" sz="2600" dirty="0" smtClean="0">
                <a:latin typeface="+mj-lt"/>
              </a:rPr>
              <a:t> </a:t>
            </a:r>
            <a:r>
              <a:rPr lang="en-US" sz="2600" dirty="0" err="1" smtClean="0">
                <a:latin typeface="+mj-lt"/>
              </a:rPr>
              <a:t>quyết</a:t>
            </a:r>
            <a:r>
              <a:rPr lang="en-US" sz="2600" dirty="0" smtClean="0">
                <a:latin typeface="+mj-lt"/>
              </a:rPr>
              <a:t> </a:t>
            </a:r>
            <a:r>
              <a:rPr lang="en-US" sz="2600" dirty="0" err="1" smtClean="0">
                <a:latin typeface="+mj-lt"/>
              </a:rPr>
              <a:t>định</a:t>
            </a:r>
            <a:r>
              <a:rPr lang="en-US" sz="2600" dirty="0" smtClean="0">
                <a:latin typeface="+mj-lt"/>
              </a:rPr>
              <a:t>)</a:t>
            </a:r>
            <a:r>
              <a:rPr lang="vi-VN" sz="2600" dirty="0" smtClean="0">
                <a:latin typeface="+mj-lt"/>
              </a:rPr>
              <a:t>.</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228600" y="228600"/>
            <a:ext cx="8686800" cy="6400800"/>
          </a:xfrm>
        </p:spPr>
        <p:txBody>
          <a:bodyPr/>
          <a:lstStyle/>
          <a:p>
            <a:pPr algn="just">
              <a:buNone/>
            </a:pPr>
            <a:r>
              <a:rPr lang="en-US" sz="2500" dirty="0" smtClean="0"/>
              <a:t>4.7. </a:t>
            </a:r>
            <a:r>
              <a:rPr lang="en-US" sz="2500" dirty="0" err="1" smtClean="0"/>
              <a:t>Cấp</a:t>
            </a:r>
            <a:r>
              <a:rPr lang="en-US" sz="2500" dirty="0" smtClean="0"/>
              <a:t> </a:t>
            </a:r>
            <a:r>
              <a:rPr lang="en-US" sz="2500" dirty="0" err="1" smtClean="0"/>
              <a:t>nào</a:t>
            </a:r>
            <a:r>
              <a:rPr lang="en-US" sz="2500" dirty="0" smtClean="0"/>
              <a:t> </a:t>
            </a:r>
            <a:r>
              <a:rPr lang="en-US" sz="2500" dirty="0" err="1" smtClean="0"/>
              <a:t>chủ</a:t>
            </a:r>
            <a:r>
              <a:rPr lang="en-US" sz="2500" dirty="0" smtClean="0"/>
              <a:t> </a:t>
            </a:r>
            <a:r>
              <a:rPr lang="en-US" sz="2500" dirty="0" err="1" smtClean="0"/>
              <a:t>trì</a:t>
            </a:r>
            <a:r>
              <a:rPr lang="en-US" sz="2500" dirty="0" smtClean="0"/>
              <a:t> </a:t>
            </a:r>
            <a:r>
              <a:rPr lang="en-US" sz="2500" dirty="0" err="1" smtClean="0"/>
              <a:t>phát</a:t>
            </a:r>
            <a:r>
              <a:rPr lang="en-US" sz="2500" dirty="0" smtClean="0"/>
              <a:t> </a:t>
            </a:r>
            <a:r>
              <a:rPr lang="en-US" sz="2500" dirty="0" err="1" smtClean="0"/>
              <a:t>động</a:t>
            </a:r>
            <a:r>
              <a:rPr lang="en-US" sz="2500" dirty="0" smtClean="0"/>
              <a:t> </a:t>
            </a:r>
            <a:r>
              <a:rPr lang="en-US" sz="2500" dirty="0" err="1" smtClean="0"/>
              <a:t>các</a:t>
            </a:r>
            <a:r>
              <a:rPr lang="en-US" sz="2500" dirty="0" smtClean="0"/>
              <a:t> </a:t>
            </a:r>
            <a:r>
              <a:rPr lang="en-US" sz="2500" dirty="0" err="1" smtClean="0"/>
              <a:t>đợt</a:t>
            </a:r>
            <a:r>
              <a:rPr lang="en-US" sz="2500" dirty="0" smtClean="0"/>
              <a:t> </a:t>
            </a:r>
            <a:r>
              <a:rPr lang="en-US" sz="2500" dirty="0" err="1" smtClean="0"/>
              <a:t>thi</a:t>
            </a:r>
            <a:r>
              <a:rPr lang="en-US" sz="2500" dirty="0" smtClean="0"/>
              <a:t> </a:t>
            </a:r>
            <a:r>
              <a:rPr lang="en-US" sz="2500" dirty="0" err="1" smtClean="0"/>
              <a:t>đua</a:t>
            </a:r>
            <a:r>
              <a:rPr lang="en-US" sz="2500" dirty="0" smtClean="0"/>
              <a:t> </a:t>
            </a:r>
            <a:r>
              <a:rPr lang="en-US" sz="2500" dirty="0" err="1" smtClean="0"/>
              <a:t>theo</a:t>
            </a:r>
            <a:r>
              <a:rPr lang="en-US" sz="2500" dirty="0" smtClean="0"/>
              <a:t> </a:t>
            </a:r>
            <a:r>
              <a:rPr lang="en-US" sz="2500" dirty="0" err="1" smtClean="0"/>
              <a:t>đợt</a:t>
            </a:r>
            <a:r>
              <a:rPr lang="en-US" sz="2500" dirty="0" smtClean="0"/>
              <a:t> (</a:t>
            </a:r>
            <a:r>
              <a:rPr lang="en-US" sz="2500" dirty="0" err="1" smtClean="0"/>
              <a:t>theo</a:t>
            </a:r>
            <a:r>
              <a:rPr lang="en-US" sz="2500" dirty="0" smtClean="0"/>
              <a:t> </a:t>
            </a:r>
            <a:r>
              <a:rPr lang="en-US" sz="2500" dirty="0" err="1" smtClean="0"/>
              <a:t>chuyên</a:t>
            </a:r>
            <a:r>
              <a:rPr lang="en-US" sz="2500" dirty="0" smtClean="0"/>
              <a:t> </a:t>
            </a:r>
            <a:r>
              <a:rPr lang="en-US" sz="2500" dirty="0" err="1" smtClean="0"/>
              <a:t>đề</a:t>
            </a:r>
            <a:r>
              <a:rPr lang="en-US" sz="2500" dirty="0" smtClean="0"/>
              <a:t>) </a:t>
            </a:r>
            <a:r>
              <a:rPr lang="en-US" sz="2500" dirty="0" smtClean="0">
                <a:solidFill>
                  <a:srgbClr val="FFFF00"/>
                </a:solidFill>
              </a:rPr>
              <a:t>do </a:t>
            </a:r>
            <a:r>
              <a:rPr lang="en-US" sz="2500" dirty="0" err="1" smtClean="0">
                <a:solidFill>
                  <a:srgbClr val="FFFF00"/>
                </a:solidFill>
              </a:rPr>
              <a:t>cấp</a:t>
            </a:r>
            <a:r>
              <a:rPr lang="en-US" sz="2500" dirty="0" smtClean="0">
                <a:solidFill>
                  <a:srgbClr val="FFFF00"/>
                </a:solidFill>
              </a:rPr>
              <a:t> </a:t>
            </a:r>
            <a:r>
              <a:rPr lang="en-US" sz="2500" dirty="0" err="1" smtClean="0">
                <a:solidFill>
                  <a:srgbClr val="FFFF00"/>
                </a:solidFill>
              </a:rPr>
              <a:t>đó</a:t>
            </a:r>
            <a:r>
              <a:rPr lang="en-US" sz="2500" dirty="0" smtClean="0">
                <a:solidFill>
                  <a:srgbClr val="FFFF00"/>
                </a:solidFill>
              </a:rPr>
              <a:t> </a:t>
            </a:r>
            <a:r>
              <a:rPr lang="en-US" sz="2500" dirty="0" err="1" smtClean="0">
                <a:solidFill>
                  <a:srgbClr val="FFFF00"/>
                </a:solidFill>
              </a:rPr>
              <a:t>xét</a:t>
            </a:r>
            <a:r>
              <a:rPr lang="en-US" sz="2500" dirty="0" smtClean="0">
                <a:solidFill>
                  <a:srgbClr val="FFFF00"/>
                </a:solidFill>
              </a:rPr>
              <a:t> </a:t>
            </a:r>
            <a:r>
              <a:rPr lang="en-US" sz="2500" dirty="0" err="1" smtClean="0">
                <a:solidFill>
                  <a:srgbClr val="FFFF00"/>
                </a:solidFill>
              </a:rPr>
              <a:t>khen</a:t>
            </a:r>
            <a:r>
              <a:rPr lang="en-US" sz="2500" dirty="0" smtClean="0">
                <a:solidFill>
                  <a:srgbClr val="FFFF00"/>
                </a:solidFill>
              </a:rPr>
              <a:t> </a:t>
            </a:r>
            <a:r>
              <a:rPr lang="en-US" sz="2500" dirty="0" err="1" smtClean="0">
                <a:solidFill>
                  <a:srgbClr val="FFFF00"/>
                </a:solidFill>
              </a:rPr>
              <a:t>thưởng</a:t>
            </a:r>
            <a:r>
              <a:rPr lang="en-US" sz="2500" dirty="0" smtClean="0">
                <a:solidFill>
                  <a:srgbClr val="FFFF00"/>
                </a:solidFill>
              </a:rPr>
              <a:t> </a:t>
            </a:r>
            <a:r>
              <a:rPr lang="en-US" sz="2500" dirty="0" err="1" smtClean="0">
                <a:solidFill>
                  <a:srgbClr val="FFFF00"/>
                </a:solidFill>
              </a:rPr>
              <a:t>hoặc</a:t>
            </a:r>
            <a:r>
              <a:rPr lang="en-US" sz="2500" dirty="0" smtClean="0">
                <a:solidFill>
                  <a:srgbClr val="FFFF00"/>
                </a:solidFill>
              </a:rPr>
              <a:t> </a:t>
            </a:r>
            <a:r>
              <a:rPr lang="en-US" sz="2500" dirty="0" err="1" smtClean="0">
                <a:solidFill>
                  <a:srgbClr val="FFFF00"/>
                </a:solidFill>
              </a:rPr>
              <a:t>trình</a:t>
            </a:r>
            <a:r>
              <a:rPr lang="en-US" sz="2500" dirty="0" smtClean="0">
                <a:solidFill>
                  <a:srgbClr val="FFFF00"/>
                </a:solidFill>
              </a:rPr>
              <a:t> </a:t>
            </a:r>
            <a:r>
              <a:rPr lang="en-US" sz="2500" dirty="0" err="1" smtClean="0">
                <a:solidFill>
                  <a:srgbClr val="FFFF00"/>
                </a:solidFill>
              </a:rPr>
              <a:t>cấp</a:t>
            </a:r>
            <a:r>
              <a:rPr lang="en-US" sz="2500" dirty="0" smtClean="0">
                <a:solidFill>
                  <a:srgbClr val="FFFF00"/>
                </a:solidFill>
              </a:rPr>
              <a:t> </a:t>
            </a:r>
            <a:r>
              <a:rPr lang="en-US" sz="2500" dirty="0" err="1" smtClean="0">
                <a:solidFill>
                  <a:srgbClr val="FFFF00"/>
                </a:solidFill>
              </a:rPr>
              <a:t>trên</a:t>
            </a:r>
            <a:r>
              <a:rPr lang="en-US" sz="2500" dirty="0" smtClean="0">
                <a:solidFill>
                  <a:srgbClr val="FFFF00"/>
                </a:solidFill>
              </a:rPr>
              <a:t> </a:t>
            </a:r>
            <a:r>
              <a:rPr lang="en-US" sz="2500" dirty="0" err="1" smtClean="0">
                <a:solidFill>
                  <a:srgbClr val="FFFF00"/>
                </a:solidFill>
              </a:rPr>
              <a:t>khen</a:t>
            </a:r>
            <a:r>
              <a:rPr lang="en-US" sz="2500" dirty="0" smtClean="0">
                <a:solidFill>
                  <a:srgbClr val="FFFF00"/>
                </a:solidFill>
              </a:rPr>
              <a:t> </a:t>
            </a:r>
            <a:r>
              <a:rPr lang="en-US" sz="2500" dirty="0" err="1" smtClean="0">
                <a:solidFill>
                  <a:srgbClr val="FFFF00"/>
                </a:solidFill>
              </a:rPr>
              <a:t>thưởng</a:t>
            </a:r>
            <a:r>
              <a:rPr lang="en-US" sz="2500" dirty="0" smtClean="0">
                <a:solidFill>
                  <a:srgbClr val="FFFF00"/>
                </a:solidFill>
              </a:rPr>
              <a:t>*</a:t>
            </a:r>
            <a:r>
              <a:rPr lang="en-US" sz="2500" dirty="0" smtClean="0"/>
              <a:t>.</a:t>
            </a:r>
          </a:p>
          <a:p>
            <a:pPr algn="just">
              <a:buNone/>
            </a:pPr>
            <a:r>
              <a:rPr lang="en-US" sz="2500" dirty="0" smtClean="0"/>
              <a:t>4.8. </a:t>
            </a:r>
            <a:r>
              <a:rPr lang="en-US" sz="2500" dirty="0" err="1" smtClean="0"/>
              <a:t>Đối</a:t>
            </a:r>
            <a:r>
              <a:rPr lang="en-US" sz="2500" dirty="0" smtClean="0"/>
              <a:t> </a:t>
            </a:r>
            <a:r>
              <a:rPr lang="en-US" sz="2500" dirty="0" err="1" smtClean="0"/>
              <a:t>với</a:t>
            </a:r>
            <a:r>
              <a:rPr lang="en-US" sz="2500" dirty="0" smtClean="0"/>
              <a:t> </a:t>
            </a:r>
            <a:r>
              <a:rPr lang="en-US" sz="2500" dirty="0" err="1" smtClean="0"/>
              <a:t>các</a:t>
            </a:r>
            <a:r>
              <a:rPr lang="en-US" sz="2500" dirty="0" smtClean="0"/>
              <a:t> </a:t>
            </a:r>
            <a:r>
              <a:rPr lang="en-US" sz="2500" dirty="0" err="1" smtClean="0"/>
              <a:t>cơ</a:t>
            </a:r>
            <a:r>
              <a:rPr lang="en-US" sz="2500" dirty="0" smtClean="0"/>
              <a:t> </a:t>
            </a:r>
            <a:r>
              <a:rPr lang="en-US" sz="2500" dirty="0" err="1" smtClean="0"/>
              <a:t>quan</a:t>
            </a:r>
            <a:r>
              <a:rPr lang="en-US" sz="2500" dirty="0" smtClean="0"/>
              <a:t>, </a:t>
            </a:r>
            <a:r>
              <a:rPr lang="en-US" sz="2500" dirty="0" err="1" smtClean="0"/>
              <a:t>đơn</a:t>
            </a:r>
            <a:r>
              <a:rPr lang="en-US" sz="2500" dirty="0" smtClean="0"/>
              <a:t> </a:t>
            </a:r>
            <a:r>
              <a:rPr lang="en-US" sz="2500" dirty="0" err="1" smtClean="0"/>
              <a:t>vị</a:t>
            </a:r>
            <a:r>
              <a:rPr lang="en-US" sz="2500" dirty="0" smtClean="0"/>
              <a:t> </a:t>
            </a:r>
            <a:r>
              <a:rPr lang="en-US" sz="2500" dirty="0" err="1" smtClean="0"/>
              <a:t>và</a:t>
            </a:r>
            <a:r>
              <a:rPr lang="en-US" sz="2500" dirty="0" smtClean="0"/>
              <a:t> </a:t>
            </a:r>
            <a:r>
              <a:rPr lang="en-US" sz="2500" dirty="0" err="1" smtClean="0"/>
              <a:t>cá</a:t>
            </a:r>
            <a:r>
              <a:rPr lang="en-US" sz="2500" dirty="0" smtClean="0"/>
              <a:t> </a:t>
            </a:r>
            <a:r>
              <a:rPr lang="en-US" sz="2500" dirty="0" err="1" smtClean="0"/>
              <a:t>nhân</a:t>
            </a:r>
            <a:r>
              <a:rPr lang="en-US" sz="2500" dirty="0" smtClean="0"/>
              <a:t> (</a:t>
            </a:r>
            <a:r>
              <a:rPr lang="en-US" sz="2500" dirty="0" err="1" smtClean="0"/>
              <a:t>là</a:t>
            </a:r>
            <a:r>
              <a:rPr lang="en-US" sz="2500" dirty="0" smtClean="0"/>
              <a:t> </a:t>
            </a:r>
            <a:r>
              <a:rPr lang="en-US" sz="2500" dirty="0" err="1" smtClean="0"/>
              <a:t>người</a:t>
            </a:r>
            <a:r>
              <a:rPr lang="en-US" sz="2500" dirty="0" smtClean="0"/>
              <a:t> </a:t>
            </a:r>
            <a:r>
              <a:rPr lang="en-US" sz="2500" dirty="0" err="1" smtClean="0"/>
              <a:t>đứng</a:t>
            </a:r>
            <a:r>
              <a:rPr lang="en-US" sz="2500" dirty="0" smtClean="0"/>
              <a:t> </a:t>
            </a:r>
            <a:r>
              <a:rPr lang="en-US" sz="2500" dirty="0" err="1" smtClean="0"/>
              <a:t>đầu</a:t>
            </a:r>
            <a:r>
              <a:rPr lang="en-US" sz="2500" dirty="0" smtClean="0"/>
              <a:t>) </a:t>
            </a:r>
            <a:r>
              <a:rPr lang="en-US" sz="2500" dirty="0" err="1" smtClean="0"/>
              <a:t>của</a:t>
            </a:r>
            <a:r>
              <a:rPr lang="en-US" sz="2500" dirty="0" smtClean="0"/>
              <a:t> </a:t>
            </a:r>
            <a:r>
              <a:rPr lang="en-US" sz="2500" dirty="0" err="1" smtClean="0"/>
              <a:t>các</a:t>
            </a:r>
            <a:r>
              <a:rPr lang="en-US" sz="2500" dirty="0" smtClean="0"/>
              <a:t> </a:t>
            </a:r>
            <a:r>
              <a:rPr lang="en-US" sz="2500" dirty="0" err="1" smtClean="0"/>
              <a:t>cơ</a:t>
            </a:r>
            <a:r>
              <a:rPr lang="en-US" sz="2500" dirty="0" smtClean="0"/>
              <a:t> </a:t>
            </a:r>
            <a:r>
              <a:rPr lang="en-US" sz="2500" dirty="0" err="1" smtClean="0"/>
              <a:t>quan</a:t>
            </a:r>
            <a:r>
              <a:rPr lang="en-US" sz="2500" dirty="0" smtClean="0"/>
              <a:t>, </a:t>
            </a:r>
            <a:r>
              <a:rPr lang="en-US" sz="2500" dirty="0" err="1" smtClean="0"/>
              <a:t>đơn</a:t>
            </a:r>
            <a:r>
              <a:rPr lang="en-US" sz="2500" dirty="0" smtClean="0"/>
              <a:t> </a:t>
            </a:r>
            <a:r>
              <a:rPr lang="en-US" sz="2500" dirty="0" err="1" smtClean="0"/>
              <a:t>vị</a:t>
            </a:r>
            <a:r>
              <a:rPr lang="en-US" sz="2500" dirty="0" smtClean="0"/>
              <a:t> </a:t>
            </a:r>
            <a:r>
              <a:rPr lang="en-US" sz="2500" dirty="0" err="1" smtClean="0"/>
              <a:t>thuộc</a:t>
            </a:r>
            <a:r>
              <a:rPr lang="en-US" sz="2500" dirty="0" smtClean="0"/>
              <a:t> </a:t>
            </a:r>
            <a:r>
              <a:rPr lang="en-US" sz="2500" dirty="0" err="1" smtClean="0"/>
              <a:t>Bộ</a:t>
            </a:r>
            <a:r>
              <a:rPr lang="en-US" sz="2500" dirty="0" smtClean="0"/>
              <a:t>, </a:t>
            </a:r>
            <a:r>
              <a:rPr lang="en-US" sz="2500" dirty="0" err="1" smtClean="0"/>
              <a:t>ngành</a:t>
            </a:r>
            <a:r>
              <a:rPr lang="en-US" sz="2500" dirty="0" smtClean="0"/>
              <a:t> </a:t>
            </a:r>
            <a:r>
              <a:rPr lang="en-US" sz="2500" dirty="0" err="1" smtClean="0"/>
              <a:t>Trung</a:t>
            </a:r>
            <a:r>
              <a:rPr lang="en-US" sz="2500" dirty="0" smtClean="0"/>
              <a:t> </a:t>
            </a:r>
            <a:r>
              <a:rPr lang="en-US" sz="2500" dirty="0" err="1" smtClean="0"/>
              <a:t>ương</a:t>
            </a:r>
            <a:r>
              <a:rPr lang="en-US" sz="2500" dirty="0" smtClean="0"/>
              <a:t> </a:t>
            </a:r>
            <a:r>
              <a:rPr lang="en-US" sz="2500" dirty="0" err="1" smtClean="0"/>
              <a:t>trên</a:t>
            </a:r>
            <a:r>
              <a:rPr lang="en-US" sz="2500" dirty="0" smtClean="0"/>
              <a:t> </a:t>
            </a:r>
            <a:r>
              <a:rPr lang="en-US" sz="2500" dirty="0" err="1" smtClean="0"/>
              <a:t>địa</a:t>
            </a:r>
            <a:r>
              <a:rPr lang="en-US" sz="2500" dirty="0" smtClean="0"/>
              <a:t> </a:t>
            </a:r>
            <a:r>
              <a:rPr lang="en-US" sz="2500" dirty="0" err="1" smtClean="0"/>
              <a:t>bàn</a:t>
            </a:r>
            <a:r>
              <a:rPr lang="en-US" sz="2500" dirty="0" smtClean="0"/>
              <a:t> </a:t>
            </a:r>
            <a:r>
              <a:rPr lang="en-US" sz="2500" dirty="0" err="1" smtClean="0"/>
              <a:t>thành</a:t>
            </a:r>
            <a:r>
              <a:rPr lang="en-US" sz="2500" dirty="0" smtClean="0"/>
              <a:t> </a:t>
            </a:r>
            <a:r>
              <a:rPr lang="en-US" sz="2500" dirty="0" err="1" smtClean="0"/>
              <a:t>phố</a:t>
            </a:r>
            <a:r>
              <a:rPr lang="en-US" sz="2500" dirty="0" smtClean="0"/>
              <a:t>, </a:t>
            </a:r>
            <a:r>
              <a:rPr lang="en-US" sz="2500" dirty="0" err="1" smtClean="0"/>
              <a:t>nếu</a:t>
            </a:r>
            <a:r>
              <a:rPr lang="en-US" sz="2500" dirty="0" smtClean="0"/>
              <a:t> </a:t>
            </a:r>
            <a:r>
              <a:rPr lang="en-US" sz="2500" dirty="0" err="1" smtClean="0"/>
              <a:t>những</a:t>
            </a:r>
            <a:r>
              <a:rPr lang="en-US" sz="2500" dirty="0" smtClean="0"/>
              <a:t> </a:t>
            </a:r>
            <a:r>
              <a:rPr lang="en-US" sz="2500" dirty="0" err="1" smtClean="0"/>
              <a:t>đơn</a:t>
            </a:r>
            <a:r>
              <a:rPr lang="en-US" sz="2500" dirty="0" smtClean="0"/>
              <a:t> </a:t>
            </a:r>
            <a:r>
              <a:rPr lang="en-US" sz="2500" dirty="0" err="1" smtClean="0"/>
              <a:t>vị</a:t>
            </a:r>
            <a:r>
              <a:rPr lang="en-US" sz="2500" dirty="0" smtClean="0"/>
              <a:t> </a:t>
            </a:r>
            <a:r>
              <a:rPr lang="en-US" sz="2500" dirty="0" err="1" smtClean="0"/>
              <a:t>không</a:t>
            </a:r>
            <a:r>
              <a:rPr lang="en-US" sz="2500" dirty="0" smtClean="0"/>
              <a:t> </a:t>
            </a:r>
            <a:r>
              <a:rPr lang="en-US" sz="2500" dirty="0" err="1" smtClean="0"/>
              <a:t>có</a:t>
            </a:r>
            <a:r>
              <a:rPr lang="en-US" sz="2500" dirty="0" smtClean="0"/>
              <a:t> </a:t>
            </a:r>
            <a:r>
              <a:rPr lang="en-US" sz="2500" dirty="0" err="1" smtClean="0"/>
              <a:t>cấp</a:t>
            </a:r>
            <a:r>
              <a:rPr lang="en-US" sz="2500" dirty="0" smtClean="0"/>
              <a:t> </a:t>
            </a:r>
            <a:r>
              <a:rPr lang="en-US" sz="2500" dirty="0" err="1" smtClean="0"/>
              <a:t>trên</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trực</a:t>
            </a:r>
            <a:r>
              <a:rPr lang="en-US" sz="2500" dirty="0" smtClean="0"/>
              <a:t> </a:t>
            </a:r>
            <a:r>
              <a:rPr lang="en-US" sz="2500" dirty="0" err="1" smtClean="0"/>
              <a:t>tiếp</a:t>
            </a:r>
            <a:r>
              <a:rPr lang="en-US" sz="2500" dirty="0" smtClean="0"/>
              <a:t> </a:t>
            </a:r>
            <a:r>
              <a:rPr lang="en-US" sz="2500" dirty="0" err="1" smtClean="0"/>
              <a:t>đóng</a:t>
            </a:r>
            <a:r>
              <a:rPr lang="en-US" sz="2500" dirty="0" smtClean="0"/>
              <a:t> </a:t>
            </a:r>
            <a:r>
              <a:rPr lang="en-US" sz="2500" dirty="0" err="1" smtClean="0"/>
              <a:t>tại</a:t>
            </a:r>
            <a:r>
              <a:rPr lang="en-US" sz="2500" dirty="0" smtClean="0"/>
              <a:t> </a:t>
            </a:r>
            <a:r>
              <a:rPr lang="en-US" sz="2500" dirty="0" err="1" smtClean="0"/>
              <a:t>thành</a:t>
            </a:r>
            <a:r>
              <a:rPr lang="en-US" sz="2500" dirty="0" smtClean="0"/>
              <a:t> </a:t>
            </a:r>
            <a:r>
              <a:rPr lang="en-US" sz="2500" dirty="0" err="1" smtClean="0"/>
              <a:t>phố</a:t>
            </a:r>
            <a:r>
              <a:rPr lang="en-US" sz="2500" dirty="0" smtClean="0"/>
              <a:t> </a:t>
            </a:r>
            <a:r>
              <a:rPr lang="en-US" sz="2500" dirty="0" err="1" smtClean="0"/>
              <a:t>sẽ</a:t>
            </a:r>
            <a:r>
              <a:rPr lang="en-US" sz="2500" dirty="0" smtClean="0"/>
              <a:t> do Ban </a:t>
            </a:r>
            <a:r>
              <a:rPr lang="en-US" sz="2500" dirty="0" err="1" smtClean="0"/>
              <a:t>Thường</a:t>
            </a:r>
            <a:r>
              <a:rPr lang="en-US" sz="2500" dirty="0" smtClean="0"/>
              <a:t> </a:t>
            </a:r>
            <a:r>
              <a:rPr lang="en-US" sz="2500" dirty="0" err="1" smtClean="0"/>
              <a:t>vụ</a:t>
            </a:r>
            <a:r>
              <a:rPr lang="en-US" sz="2500" dirty="0" smtClean="0"/>
              <a:t> </a:t>
            </a:r>
            <a:r>
              <a:rPr lang="en-US" sz="2500" dirty="0" err="1" smtClean="0"/>
              <a:t>Đảng</a:t>
            </a:r>
            <a:r>
              <a:rPr lang="en-US" sz="2500" dirty="0" smtClean="0"/>
              <a:t> </a:t>
            </a:r>
            <a:r>
              <a:rPr lang="en-US" sz="2500" dirty="0" err="1" smtClean="0"/>
              <a:t>ủy</a:t>
            </a:r>
            <a:r>
              <a:rPr lang="en-US" sz="2500" dirty="0" smtClean="0"/>
              <a:t> </a:t>
            </a:r>
            <a:r>
              <a:rPr lang="en-US" sz="2500" dirty="0" err="1" smtClean="0"/>
              <a:t>Khối</a:t>
            </a:r>
            <a:r>
              <a:rPr lang="en-US" sz="2500" dirty="0" smtClean="0"/>
              <a:t> </a:t>
            </a:r>
            <a:r>
              <a:rPr lang="en-US" sz="2500" dirty="0" err="1" smtClean="0"/>
              <a:t>cơ</a:t>
            </a:r>
            <a:r>
              <a:rPr lang="en-US" sz="2500" dirty="0" smtClean="0"/>
              <a:t> </a:t>
            </a:r>
            <a:r>
              <a:rPr lang="en-US" sz="2500" dirty="0" err="1" smtClean="0"/>
              <a:t>sở</a:t>
            </a:r>
            <a:r>
              <a:rPr lang="en-US" sz="2500" dirty="0" smtClean="0"/>
              <a:t> </a:t>
            </a:r>
            <a:r>
              <a:rPr lang="en-US" sz="2500" dirty="0" err="1" smtClean="0"/>
              <a:t>của</a:t>
            </a:r>
            <a:r>
              <a:rPr lang="en-US" sz="2500" dirty="0" smtClean="0"/>
              <a:t> </a:t>
            </a:r>
            <a:r>
              <a:rPr lang="en-US" sz="2500" dirty="0" err="1" smtClean="0"/>
              <a:t>các</a:t>
            </a:r>
            <a:r>
              <a:rPr lang="en-US" sz="2500" dirty="0" smtClean="0"/>
              <a:t> </a:t>
            </a:r>
            <a:r>
              <a:rPr lang="en-US" sz="2500" dirty="0" err="1" smtClean="0"/>
              <a:t>Bộ</a:t>
            </a:r>
            <a:r>
              <a:rPr lang="en-US" sz="2500" dirty="0" smtClean="0"/>
              <a:t> </a:t>
            </a:r>
            <a:r>
              <a:rPr lang="en-US" sz="2500" dirty="0" err="1" smtClean="0"/>
              <a:t>phối</a:t>
            </a:r>
            <a:r>
              <a:rPr lang="en-US" sz="2500" dirty="0" smtClean="0"/>
              <a:t> </a:t>
            </a:r>
            <a:r>
              <a:rPr lang="en-US" sz="2500" dirty="0" err="1" smtClean="0"/>
              <a:t>hợp</a:t>
            </a:r>
            <a:r>
              <a:rPr lang="en-US" sz="2500" dirty="0" smtClean="0"/>
              <a:t> </a:t>
            </a:r>
            <a:r>
              <a:rPr lang="en-US" sz="2500" dirty="0" err="1" smtClean="0"/>
              <a:t>với</a:t>
            </a:r>
            <a:r>
              <a:rPr lang="en-US" sz="2500" dirty="0" smtClean="0"/>
              <a:t> Ban </a:t>
            </a:r>
            <a:r>
              <a:rPr lang="en-US" sz="2500" dirty="0" err="1" smtClean="0"/>
              <a:t>Thi</a:t>
            </a:r>
            <a:r>
              <a:rPr lang="en-US" sz="2500" dirty="0" smtClean="0"/>
              <a:t> </a:t>
            </a:r>
            <a:r>
              <a:rPr lang="en-US" sz="2500" dirty="0" err="1" smtClean="0"/>
              <a:t>đua</a:t>
            </a:r>
            <a:r>
              <a:rPr lang="en-US" sz="2500" dirty="0" smtClean="0"/>
              <a:t> - </a:t>
            </a:r>
            <a:r>
              <a:rPr lang="en-US" sz="2500" dirty="0" err="1" smtClean="0"/>
              <a:t>Khen</a:t>
            </a:r>
            <a:r>
              <a:rPr lang="en-US" sz="2500" dirty="0" smtClean="0"/>
              <a:t> </a:t>
            </a:r>
            <a:r>
              <a:rPr lang="en-US" sz="2500" dirty="0" err="1" smtClean="0"/>
              <a:t>thưởng</a:t>
            </a:r>
            <a:r>
              <a:rPr lang="en-US" sz="2500" dirty="0" smtClean="0"/>
              <a:t>, </a:t>
            </a:r>
            <a:r>
              <a:rPr lang="en-US" sz="2500" dirty="0" err="1" smtClean="0"/>
              <a:t>Sở</a:t>
            </a:r>
            <a:r>
              <a:rPr lang="en-US" sz="2500" dirty="0" smtClean="0"/>
              <a:t> </a:t>
            </a:r>
            <a:r>
              <a:rPr lang="en-US" sz="2500" dirty="0" err="1" smtClean="0"/>
              <a:t>Nội</a:t>
            </a:r>
            <a:r>
              <a:rPr lang="en-US" sz="2500" dirty="0" smtClean="0"/>
              <a:t> </a:t>
            </a:r>
            <a:r>
              <a:rPr lang="en-US" sz="2500" dirty="0" err="1" smtClean="0"/>
              <a:t>vụ</a:t>
            </a:r>
            <a:r>
              <a:rPr lang="en-US" sz="2500" dirty="0" smtClean="0"/>
              <a:t> </a:t>
            </a:r>
            <a:r>
              <a:rPr lang="en-US" sz="2500" dirty="0" err="1" smtClean="0"/>
              <a:t>xem</a:t>
            </a:r>
            <a:r>
              <a:rPr lang="en-US" sz="2500" dirty="0" smtClean="0"/>
              <a:t> </a:t>
            </a:r>
            <a:r>
              <a:rPr lang="en-US" sz="2500" dirty="0" err="1" smtClean="0"/>
              <a:t>xét</a:t>
            </a:r>
            <a:r>
              <a:rPr lang="en-US" sz="2500" dirty="0" smtClean="0"/>
              <a:t> </a:t>
            </a:r>
            <a:r>
              <a:rPr lang="en-US" sz="2500" dirty="0" err="1" smtClean="0"/>
              <a:t>đề</a:t>
            </a:r>
            <a:r>
              <a:rPr lang="en-US" sz="2500" dirty="0" smtClean="0"/>
              <a:t> </a:t>
            </a:r>
            <a:r>
              <a:rPr lang="en-US" sz="2500" dirty="0" err="1" smtClean="0"/>
              <a:t>xuất</a:t>
            </a:r>
            <a:r>
              <a:rPr lang="en-US" sz="2500" dirty="0" smtClean="0"/>
              <a:t> </a:t>
            </a:r>
            <a:r>
              <a:rPr lang="en-US" sz="2500" dirty="0" err="1" smtClean="0"/>
              <a:t>Ủy</a:t>
            </a:r>
            <a:r>
              <a:rPr lang="en-US" sz="2500" dirty="0" smtClean="0"/>
              <a:t> ban </a:t>
            </a:r>
            <a:r>
              <a:rPr lang="en-US" sz="2500" dirty="0" err="1" smtClean="0"/>
              <a:t>nhân</a:t>
            </a:r>
            <a:r>
              <a:rPr lang="en-US" sz="2500" dirty="0" smtClean="0"/>
              <a:t> </a:t>
            </a:r>
            <a:r>
              <a:rPr lang="en-US" sz="2500" dirty="0" err="1" smtClean="0"/>
              <a:t>dân</a:t>
            </a:r>
            <a:r>
              <a:rPr lang="en-US" sz="2500" dirty="0" smtClean="0"/>
              <a:t> </a:t>
            </a:r>
            <a:r>
              <a:rPr lang="en-US" sz="2500" dirty="0" err="1" smtClean="0"/>
              <a:t>thành</a:t>
            </a:r>
            <a:r>
              <a:rPr lang="en-US" sz="2500" dirty="0" smtClean="0"/>
              <a:t> </a:t>
            </a:r>
            <a:r>
              <a:rPr lang="en-US" sz="2500" dirty="0" err="1" smtClean="0"/>
              <a:t>phố</a:t>
            </a:r>
            <a:r>
              <a:rPr lang="en-US" sz="2500" dirty="0" smtClean="0"/>
              <a:t> </a:t>
            </a:r>
            <a:r>
              <a:rPr lang="en-US" sz="2500" dirty="0" err="1" smtClean="0"/>
              <a:t>quyết</a:t>
            </a:r>
            <a:r>
              <a:rPr lang="en-US" sz="2500" dirty="0" smtClean="0"/>
              <a:t> </a:t>
            </a:r>
            <a:r>
              <a:rPr lang="en-US" sz="2500" dirty="0" err="1" smtClean="0"/>
              <a:t>định</a:t>
            </a:r>
            <a:r>
              <a:rPr lang="en-US" sz="2500" dirty="0" smtClean="0"/>
              <a:t> </a:t>
            </a:r>
            <a:r>
              <a:rPr lang="en-US" sz="2500" dirty="0" err="1" smtClean="0"/>
              <a:t>khen</a:t>
            </a:r>
            <a:r>
              <a:rPr lang="en-US" sz="2500" dirty="0" smtClean="0"/>
              <a:t> </a:t>
            </a:r>
            <a:r>
              <a:rPr lang="en-US" sz="2500" dirty="0" err="1" smtClean="0"/>
              <a:t>thưởng</a:t>
            </a:r>
            <a:r>
              <a:rPr lang="en-US" sz="2500" dirty="0" smtClean="0"/>
              <a:t>. </a:t>
            </a:r>
            <a:r>
              <a:rPr lang="en-US" sz="2500" dirty="0" err="1" smtClean="0"/>
              <a:t>Trường</a:t>
            </a:r>
            <a:r>
              <a:rPr lang="en-US" sz="2500" dirty="0" smtClean="0"/>
              <a:t> </a:t>
            </a:r>
            <a:r>
              <a:rPr lang="en-US" sz="2500" dirty="0" err="1" smtClean="0"/>
              <a:t>hợp</a:t>
            </a:r>
            <a:r>
              <a:rPr lang="en-US" sz="2500" dirty="0" smtClean="0"/>
              <a:t> </a:t>
            </a:r>
            <a:r>
              <a:rPr lang="en-US" sz="2500" dirty="0" err="1" smtClean="0"/>
              <a:t>khen</a:t>
            </a:r>
            <a:r>
              <a:rPr lang="en-US" sz="2500" dirty="0" smtClean="0"/>
              <a:t> </a:t>
            </a:r>
            <a:r>
              <a:rPr lang="en-US" sz="2500" dirty="0" err="1" smtClean="0"/>
              <a:t>thưởng</a:t>
            </a:r>
            <a:r>
              <a:rPr lang="en-US" sz="2500" dirty="0" smtClean="0"/>
              <a:t> </a:t>
            </a:r>
            <a:r>
              <a:rPr lang="en-US" sz="2500" dirty="0" err="1" smtClean="0"/>
              <a:t>về</a:t>
            </a:r>
            <a:r>
              <a:rPr lang="en-US" sz="2500" dirty="0" smtClean="0"/>
              <a:t> </a:t>
            </a:r>
            <a:r>
              <a:rPr lang="en-US" sz="2500" dirty="0" err="1" smtClean="0"/>
              <a:t>thành</a:t>
            </a:r>
            <a:r>
              <a:rPr lang="en-US" sz="2500" dirty="0" smtClean="0"/>
              <a:t> </a:t>
            </a:r>
            <a:r>
              <a:rPr lang="en-US" sz="2500" dirty="0" err="1" smtClean="0"/>
              <a:t>tích</a:t>
            </a:r>
            <a:r>
              <a:rPr lang="en-US" sz="2500" dirty="0" smtClean="0"/>
              <a:t> </a:t>
            </a:r>
            <a:r>
              <a:rPr lang="en-US" sz="2500" dirty="0" err="1" smtClean="0"/>
              <a:t>đóng</a:t>
            </a:r>
            <a:r>
              <a:rPr lang="en-US" sz="2500" dirty="0" smtClean="0"/>
              <a:t> </a:t>
            </a:r>
            <a:r>
              <a:rPr lang="en-US" sz="2500" dirty="0" err="1" smtClean="0"/>
              <a:t>góp</a:t>
            </a:r>
            <a:r>
              <a:rPr lang="en-US" sz="2500" dirty="0" smtClean="0"/>
              <a:t> </a:t>
            </a:r>
            <a:r>
              <a:rPr lang="en-US" sz="2500" dirty="0" err="1" smtClean="0"/>
              <a:t>các</a:t>
            </a:r>
            <a:r>
              <a:rPr lang="en-US" sz="2500" dirty="0" smtClean="0"/>
              <a:t> </a:t>
            </a:r>
            <a:r>
              <a:rPr lang="en-US" sz="2500" dirty="0" err="1" smtClean="0"/>
              <a:t>phong</a:t>
            </a:r>
            <a:r>
              <a:rPr lang="en-US" sz="2500" dirty="0" smtClean="0"/>
              <a:t> </a:t>
            </a:r>
            <a:r>
              <a:rPr lang="en-US" sz="2500" dirty="0" err="1" smtClean="0"/>
              <a:t>trào</a:t>
            </a:r>
            <a:r>
              <a:rPr lang="en-US" sz="2500" dirty="0" smtClean="0"/>
              <a:t> do </a:t>
            </a:r>
            <a:r>
              <a:rPr lang="en-US" sz="2500" dirty="0" err="1" smtClean="0"/>
              <a:t>thành</a:t>
            </a:r>
            <a:r>
              <a:rPr lang="en-US" sz="2500" dirty="0" smtClean="0"/>
              <a:t> </a:t>
            </a:r>
            <a:r>
              <a:rPr lang="en-US" sz="2500" dirty="0" err="1" smtClean="0"/>
              <a:t>phố</a:t>
            </a:r>
            <a:r>
              <a:rPr lang="en-US" sz="2500" dirty="0" smtClean="0"/>
              <a:t> </a:t>
            </a:r>
            <a:r>
              <a:rPr lang="en-US" sz="2500" dirty="0" err="1" smtClean="0"/>
              <a:t>tổ</a:t>
            </a:r>
            <a:r>
              <a:rPr lang="en-US" sz="2500" dirty="0" smtClean="0"/>
              <a:t> </a:t>
            </a:r>
            <a:r>
              <a:rPr lang="en-US" sz="2500" dirty="0" err="1" smtClean="0"/>
              <a:t>chức</a:t>
            </a:r>
            <a:r>
              <a:rPr lang="en-US" sz="2500" dirty="0" smtClean="0"/>
              <a:t>, </a:t>
            </a:r>
            <a:r>
              <a:rPr lang="en-US" sz="2500" dirty="0" err="1" smtClean="0"/>
              <a:t>vận</a:t>
            </a:r>
            <a:r>
              <a:rPr lang="en-US" sz="2500" dirty="0" smtClean="0"/>
              <a:t> </a:t>
            </a:r>
            <a:r>
              <a:rPr lang="en-US" sz="2500" dirty="0" err="1" smtClean="0"/>
              <a:t>động</a:t>
            </a:r>
            <a:r>
              <a:rPr lang="en-US" sz="2500" dirty="0" smtClean="0"/>
              <a:t> </a:t>
            </a:r>
            <a:r>
              <a:rPr lang="en-US" sz="2500" dirty="0" err="1" smtClean="0"/>
              <a:t>thực</a:t>
            </a:r>
            <a:r>
              <a:rPr lang="en-US" sz="2500" dirty="0" smtClean="0"/>
              <a:t> </a:t>
            </a:r>
            <a:r>
              <a:rPr lang="en-US" sz="2500" dirty="0" err="1" smtClean="0"/>
              <a:t>hiện</a:t>
            </a:r>
            <a:r>
              <a:rPr lang="en-US" sz="2500" dirty="0" smtClean="0"/>
              <a:t> </a:t>
            </a:r>
            <a:r>
              <a:rPr lang="en-US" sz="2500" dirty="0" err="1" smtClean="0"/>
              <a:t>sẽ</a:t>
            </a:r>
            <a:r>
              <a:rPr lang="en-US" sz="2500" dirty="0" smtClean="0"/>
              <a:t> do </a:t>
            </a:r>
            <a:r>
              <a:rPr lang="en-US" sz="2500" dirty="0" err="1" smtClean="0"/>
              <a:t>các</a:t>
            </a:r>
            <a:r>
              <a:rPr lang="en-US" sz="2500" dirty="0" smtClean="0"/>
              <a:t> </a:t>
            </a:r>
            <a:r>
              <a:rPr lang="en-US" sz="2500" dirty="0" err="1" smtClean="0"/>
              <a:t>ngành</a:t>
            </a:r>
            <a:r>
              <a:rPr lang="en-US" sz="2500" dirty="0" smtClean="0"/>
              <a:t>, </a:t>
            </a:r>
            <a:r>
              <a:rPr lang="en-US" sz="2500" dirty="0" err="1" smtClean="0"/>
              <a:t>đoàn</a:t>
            </a:r>
            <a:r>
              <a:rPr lang="en-US" sz="2500" dirty="0" smtClean="0"/>
              <a:t> </a:t>
            </a:r>
            <a:r>
              <a:rPr lang="en-US" sz="2500" dirty="0" err="1" smtClean="0"/>
              <a:t>thể</a:t>
            </a:r>
            <a:r>
              <a:rPr lang="en-US" sz="2500" dirty="0" smtClean="0"/>
              <a:t> </a:t>
            </a:r>
            <a:r>
              <a:rPr lang="en-US" sz="2500" dirty="0" err="1" smtClean="0"/>
              <a:t>trực</a:t>
            </a:r>
            <a:r>
              <a:rPr lang="en-US" sz="2500" dirty="0" smtClean="0"/>
              <a:t> </a:t>
            </a:r>
            <a:r>
              <a:rPr lang="en-US" sz="2500" dirty="0" err="1" smtClean="0"/>
              <a:t>tiếp</a:t>
            </a:r>
            <a:r>
              <a:rPr lang="en-US" sz="2500" dirty="0" smtClean="0"/>
              <a:t> </a:t>
            </a:r>
            <a:r>
              <a:rPr lang="en-US" sz="2500" dirty="0" err="1" smtClean="0"/>
              <a:t>tham</a:t>
            </a:r>
            <a:r>
              <a:rPr lang="en-US" sz="2500" dirty="0" smtClean="0"/>
              <a:t> </a:t>
            </a:r>
            <a:r>
              <a:rPr lang="en-US" sz="2500" dirty="0" err="1" smtClean="0"/>
              <a:t>mưu</a:t>
            </a:r>
            <a:r>
              <a:rPr lang="en-US" sz="2500" dirty="0" smtClean="0"/>
              <a:t>, </a:t>
            </a:r>
            <a:r>
              <a:rPr lang="en-US" sz="2500" dirty="0" err="1" smtClean="0"/>
              <a:t>vận</a:t>
            </a:r>
            <a:r>
              <a:rPr lang="en-US" sz="2500" dirty="0" smtClean="0"/>
              <a:t> </a:t>
            </a:r>
            <a:r>
              <a:rPr lang="en-US" sz="2500" dirty="0" err="1" smtClean="0"/>
              <a:t>động</a:t>
            </a:r>
            <a:r>
              <a:rPr lang="en-US" sz="2500" dirty="0" smtClean="0"/>
              <a:t> </a:t>
            </a:r>
            <a:r>
              <a:rPr lang="en-US" sz="2500" dirty="0" err="1" smtClean="0"/>
              <a:t>của</a:t>
            </a:r>
            <a:r>
              <a:rPr lang="en-US" sz="2500" dirty="0" smtClean="0"/>
              <a:t> </a:t>
            </a:r>
            <a:r>
              <a:rPr lang="en-US" sz="2500" dirty="0" err="1" smtClean="0"/>
              <a:t>thành</a:t>
            </a:r>
            <a:r>
              <a:rPr lang="en-US" sz="2500" dirty="0" smtClean="0"/>
              <a:t> </a:t>
            </a:r>
            <a:r>
              <a:rPr lang="en-US" sz="2500" dirty="0" err="1" smtClean="0"/>
              <a:t>phố</a:t>
            </a:r>
            <a:r>
              <a:rPr lang="en-US" sz="2500" dirty="0" smtClean="0"/>
              <a:t> </a:t>
            </a:r>
            <a:r>
              <a:rPr lang="en-US" sz="2500" dirty="0" err="1" smtClean="0"/>
              <a:t>bình</a:t>
            </a:r>
            <a:r>
              <a:rPr lang="en-US" sz="2500" dirty="0" smtClean="0"/>
              <a:t> </a:t>
            </a:r>
            <a:r>
              <a:rPr lang="en-US" sz="2500" dirty="0" err="1" smtClean="0"/>
              <a:t>xét</a:t>
            </a:r>
            <a:r>
              <a:rPr lang="en-US" sz="2500" dirty="0" smtClean="0"/>
              <a:t>, </a:t>
            </a:r>
            <a:r>
              <a:rPr lang="en-US" sz="2500" dirty="0" err="1" smtClean="0"/>
              <a:t>báo</a:t>
            </a:r>
            <a:r>
              <a:rPr lang="en-US" sz="2500" dirty="0" smtClean="0"/>
              <a:t> </a:t>
            </a:r>
            <a:r>
              <a:rPr lang="en-US" sz="2500" dirty="0" err="1" smtClean="0"/>
              <a:t>cáo</a:t>
            </a:r>
            <a:r>
              <a:rPr lang="en-US" sz="2500" dirty="0" smtClean="0"/>
              <a:t> </a:t>
            </a:r>
            <a:r>
              <a:rPr lang="en-US" sz="2500" dirty="0" err="1" smtClean="0"/>
              <a:t>đề</a:t>
            </a:r>
            <a:r>
              <a:rPr lang="en-US" sz="2500" dirty="0" smtClean="0"/>
              <a:t> </a:t>
            </a:r>
            <a:r>
              <a:rPr lang="en-US" sz="2500" dirty="0" err="1" smtClean="0"/>
              <a:t>xuất</a:t>
            </a:r>
            <a:r>
              <a:rPr lang="en-US" sz="2500" dirty="0" smtClean="0"/>
              <a:t> </a:t>
            </a:r>
            <a:r>
              <a:rPr lang="en-US" sz="2500" dirty="0" err="1" smtClean="0"/>
              <a:t>Ủy</a:t>
            </a:r>
            <a:r>
              <a:rPr lang="en-US" sz="2500" dirty="0" smtClean="0"/>
              <a:t> ban </a:t>
            </a:r>
            <a:r>
              <a:rPr lang="en-US" sz="2500" dirty="0" err="1" smtClean="0"/>
              <a:t>nhân</a:t>
            </a:r>
            <a:r>
              <a:rPr lang="en-US" sz="2500" dirty="0" smtClean="0"/>
              <a:t> </a:t>
            </a:r>
            <a:r>
              <a:rPr lang="en-US" sz="2500" dirty="0" err="1" smtClean="0"/>
              <a:t>dân</a:t>
            </a:r>
            <a:r>
              <a:rPr lang="en-US" sz="2500" dirty="0" smtClean="0"/>
              <a:t> </a:t>
            </a:r>
            <a:r>
              <a:rPr lang="en-US" sz="2500" dirty="0" err="1" smtClean="0"/>
              <a:t>thành</a:t>
            </a:r>
            <a:r>
              <a:rPr lang="en-US" sz="2500" dirty="0" smtClean="0"/>
              <a:t> </a:t>
            </a:r>
            <a:r>
              <a:rPr lang="en-US" sz="2500" dirty="0" err="1" smtClean="0"/>
              <a:t>phố</a:t>
            </a:r>
            <a:r>
              <a:rPr lang="en-US" sz="2500" dirty="0" smtClean="0"/>
              <a:t> </a:t>
            </a:r>
            <a:r>
              <a:rPr lang="en-US" sz="2500" dirty="0" err="1" smtClean="0"/>
              <a:t>xem</a:t>
            </a:r>
            <a:r>
              <a:rPr lang="en-US" sz="2500" dirty="0" smtClean="0"/>
              <a:t> </a:t>
            </a:r>
            <a:r>
              <a:rPr lang="en-US" sz="2500" dirty="0" err="1" smtClean="0"/>
              <a:t>xét</a:t>
            </a:r>
            <a:r>
              <a:rPr lang="en-US" sz="2500" dirty="0" smtClean="0"/>
              <a:t> </a:t>
            </a:r>
            <a:r>
              <a:rPr lang="en-US" sz="2500" dirty="0" err="1" smtClean="0"/>
              <a:t>quyết</a:t>
            </a:r>
            <a:r>
              <a:rPr lang="en-US" sz="2500" dirty="0" smtClean="0"/>
              <a:t> </a:t>
            </a:r>
            <a:r>
              <a:rPr lang="en-US" sz="2500" dirty="0" err="1" smtClean="0"/>
              <a:t>định</a:t>
            </a:r>
            <a:r>
              <a:rPr lang="en-US" sz="2500" dirty="0" smtClean="0"/>
              <a:t>.</a:t>
            </a:r>
            <a:endParaRPr lang="en-US" sz="2500" i="1" dirty="0" smtClean="0">
              <a:latin typeface="+mj-lt"/>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636587"/>
          </a:xfrm>
        </p:spPr>
        <p:txBody>
          <a:bodyPr/>
          <a:lstStyle/>
          <a:p>
            <a:pPr>
              <a:defRPr/>
            </a:pPr>
            <a:r>
              <a:rPr lang="it-IT" sz="1600" dirty="0" smtClean="0"/>
              <a:t/>
            </a:r>
            <a:br>
              <a:rPr lang="it-IT" sz="1600" dirty="0" smtClean="0"/>
            </a:br>
            <a:r>
              <a:rPr lang="en-US" sz="3000" b="1" dirty="0" smtClean="0">
                <a:solidFill>
                  <a:srgbClr val="99FF33"/>
                </a:solidFill>
              </a:rPr>
              <a:t>5. Qui </a:t>
            </a:r>
            <a:r>
              <a:rPr lang="en-US" sz="3000" b="1" dirty="0" err="1" smtClean="0">
                <a:solidFill>
                  <a:srgbClr val="99FF33"/>
                </a:solidFill>
              </a:rPr>
              <a:t>định</a:t>
            </a:r>
            <a:r>
              <a:rPr lang="en-US" sz="3000" b="1" dirty="0" smtClean="0">
                <a:solidFill>
                  <a:srgbClr val="99FF33"/>
                </a:solidFill>
              </a:rPr>
              <a:t> </a:t>
            </a:r>
            <a:r>
              <a:rPr lang="en-US" sz="3000" b="1" dirty="0" err="1" smtClean="0">
                <a:solidFill>
                  <a:srgbClr val="99FF33"/>
                </a:solidFill>
              </a:rPr>
              <a:t>về</a:t>
            </a:r>
            <a:r>
              <a:rPr lang="en-US" sz="3000" b="1" dirty="0" smtClean="0">
                <a:solidFill>
                  <a:srgbClr val="99FF33"/>
                </a:solidFill>
              </a:rPr>
              <a:t> </a:t>
            </a:r>
            <a:r>
              <a:rPr lang="en-US" sz="3000" b="1" dirty="0" err="1" smtClean="0">
                <a:solidFill>
                  <a:srgbClr val="99FF33"/>
                </a:solidFill>
              </a:rPr>
              <a:t>hiệp</a:t>
            </a:r>
            <a:r>
              <a:rPr lang="en-US" sz="3000" b="1" dirty="0" smtClean="0">
                <a:solidFill>
                  <a:srgbClr val="99FF33"/>
                </a:solidFill>
              </a:rPr>
              <a:t> y </a:t>
            </a:r>
            <a:r>
              <a:rPr lang="en-US" sz="3000" b="1" dirty="0" err="1" smtClean="0">
                <a:solidFill>
                  <a:srgbClr val="99FF33"/>
                </a:solidFill>
              </a:rPr>
              <a:t>khen</a:t>
            </a:r>
            <a:r>
              <a:rPr lang="en-US" sz="3000" b="1" dirty="0" smtClean="0">
                <a:solidFill>
                  <a:srgbClr val="99FF33"/>
                </a:solidFill>
              </a:rPr>
              <a:t> </a:t>
            </a:r>
            <a:r>
              <a:rPr lang="en-US" sz="3000" b="1" dirty="0" err="1" smtClean="0">
                <a:solidFill>
                  <a:srgbClr val="99FF33"/>
                </a:solidFill>
              </a:rPr>
              <a:t>thưởng</a:t>
            </a:r>
            <a:r>
              <a:rPr lang="en-US" sz="3000" b="1" dirty="0" smtClean="0">
                <a:solidFill>
                  <a:srgbClr val="99FF33"/>
                </a:solidFill>
              </a:rPr>
              <a:t> </a:t>
            </a:r>
            <a:r>
              <a:rPr lang="en-US" sz="3200" b="1" dirty="0" smtClean="0">
                <a:solidFill>
                  <a:srgbClr val="FF0000"/>
                </a:solidFill>
              </a:rPr>
              <a:t>(</a:t>
            </a:r>
            <a:r>
              <a:rPr lang="en-US" sz="3200" b="1" dirty="0" err="1" smtClean="0">
                <a:solidFill>
                  <a:srgbClr val="FF0000"/>
                </a:solidFill>
              </a:rPr>
              <a:t>Điều</a:t>
            </a:r>
            <a:r>
              <a:rPr lang="en-US" sz="3200" b="1" dirty="0" smtClean="0">
                <a:solidFill>
                  <a:srgbClr val="FF0000"/>
                </a:solidFill>
              </a:rPr>
              <a:t> 30)</a:t>
            </a:r>
            <a:r>
              <a:rPr lang="en-US" sz="3000" b="1" dirty="0" smtClean="0">
                <a:solidFill>
                  <a:srgbClr val="99FF33"/>
                </a:solidFill>
              </a:rPr>
              <a:t/>
            </a:r>
            <a:br>
              <a:rPr lang="en-US" sz="3000" b="1" dirty="0" smtClean="0">
                <a:solidFill>
                  <a:srgbClr val="99FF33"/>
                </a:solidFill>
              </a:rPr>
            </a:br>
            <a:endParaRPr lang="en-US" sz="3000" b="1" dirty="0" smtClean="0">
              <a:solidFill>
                <a:srgbClr val="99FF33"/>
              </a:solidFill>
            </a:endParaRPr>
          </a:p>
        </p:txBody>
      </p:sp>
      <p:sp>
        <p:nvSpPr>
          <p:cNvPr id="3" name="Content Placeholder 2"/>
          <p:cNvSpPr>
            <a:spLocks noGrp="1"/>
          </p:cNvSpPr>
          <p:nvPr>
            <p:ph idx="1"/>
          </p:nvPr>
        </p:nvSpPr>
        <p:spPr>
          <a:xfrm>
            <a:off x="228600" y="838200"/>
            <a:ext cx="8686800" cy="5791200"/>
          </a:xfrm>
        </p:spPr>
        <p:txBody>
          <a:bodyPr/>
          <a:lstStyle/>
          <a:p>
            <a:pPr algn="just">
              <a:spcBef>
                <a:spcPts val="1200"/>
              </a:spcBef>
              <a:buNone/>
            </a:pPr>
            <a:r>
              <a:rPr lang="fr-FR" sz="2500" dirty="0" smtClean="0">
                <a:latin typeface="+mj-lt"/>
              </a:rPr>
              <a:t>1. “</a:t>
            </a:r>
            <a:r>
              <a:rPr lang="fr-FR" sz="2500" dirty="0" err="1" smtClean="0">
                <a:latin typeface="+mj-lt"/>
              </a:rPr>
              <a:t>Hiệp</a:t>
            </a:r>
            <a:r>
              <a:rPr lang="fr-FR" sz="2500" dirty="0" smtClean="0">
                <a:latin typeface="+mj-lt"/>
              </a:rPr>
              <a:t> y </a:t>
            </a:r>
            <a:r>
              <a:rPr lang="fr-FR" sz="2500" dirty="0" err="1" smtClean="0">
                <a:latin typeface="+mj-lt"/>
              </a:rPr>
              <a:t>khen</a:t>
            </a:r>
            <a:r>
              <a:rPr lang="fr-FR" sz="2500" dirty="0" smtClean="0">
                <a:latin typeface="+mj-lt"/>
              </a:rPr>
              <a:t> </a:t>
            </a:r>
            <a:r>
              <a:rPr lang="fr-FR" sz="2500" dirty="0" err="1" smtClean="0">
                <a:latin typeface="+mj-lt"/>
              </a:rPr>
              <a:t>thưởng</a:t>
            </a:r>
            <a:r>
              <a:rPr lang="fr-FR" sz="2500" dirty="0" smtClean="0">
                <a:latin typeface="+mj-lt"/>
              </a:rPr>
              <a:t>” là </a:t>
            </a:r>
            <a:r>
              <a:rPr lang="fr-FR" sz="2500" dirty="0" err="1" smtClean="0">
                <a:latin typeface="+mj-lt"/>
              </a:rPr>
              <a:t>hình</a:t>
            </a:r>
            <a:r>
              <a:rPr lang="fr-FR" sz="2500" dirty="0" smtClean="0">
                <a:latin typeface="+mj-lt"/>
              </a:rPr>
              <a:t> </a:t>
            </a:r>
            <a:r>
              <a:rPr lang="fr-FR" sz="2500" dirty="0" err="1" smtClean="0">
                <a:latin typeface="+mj-lt"/>
              </a:rPr>
              <a:t>thức</a:t>
            </a:r>
            <a:r>
              <a:rPr lang="fr-FR" sz="2500" dirty="0" smtClean="0">
                <a:latin typeface="+mj-lt"/>
              </a:rPr>
              <a:t> </a:t>
            </a:r>
            <a:r>
              <a:rPr lang="fr-FR" sz="2500" dirty="0" err="1" smtClean="0">
                <a:latin typeface="+mj-lt"/>
              </a:rPr>
              <a:t>lấy</a:t>
            </a:r>
            <a:r>
              <a:rPr lang="fr-FR" sz="2500" dirty="0" smtClean="0">
                <a:latin typeface="+mj-lt"/>
              </a:rPr>
              <a:t> </a:t>
            </a:r>
            <a:r>
              <a:rPr lang="fr-FR" sz="2500" dirty="0" err="1" smtClean="0">
                <a:latin typeface="+mj-lt"/>
              </a:rPr>
              <a:t>thông</a:t>
            </a:r>
            <a:r>
              <a:rPr lang="fr-FR" sz="2500" dirty="0" smtClean="0">
                <a:latin typeface="+mj-lt"/>
              </a:rPr>
              <a:t> tin </a:t>
            </a:r>
            <a:r>
              <a:rPr lang="fr-FR" sz="2500" dirty="0" err="1" smtClean="0">
                <a:latin typeface="+mj-lt"/>
              </a:rPr>
              <a:t>của</a:t>
            </a:r>
            <a:r>
              <a:rPr lang="fr-FR" sz="2500" dirty="0" smtClean="0">
                <a:latin typeface="+mj-lt"/>
              </a:rPr>
              <a:t> </a:t>
            </a:r>
            <a:r>
              <a:rPr lang="fr-FR" sz="2500" dirty="0" err="1" smtClean="0">
                <a:latin typeface="+mj-lt"/>
              </a:rPr>
              <a:t>các</a:t>
            </a:r>
            <a:r>
              <a:rPr lang="fr-FR" sz="2500" dirty="0" smtClean="0">
                <a:latin typeface="+mj-lt"/>
              </a:rPr>
              <a:t> </a:t>
            </a:r>
            <a:r>
              <a:rPr lang="fr-FR" sz="2500" dirty="0" err="1" smtClean="0">
                <a:latin typeface="+mj-lt"/>
              </a:rPr>
              <a:t>cơ</a:t>
            </a:r>
            <a:r>
              <a:rPr lang="fr-FR" sz="2500" dirty="0" smtClean="0">
                <a:latin typeface="+mj-lt"/>
              </a:rPr>
              <a:t> </a:t>
            </a:r>
            <a:r>
              <a:rPr lang="fr-FR" sz="2500" dirty="0" err="1" smtClean="0">
                <a:latin typeface="+mj-lt"/>
              </a:rPr>
              <a:t>quan</a:t>
            </a:r>
            <a:r>
              <a:rPr lang="fr-FR" sz="2500" dirty="0" smtClean="0">
                <a:latin typeface="+mj-lt"/>
              </a:rPr>
              <a:t> </a:t>
            </a:r>
            <a:r>
              <a:rPr lang="fr-FR" sz="2500" dirty="0" err="1" smtClean="0">
                <a:latin typeface="+mj-lt"/>
              </a:rPr>
              <a:t>có</a:t>
            </a:r>
            <a:r>
              <a:rPr lang="fr-FR" sz="2500" dirty="0" smtClean="0">
                <a:latin typeface="+mj-lt"/>
              </a:rPr>
              <a:t> </a:t>
            </a:r>
            <a:r>
              <a:rPr lang="fr-FR" sz="2500" dirty="0" err="1" smtClean="0">
                <a:latin typeface="+mj-lt"/>
              </a:rPr>
              <a:t>liên</a:t>
            </a:r>
            <a:r>
              <a:rPr lang="fr-FR" sz="2500" dirty="0" smtClean="0">
                <a:latin typeface="+mj-lt"/>
              </a:rPr>
              <a:t> </a:t>
            </a:r>
            <a:r>
              <a:rPr lang="fr-FR" sz="2500" dirty="0" err="1" smtClean="0">
                <a:latin typeface="+mj-lt"/>
              </a:rPr>
              <a:t>quan</a:t>
            </a:r>
            <a:r>
              <a:rPr lang="fr-FR" sz="2500" dirty="0" smtClean="0">
                <a:latin typeface="+mj-lt"/>
              </a:rPr>
              <a:t> </a:t>
            </a:r>
            <a:r>
              <a:rPr lang="fr-FR" sz="2500" dirty="0" err="1" smtClean="0">
                <a:latin typeface="+mj-lt"/>
              </a:rPr>
              <a:t>để</a:t>
            </a:r>
            <a:r>
              <a:rPr lang="fr-FR" sz="2500" dirty="0" smtClean="0">
                <a:latin typeface="+mj-lt"/>
              </a:rPr>
              <a:t> </a:t>
            </a:r>
            <a:r>
              <a:rPr lang="fr-FR" sz="2500" dirty="0" err="1" smtClean="0">
                <a:latin typeface="+mj-lt"/>
              </a:rPr>
              <a:t>có</a:t>
            </a:r>
            <a:r>
              <a:rPr lang="fr-FR" sz="2500" dirty="0" smtClean="0">
                <a:latin typeface="+mj-lt"/>
              </a:rPr>
              <a:t> </a:t>
            </a:r>
            <a:r>
              <a:rPr lang="fr-FR" sz="2500" dirty="0" err="1" smtClean="0">
                <a:latin typeface="+mj-lt"/>
              </a:rPr>
              <a:t>thêm</a:t>
            </a:r>
            <a:r>
              <a:rPr lang="fr-FR" sz="2500" dirty="0" smtClean="0">
                <a:latin typeface="+mj-lt"/>
              </a:rPr>
              <a:t> </a:t>
            </a:r>
            <a:r>
              <a:rPr lang="fr-FR" sz="2500" dirty="0" err="1" smtClean="0">
                <a:latin typeface="+mj-lt"/>
              </a:rPr>
              <a:t>căn</a:t>
            </a:r>
            <a:r>
              <a:rPr lang="fr-FR" sz="2500" dirty="0" smtClean="0">
                <a:latin typeface="+mj-lt"/>
              </a:rPr>
              <a:t> </a:t>
            </a:r>
            <a:r>
              <a:rPr lang="fr-FR" sz="2500" dirty="0" err="1" smtClean="0">
                <a:latin typeface="+mj-lt"/>
              </a:rPr>
              <a:t>cứ</a:t>
            </a:r>
            <a:r>
              <a:rPr lang="fr-FR" sz="2500" dirty="0" smtClean="0">
                <a:latin typeface="+mj-lt"/>
              </a:rPr>
              <a:t> </a:t>
            </a:r>
            <a:r>
              <a:rPr lang="fr-FR" sz="2500" dirty="0" err="1" smtClean="0">
                <a:latin typeface="+mj-lt"/>
              </a:rPr>
              <a:t>xác</a:t>
            </a:r>
            <a:r>
              <a:rPr lang="fr-FR" sz="2500" dirty="0" smtClean="0">
                <a:latin typeface="+mj-lt"/>
              </a:rPr>
              <a:t> </a:t>
            </a:r>
            <a:r>
              <a:rPr lang="fr-FR" sz="2500" dirty="0" err="1" smtClean="0">
                <a:latin typeface="+mj-lt"/>
              </a:rPr>
              <a:t>định</a:t>
            </a:r>
            <a:r>
              <a:rPr lang="fr-FR" sz="2500" dirty="0" smtClean="0">
                <a:latin typeface="+mj-lt"/>
              </a:rPr>
              <a:t> </a:t>
            </a:r>
            <a:r>
              <a:rPr lang="fr-FR" sz="2500" dirty="0" err="1" smtClean="0">
                <a:latin typeface="+mj-lt"/>
              </a:rPr>
              <a:t>trước</a:t>
            </a:r>
            <a:r>
              <a:rPr lang="fr-FR" sz="2500" dirty="0" smtClean="0">
                <a:latin typeface="+mj-lt"/>
              </a:rPr>
              <a:t> khi </a:t>
            </a:r>
            <a:r>
              <a:rPr lang="fr-FR" sz="2500" dirty="0" err="1" smtClean="0">
                <a:latin typeface="+mj-lt"/>
              </a:rPr>
              <a:t>trình</a:t>
            </a:r>
            <a:r>
              <a:rPr lang="fr-FR" sz="2500" dirty="0" smtClean="0">
                <a:latin typeface="+mj-lt"/>
              </a:rPr>
              <a:t> </a:t>
            </a:r>
            <a:r>
              <a:rPr lang="fr-FR" sz="2500" dirty="0" err="1" smtClean="0">
                <a:latin typeface="+mj-lt"/>
              </a:rPr>
              <a:t>cấp</a:t>
            </a:r>
            <a:r>
              <a:rPr lang="fr-FR" sz="2500" dirty="0" smtClean="0">
                <a:latin typeface="+mj-lt"/>
              </a:rPr>
              <a:t> </a:t>
            </a:r>
            <a:r>
              <a:rPr lang="fr-FR" sz="2500" dirty="0" err="1" smtClean="0">
                <a:latin typeface="+mj-lt"/>
              </a:rPr>
              <a:t>có</a:t>
            </a:r>
            <a:r>
              <a:rPr lang="fr-FR" sz="2500" dirty="0" smtClean="0">
                <a:latin typeface="+mj-lt"/>
              </a:rPr>
              <a:t> </a:t>
            </a:r>
            <a:r>
              <a:rPr lang="fr-FR" sz="2500" dirty="0" err="1" smtClean="0">
                <a:latin typeface="+mj-lt"/>
              </a:rPr>
              <a:t>thầm</a:t>
            </a:r>
            <a:r>
              <a:rPr lang="fr-FR" sz="2500" dirty="0" smtClean="0">
                <a:latin typeface="+mj-lt"/>
              </a:rPr>
              <a:t> </a:t>
            </a:r>
            <a:r>
              <a:rPr lang="fr-FR" sz="2500" dirty="0" err="1" smtClean="0">
                <a:latin typeface="+mj-lt"/>
              </a:rPr>
              <a:t>quyền</a:t>
            </a:r>
            <a:r>
              <a:rPr lang="fr-FR" sz="2500" dirty="0" smtClean="0">
                <a:latin typeface="+mj-lt"/>
              </a:rPr>
              <a:t> </a:t>
            </a:r>
            <a:r>
              <a:rPr lang="fr-FR" sz="2500" dirty="0" err="1" smtClean="0">
                <a:latin typeface="+mj-lt"/>
              </a:rPr>
              <a:t>quyết</a:t>
            </a:r>
            <a:r>
              <a:rPr lang="fr-FR" sz="2500" dirty="0" smtClean="0">
                <a:latin typeface="+mj-lt"/>
              </a:rPr>
              <a:t> </a:t>
            </a:r>
            <a:r>
              <a:rPr lang="fr-FR" sz="2500" dirty="0" err="1" smtClean="0">
                <a:latin typeface="+mj-lt"/>
              </a:rPr>
              <a:t>định</a:t>
            </a:r>
            <a:r>
              <a:rPr lang="fr-FR" sz="2500" dirty="0" smtClean="0">
                <a:latin typeface="+mj-lt"/>
              </a:rPr>
              <a:t> </a:t>
            </a:r>
            <a:r>
              <a:rPr lang="fr-FR" sz="2500" dirty="0" err="1" smtClean="0">
                <a:latin typeface="+mj-lt"/>
              </a:rPr>
              <a:t>khen</a:t>
            </a:r>
            <a:r>
              <a:rPr lang="fr-FR" sz="2500" dirty="0" smtClean="0">
                <a:latin typeface="+mj-lt"/>
              </a:rPr>
              <a:t> </a:t>
            </a:r>
            <a:r>
              <a:rPr lang="fr-FR" sz="2500" dirty="0" err="1" smtClean="0">
                <a:latin typeface="+mj-lt"/>
              </a:rPr>
              <a:t>thưởng</a:t>
            </a:r>
            <a:r>
              <a:rPr lang="fr-FR" sz="2500" dirty="0" smtClean="0">
                <a:latin typeface="+mj-lt"/>
              </a:rPr>
              <a:t>. </a:t>
            </a:r>
            <a:br>
              <a:rPr lang="fr-FR" sz="2500" dirty="0" smtClean="0">
                <a:latin typeface="+mj-lt"/>
              </a:rPr>
            </a:br>
            <a:r>
              <a:rPr lang="en-US" sz="2500" dirty="0" smtClean="0">
                <a:solidFill>
                  <a:srgbClr val="FFFF00"/>
                </a:solidFill>
                <a:latin typeface="+mj-lt"/>
              </a:rPr>
              <a:t>Ban </a:t>
            </a:r>
            <a:r>
              <a:rPr lang="en-US" sz="2500" dirty="0" err="1" smtClean="0">
                <a:solidFill>
                  <a:srgbClr val="FFFF00"/>
                </a:solidFill>
                <a:latin typeface="+mj-lt"/>
              </a:rPr>
              <a:t>Thi</a:t>
            </a:r>
            <a:r>
              <a:rPr lang="en-US" sz="2500" dirty="0" smtClean="0">
                <a:solidFill>
                  <a:srgbClr val="FFFF00"/>
                </a:solidFill>
                <a:latin typeface="+mj-lt"/>
              </a:rPr>
              <a:t> </a:t>
            </a:r>
            <a:r>
              <a:rPr lang="en-US" sz="2500" dirty="0" err="1" smtClean="0">
                <a:solidFill>
                  <a:srgbClr val="FFFF00"/>
                </a:solidFill>
                <a:latin typeface="+mj-lt"/>
              </a:rPr>
              <a:t>đua</a:t>
            </a:r>
            <a:r>
              <a:rPr lang="en-US" sz="2500" dirty="0" smtClean="0">
                <a:solidFill>
                  <a:srgbClr val="FFFF00"/>
                </a:solidFill>
                <a:latin typeface="+mj-lt"/>
              </a:rPr>
              <a:t> -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thưởng</a:t>
            </a:r>
            <a:r>
              <a:rPr lang="en-US" sz="2500" dirty="0" smtClean="0">
                <a:solidFill>
                  <a:srgbClr val="FFFF00"/>
                </a:solidFill>
                <a:latin typeface="+mj-lt"/>
              </a:rPr>
              <a:t>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phố</a:t>
            </a:r>
            <a:r>
              <a:rPr lang="en-US" sz="2500" dirty="0" smtClean="0">
                <a:solidFill>
                  <a:srgbClr val="FFFF00"/>
                </a:solidFill>
                <a:latin typeface="+mj-lt"/>
              </a:rPr>
              <a:t> </a:t>
            </a:r>
            <a:r>
              <a:rPr lang="en-US" sz="2500" dirty="0" err="1" smtClean="0">
                <a:solidFill>
                  <a:srgbClr val="FFFF00"/>
                </a:solidFill>
                <a:latin typeface="+mj-lt"/>
              </a:rPr>
              <a:t>có</a:t>
            </a:r>
            <a:r>
              <a:rPr lang="en-US" sz="2500" dirty="0" smtClean="0">
                <a:solidFill>
                  <a:srgbClr val="FFFF00"/>
                </a:solidFill>
                <a:latin typeface="+mj-lt"/>
              </a:rPr>
              <a:t> </a:t>
            </a:r>
            <a:r>
              <a:rPr lang="en-US" sz="2500" dirty="0" err="1" smtClean="0">
                <a:solidFill>
                  <a:srgbClr val="FFFF00"/>
                </a:solidFill>
                <a:latin typeface="+mj-lt"/>
              </a:rPr>
              <a:t>trách</a:t>
            </a:r>
            <a:r>
              <a:rPr lang="en-US" sz="2500" dirty="0" smtClean="0">
                <a:solidFill>
                  <a:srgbClr val="FFFF00"/>
                </a:solidFill>
                <a:latin typeface="+mj-lt"/>
              </a:rPr>
              <a:t> </a:t>
            </a:r>
            <a:r>
              <a:rPr lang="en-US" sz="2500" dirty="0" err="1" smtClean="0">
                <a:solidFill>
                  <a:srgbClr val="FFFF00"/>
                </a:solidFill>
                <a:latin typeface="+mj-lt"/>
              </a:rPr>
              <a:t>nhiệm</a:t>
            </a:r>
            <a:r>
              <a:rPr lang="en-US" sz="2500" dirty="0" smtClean="0">
                <a:solidFill>
                  <a:srgbClr val="FFFF00"/>
                </a:solidFill>
                <a:latin typeface="+mj-lt"/>
              </a:rPr>
              <a:t> </a:t>
            </a:r>
            <a:r>
              <a:rPr lang="en-US" sz="2500" dirty="0" err="1" smtClean="0">
                <a:solidFill>
                  <a:srgbClr val="FFFF00"/>
                </a:solidFill>
                <a:latin typeface="+mj-lt"/>
              </a:rPr>
              <a:t>lấy</a:t>
            </a:r>
            <a:r>
              <a:rPr lang="en-US" sz="2500" dirty="0" smtClean="0">
                <a:solidFill>
                  <a:srgbClr val="FFFF00"/>
                </a:solidFill>
                <a:latin typeface="+mj-lt"/>
              </a:rPr>
              <a:t> ý‎ </a:t>
            </a:r>
            <a:r>
              <a:rPr lang="en-US" sz="2500" dirty="0" err="1" smtClean="0">
                <a:solidFill>
                  <a:srgbClr val="FFFF00"/>
                </a:solidFill>
                <a:latin typeface="+mj-lt"/>
              </a:rPr>
              <a:t>kiến</a:t>
            </a:r>
            <a:r>
              <a:rPr lang="en-US" sz="2500" dirty="0" smtClean="0">
                <a:solidFill>
                  <a:srgbClr val="FFFF00"/>
                </a:solidFill>
                <a:latin typeface="+mj-lt"/>
              </a:rPr>
              <a:t> </a:t>
            </a:r>
            <a:r>
              <a:rPr lang="en-US" sz="2500" dirty="0" err="1" smtClean="0">
                <a:solidFill>
                  <a:srgbClr val="FFFF00"/>
                </a:solidFill>
                <a:latin typeface="+mj-lt"/>
              </a:rPr>
              <a:t>hiệp</a:t>
            </a:r>
            <a:r>
              <a:rPr lang="en-US" sz="2500" dirty="0" smtClean="0">
                <a:solidFill>
                  <a:srgbClr val="FFFF00"/>
                </a:solidFill>
                <a:latin typeface="+mj-lt"/>
              </a:rPr>
              <a:t> y </a:t>
            </a:r>
            <a:r>
              <a:rPr lang="en-US" sz="2500" dirty="0" err="1" smtClean="0">
                <a:solidFill>
                  <a:srgbClr val="FFFF00"/>
                </a:solidFill>
                <a:latin typeface="+mj-lt"/>
              </a:rPr>
              <a:t>của</a:t>
            </a:r>
            <a:r>
              <a:rPr lang="en-US" sz="2500" dirty="0" smtClean="0">
                <a:solidFill>
                  <a:srgbClr val="FFFF00"/>
                </a:solidFill>
                <a:latin typeface="+mj-lt"/>
              </a:rPr>
              <a:t> </a:t>
            </a:r>
            <a:r>
              <a:rPr lang="en-US" sz="2500" dirty="0" err="1" smtClean="0">
                <a:solidFill>
                  <a:srgbClr val="FFFF00"/>
                </a:solidFill>
                <a:latin typeface="+mj-lt"/>
              </a:rPr>
              <a:t>các</a:t>
            </a:r>
            <a:r>
              <a:rPr lang="en-US" sz="2500" dirty="0" smtClean="0">
                <a:solidFill>
                  <a:srgbClr val="FFFF00"/>
                </a:solidFill>
                <a:latin typeface="+mj-lt"/>
              </a:rPr>
              <a:t> </a:t>
            </a:r>
            <a:r>
              <a:rPr lang="en-US" sz="2500" dirty="0" err="1" smtClean="0">
                <a:solidFill>
                  <a:srgbClr val="FFFF00"/>
                </a:solidFill>
                <a:latin typeface="+mj-lt"/>
              </a:rPr>
              <a:t>cơ</a:t>
            </a:r>
            <a:r>
              <a:rPr lang="en-US" sz="2500" dirty="0" smtClean="0">
                <a:solidFill>
                  <a:srgbClr val="FFFF00"/>
                </a:solidFill>
                <a:latin typeface="+mj-lt"/>
              </a:rPr>
              <a:t> </a:t>
            </a:r>
            <a:r>
              <a:rPr lang="en-US" sz="2500" dirty="0" err="1" smtClean="0">
                <a:solidFill>
                  <a:srgbClr val="FFFF00"/>
                </a:solidFill>
                <a:latin typeface="+mj-lt"/>
              </a:rPr>
              <a:t>quan</a:t>
            </a:r>
            <a:r>
              <a:rPr lang="en-US" sz="2500" dirty="0" smtClean="0">
                <a:solidFill>
                  <a:srgbClr val="FFFF00"/>
                </a:solidFill>
                <a:latin typeface="+mj-lt"/>
              </a:rPr>
              <a:t> </a:t>
            </a:r>
            <a:r>
              <a:rPr lang="en-US" sz="2500" dirty="0" err="1" smtClean="0">
                <a:solidFill>
                  <a:srgbClr val="FFFF00"/>
                </a:solidFill>
                <a:latin typeface="+mj-lt"/>
              </a:rPr>
              <a:t>có</a:t>
            </a:r>
            <a:r>
              <a:rPr lang="en-US" sz="2500" dirty="0" smtClean="0">
                <a:solidFill>
                  <a:srgbClr val="FFFF00"/>
                </a:solidFill>
                <a:latin typeface="+mj-lt"/>
              </a:rPr>
              <a:t> </a:t>
            </a:r>
            <a:r>
              <a:rPr lang="en-US" sz="2500" dirty="0" err="1" smtClean="0">
                <a:solidFill>
                  <a:srgbClr val="FFFF00"/>
                </a:solidFill>
                <a:latin typeface="+mj-lt"/>
              </a:rPr>
              <a:t>liên</a:t>
            </a:r>
            <a:r>
              <a:rPr lang="en-US" sz="2500" dirty="0" smtClean="0">
                <a:solidFill>
                  <a:srgbClr val="FFFF00"/>
                </a:solidFill>
                <a:latin typeface="+mj-lt"/>
              </a:rPr>
              <a:t> </a:t>
            </a:r>
            <a:r>
              <a:rPr lang="en-US" sz="2500" dirty="0" err="1" smtClean="0">
                <a:solidFill>
                  <a:srgbClr val="FFFF00"/>
                </a:solidFill>
                <a:latin typeface="+mj-lt"/>
              </a:rPr>
              <a:t>quan</a:t>
            </a:r>
            <a:r>
              <a:rPr lang="en-US" sz="2500" dirty="0" smtClean="0">
                <a:solidFill>
                  <a:srgbClr val="FFFF00"/>
                </a:solidFill>
                <a:latin typeface="+mj-lt"/>
              </a:rPr>
              <a:t> </a:t>
            </a:r>
            <a:r>
              <a:rPr lang="en-US" sz="2500" dirty="0" err="1" smtClean="0">
                <a:solidFill>
                  <a:srgbClr val="FFFF00"/>
                </a:solidFill>
                <a:latin typeface="+mj-lt"/>
              </a:rPr>
              <a:t>trước</a:t>
            </a:r>
            <a:r>
              <a:rPr lang="en-US" sz="2500" dirty="0" smtClean="0">
                <a:solidFill>
                  <a:srgbClr val="FFFF00"/>
                </a:solidFill>
                <a:latin typeface="+mj-lt"/>
              </a:rPr>
              <a:t> </a:t>
            </a:r>
            <a:r>
              <a:rPr lang="en-US" sz="2500" dirty="0" err="1" smtClean="0">
                <a:solidFill>
                  <a:srgbClr val="FFFF00"/>
                </a:solidFill>
                <a:latin typeface="+mj-lt"/>
              </a:rPr>
              <a:t>khi</a:t>
            </a:r>
            <a:r>
              <a:rPr lang="en-US" sz="2500" dirty="0" smtClean="0">
                <a:solidFill>
                  <a:srgbClr val="FFFF00"/>
                </a:solidFill>
                <a:latin typeface="+mj-lt"/>
              </a:rPr>
              <a:t>  </a:t>
            </a:r>
            <a:r>
              <a:rPr lang="en-US" sz="2500" dirty="0" err="1" smtClean="0">
                <a:solidFill>
                  <a:srgbClr val="FFFF00"/>
                </a:solidFill>
                <a:latin typeface="+mj-lt"/>
              </a:rPr>
              <a:t>trình</a:t>
            </a:r>
            <a:r>
              <a:rPr lang="en-US" sz="2500" dirty="0" smtClean="0">
                <a:solidFill>
                  <a:srgbClr val="FFFF00"/>
                </a:solidFill>
                <a:latin typeface="+mj-lt"/>
              </a:rPr>
              <a:t> </a:t>
            </a:r>
            <a:r>
              <a:rPr lang="en-US" sz="2500" dirty="0" err="1" smtClean="0">
                <a:solidFill>
                  <a:srgbClr val="FFFF00"/>
                </a:solidFill>
                <a:latin typeface="+mj-lt"/>
              </a:rPr>
              <a:t>khen</a:t>
            </a:r>
            <a:r>
              <a:rPr lang="en-US" sz="2500" dirty="0" smtClean="0">
                <a:solidFill>
                  <a:srgbClr val="FFFF00"/>
                </a:solidFill>
                <a:latin typeface="+mj-lt"/>
              </a:rPr>
              <a:t> </a:t>
            </a:r>
            <a:r>
              <a:rPr lang="en-US" sz="2500" dirty="0" err="1" smtClean="0">
                <a:solidFill>
                  <a:srgbClr val="FFFF00"/>
                </a:solidFill>
                <a:latin typeface="+mj-lt"/>
              </a:rPr>
              <a:t>thưởng</a:t>
            </a:r>
            <a:r>
              <a:rPr lang="en-US" sz="2500" dirty="0" smtClean="0">
                <a:solidFill>
                  <a:srgbClr val="FFFF00"/>
                </a:solidFill>
                <a:latin typeface="+mj-lt"/>
              </a:rPr>
              <a:t>.</a:t>
            </a:r>
          </a:p>
          <a:p>
            <a:pPr algn="just">
              <a:spcBef>
                <a:spcPts val="1200"/>
              </a:spcBef>
              <a:buNone/>
            </a:pPr>
            <a:r>
              <a:rPr lang="en-US" sz="2500" dirty="0" smtClean="0">
                <a:latin typeface="+mj-lt"/>
              </a:rPr>
              <a:t>2</a:t>
            </a:r>
            <a:r>
              <a:rPr lang="vi-VN" sz="2500" dirty="0" smtClean="0">
                <a:latin typeface="+mj-lt"/>
              </a:rPr>
              <a:t>. Cơ quan, tổ chức, đơn vị và ngườ</a:t>
            </a:r>
            <a:r>
              <a:rPr lang="en-US" sz="2500" dirty="0" err="1" smtClean="0">
                <a:latin typeface="+mj-lt"/>
              </a:rPr>
              <a:t>i</a:t>
            </a:r>
            <a:r>
              <a:rPr lang="en-US" sz="2500" dirty="0" smtClean="0">
                <a:latin typeface="+mj-lt"/>
              </a:rPr>
              <a:t> </a:t>
            </a:r>
            <a:r>
              <a:rPr lang="vi-VN" sz="2500" dirty="0" smtClean="0">
                <a:latin typeface="+mj-lt"/>
              </a:rPr>
              <a:t>đứng đầu cơ quan, tổ chức, đơn vị thuộc Bộ, </a:t>
            </a:r>
            <a:r>
              <a:rPr lang="en-US" sz="2500" dirty="0" smtClean="0">
                <a:latin typeface="+mj-lt"/>
              </a:rPr>
              <a:t>b</a:t>
            </a:r>
            <a:r>
              <a:rPr lang="vi-VN" sz="2500" dirty="0" smtClean="0">
                <a:latin typeface="+mj-lt"/>
              </a:rPr>
              <a:t>an, </a:t>
            </a:r>
            <a:r>
              <a:rPr lang="en-US" sz="2500" dirty="0" smtClean="0">
                <a:latin typeface="+mj-lt"/>
              </a:rPr>
              <a:t>n</a:t>
            </a:r>
            <a:r>
              <a:rPr lang="vi-VN" sz="2500" dirty="0" smtClean="0">
                <a:latin typeface="+mj-lt"/>
              </a:rPr>
              <a:t>gành, </a:t>
            </a:r>
            <a:r>
              <a:rPr lang="en-US" sz="2500" dirty="0" smtClean="0">
                <a:latin typeface="+mj-lt"/>
              </a:rPr>
              <a:t>đ</a:t>
            </a:r>
            <a:r>
              <a:rPr lang="vi-VN" sz="2500" dirty="0" smtClean="0">
                <a:latin typeface="+mj-lt"/>
              </a:rPr>
              <a:t>oàn thể Trung ương đóng trên địa bàn </a:t>
            </a:r>
            <a:r>
              <a:rPr lang="en-US" sz="2500" dirty="0" err="1" smtClean="0">
                <a:latin typeface="+mj-lt"/>
              </a:rPr>
              <a:t>thành</a:t>
            </a:r>
            <a:r>
              <a:rPr lang="en-US" sz="2500" dirty="0" smtClean="0">
                <a:latin typeface="+mj-lt"/>
              </a:rPr>
              <a:t> </a:t>
            </a:r>
            <a:r>
              <a:rPr lang="en-US" sz="2500" dirty="0" err="1" smtClean="0">
                <a:latin typeface="+mj-lt"/>
              </a:rPr>
              <a:t>phố</a:t>
            </a:r>
            <a:r>
              <a:rPr lang="vi-VN" sz="2500" dirty="0" smtClean="0">
                <a:latin typeface="+mj-lt"/>
              </a:rPr>
              <a:t>, </a:t>
            </a:r>
            <a:r>
              <a:rPr lang="vi-VN" sz="2500" dirty="0" smtClean="0">
                <a:solidFill>
                  <a:srgbClr val="FFFF00"/>
                </a:solidFill>
                <a:latin typeface="+mj-lt"/>
              </a:rPr>
              <a:t>phải lấy ý kiến hiệp y của Ủy ban nhân dân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phố</a:t>
            </a:r>
            <a:r>
              <a:rPr lang="vi-VN" sz="2500" dirty="0" smtClean="0">
                <a:solidFill>
                  <a:srgbClr val="FFFF00"/>
                </a:solidFill>
                <a:latin typeface="+mj-lt"/>
              </a:rPr>
              <a:t> </a:t>
            </a:r>
            <a:r>
              <a:rPr lang="vi-VN" sz="2500" dirty="0" smtClean="0">
                <a:latin typeface="+mj-lt"/>
              </a:rPr>
              <a:t>những nội dung:</a:t>
            </a:r>
            <a:endParaRPr lang="en-US" sz="2500" dirty="0" smtClean="0">
              <a:latin typeface="+mj-lt"/>
            </a:endParaRPr>
          </a:p>
          <a:p>
            <a:pPr algn="just">
              <a:spcBef>
                <a:spcPts val="1200"/>
              </a:spcBef>
              <a:buNone/>
            </a:pPr>
            <a:r>
              <a:rPr lang="vi-VN" sz="2500" dirty="0" smtClean="0">
                <a:latin typeface="+mj-lt"/>
              </a:rPr>
              <a:t>a) Việc chấp hành chủ trương của Đảng, chính sách, pháp luật của Nhà nước và kết quả hoạt động của tổ chức đảng, đoàn thể (n</a:t>
            </a:r>
            <a:r>
              <a:rPr lang="en-US" sz="2500" dirty="0" smtClean="0">
                <a:latin typeface="+mj-lt"/>
              </a:rPr>
              <a:t>ế</a:t>
            </a:r>
            <a:r>
              <a:rPr lang="vi-VN" sz="2500" dirty="0" smtClean="0">
                <a:latin typeface="+mj-lt"/>
              </a:rPr>
              <a:t>u tổ chức đảng, đoàn thể sinh hoạt tại </a:t>
            </a:r>
            <a:r>
              <a:rPr lang="en-US" sz="2500" dirty="0" err="1" smtClean="0">
                <a:latin typeface="+mj-lt"/>
              </a:rPr>
              <a:t>thành</a:t>
            </a:r>
            <a:r>
              <a:rPr lang="en-US" sz="2500" dirty="0" smtClean="0">
                <a:latin typeface="+mj-lt"/>
              </a:rPr>
              <a:t> </a:t>
            </a:r>
            <a:r>
              <a:rPr lang="en-US" sz="2500" dirty="0" err="1" smtClean="0">
                <a:latin typeface="+mj-lt"/>
              </a:rPr>
              <a:t>phố</a:t>
            </a:r>
            <a:r>
              <a:rPr lang="vi-VN" sz="2500" dirty="0" smtClean="0">
                <a:latin typeface="+mj-lt"/>
              </a:rPr>
              <a:t>);</a:t>
            </a:r>
            <a:endParaRPr lang="en-US" sz="2500" dirty="0" smtClean="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p:cNvSpPr/>
          <p:nvPr/>
        </p:nvSpPr>
        <p:spPr>
          <a:xfrm>
            <a:off x="67438" y="69874"/>
            <a:ext cx="9076562" cy="584775"/>
          </a:xfrm>
          <a:prstGeom prst="rect">
            <a:avLst/>
          </a:prstGeom>
          <a:noFill/>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vi-VN" sz="3200" b="1" kern="0" dirty="0">
                <a:ln/>
                <a:latin typeface="+mn-lt"/>
                <a:cs typeface="+mn-cs"/>
              </a:rPr>
              <a:t>Sơ lược về QĐ số 24/2018/QĐ-UBND</a:t>
            </a:r>
            <a:endParaRPr lang="en-US" sz="3200" b="1" kern="0" dirty="0">
              <a:ln/>
              <a:latin typeface="+mn-lt"/>
              <a:cs typeface="+mn-cs"/>
            </a:endParaRPr>
          </a:p>
        </p:txBody>
      </p:sp>
      <p:sp>
        <p:nvSpPr>
          <p:cNvPr id="83" name="AutoShape 74"/>
          <p:cNvSpPr>
            <a:spLocks noChangeArrowheads="1"/>
          </p:cNvSpPr>
          <p:nvPr/>
        </p:nvSpPr>
        <p:spPr bwMode="gray">
          <a:xfrm>
            <a:off x="3352800" y="914400"/>
            <a:ext cx="5715000" cy="533400"/>
          </a:xfrm>
          <a:prstGeom prst="roundRect">
            <a:avLst>
              <a:gd name="adj" fmla="val 50000"/>
            </a:avLst>
          </a:prstGeom>
          <a:gradFill rotWithShape="1">
            <a:gsLst>
              <a:gs pos="0">
                <a:srgbClr val="F8F8F8"/>
              </a:gs>
              <a:gs pos="100000">
                <a:srgbClr val="BEBEBE"/>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fontAlgn="auto">
              <a:spcBef>
                <a:spcPts val="0"/>
              </a:spcBef>
              <a:spcAft>
                <a:spcPts val="0"/>
              </a:spcAft>
              <a:defRPr/>
            </a:pPr>
            <a:endParaRPr lang="en-US" sz="1200" kern="0">
              <a:solidFill>
                <a:srgbClr val="000000"/>
              </a:solidFill>
              <a:latin typeface="+mn-lt"/>
              <a:cs typeface="+mn-cs"/>
            </a:endParaRPr>
          </a:p>
        </p:txBody>
      </p:sp>
      <p:sp>
        <p:nvSpPr>
          <p:cNvPr id="84" name="Freeform 83"/>
          <p:cNvSpPr/>
          <p:nvPr/>
        </p:nvSpPr>
        <p:spPr>
          <a:xfrm>
            <a:off x="0" y="2286000"/>
            <a:ext cx="2535238" cy="2514600"/>
          </a:xfrm>
          <a:custGeom>
            <a:avLst/>
            <a:gdLst>
              <a:gd name="connsiteX0" fmla="*/ 0 w 2184219"/>
              <a:gd name="connsiteY0" fmla="*/ 1092110 h 2184219"/>
              <a:gd name="connsiteX1" fmla="*/ 1092110 w 2184219"/>
              <a:gd name="connsiteY1" fmla="*/ 0 h 2184219"/>
              <a:gd name="connsiteX2" fmla="*/ 2184220 w 2184219"/>
              <a:gd name="connsiteY2" fmla="*/ 1092110 h 2184219"/>
              <a:gd name="connsiteX3" fmla="*/ 1092110 w 2184219"/>
              <a:gd name="connsiteY3" fmla="*/ 2184220 h 2184219"/>
              <a:gd name="connsiteX4" fmla="*/ 0 w 2184219"/>
              <a:gd name="connsiteY4" fmla="*/ 1092110 h 21842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4219" h="2184219">
                <a:moveTo>
                  <a:pt x="0" y="1092110"/>
                </a:moveTo>
                <a:cubicBezTo>
                  <a:pt x="0" y="488954"/>
                  <a:pt x="488954" y="0"/>
                  <a:pt x="1092110" y="0"/>
                </a:cubicBezTo>
                <a:cubicBezTo>
                  <a:pt x="1695266" y="0"/>
                  <a:pt x="2184220" y="488954"/>
                  <a:pt x="2184220" y="1092110"/>
                </a:cubicBezTo>
                <a:cubicBezTo>
                  <a:pt x="2184220" y="1695266"/>
                  <a:pt x="1695266" y="2184220"/>
                  <a:pt x="1092110" y="2184220"/>
                </a:cubicBezTo>
                <a:cubicBezTo>
                  <a:pt x="488954" y="2184220"/>
                  <a:pt x="0" y="1695266"/>
                  <a:pt x="0" y="1092110"/>
                </a:cubicBezTo>
                <a:close/>
              </a:path>
            </a:pathLst>
          </a:custGeom>
          <a:solidFill>
            <a:schemeClr val="bg1">
              <a:lumMod val="85000"/>
            </a:schemeClr>
          </a:solidFill>
          <a:ln w="38100" cap="flat" cmpd="sng" algn="ctr">
            <a:solidFill>
              <a:sysClr val="window" lastClr="FFFFFF">
                <a:hueOff val="0"/>
                <a:satOff val="0"/>
                <a:lumOff val="0"/>
                <a:alphaOff val="0"/>
              </a:sysClr>
            </a:solidFill>
            <a:prstDash val="solid"/>
          </a:ln>
          <a:effectLst/>
        </p:spPr>
        <p:txBody>
          <a:bodyPr lIns="347176" tIns="347176" rIns="347176" bIns="347176" anchor="ctr"/>
          <a:lstStyle/>
          <a:p>
            <a:pPr algn="ctr" defTabSz="1911350">
              <a:lnSpc>
                <a:spcPct val="90000"/>
              </a:lnSpc>
              <a:spcAft>
                <a:spcPct val="35000"/>
              </a:spcAft>
            </a:pPr>
            <a:r>
              <a:rPr lang="en-US" sz="1800" b="1" dirty="0" err="1"/>
              <a:t>Quyết</a:t>
            </a:r>
            <a:r>
              <a:rPr lang="en-US" sz="1800" b="1" dirty="0"/>
              <a:t> </a:t>
            </a:r>
            <a:r>
              <a:rPr lang="en-US" sz="1800" b="1" dirty="0" err="1"/>
              <a:t>định</a:t>
            </a:r>
            <a:r>
              <a:rPr lang="en-US" sz="1800" b="1" dirty="0"/>
              <a:t> </a:t>
            </a:r>
            <a:r>
              <a:rPr lang="en-US" sz="1800" b="1" dirty="0" err="1"/>
              <a:t>số</a:t>
            </a:r>
            <a:r>
              <a:rPr lang="en-US" sz="1800" b="1" dirty="0"/>
              <a:t> 24/2018/QĐ-UBND </a:t>
            </a:r>
          </a:p>
          <a:p>
            <a:pPr algn="ctr" defTabSz="1911350">
              <a:lnSpc>
                <a:spcPct val="90000"/>
              </a:lnSpc>
              <a:spcAft>
                <a:spcPct val="35000"/>
              </a:spcAft>
            </a:pPr>
            <a:r>
              <a:rPr lang="en-US" sz="2200" b="1" dirty="0">
                <a:solidFill>
                  <a:srgbClr val="99FF33"/>
                </a:solidFill>
                <a:latin typeface="Times New Roman" pitchFamily="18" charset="0"/>
                <a:cs typeface="Times New Roman" pitchFamily="18" charset="0"/>
              </a:rPr>
              <a:t>G</a:t>
            </a:r>
            <a:r>
              <a:rPr lang="vi-VN" sz="2200" b="1" dirty="0">
                <a:solidFill>
                  <a:srgbClr val="99FF33"/>
                </a:solidFill>
                <a:latin typeface="Times New Roman" pitchFamily="18" charset="0"/>
                <a:cs typeface="Times New Roman" pitchFamily="18" charset="0"/>
              </a:rPr>
              <a:t>ồm có </a:t>
            </a:r>
            <a:r>
              <a:rPr lang="en-US" sz="2200" b="1" dirty="0" smtClean="0">
                <a:solidFill>
                  <a:srgbClr val="99FF33"/>
                </a:solidFill>
                <a:latin typeface="Times New Roman" pitchFamily="18" charset="0"/>
                <a:cs typeface="Times New Roman" pitchFamily="18" charset="0"/>
              </a:rPr>
              <a:t/>
            </a:r>
            <a:br>
              <a:rPr lang="en-US" sz="2200" b="1" dirty="0" smtClean="0">
                <a:solidFill>
                  <a:srgbClr val="99FF33"/>
                </a:solidFill>
                <a:latin typeface="Times New Roman" pitchFamily="18" charset="0"/>
                <a:cs typeface="Times New Roman" pitchFamily="18" charset="0"/>
              </a:rPr>
            </a:br>
            <a:r>
              <a:rPr lang="vi-VN" sz="2200" b="1" dirty="0" smtClean="0">
                <a:solidFill>
                  <a:srgbClr val="99FF33"/>
                </a:solidFill>
                <a:latin typeface="Times New Roman" pitchFamily="18" charset="0"/>
                <a:cs typeface="Times New Roman" pitchFamily="18" charset="0"/>
              </a:rPr>
              <a:t>8 </a:t>
            </a:r>
            <a:r>
              <a:rPr lang="vi-VN" sz="2200" b="1" dirty="0">
                <a:solidFill>
                  <a:srgbClr val="99FF33"/>
                </a:solidFill>
                <a:latin typeface="Times New Roman" pitchFamily="18" charset="0"/>
                <a:cs typeface="Times New Roman" pitchFamily="18" charset="0"/>
              </a:rPr>
              <a:t>chương, </a:t>
            </a:r>
            <a:r>
              <a:rPr lang="en-US" sz="2200" b="1" dirty="0" smtClean="0">
                <a:solidFill>
                  <a:srgbClr val="99FF33"/>
                </a:solidFill>
                <a:latin typeface="Times New Roman" pitchFamily="18" charset="0"/>
                <a:cs typeface="Times New Roman" pitchFamily="18" charset="0"/>
              </a:rPr>
              <a:t/>
            </a:r>
            <a:br>
              <a:rPr lang="en-US" sz="2200" b="1" dirty="0" smtClean="0">
                <a:solidFill>
                  <a:srgbClr val="99FF33"/>
                </a:solidFill>
                <a:latin typeface="Times New Roman" pitchFamily="18" charset="0"/>
                <a:cs typeface="Times New Roman" pitchFamily="18" charset="0"/>
              </a:rPr>
            </a:br>
            <a:r>
              <a:rPr lang="vi-VN" sz="2200" b="1" dirty="0" smtClean="0">
                <a:solidFill>
                  <a:srgbClr val="99FF33"/>
                </a:solidFill>
                <a:latin typeface="Times New Roman" pitchFamily="18" charset="0"/>
                <a:cs typeface="Times New Roman" pitchFamily="18" charset="0"/>
              </a:rPr>
              <a:t>5</a:t>
            </a:r>
            <a:r>
              <a:rPr lang="en-US" sz="2200" b="1" dirty="0" smtClean="0">
                <a:solidFill>
                  <a:srgbClr val="99FF33"/>
                </a:solidFill>
                <a:latin typeface="Times New Roman" pitchFamily="18" charset="0"/>
                <a:cs typeface="Times New Roman" pitchFamily="18" charset="0"/>
              </a:rPr>
              <a:t>4</a:t>
            </a:r>
            <a:r>
              <a:rPr lang="vi-VN" sz="2200" b="1" dirty="0" smtClean="0">
                <a:solidFill>
                  <a:srgbClr val="99FF33"/>
                </a:solidFill>
                <a:latin typeface="Times New Roman" pitchFamily="18" charset="0"/>
                <a:cs typeface="Times New Roman" pitchFamily="18" charset="0"/>
              </a:rPr>
              <a:t> </a:t>
            </a:r>
            <a:r>
              <a:rPr lang="vi-VN" sz="2200" b="1" dirty="0">
                <a:solidFill>
                  <a:srgbClr val="99FF33"/>
                </a:solidFill>
                <a:latin typeface="Times New Roman" pitchFamily="18" charset="0"/>
                <a:cs typeface="Times New Roman" pitchFamily="18" charset="0"/>
              </a:rPr>
              <a:t>điều</a:t>
            </a:r>
            <a:endParaRPr lang="en-US" sz="2200" b="1" dirty="0">
              <a:solidFill>
                <a:srgbClr val="99FF33"/>
              </a:solidFill>
              <a:latin typeface="Times New Roman" pitchFamily="18" charset="0"/>
              <a:cs typeface="Times New Roman" pitchFamily="18" charset="0"/>
            </a:endParaRPr>
          </a:p>
        </p:txBody>
      </p:sp>
      <p:sp>
        <p:nvSpPr>
          <p:cNvPr id="85" name="Rectangle 84"/>
          <p:cNvSpPr>
            <a:spLocks noChangeArrowheads="1"/>
          </p:cNvSpPr>
          <p:nvPr/>
        </p:nvSpPr>
        <p:spPr bwMode="auto">
          <a:xfrm>
            <a:off x="3551238" y="990600"/>
            <a:ext cx="5440362" cy="276225"/>
          </a:xfrm>
          <a:prstGeom prst="rect">
            <a:avLst/>
          </a:prstGeom>
          <a:noFill/>
          <a:ln w="9525">
            <a:noFill/>
            <a:miter lim="800000"/>
            <a:headEnd/>
            <a:tailEnd/>
          </a:ln>
        </p:spPr>
        <p:txBody>
          <a:bodyPr>
            <a:spAutoFit/>
          </a:bodyPr>
          <a:lstStyle/>
          <a:p>
            <a:pPr algn="just"/>
            <a:r>
              <a:rPr lang="vi-VN" sz="1200" b="1">
                <a:solidFill>
                  <a:srgbClr val="002060"/>
                </a:solidFill>
              </a:rPr>
              <a:t>Chương I. Những quy định chung </a:t>
            </a:r>
            <a:r>
              <a:rPr lang="en-US" sz="1200" b="1">
                <a:solidFill>
                  <a:srgbClr val="002060"/>
                </a:solidFill>
              </a:rPr>
              <a:t>(t</a:t>
            </a:r>
            <a:r>
              <a:rPr lang="vi-VN" sz="1200" b="1">
                <a:solidFill>
                  <a:srgbClr val="002060"/>
                </a:solidFill>
              </a:rPr>
              <a:t>ừ Đ</a:t>
            </a:r>
            <a:r>
              <a:rPr lang="en-US" sz="1200" b="1">
                <a:solidFill>
                  <a:srgbClr val="002060"/>
                </a:solidFill>
              </a:rPr>
              <a:t>iều</a:t>
            </a:r>
            <a:r>
              <a:rPr lang="vi-VN" sz="1200" b="1">
                <a:solidFill>
                  <a:srgbClr val="002060"/>
                </a:solidFill>
              </a:rPr>
              <a:t> 1 đến Đ</a:t>
            </a:r>
            <a:r>
              <a:rPr lang="en-US" sz="1200" b="1">
                <a:solidFill>
                  <a:srgbClr val="002060"/>
                </a:solidFill>
              </a:rPr>
              <a:t>iều</a:t>
            </a:r>
            <a:r>
              <a:rPr lang="vi-VN" sz="1200" b="1">
                <a:solidFill>
                  <a:srgbClr val="002060"/>
                </a:solidFill>
              </a:rPr>
              <a:t> 3</a:t>
            </a:r>
            <a:r>
              <a:rPr lang="en-US" sz="1200" b="1">
                <a:solidFill>
                  <a:srgbClr val="002060"/>
                </a:solidFill>
              </a:rPr>
              <a:t>)</a:t>
            </a:r>
          </a:p>
        </p:txBody>
      </p:sp>
      <p:sp>
        <p:nvSpPr>
          <p:cNvPr id="86" name="AutoShape 74"/>
          <p:cNvSpPr>
            <a:spLocks noChangeArrowheads="1"/>
          </p:cNvSpPr>
          <p:nvPr/>
        </p:nvSpPr>
        <p:spPr bwMode="gray">
          <a:xfrm>
            <a:off x="3352800" y="1600200"/>
            <a:ext cx="5715000" cy="533400"/>
          </a:xfrm>
          <a:prstGeom prst="roundRect">
            <a:avLst>
              <a:gd name="adj" fmla="val 50000"/>
            </a:avLst>
          </a:prstGeom>
          <a:gradFill rotWithShape="1">
            <a:gsLst>
              <a:gs pos="0">
                <a:srgbClr val="F8F8F8"/>
              </a:gs>
              <a:gs pos="100000">
                <a:srgbClr val="BEBEBE"/>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fontAlgn="auto">
              <a:spcBef>
                <a:spcPts val="0"/>
              </a:spcBef>
              <a:spcAft>
                <a:spcPts val="0"/>
              </a:spcAft>
              <a:defRPr/>
            </a:pPr>
            <a:endParaRPr lang="en-US" sz="1200" kern="0">
              <a:solidFill>
                <a:srgbClr val="000000"/>
              </a:solidFill>
              <a:latin typeface="+mn-lt"/>
              <a:cs typeface="+mn-cs"/>
            </a:endParaRPr>
          </a:p>
        </p:txBody>
      </p:sp>
      <p:sp>
        <p:nvSpPr>
          <p:cNvPr id="87" name="Rectangle 86"/>
          <p:cNvSpPr>
            <a:spLocks noChangeArrowheads="1"/>
          </p:cNvSpPr>
          <p:nvPr/>
        </p:nvSpPr>
        <p:spPr bwMode="auto">
          <a:xfrm>
            <a:off x="3551238" y="1600200"/>
            <a:ext cx="5440362" cy="461963"/>
          </a:xfrm>
          <a:prstGeom prst="rect">
            <a:avLst/>
          </a:prstGeom>
          <a:noFill/>
          <a:ln w="9525">
            <a:noFill/>
            <a:miter lim="800000"/>
            <a:headEnd/>
            <a:tailEnd/>
          </a:ln>
        </p:spPr>
        <p:txBody>
          <a:bodyPr>
            <a:spAutoFit/>
          </a:bodyPr>
          <a:lstStyle/>
          <a:p>
            <a:pPr algn="just"/>
            <a:r>
              <a:rPr lang="vi-VN" sz="1200" b="1" dirty="0">
                <a:solidFill>
                  <a:srgbClr val="002060"/>
                </a:solidFill>
              </a:rPr>
              <a:t>Chương I</a:t>
            </a:r>
            <a:r>
              <a:rPr lang="en-US" sz="1200" b="1" dirty="0">
                <a:solidFill>
                  <a:srgbClr val="002060"/>
                </a:solidFill>
              </a:rPr>
              <a:t>I</a:t>
            </a:r>
            <a:r>
              <a:rPr lang="vi-VN" sz="1200" b="1" dirty="0">
                <a:solidFill>
                  <a:srgbClr val="002060"/>
                </a:solidFill>
              </a:rPr>
              <a:t>. Tổ chức thi đua, danh hiệu và tiêu chuẩn danh hiệu thi đua</a:t>
            </a:r>
            <a:r>
              <a:rPr lang="en-US" sz="1200" b="1" dirty="0">
                <a:solidFill>
                  <a:srgbClr val="002060"/>
                </a:solidFill>
              </a:rPr>
              <a:t> (t</a:t>
            </a:r>
            <a:r>
              <a:rPr lang="vi-VN" sz="1200" b="1" dirty="0">
                <a:solidFill>
                  <a:srgbClr val="002060"/>
                </a:solidFill>
              </a:rPr>
              <a:t>ừ Đ</a:t>
            </a:r>
            <a:r>
              <a:rPr lang="en-US" sz="1200" b="1" dirty="0" err="1">
                <a:solidFill>
                  <a:srgbClr val="002060"/>
                </a:solidFill>
              </a:rPr>
              <a:t>iều</a:t>
            </a:r>
            <a:r>
              <a:rPr lang="vi-VN" sz="1200" b="1" dirty="0">
                <a:solidFill>
                  <a:srgbClr val="002060"/>
                </a:solidFill>
              </a:rPr>
              <a:t> </a:t>
            </a:r>
            <a:r>
              <a:rPr lang="en-US" sz="1200" b="1" dirty="0">
                <a:solidFill>
                  <a:srgbClr val="002060"/>
                </a:solidFill>
              </a:rPr>
              <a:t>4</a:t>
            </a:r>
            <a:r>
              <a:rPr lang="vi-VN" sz="1200" b="1" dirty="0">
                <a:solidFill>
                  <a:srgbClr val="002060"/>
                </a:solidFill>
              </a:rPr>
              <a:t> đến Đ</a:t>
            </a:r>
            <a:r>
              <a:rPr lang="en-US" sz="1200" b="1" dirty="0" err="1">
                <a:solidFill>
                  <a:srgbClr val="002060"/>
                </a:solidFill>
              </a:rPr>
              <a:t>iều</a:t>
            </a:r>
            <a:r>
              <a:rPr lang="vi-VN" sz="1200" b="1" dirty="0">
                <a:solidFill>
                  <a:srgbClr val="002060"/>
                </a:solidFill>
              </a:rPr>
              <a:t> </a:t>
            </a:r>
            <a:r>
              <a:rPr lang="en-US" sz="1200" b="1" dirty="0">
                <a:solidFill>
                  <a:srgbClr val="002060"/>
                </a:solidFill>
              </a:rPr>
              <a:t>16)</a:t>
            </a:r>
          </a:p>
        </p:txBody>
      </p:sp>
      <p:sp>
        <p:nvSpPr>
          <p:cNvPr id="88" name="AutoShape 74"/>
          <p:cNvSpPr>
            <a:spLocks noChangeArrowheads="1"/>
          </p:cNvSpPr>
          <p:nvPr/>
        </p:nvSpPr>
        <p:spPr bwMode="gray">
          <a:xfrm>
            <a:off x="3352800" y="2286000"/>
            <a:ext cx="5715000" cy="533400"/>
          </a:xfrm>
          <a:prstGeom prst="roundRect">
            <a:avLst>
              <a:gd name="adj" fmla="val 50000"/>
            </a:avLst>
          </a:prstGeom>
          <a:gradFill rotWithShape="1">
            <a:gsLst>
              <a:gs pos="0">
                <a:srgbClr val="F8F8F8"/>
              </a:gs>
              <a:gs pos="100000">
                <a:srgbClr val="BEBEBE"/>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fontAlgn="auto">
              <a:spcBef>
                <a:spcPts val="0"/>
              </a:spcBef>
              <a:spcAft>
                <a:spcPts val="0"/>
              </a:spcAft>
              <a:defRPr/>
            </a:pPr>
            <a:endParaRPr lang="en-US" sz="1200" kern="0">
              <a:solidFill>
                <a:srgbClr val="000000"/>
              </a:solidFill>
              <a:latin typeface="+mn-lt"/>
              <a:cs typeface="+mn-cs"/>
            </a:endParaRPr>
          </a:p>
        </p:txBody>
      </p:sp>
      <p:sp>
        <p:nvSpPr>
          <p:cNvPr id="89" name="Rectangle 88"/>
          <p:cNvSpPr>
            <a:spLocks noChangeArrowheads="1"/>
          </p:cNvSpPr>
          <p:nvPr/>
        </p:nvSpPr>
        <p:spPr bwMode="auto">
          <a:xfrm>
            <a:off x="3551238" y="2286000"/>
            <a:ext cx="5440362" cy="461963"/>
          </a:xfrm>
          <a:prstGeom prst="rect">
            <a:avLst/>
          </a:prstGeom>
          <a:noFill/>
          <a:ln w="9525">
            <a:noFill/>
            <a:miter lim="800000"/>
            <a:headEnd/>
            <a:tailEnd/>
          </a:ln>
        </p:spPr>
        <p:txBody>
          <a:bodyPr>
            <a:spAutoFit/>
          </a:bodyPr>
          <a:lstStyle/>
          <a:p>
            <a:pPr algn="just"/>
            <a:r>
              <a:rPr lang="vi-VN" sz="1200" b="1" dirty="0">
                <a:solidFill>
                  <a:srgbClr val="002060"/>
                </a:solidFill>
              </a:rPr>
              <a:t>Chương I</a:t>
            </a:r>
            <a:r>
              <a:rPr lang="en-US" sz="1200" b="1" dirty="0">
                <a:solidFill>
                  <a:srgbClr val="002060"/>
                </a:solidFill>
              </a:rPr>
              <a:t>II</a:t>
            </a:r>
            <a:r>
              <a:rPr lang="vi-VN" sz="1200" b="1" dirty="0">
                <a:solidFill>
                  <a:srgbClr val="002060"/>
                </a:solidFill>
              </a:rPr>
              <a:t>. Hình thức, đối tượng và tiêu chuẩn </a:t>
            </a:r>
            <a:r>
              <a:rPr lang="en-US" sz="1200" b="1" dirty="0" smtClean="0">
                <a:solidFill>
                  <a:srgbClr val="002060"/>
                </a:solidFill>
              </a:rPr>
              <a:t>k</a:t>
            </a:r>
            <a:r>
              <a:rPr lang="vi-VN" sz="1200" b="1" dirty="0" smtClean="0">
                <a:solidFill>
                  <a:srgbClr val="002060"/>
                </a:solidFill>
              </a:rPr>
              <a:t>hen </a:t>
            </a:r>
            <a:r>
              <a:rPr lang="vi-VN" sz="1200" b="1" dirty="0">
                <a:solidFill>
                  <a:srgbClr val="002060"/>
                </a:solidFill>
              </a:rPr>
              <a:t>thưởng</a:t>
            </a:r>
            <a:r>
              <a:rPr lang="en-US" sz="1200" b="1" dirty="0">
                <a:solidFill>
                  <a:srgbClr val="002060"/>
                </a:solidFill>
              </a:rPr>
              <a:t> (t</a:t>
            </a:r>
            <a:r>
              <a:rPr lang="vi-VN" sz="1200" b="1" dirty="0">
                <a:solidFill>
                  <a:srgbClr val="002060"/>
                </a:solidFill>
              </a:rPr>
              <a:t>ừ Đ</a:t>
            </a:r>
            <a:r>
              <a:rPr lang="en-US" sz="1200" b="1" dirty="0" err="1">
                <a:solidFill>
                  <a:srgbClr val="002060"/>
                </a:solidFill>
              </a:rPr>
              <a:t>iều</a:t>
            </a:r>
            <a:r>
              <a:rPr lang="vi-VN" sz="1200" b="1" dirty="0">
                <a:solidFill>
                  <a:srgbClr val="002060"/>
                </a:solidFill>
              </a:rPr>
              <a:t> 1</a:t>
            </a:r>
            <a:r>
              <a:rPr lang="en-US" sz="1200" b="1" dirty="0">
                <a:solidFill>
                  <a:srgbClr val="002060"/>
                </a:solidFill>
              </a:rPr>
              <a:t>7</a:t>
            </a:r>
            <a:r>
              <a:rPr lang="vi-VN" sz="1200" b="1" dirty="0">
                <a:solidFill>
                  <a:srgbClr val="002060"/>
                </a:solidFill>
              </a:rPr>
              <a:t> đến Đ</a:t>
            </a:r>
            <a:r>
              <a:rPr lang="en-US" sz="1200" b="1" dirty="0" err="1">
                <a:solidFill>
                  <a:srgbClr val="002060"/>
                </a:solidFill>
              </a:rPr>
              <a:t>iều</a:t>
            </a:r>
            <a:r>
              <a:rPr lang="vi-VN" sz="1200" b="1" dirty="0">
                <a:solidFill>
                  <a:srgbClr val="002060"/>
                </a:solidFill>
              </a:rPr>
              <a:t> </a:t>
            </a:r>
            <a:r>
              <a:rPr lang="en-US" sz="1200" b="1" dirty="0">
                <a:solidFill>
                  <a:srgbClr val="002060"/>
                </a:solidFill>
              </a:rPr>
              <a:t>25)</a:t>
            </a:r>
          </a:p>
        </p:txBody>
      </p:sp>
      <p:sp>
        <p:nvSpPr>
          <p:cNvPr id="90" name="AutoShape 74"/>
          <p:cNvSpPr>
            <a:spLocks noChangeArrowheads="1"/>
          </p:cNvSpPr>
          <p:nvPr/>
        </p:nvSpPr>
        <p:spPr bwMode="gray">
          <a:xfrm>
            <a:off x="3352800" y="2971800"/>
            <a:ext cx="5715000" cy="533400"/>
          </a:xfrm>
          <a:prstGeom prst="roundRect">
            <a:avLst>
              <a:gd name="adj" fmla="val 50000"/>
            </a:avLst>
          </a:prstGeom>
          <a:gradFill rotWithShape="1">
            <a:gsLst>
              <a:gs pos="0">
                <a:srgbClr val="F8F8F8"/>
              </a:gs>
              <a:gs pos="100000">
                <a:srgbClr val="BEBEBE"/>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fontAlgn="auto">
              <a:spcBef>
                <a:spcPts val="0"/>
              </a:spcBef>
              <a:spcAft>
                <a:spcPts val="0"/>
              </a:spcAft>
              <a:defRPr/>
            </a:pPr>
            <a:endParaRPr lang="en-US" sz="1200" kern="0">
              <a:solidFill>
                <a:srgbClr val="000000"/>
              </a:solidFill>
              <a:latin typeface="+mn-lt"/>
              <a:cs typeface="+mn-cs"/>
            </a:endParaRPr>
          </a:p>
        </p:txBody>
      </p:sp>
      <p:sp>
        <p:nvSpPr>
          <p:cNvPr id="91" name="Rectangle 90"/>
          <p:cNvSpPr>
            <a:spLocks noChangeArrowheads="1"/>
          </p:cNvSpPr>
          <p:nvPr/>
        </p:nvSpPr>
        <p:spPr bwMode="auto">
          <a:xfrm>
            <a:off x="3551238" y="2971800"/>
            <a:ext cx="5440362" cy="461963"/>
          </a:xfrm>
          <a:prstGeom prst="rect">
            <a:avLst/>
          </a:prstGeom>
          <a:noFill/>
          <a:ln w="9525">
            <a:noFill/>
            <a:miter lim="800000"/>
            <a:headEnd/>
            <a:tailEnd/>
          </a:ln>
        </p:spPr>
        <p:txBody>
          <a:bodyPr>
            <a:spAutoFit/>
          </a:bodyPr>
          <a:lstStyle/>
          <a:p>
            <a:pPr algn="just">
              <a:defRPr/>
            </a:pPr>
            <a:r>
              <a:rPr lang="vi-VN" sz="1200" b="1" spc="-40" dirty="0">
                <a:solidFill>
                  <a:srgbClr val="002060"/>
                </a:solidFill>
                <a:cs typeface="Arial" charset="0"/>
              </a:rPr>
              <a:t>Chương I</a:t>
            </a:r>
            <a:r>
              <a:rPr lang="en-US" sz="1200" b="1" spc="-40" dirty="0">
                <a:solidFill>
                  <a:srgbClr val="002060"/>
                </a:solidFill>
                <a:cs typeface="Arial" charset="0"/>
              </a:rPr>
              <a:t>V</a:t>
            </a:r>
            <a:r>
              <a:rPr lang="vi-VN" sz="1200" b="1" spc="-40" dirty="0">
                <a:solidFill>
                  <a:srgbClr val="002060"/>
                </a:solidFill>
                <a:cs typeface="Arial" charset="0"/>
              </a:rPr>
              <a:t>. Thẩm quyền quyết định, trao tặng; Thủ tục, hồ sơ xét danh hiệu thi đua và khen thưởng</a:t>
            </a:r>
            <a:r>
              <a:rPr lang="en-US" sz="1200" b="1" spc="-40" dirty="0">
                <a:solidFill>
                  <a:srgbClr val="002060"/>
                </a:solidFill>
                <a:cs typeface="Arial" charset="0"/>
              </a:rPr>
              <a:t> (t</a:t>
            </a:r>
            <a:r>
              <a:rPr lang="vi-VN" sz="1200" b="1" spc="-40" dirty="0">
                <a:solidFill>
                  <a:srgbClr val="002060"/>
                </a:solidFill>
                <a:cs typeface="Arial" charset="0"/>
              </a:rPr>
              <a:t>ừ </a:t>
            </a:r>
            <a:r>
              <a:rPr lang="vi-VN" sz="1200" b="1" dirty="0">
                <a:solidFill>
                  <a:srgbClr val="002060"/>
                </a:solidFill>
                <a:cs typeface="Arial" charset="0"/>
              </a:rPr>
              <a:t>Đ</a:t>
            </a:r>
            <a:r>
              <a:rPr lang="en-US" sz="1200" b="1" dirty="0" err="1">
                <a:solidFill>
                  <a:srgbClr val="002060"/>
                </a:solidFill>
                <a:cs typeface="Arial" charset="0"/>
              </a:rPr>
              <a:t>iều</a:t>
            </a:r>
            <a:r>
              <a:rPr lang="en-US" sz="1200" b="1" dirty="0">
                <a:solidFill>
                  <a:srgbClr val="002060"/>
                </a:solidFill>
                <a:cs typeface="Arial" charset="0"/>
              </a:rPr>
              <a:t> </a:t>
            </a:r>
            <a:r>
              <a:rPr lang="en-US" sz="1200" b="1" spc="-40" dirty="0">
                <a:solidFill>
                  <a:srgbClr val="002060"/>
                </a:solidFill>
                <a:cs typeface="Arial" charset="0"/>
              </a:rPr>
              <a:t>26</a:t>
            </a:r>
            <a:r>
              <a:rPr lang="vi-VN" sz="1200" b="1" spc="-40" dirty="0">
                <a:solidFill>
                  <a:srgbClr val="002060"/>
                </a:solidFill>
                <a:cs typeface="Arial" charset="0"/>
              </a:rPr>
              <a:t> đến </a:t>
            </a:r>
            <a:r>
              <a:rPr lang="vi-VN" sz="1200" b="1" dirty="0">
                <a:solidFill>
                  <a:srgbClr val="002060"/>
                </a:solidFill>
                <a:cs typeface="Arial" charset="0"/>
              </a:rPr>
              <a:t>Đ</a:t>
            </a:r>
            <a:r>
              <a:rPr lang="en-US" sz="1200" b="1" dirty="0" err="1">
                <a:solidFill>
                  <a:srgbClr val="002060"/>
                </a:solidFill>
                <a:cs typeface="Arial" charset="0"/>
              </a:rPr>
              <a:t>iều</a:t>
            </a:r>
            <a:r>
              <a:rPr lang="vi-VN" sz="1200" b="1" spc="-40" dirty="0">
                <a:solidFill>
                  <a:srgbClr val="002060"/>
                </a:solidFill>
                <a:cs typeface="Arial" charset="0"/>
              </a:rPr>
              <a:t> 3</a:t>
            </a:r>
            <a:r>
              <a:rPr lang="en-US" sz="1200" b="1" spc="-40" dirty="0">
                <a:solidFill>
                  <a:srgbClr val="002060"/>
                </a:solidFill>
                <a:cs typeface="Arial" charset="0"/>
              </a:rPr>
              <a:t>4)</a:t>
            </a:r>
          </a:p>
        </p:txBody>
      </p:sp>
      <p:sp>
        <p:nvSpPr>
          <p:cNvPr id="92" name="AutoShape 74"/>
          <p:cNvSpPr>
            <a:spLocks noChangeArrowheads="1"/>
          </p:cNvSpPr>
          <p:nvPr/>
        </p:nvSpPr>
        <p:spPr bwMode="gray">
          <a:xfrm>
            <a:off x="3352800" y="3714750"/>
            <a:ext cx="5715000" cy="531813"/>
          </a:xfrm>
          <a:prstGeom prst="roundRect">
            <a:avLst>
              <a:gd name="adj" fmla="val 50000"/>
            </a:avLst>
          </a:prstGeom>
          <a:gradFill rotWithShape="1">
            <a:gsLst>
              <a:gs pos="0">
                <a:srgbClr val="F8F8F8"/>
              </a:gs>
              <a:gs pos="100000">
                <a:srgbClr val="BEBEBE"/>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fontAlgn="auto">
              <a:spcBef>
                <a:spcPts val="0"/>
              </a:spcBef>
              <a:spcAft>
                <a:spcPts val="0"/>
              </a:spcAft>
              <a:defRPr/>
            </a:pPr>
            <a:endParaRPr lang="en-US" sz="1200" kern="0">
              <a:solidFill>
                <a:srgbClr val="000000"/>
              </a:solidFill>
              <a:latin typeface="+mn-lt"/>
              <a:cs typeface="+mn-cs"/>
            </a:endParaRPr>
          </a:p>
        </p:txBody>
      </p:sp>
      <p:sp>
        <p:nvSpPr>
          <p:cNvPr id="93" name="Rectangle 92"/>
          <p:cNvSpPr>
            <a:spLocks noChangeArrowheads="1"/>
          </p:cNvSpPr>
          <p:nvPr/>
        </p:nvSpPr>
        <p:spPr bwMode="auto">
          <a:xfrm>
            <a:off x="3551238" y="3733800"/>
            <a:ext cx="5440362" cy="461665"/>
          </a:xfrm>
          <a:prstGeom prst="rect">
            <a:avLst/>
          </a:prstGeom>
          <a:noFill/>
          <a:ln w="9525">
            <a:noFill/>
            <a:miter lim="800000"/>
            <a:headEnd/>
            <a:tailEnd/>
          </a:ln>
        </p:spPr>
        <p:txBody>
          <a:bodyPr>
            <a:spAutoFit/>
          </a:bodyPr>
          <a:lstStyle/>
          <a:p>
            <a:pPr algn="just">
              <a:defRPr/>
            </a:pPr>
            <a:r>
              <a:rPr lang="vi-VN" sz="1200" b="1" spc="-30" dirty="0">
                <a:solidFill>
                  <a:srgbClr val="002060"/>
                </a:solidFill>
                <a:cs typeface="Arial" charset="0"/>
              </a:rPr>
              <a:t>Chương </a:t>
            </a:r>
            <a:r>
              <a:rPr lang="en-US" sz="1200" b="1" spc="-30" dirty="0">
                <a:solidFill>
                  <a:srgbClr val="002060"/>
                </a:solidFill>
                <a:cs typeface="Arial" charset="0"/>
              </a:rPr>
              <a:t>V</a:t>
            </a:r>
            <a:r>
              <a:rPr lang="vi-VN" sz="1200" b="1" spc="-30" dirty="0">
                <a:solidFill>
                  <a:srgbClr val="002060"/>
                </a:solidFill>
                <a:cs typeface="Arial" charset="0"/>
              </a:rPr>
              <a:t>. </a:t>
            </a:r>
            <a:r>
              <a:rPr lang="en-US" sz="1200" b="1" spc="-30" dirty="0" err="1" smtClean="0">
                <a:solidFill>
                  <a:srgbClr val="002060"/>
                </a:solidFill>
                <a:cs typeface="Arial" charset="0"/>
              </a:rPr>
              <a:t>Quản</a:t>
            </a:r>
            <a:r>
              <a:rPr lang="en-US" sz="1200" b="1" spc="-30" dirty="0" smtClean="0">
                <a:solidFill>
                  <a:srgbClr val="002060"/>
                </a:solidFill>
                <a:cs typeface="Arial" charset="0"/>
              </a:rPr>
              <a:t> </a:t>
            </a:r>
            <a:r>
              <a:rPr lang="en-US" sz="1200" b="1" spc="-30" dirty="0" err="1" smtClean="0">
                <a:solidFill>
                  <a:srgbClr val="002060"/>
                </a:solidFill>
                <a:cs typeface="Arial" charset="0"/>
              </a:rPr>
              <a:t>lý</a:t>
            </a:r>
            <a:r>
              <a:rPr lang="en-US" sz="1200" b="1" spc="-30" dirty="0" smtClean="0">
                <a:solidFill>
                  <a:srgbClr val="002060"/>
                </a:solidFill>
                <a:cs typeface="Arial" charset="0"/>
              </a:rPr>
              <a:t> </a:t>
            </a:r>
            <a:r>
              <a:rPr lang="en-US" sz="1200" b="1" spc="-30" dirty="0" err="1" smtClean="0">
                <a:solidFill>
                  <a:srgbClr val="002060"/>
                </a:solidFill>
                <a:cs typeface="Arial" charset="0"/>
              </a:rPr>
              <a:t>nhà</a:t>
            </a:r>
            <a:r>
              <a:rPr lang="en-US" sz="1200" b="1" spc="-30" dirty="0" smtClean="0">
                <a:solidFill>
                  <a:srgbClr val="002060"/>
                </a:solidFill>
                <a:cs typeface="Arial" charset="0"/>
              </a:rPr>
              <a:t> </a:t>
            </a:r>
            <a:r>
              <a:rPr lang="en-US" sz="1200" b="1" spc="-30" dirty="0" err="1" smtClean="0">
                <a:solidFill>
                  <a:srgbClr val="002060"/>
                </a:solidFill>
                <a:cs typeface="Arial" charset="0"/>
              </a:rPr>
              <a:t>nước</a:t>
            </a:r>
            <a:r>
              <a:rPr lang="en-US" sz="1200" b="1" spc="-30" dirty="0" smtClean="0">
                <a:solidFill>
                  <a:srgbClr val="002060"/>
                </a:solidFill>
                <a:cs typeface="Arial" charset="0"/>
              </a:rPr>
              <a:t> </a:t>
            </a:r>
            <a:r>
              <a:rPr lang="en-US" sz="1200" b="1" spc="-30" dirty="0" err="1" smtClean="0">
                <a:solidFill>
                  <a:srgbClr val="002060"/>
                </a:solidFill>
                <a:cs typeface="Arial" charset="0"/>
              </a:rPr>
              <a:t>về</a:t>
            </a:r>
            <a:r>
              <a:rPr lang="en-US" sz="1200" b="1" spc="-30" dirty="0" smtClean="0">
                <a:solidFill>
                  <a:srgbClr val="002060"/>
                </a:solidFill>
                <a:cs typeface="Arial" charset="0"/>
              </a:rPr>
              <a:t> </a:t>
            </a:r>
            <a:r>
              <a:rPr lang="en-US" sz="1200" b="1" spc="-30" dirty="0" err="1" smtClean="0">
                <a:solidFill>
                  <a:srgbClr val="002060"/>
                </a:solidFill>
                <a:cs typeface="Arial" charset="0"/>
              </a:rPr>
              <a:t>công</a:t>
            </a:r>
            <a:r>
              <a:rPr lang="en-US" sz="1200" b="1" spc="-30" dirty="0" smtClean="0">
                <a:solidFill>
                  <a:srgbClr val="002060"/>
                </a:solidFill>
                <a:cs typeface="Arial" charset="0"/>
              </a:rPr>
              <a:t> </a:t>
            </a:r>
            <a:r>
              <a:rPr lang="en-US" sz="1200" b="1" spc="-30" dirty="0" err="1" smtClean="0">
                <a:solidFill>
                  <a:srgbClr val="002060"/>
                </a:solidFill>
                <a:cs typeface="Arial" charset="0"/>
              </a:rPr>
              <a:t>tác</a:t>
            </a:r>
            <a:r>
              <a:rPr lang="en-US" sz="1200" b="1" spc="-30" dirty="0" smtClean="0">
                <a:solidFill>
                  <a:srgbClr val="002060"/>
                </a:solidFill>
                <a:cs typeface="Arial" charset="0"/>
              </a:rPr>
              <a:t> </a:t>
            </a:r>
            <a:r>
              <a:rPr lang="en-US" sz="1200" b="1" spc="-30" dirty="0" err="1" smtClean="0">
                <a:solidFill>
                  <a:srgbClr val="002060"/>
                </a:solidFill>
                <a:cs typeface="Arial" charset="0"/>
              </a:rPr>
              <a:t>thi</a:t>
            </a:r>
            <a:r>
              <a:rPr lang="en-US" sz="1200" b="1" spc="-30" dirty="0" smtClean="0">
                <a:solidFill>
                  <a:srgbClr val="002060"/>
                </a:solidFill>
                <a:cs typeface="Arial" charset="0"/>
              </a:rPr>
              <a:t> </a:t>
            </a:r>
            <a:r>
              <a:rPr lang="en-US" sz="1200" b="1" spc="-30" dirty="0" err="1" smtClean="0">
                <a:solidFill>
                  <a:srgbClr val="002060"/>
                </a:solidFill>
                <a:cs typeface="Arial" charset="0"/>
              </a:rPr>
              <a:t>đua</a:t>
            </a:r>
            <a:r>
              <a:rPr lang="en-US" sz="1200" b="1" spc="-30" dirty="0" smtClean="0">
                <a:solidFill>
                  <a:srgbClr val="002060"/>
                </a:solidFill>
                <a:cs typeface="Arial" charset="0"/>
              </a:rPr>
              <a:t>, </a:t>
            </a:r>
            <a:r>
              <a:rPr lang="en-US" sz="1200" b="1" spc="-30" dirty="0" err="1" smtClean="0">
                <a:solidFill>
                  <a:srgbClr val="002060"/>
                </a:solidFill>
                <a:cs typeface="Arial" charset="0"/>
              </a:rPr>
              <a:t>khen</a:t>
            </a:r>
            <a:r>
              <a:rPr lang="en-US" sz="1200" b="1" spc="-30" dirty="0" smtClean="0">
                <a:solidFill>
                  <a:srgbClr val="002060"/>
                </a:solidFill>
                <a:cs typeface="Arial" charset="0"/>
              </a:rPr>
              <a:t> </a:t>
            </a:r>
            <a:r>
              <a:rPr lang="en-US" sz="1200" b="1" spc="-30" dirty="0" err="1" smtClean="0">
                <a:solidFill>
                  <a:srgbClr val="002060"/>
                </a:solidFill>
                <a:cs typeface="Arial" charset="0"/>
              </a:rPr>
              <a:t>thưởng</a:t>
            </a:r>
            <a:r>
              <a:rPr lang="vi-VN" sz="1200" b="1" spc="-30" dirty="0" smtClean="0">
                <a:solidFill>
                  <a:srgbClr val="002060"/>
                </a:solidFill>
                <a:cs typeface="Arial" charset="0"/>
              </a:rPr>
              <a:t> </a:t>
            </a:r>
            <a:r>
              <a:rPr lang="en-US" sz="1200" b="1" spc="-30" dirty="0">
                <a:solidFill>
                  <a:srgbClr val="002060"/>
                </a:solidFill>
                <a:cs typeface="Arial" charset="0"/>
              </a:rPr>
              <a:t>(t</a:t>
            </a:r>
            <a:r>
              <a:rPr lang="vi-VN" sz="1200" b="1" spc="-30" dirty="0">
                <a:solidFill>
                  <a:srgbClr val="002060"/>
                </a:solidFill>
                <a:cs typeface="Arial" charset="0"/>
              </a:rPr>
              <a:t>ừ </a:t>
            </a:r>
            <a:r>
              <a:rPr lang="vi-VN" sz="1200" b="1" dirty="0">
                <a:solidFill>
                  <a:srgbClr val="002060"/>
                </a:solidFill>
                <a:cs typeface="Arial" charset="0"/>
              </a:rPr>
              <a:t>Đ</a:t>
            </a:r>
            <a:r>
              <a:rPr lang="en-US" sz="1200" b="1" dirty="0" err="1">
                <a:solidFill>
                  <a:srgbClr val="002060"/>
                </a:solidFill>
                <a:cs typeface="Arial" charset="0"/>
              </a:rPr>
              <a:t>iều</a:t>
            </a:r>
            <a:r>
              <a:rPr lang="vi-VN" sz="1200" b="1" spc="-30" dirty="0">
                <a:solidFill>
                  <a:srgbClr val="002060"/>
                </a:solidFill>
                <a:cs typeface="Arial" charset="0"/>
              </a:rPr>
              <a:t> </a:t>
            </a:r>
            <a:r>
              <a:rPr lang="en-US" sz="1200" b="1" spc="-30" dirty="0">
                <a:solidFill>
                  <a:srgbClr val="002060"/>
                </a:solidFill>
                <a:cs typeface="Arial" charset="0"/>
              </a:rPr>
              <a:t>35</a:t>
            </a:r>
            <a:r>
              <a:rPr lang="vi-VN" sz="1200" b="1" spc="-30" dirty="0">
                <a:solidFill>
                  <a:srgbClr val="002060"/>
                </a:solidFill>
                <a:cs typeface="Arial" charset="0"/>
              </a:rPr>
              <a:t> đến </a:t>
            </a:r>
            <a:r>
              <a:rPr lang="vi-VN" sz="1200" b="1" dirty="0">
                <a:solidFill>
                  <a:srgbClr val="002060"/>
                </a:solidFill>
                <a:cs typeface="Arial" charset="0"/>
              </a:rPr>
              <a:t>Đ</a:t>
            </a:r>
            <a:r>
              <a:rPr lang="en-US" sz="1200" b="1" dirty="0" err="1">
                <a:solidFill>
                  <a:srgbClr val="002060"/>
                </a:solidFill>
                <a:cs typeface="Arial" charset="0"/>
              </a:rPr>
              <a:t>iều</a:t>
            </a:r>
            <a:r>
              <a:rPr lang="vi-VN" sz="1200" b="1" spc="-30" dirty="0">
                <a:solidFill>
                  <a:srgbClr val="002060"/>
                </a:solidFill>
                <a:cs typeface="Arial" charset="0"/>
              </a:rPr>
              <a:t> </a:t>
            </a:r>
            <a:r>
              <a:rPr lang="en-US" sz="1200" b="1" spc="-30" dirty="0">
                <a:solidFill>
                  <a:srgbClr val="002060"/>
                </a:solidFill>
                <a:cs typeface="Arial" charset="0"/>
              </a:rPr>
              <a:t>40)</a:t>
            </a:r>
          </a:p>
        </p:txBody>
      </p:sp>
      <p:sp>
        <p:nvSpPr>
          <p:cNvPr id="94" name="AutoShape 74"/>
          <p:cNvSpPr>
            <a:spLocks noChangeArrowheads="1"/>
          </p:cNvSpPr>
          <p:nvPr/>
        </p:nvSpPr>
        <p:spPr bwMode="gray">
          <a:xfrm>
            <a:off x="3352800" y="4400550"/>
            <a:ext cx="5715000" cy="533400"/>
          </a:xfrm>
          <a:prstGeom prst="roundRect">
            <a:avLst>
              <a:gd name="adj" fmla="val 50000"/>
            </a:avLst>
          </a:prstGeom>
          <a:gradFill rotWithShape="1">
            <a:gsLst>
              <a:gs pos="0">
                <a:srgbClr val="F8F8F8"/>
              </a:gs>
              <a:gs pos="100000">
                <a:srgbClr val="BEBEBE"/>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fontAlgn="auto">
              <a:spcBef>
                <a:spcPts val="0"/>
              </a:spcBef>
              <a:spcAft>
                <a:spcPts val="0"/>
              </a:spcAft>
              <a:defRPr/>
            </a:pPr>
            <a:endParaRPr lang="en-US" sz="1200" kern="0">
              <a:solidFill>
                <a:srgbClr val="000000"/>
              </a:solidFill>
              <a:latin typeface="+mn-lt"/>
              <a:cs typeface="+mn-cs"/>
            </a:endParaRPr>
          </a:p>
        </p:txBody>
      </p:sp>
      <p:sp>
        <p:nvSpPr>
          <p:cNvPr id="95" name="Rectangle 94"/>
          <p:cNvSpPr>
            <a:spLocks noChangeArrowheads="1"/>
          </p:cNvSpPr>
          <p:nvPr/>
        </p:nvSpPr>
        <p:spPr bwMode="auto">
          <a:xfrm>
            <a:off x="3551238" y="4549775"/>
            <a:ext cx="5440362" cy="276225"/>
          </a:xfrm>
          <a:prstGeom prst="rect">
            <a:avLst/>
          </a:prstGeom>
          <a:noFill/>
          <a:ln w="9525">
            <a:noFill/>
            <a:miter lim="800000"/>
            <a:headEnd/>
            <a:tailEnd/>
          </a:ln>
        </p:spPr>
        <p:txBody>
          <a:bodyPr>
            <a:spAutoFit/>
          </a:bodyPr>
          <a:lstStyle/>
          <a:p>
            <a:pPr algn="just">
              <a:defRPr/>
            </a:pPr>
            <a:r>
              <a:rPr lang="vi-VN" sz="1200" b="1" spc="-40" dirty="0">
                <a:solidFill>
                  <a:srgbClr val="002060"/>
                </a:solidFill>
                <a:cs typeface="Arial" charset="0"/>
              </a:rPr>
              <a:t>Chương </a:t>
            </a:r>
            <a:r>
              <a:rPr lang="en-US" sz="1200" b="1" spc="-40" dirty="0">
                <a:solidFill>
                  <a:srgbClr val="002060"/>
                </a:solidFill>
                <a:cs typeface="Arial" charset="0"/>
              </a:rPr>
              <a:t>V</a:t>
            </a:r>
            <a:r>
              <a:rPr lang="vi-VN" sz="1200" b="1" spc="-40" dirty="0">
                <a:solidFill>
                  <a:srgbClr val="002060"/>
                </a:solidFill>
                <a:cs typeface="Arial" charset="0"/>
              </a:rPr>
              <a:t>I. Quỹ Thi đua khen thưởng </a:t>
            </a:r>
            <a:r>
              <a:rPr lang="en-US" sz="1200" b="1" spc="-40" dirty="0">
                <a:solidFill>
                  <a:srgbClr val="002060"/>
                </a:solidFill>
                <a:cs typeface="Arial" charset="0"/>
              </a:rPr>
              <a:t>(t</a:t>
            </a:r>
            <a:r>
              <a:rPr lang="vi-VN" sz="1200" b="1" spc="-40" dirty="0">
                <a:solidFill>
                  <a:srgbClr val="002060"/>
                </a:solidFill>
                <a:cs typeface="Arial" charset="0"/>
              </a:rPr>
              <a:t>ừ </a:t>
            </a:r>
            <a:r>
              <a:rPr lang="vi-VN" sz="1200" b="1" dirty="0">
                <a:solidFill>
                  <a:srgbClr val="002060"/>
                </a:solidFill>
                <a:cs typeface="Arial" charset="0"/>
              </a:rPr>
              <a:t>Đ</a:t>
            </a:r>
            <a:r>
              <a:rPr lang="en-US" sz="1200" b="1" dirty="0" err="1">
                <a:solidFill>
                  <a:srgbClr val="002060"/>
                </a:solidFill>
                <a:cs typeface="Arial" charset="0"/>
              </a:rPr>
              <a:t>iều</a:t>
            </a:r>
            <a:r>
              <a:rPr lang="vi-VN" sz="1200" b="1" spc="-40" dirty="0">
                <a:solidFill>
                  <a:srgbClr val="002060"/>
                </a:solidFill>
                <a:cs typeface="Arial" charset="0"/>
              </a:rPr>
              <a:t> </a:t>
            </a:r>
            <a:r>
              <a:rPr lang="en-US" sz="1200" b="1" spc="-40" dirty="0">
                <a:solidFill>
                  <a:srgbClr val="002060"/>
                </a:solidFill>
                <a:cs typeface="Arial" charset="0"/>
              </a:rPr>
              <a:t>4</a:t>
            </a:r>
            <a:r>
              <a:rPr lang="vi-VN" sz="1200" b="1" spc="-40" dirty="0">
                <a:solidFill>
                  <a:srgbClr val="002060"/>
                </a:solidFill>
                <a:cs typeface="Arial" charset="0"/>
              </a:rPr>
              <a:t>1 đến </a:t>
            </a:r>
            <a:r>
              <a:rPr lang="vi-VN" sz="1200" b="1" dirty="0">
                <a:solidFill>
                  <a:srgbClr val="002060"/>
                </a:solidFill>
                <a:cs typeface="Arial" charset="0"/>
              </a:rPr>
              <a:t>Đ</a:t>
            </a:r>
            <a:r>
              <a:rPr lang="en-US" sz="1200" b="1" dirty="0" err="1">
                <a:solidFill>
                  <a:srgbClr val="002060"/>
                </a:solidFill>
                <a:cs typeface="Arial" charset="0"/>
              </a:rPr>
              <a:t>iều</a:t>
            </a:r>
            <a:r>
              <a:rPr lang="en-US" sz="1200" b="1" dirty="0">
                <a:solidFill>
                  <a:srgbClr val="002060"/>
                </a:solidFill>
                <a:cs typeface="Arial" charset="0"/>
              </a:rPr>
              <a:t> </a:t>
            </a:r>
            <a:r>
              <a:rPr lang="en-US" sz="1200" b="1" spc="-40" dirty="0">
                <a:solidFill>
                  <a:srgbClr val="002060"/>
                </a:solidFill>
                <a:cs typeface="Arial" charset="0"/>
              </a:rPr>
              <a:t>47)</a:t>
            </a:r>
          </a:p>
        </p:txBody>
      </p:sp>
      <p:sp>
        <p:nvSpPr>
          <p:cNvPr id="96" name="AutoShape 74"/>
          <p:cNvSpPr>
            <a:spLocks noChangeArrowheads="1"/>
          </p:cNvSpPr>
          <p:nvPr/>
        </p:nvSpPr>
        <p:spPr bwMode="gray">
          <a:xfrm>
            <a:off x="3352800" y="5086350"/>
            <a:ext cx="5715000" cy="533400"/>
          </a:xfrm>
          <a:prstGeom prst="roundRect">
            <a:avLst>
              <a:gd name="adj" fmla="val 50000"/>
            </a:avLst>
          </a:prstGeom>
          <a:gradFill rotWithShape="1">
            <a:gsLst>
              <a:gs pos="0">
                <a:srgbClr val="F8F8F8"/>
              </a:gs>
              <a:gs pos="100000">
                <a:srgbClr val="BEBEBE"/>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fontAlgn="auto">
              <a:spcBef>
                <a:spcPts val="0"/>
              </a:spcBef>
              <a:spcAft>
                <a:spcPts val="0"/>
              </a:spcAft>
              <a:defRPr/>
            </a:pPr>
            <a:endParaRPr lang="en-US" sz="1200" kern="0">
              <a:solidFill>
                <a:srgbClr val="000000"/>
              </a:solidFill>
              <a:latin typeface="+mn-lt"/>
              <a:cs typeface="+mn-cs"/>
            </a:endParaRPr>
          </a:p>
        </p:txBody>
      </p:sp>
      <p:sp>
        <p:nvSpPr>
          <p:cNvPr id="97" name="Rectangle 96"/>
          <p:cNvSpPr>
            <a:spLocks noChangeArrowheads="1"/>
          </p:cNvSpPr>
          <p:nvPr/>
        </p:nvSpPr>
        <p:spPr bwMode="auto">
          <a:xfrm>
            <a:off x="3551238" y="5105400"/>
            <a:ext cx="5440362" cy="461963"/>
          </a:xfrm>
          <a:prstGeom prst="rect">
            <a:avLst/>
          </a:prstGeom>
          <a:noFill/>
          <a:ln w="9525">
            <a:noFill/>
            <a:miter lim="800000"/>
            <a:headEnd/>
            <a:tailEnd/>
          </a:ln>
        </p:spPr>
        <p:txBody>
          <a:bodyPr>
            <a:spAutoFit/>
          </a:bodyPr>
          <a:lstStyle/>
          <a:p>
            <a:pPr algn="just"/>
            <a:r>
              <a:rPr lang="vi-VN" sz="1200" b="1">
                <a:solidFill>
                  <a:srgbClr val="002060"/>
                </a:solidFill>
              </a:rPr>
              <a:t>Chương </a:t>
            </a:r>
            <a:r>
              <a:rPr lang="en-US" sz="1200" b="1">
                <a:solidFill>
                  <a:srgbClr val="002060"/>
                </a:solidFill>
              </a:rPr>
              <a:t>VII</a:t>
            </a:r>
            <a:r>
              <a:rPr lang="vi-VN" sz="1200" b="1">
                <a:solidFill>
                  <a:srgbClr val="002060"/>
                </a:solidFill>
              </a:rPr>
              <a:t>. Quyền, nghĩa vụ cá nhân, tập thể; tước và phục hồi danh hiệu</a:t>
            </a:r>
            <a:r>
              <a:rPr lang="en-US" sz="1200" b="1">
                <a:solidFill>
                  <a:srgbClr val="002060"/>
                </a:solidFill>
              </a:rPr>
              <a:t> (t</a:t>
            </a:r>
            <a:r>
              <a:rPr lang="vi-VN" sz="1200" b="1">
                <a:solidFill>
                  <a:srgbClr val="002060"/>
                </a:solidFill>
              </a:rPr>
              <a:t>ừ Đ</a:t>
            </a:r>
            <a:r>
              <a:rPr lang="en-US" sz="1200" b="1">
                <a:solidFill>
                  <a:srgbClr val="002060"/>
                </a:solidFill>
              </a:rPr>
              <a:t>iều</a:t>
            </a:r>
            <a:r>
              <a:rPr lang="vi-VN" sz="1200" b="1">
                <a:solidFill>
                  <a:srgbClr val="002060"/>
                </a:solidFill>
              </a:rPr>
              <a:t> </a:t>
            </a:r>
            <a:r>
              <a:rPr lang="en-US" sz="1200" b="1">
                <a:solidFill>
                  <a:srgbClr val="002060"/>
                </a:solidFill>
              </a:rPr>
              <a:t>48</a:t>
            </a:r>
            <a:r>
              <a:rPr lang="vi-VN" sz="1200" b="1">
                <a:solidFill>
                  <a:srgbClr val="002060"/>
                </a:solidFill>
              </a:rPr>
              <a:t> đến Đ</a:t>
            </a:r>
            <a:r>
              <a:rPr lang="en-US" sz="1200" b="1">
                <a:solidFill>
                  <a:srgbClr val="002060"/>
                </a:solidFill>
              </a:rPr>
              <a:t>iều</a:t>
            </a:r>
            <a:r>
              <a:rPr lang="vi-VN" sz="1200" b="1">
                <a:solidFill>
                  <a:srgbClr val="002060"/>
                </a:solidFill>
              </a:rPr>
              <a:t> </a:t>
            </a:r>
            <a:r>
              <a:rPr lang="en-US" sz="1200" b="1">
                <a:solidFill>
                  <a:srgbClr val="002060"/>
                </a:solidFill>
              </a:rPr>
              <a:t>51)</a:t>
            </a:r>
          </a:p>
        </p:txBody>
      </p:sp>
      <p:sp>
        <p:nvSpPr>
          <p:cNvPr id="98" name="AutoShape 74"/>
          <p:cNvSpPr>
            <a:spLocks noChangeArrowheads="1"/>
          </p:cNvSpPr>
          <p:nvPr/>
        </p:nvSpPr>
        <p:spPr bwMode="gray">
          <a:xfrm>
            <a:off x="3352800" y="5772150"/>
            <a:ext cx="5715000" cy="531813"/>
          </a:xfrm>
          <a:prstGeom prst="roundRect">
            <a:avLst>
              <a:gd name="adj" fmla="val 50000"/>
            </a:avLst>
          </a:prstGeom>
          <a:gradFill rotWithShape="1">
            <a:gsLst>
              <a:gs pos="0">
                <a:srgbClr val="F8F8F8"/>
              </a:gs>
              <a:gs pos="100000">
                <a:srgbClr val="BEBEBE"/>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fontAlgn="auto">
              <a:spcBef>
                <a:spcPts val="0"/>
              </a:spcBef>
              <a:spcAft>
                <a:spcPts val="0"/>
              </a:spcAft>
              <a:defRPr/>
            </a:pPr>
            <a:endParaRPr lang="en-US" sz="1200" kern="0">
              <a:solidFill>
                <a:srgbClr val="000000"/>
              </a:solidFill>
              <a:latin typeface="+mn-lt"/>
              <a:cs typeface="+mn-cs"/>
            </a:endParaRPr>
          </a:p>
        </p:txBody>
      </p:sp>
      <p:sp>
        <p:nvSpPr>
          <p:cNvPr id="99" name="Rectangle 98"/>
          <p:cNvSpPr>
            <a:spLocks noChangeArrowheads="1"/>
          </p:cNvSpPr>
          <p:nvPr/>
        </p:nvSpPr>
        <p:spPr bwMode="auto">
          <a:xfrm>
            <a:off x="3551238" y="5873750"/>
            <a:ext cx="5440362" cy="276225"/>
          </a:xfrm>
          <a:prstGeom prst="rect">
            <a:avLst/>
          </a:prstGeom>
          <a:noFill/>
          <a:ln w="9525">
            <a:noFill/>
            <a:miter lim="800000"/>
            <a:headEnd/>
            <a:tailEnd/>
          </a:ln>
        </p:spPr>
        <p:txBody>
          <a:bodyPr>
            <a:spAutoFit/>
          </a:bodyPr>
          <a:lstStyle/>
          <a:p>
            <a:pPr algn="just"/>
            <a:r>
              <a:rPr lang="vi-VN" sz="1200" b="1" dirty="0">
                <a:solidFill>
                  <a:srgbClr val="002060"/>
                </a:solidFill>
              </a:rPr>
              <a:t>Chương </a:t>
            </a:r>
            <a:r>
              <a:rPr lang="en-US" sz="1200" b="1" dirty="0">
                <a:solidFill>
                  <a:srgbClr val="002060"/>
                </a:solidFill>
              </a:rPr>
              <a:t>VII</a:t>
            </a:r>
            <a:r>
              <a:rPr lang="vi-VN" sz="1200" b="1" dirty="0">
                <a:solidFill>
                  <a:srgbClr val="002060"/>
                </a:solidFill>
              </a:rPr>
              <a:t>I. Điều khoản thi hành </a:t>
            </a:r>
            <a:r>
              <a:rPr lang="en-US" sz="1200" b="1" dirty="0">
                <a:solidFill>
                  <a:srgbClr val="002060"/>
                </a:solidFill>
              </a:rPr>
              <a:t>(t</a:t>
            </a:r>
            <a:r>
              <a:rPr lang="vi-VN" sz="1200" b="1" dirty="0">
                <a:solidFill>
                  <a:srgbClr val="002060"/>
                </a:solidFill>
              </a:rPr>
              <a:t>ừ Đ</a:t>
            </a:r>
            <a:r>
              <a:rPr lang="en-US" sz="1200" b="1" dirty="0" err="1">
                <a:solidFill>
                  <a:srgbClr val="002060"/>
                </a:solidFill>
              </a:rPr>
              <a:t>iều</a:t>
            </a:r>
            <a:r>
              <a:rPr lang="vi-VN" sz="1200" b="1" dirty="0">
                <a:solidFill>
                  <a:srgbClr val="002060"/>
                </a:solidFill>
              </a:rPr>
              <a:t> </a:t>
            </a:r>
            <a:r>
              <a:rPr lang="en-US" sz="1200" b="1" dirty="0">
                <a:solidFill>
                  <a:srgbClr val="002060"/>
                </a:solidFill>
              </a:rPr>
              <a:t>52</a:t>
            </a:r>
            <a:r>
              <a:rPr lang="vi-VN" sz="1200" b="1" dirty="0">
                <a:solidFill>
                  <a:srgbClr val="002060"/>
                </a:solidFill>
              </a:rPr>
              <a:t> đến Đ</a:t>
            </a:r>
            <a:r>
              <a:rPr lang="en-US" sz="1200" b="1" dirty="0" err="1">
                <a:solidFill>
                  <a:srgbClr val="002060"/>
                </a:solidFill>
              </a:rPr>
              <a:t>iều</a:t>
            </a:r>
            <a:r>
              <a:rPr lang="vi-VN" sz="1200" b="1" dirty="0">
                <a:solidFill>
                  <a:srgbClr val="002060"/>
                </a:solidFill>
              </a:rPr>
              <a:t> </a:t>
            </a:r>
            <a:r>
              <a:rPr lang="en-US" sz="1200" b="1" dirty="0" smtClean="0">
                <a:solidFill>
                  <a:srgbClr val="002060"/>
                </a:solidFill>
              </a:rPr>
              <a:t>54)</a:t>
            </a:r>
            <a:endParaRPr lang="en-US" sz="1200" b="1" dirty="0">
              <a:solidFill>
                <a:srgbClr val="002060"/>
              </a:solidFill>
            </a:endParaRPr>
          </a:p>
        </p:txBody>
      </p:sp>
      <p:cxnSp>
        <p:nvCxnSpPr>
          <p:cNvPr id="100" name="Straight Arrow Connector 99"/>
          <p:cNvCxnSpPr/>
          <p:nvPr/>
        </p:nvCxnSpPr>
        <p:spPr>
          <a:xfrm>
            <a:off x="2743200" y="11430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1600200" y="1143000"/>
            <a:ext cx="1143000" cy="1162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a:off x="2743200" y="19050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2743200" y="25908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a:off x="2535238" y="3276600"/>
            <a:ext cx="81756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a:off x="2514600" y="3962400"/>
            <a:ext cx="838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a:off x="2743200" y="46482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a:off x="2743200" y="53340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a:off x="2743200" y="6019800"/>
            <a:ext cx="609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1600200" y="4800600"/>
            <a:ext cx="1143000" cy="12271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2057400" y="4572000"/>
            <a:ext cx="685800" cy="774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2330450" y="4216400"/>
            <a:ext cx="412750" cy="4429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H="1">
            <a:off x="2057400" y="1890713"/>
            <a:ext cx="688975" cy="7000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H="1">
            <a:off x="2400300" y="2590800"/>
            <a:ext cx="342900" cy="3492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7379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fade">
                                      <p:cBhvr>
                                        <p:cTn id="7" dur="500"/>
                                        <p:tgtEl>
                                          <p:spTgt spid="8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5"/>
                                        </p:tgtEl>
                                        <p:attrNameLst>
                                          <p:attrName>style.visibility</p:attrName>
                                        </p:attrNameLst>
                                      </p:cBhvr>
                                      <p:to>
                                        <p:strVal val="visible"/>
                                      </p:to>
                                    </p:set>
                                    <p:animEffect transition="in" filter="fade">
                                      <p:cBhvr>
                                        <p:cTn id="11" dur="500"/>
                                        <p:tgtEl>
                                          <p:spTgt spid="8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86"/>
                                        </p:tgtEl>
                                        <p:attrNameLst>
                                          <p:attrName>style.visibility</p:attrName>
                                        </p:attrNameLst>
                                      </p:cBhvr>
                                      <p:to>
                                        <p:strVal val="visible"/>
                                      </p:to>
                                    </p:set>
                                    <p:animEffect transition="in" filter="fade">
                                      <p:cBhvr>
                                        <p:cTn id="15" dur="500"/>
                                        <p:tgtEl>
                                          <p:spTgt spid="86"/>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7"/>
                                        </p:tgtEl>
                                        <p:attrNameLst>
                                          <p:attrName>style.visibility</p:attrName>
                                        </p:attrNameLst>
                                      </p:cBhvr>
                                      <p:to>
                                        <p:strVal val="visible"/>
                                      </p:to>
                                    </p:set>
                                    <p:animEffect transition="in" filter="fade">
                                      <p:cBhvr>
                                        <p:cTn id="19" dur="500"/>
                                        <p:tgtEl>
                                          <p:spTgt spid="87"/>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8"/>
                                        </p:tgtEl>
                                        <p:attrNameLst>
                                          <p:attrName>style.visibility</p:attrName>
                                        </p:attrNameLst>
                                      </p:cBhvr>
                                      <p:to>
                                        <p:strVal val="visible"/>
                                      </p:to>
                                    </p:set>
                                    <p:animEffect transition="in" filter="fade">
                                      <p:cBhvr>
                                        <p:cTn id="23" dur="500"/>
                                        <p:tgtEl>
                                          <p:spTgt spid="88"/>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89"/>
                                        </p:tgtEl>
                                        <p:attrNameLst>
                                          <p:attrName>style.visibility</p:attrName>
                                        </p:attrNameLst>
                                      </p:cBhvr>
                                      <p:to>
                                        <p:strVal val="visible"/>
                                      </p:to>
                                    </p:set>
                                    <p:animEffect transition="in" filter="fade">
                                      <p:cBhvr>
                                        <p:cTn id="27" dur="500"/>
                                        <p:tgtEl>
                                          <p:spTgt spid="89"/>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fade">
                                      <p:cBhvr>
                                        <p:cTn id="31" dur="500"/>
                                        <p:tgtEl>
                                          <p:spTgt spid="90"/>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91"/>
                                        </p:tgtEl>
                                        <p:attrNameLst>
                                          <p:attrName>style.visibility</p:attrName>
                                        </p:attrNameLst>
                                      </p:cBhvr>
                                      <p:to>
                                        <p:strVal val="visible"/>
                                      </p:to>
                                    </p:set>
                                    <p:animEffect transition="in" filter="fade">
                                      <p:cBhvr>
                                        <p:cTn id="35" dur="500"/>
                                        <p:tgtEl>
                                          <p:spTgt spid="91"/>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92"/>
                                        </p:tgtEl>
                                        <p:attrNameLst>
                                          <p:attrName>style.visibility</p:attrName>
                                        </p:attrNameLst>
                                      </p:cBhvr>
                                      <p:to>
                                        <p:strVal val="visible"/>
                                      </p:to>
                                    </p:set>
                                    <p:animEffect transition="in" filter="fade">
                                      <p:cBhvr>
                                        <p:cTn id="39" dur="500"/>
                                        <p:tgtEl>
                                          <p:spTgt spid="92"/>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93"/>
                                        </p:tgtEl>
                                        <p:attrNameLst>
                                          <p:attrName>style.visibility</p:attrName>
                                        </p:attrNameLst>
                                      </p:cBhvr>
                                      <p:to>
                                        <p:strVal val="visible"/>
                                      </p:to>
                                    </p:set>
                                    <p:animEffect transition="in" filter="fade">
                                      <p:cBhvr>
                                        <p:cTn id="43" dur="500"/>
                                        <p:tgtEl>
                                          <p:spTgt spid="93"/>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94"/>
                                        </p:tgtEl>
                                        <p:attrNameLst>
                                          <p:attrName>style.visibility</p:attrName>
                                        </p:attrNameLst>
                                      </p:cBhvr>
                                      <p:to>
                                        <p:strVal val="visible"/>
                                      </p:to>
                                    </p:set>
                                    <p:animEffect transition="in" filter="fade">
                                      <p:cBhvr>
                                        <p:cTn id="47" dur="500"/>
                                        <p:tgtEl>
                                          <p:spTgt spid="94"/>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95"/>
                                        </p:tgtEl>
                                        <p:attrNameLst>
                                          <p:attrName>style.visibility</p:attrName>
                                        </p:attrNameLst>
                                      </p:cBhvr>
                                      <p:to>
                                        <p:strVal val="visible"/>
                                      </p:to>
                                    </p:set>
                                    <p:animEffect transition="in" filter="fade">
                                      <p:cBhvr>
                                        <p:cTn id="51" dur="500"/>
                                        <p:tgtEl>
                                          <p:spTgt spid="95"/>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96"/>
                                        </p:tgtEl>
                                        <p:attrNameLst>
                                          <p:attrName>style.visibility</p:attrName>
                                        </p:attrNameLst>
                                      </p:cBhvr>
                                      <p:to>
                                        <p:strVal val="visible"/>
                                      </p:to>
                                    </p:set>
                                    <p:animEffect transition="in" filter="fade">
                                      <p:cBhvr>
                                        <p:cTn id="55" dur="500"/>
                                        <p:tgtEl>
                                          <p:spTgt spid="96"/>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97"/>
                                        </p:tgtEl>
                                        <p:attrNameLst>
                                          <p:attrName>style.visibility</p:attrName>
                                        </p:attrNameLst>
                                      </p:cBhvr>
                                      <p:to>
                                        <p:strVal val="visible"/>
                                      </p:to>
                                    </p:set>
                                    <p:animEffect transition="in" filter="fade">
                                      <p:cBhvr>
                                        <p:cTn id="59" dur="500"/>
                                        <p:tgtEl>
                                          <p:spTgt spid="97"/>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98"/>
                                        </p:tgtEl>
                                        <p:attrNameLst>
                                          <p:attrName>style.visibility</p:attrName>
                                        </p:attrNameLst>
                                      </p:cBhvr>
                                      <p:to>
                                        <p:strVal val="visible"/>
                                      </p:to>
                                    </p:set>
                                    <p:animEffect transition="in" filter="fade">
                                      <p:cBhvr>
                                        <p:cTn id="63" dur="500"/>
                                        <p:tgtEl>
                                          <p:spTgt spid="98"/>
                                        </p:tgtEl>
                                      </p:cBhvr>
                                    </p:animEffect>
                                  </p:childTnLst>
                                </p:cTn>
                              </p:par>
                            </p:childTnLst>
                          </p:cTn>
                        </p:par>
                        <p:par>
                          <p:cTn id="64" fill="hold">
                            <p:stCondLst>
                              <p:cond delay="7500"/>
                            </p:stCondLst>
                            <p:childTnLst>
                              <p:par>
                                <p:cTn id="65" presetID="10" presetClass="entr" presetSubtype="0" fill="hold" grpId="0" nodeType="afterEffect">
                                  <p:stCondLst>
                                    <p:cond delay="0"/>
                                  </p:stCondLst>
                                  <p:childTnLst>
                                    <p:set>
                                      <p:cBhvr>
                                        <p:cTn id="66" dur="1" fill="hold">
                                          <p:stCondLst>
                                            <p:cond delay="0"/>
                                          </p:stCondLst>
                                        </p:cTn>
                                        <p:tgtEl>
                                          <p:spTgt spid="99"/>
                                        </p:tgtEl>
                                        <p:attrNameLst>
                                          <p:attrName>style.visibility</p:attrName>
                                        </p:attrNameLst>
                                      </p:cBhvr>
                                      <p:to>
                                        <p:strVal val="visible"/>
                                      </p:to>
                                    </p:set>
                                    <p:animEffect transition="in" filter="fade">
                                      <p:cBhvr>
                                        <p:cTn id="67"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5" grpId="0"/>
      <p:bldP spid="86" grpId="0" animBg="1"/>
      <p:bldP spid="87" grpId="0"/>
      <p:bldP spid="88" grpId="0" animBg="1"/>
      <p:bldP spid="89" grpId="0"/>
      <p:bldP spid="90" grpId="0" animBg="1"/>
      <p:bldP spid="91" grpId="0"/>
      <p:bldP spid="92" grpId="0" animBg="1"/>
      <p:bldP spid="93" grpId="0"/>
      <p:bldP spid="94" grpId="0" animBg="1"/>
      <p:bldP spid="95" grpId="0"/>
      <p:bldP spid="96" grpId="0" animBg="1"/>
      <p:bldP spid="97" grpId="0"/>
      <p:bldP spid="98" grpId="0" animBg="1"/>
      <p:bldP spid="99"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373796"/>
          </a:xfrm>
          <a:prstGeom prst="rect">
            <a:avLst/>
          </a:prstGeom>
        </p:spPr>
        <p:txBody>
          <a:bodyPr wrap="square">
            <a:spAutoFit/>
          </a:bodyPr>
          <a:lstStyle/>
          <a:p>
            <a:pPr marL="465138" indent="-465138" algn="just">
              <a:lnSpc>
                <a:spcPct val="110000"/>
              </a:lnSpc>
              <a:spcBef>
                <a:spcPts val="600"/>
              </a:spcBef>
            </a:pPr>
            <a:r>
              <a:rPr lang="vi-VN" sz="2600" dirty="0" smtClean="0">
                <a:latin typeface="+mj-lt"/>
              </a:rPr>
              <a:t>b) </a:t>
            </a:r>
            <a:r>
              <a:rPr lang="en-US" sz="2600" dirty="0" smtClean="0">
                <a:solidFill>
                  <a:srgbClr val="FFFF00"/>
                </a:solidFill>
                <a:latin typeface="+mj-lt"/>
              </a:rPr>
              <a:t>Đ</a:t>
            </a:r>
            <a:r>
              <a:rPr lang="vi-VN" sz="2600" dirty="0" smtClean="0">
                <a:solidFill>
                  <a:srgbClr val="FFFF00"/>
                </a:solidFill>
                <a:latin typeface="+mj-lt"/>
              </a:rPr>
              <a:t>ối với đơn vị sản xuất kinh doanh</a:t>
            </a:r>
            <a:r>
              <a:rPr lang="en-US" sz="2600" dirty="0" smtClean="0">
                <a:latin typeface="+mj-lt"/>
              </a:rPr>
              <a:t>: </a:t>
            </a:r>
            <a:r>
              <a:rPr lang="en-US" sz="2600" dirty="0" err="1" smtClean="0">
                <a:latin typeface="+mj-lt"/>
              </a:rPr>
              <a:t>phải</a:t>
            </a:r>
            <a:r>
              <a:rPr lang="en-US" sz="2600" dirty="0" smtClean="0">
                <a:latin typeface="+mj-lt"/>
              </a:rPr>
              <a:t> </a:t>
            </a:r>
            <a:r>
              <a:rPr lang="en-US" sz="2600" dirty="0" err="1" smtClean="0">
                <a:latin typeface="+mj-lt"/>
              </a:rPr>
              <a:t>lấy</a:t>
            </a:r>
            <a:r>
              <a:rPr lang="en-US" sz="2600" dirty="0" smtClean="0">
                <a:latin typeface="+mj-lt"/>
              </a:rPr>
              <a:t> ý </a:t>
            </a:r>
            <a:r>
              <a:rPr lang="en-US" sz="2600" dirty="0" err="1" smtClean="0">
                <a:latin typeface="+mj-lt"/>
              </a:rPr>
              <a:t>kiến</a:t>
            </a:r>
            <a:r>
              <a:rPr lang="en-US" sz="2600" dirty="0" smtClean="0">
                <a:latin typeface="+mj-lt"/>
              </a:rPr>
              <a:t> </a:t>
            </a:r>
            <a:r>
              <a:rPr lang="en-US" sz="2600" dirty="0" err="1" smtClean="0">
                <a:latin typeface="+mj-lt"/>
              </a:rPr>
              <a:t>thêm</a:t>
            </a:r>
            <a:r>
              <a:rPr lang="en-US" sz="2600" dirty="0" smtClean="0">
                <a:latin typeface="+mj-lt"/>
              </a:rPr>
              <a:t> </a:t>
            </a:r>
            <a:r>
              <a:rPr lang="en-US" sz="2600" dirty="0" err="1" smtClean="0">
                <a:latin typeface="+mj-lt"/>
              </a:rPr>
              <a:t>về</a:t>
            </a:r>
            <a:r>
              <a:rPr lang="en-US" sz="2600" dirty="0" smtClean="0">
                <a:latin typeface="+mj-lt"/>
              </a:rPr>
              <a:t> </a:t>
            </a:r>
            <a:r>
              <a:rPr lang="en-US" sz="2600" dirty="0" smtClean="0">
                <a:solidFill>
                  <a:srgbClr val="FF0000"/>
                </a:solidFill>
                <a:latin typeface="+mj-lt"/>
              </a:rPr>
              <a:t>t</a:t>
            </a:r>
            <a:r>
              <a:rPr lang="vi-VN" sz="2600" dirty="0" smtClean="0">
                <a:solidFill>
                  <a:srgbClr val="FF0000"/>
                </a:solidFill>
                <a:latin typeface="+mj-lt"/>
              </a:rPr>
              <a:t>hực hiện chế độ bảo hiểm </a:t>
            </a:r>
            <a:r>
              <a:rPr lang="vi-VN" sz="2600" dirty="0" smtClean="0">
                <a:latin typeface="+mj-lt"/>
              </a:rPr>
              <a:t>cho công nhân, người lao động; </a:t>
            </a:r>
            <a:r>
              <a:rPr lang="vi-VN" sz="2600" dirty="0" smtClean="0">
                <a:solidFill>
                  <a:srgbClr val="FF0000"/>
                </a:solidFill>
                <a:latin typeface="+mj-lt"/>
              </a:rPr>
              <a:t>đảm bảo môi trường </a:t>
            </a:r>
            <a:r>
              <a:rPr lang="vi-VN" sz="2600" dirty="0" smtClean="0">
                <a:latin typeface="+mj-lt"/>
              </a:rPr>
              <a:t>trong quá trình sản xuất, kinh doanh và </a:t>
            </a:r>
            <a:r>
              <a:rPr lang="vi-VN" sz="2600" dirty="0" smtClean="0">
                <a:solidFill>
                  <a:srgbClr val="FF0000"/>
                </a:solidFill>
                <a:latin typeface="+mj-lt"/>
              </a:rPr>
              <a:t>an toàn vệ sinh lao động, an toàn thực phẩm.</a:t>
            </a:r>
            <a:endParaRPr lang="en-US" sz="2600" dirty="0" smtClean="0">
              <a:solidFill>
                <a:srgbClr val="FF0000"/>
              </a:solidFill>
              <a:latin typeface="+mj-lt"/>
            </a:endParaRPr>
          </a:p>
          <a:p>
            <a:pPr marL="465138" indent="-465138" algn="just">
              <a:lnSpc>
                <a:spcPct val="110000"/>
              </a:lnSpc>
              <a:spcBef>
                <a:spcPts val="600"/>
              </a:spcBef>
            </a:pPr>
            <a:r>
              <a:rPr lang="vi-VN" sz="2600" dirty="0" smtClean="0">
                <a:latin typeface="+mj-lt"/>
              </a:rPr>
              <a:t>3. </a:t>
            </a:r>
            <a:r>
              <a:rPr lang="vi-VN" sz="2600" dirty="0" smtClean="0">
                <a:solidFill>
                  <a:srgbClr val="FFFF00"/>
                </a:solidFill>
                <a:latin typeface="+mj-lt"/>
              </a:rPr>
              <a:t>Thủ trưởng và cơ quan, tổ chức, đơn vị </a:t>
            </a:r>
            <a:r>
              <a:rPr lang="vi-VN" sz="2600" dirty="0" smtClean="0">
                <a:solidFill>
                  <a:srgbClr val="FF0000"/>
                </a:solidFill>
                <a:latin typeface="+mj-lt"/>
              </a:rPr>
              <a:t>thuộc quận, huyện quản lý</a:t>
            </a:r>
            <a:r>
              <a:rPr lang="vi-VN" sz="2600" dirty="0" smtClean="0">
                <a:latin typeface="+mj-lt"/>
              </a:rPr>
              <a:t> (có hệ thống tổ chức ngành dọc của sở, ban, ngành, đoàn thể thành phố) khi trình các hình thức khen thưởng </a:t>
            </a:r>
            <a:r>
              <a:rPr lang="vi-VN" sz="2600" dirty="0" smtClean="0">
                <a:solidFill>
                  <a:srgbClr val="FF0000"/>
                </a:solidFill>
                <a:latin typeface="+mj-lt"/>
              </a:rPr>
              <a:t>cấp nhà nước </a:t>
            </a:r>
            <a:r>
              <a:rPr lang="vi-VN" sz="2600" dirty="0" smtClean="0">
                <a:latin typeface="+mj-lt"/>
              </a:rPr>
              <a:t>phải lấy ý kiến hiệp y </a:t>
            </a:r>
            <a:r>
              <a:rPr lang="vi-VN" sz="2600" dirty="0" smtClean="0">
                <a:solidFill>
                  <a:srgbClr val="FF0000"/>
                </a:solidFill>
                <a:latin typeface="+mj-lt"/>
              </a:rPr>
              <a:t>của sở, ban, ngành, đoàn thể thành phố có chức năng quản lý ngành, lĩnh vực</a:t>
            </a:r>
            <a:r>
              <a:rPr lang="en-US" sz="2600" dirty="0" smtClean="0">
                <a:solidFill>
                  <a:srgbClr val="FF0000"/>
                </a:solidFill>
                <a:latin typeface="+mj-lt"/>
              </a:rPr>
              <a:t>*</a:t>
            </a:r>
            <a:r>
              <a:rPr lang="vi-VN" sz="2600" dirty="0" smtClean="0">
                <a:solidFill>
                  <a:srgbClr val="FF0000"/>
                </a:solidFill>
                <a:latin typeface="+mj-lt"/>
              </a:rPr>
              <a:t>.</a:t>
            </a:r>
          </a:p>
          <a:p>
            <a:pPr marL="465138" indent="-465138" algn="just">
              <a:lnSpc>
                <a:spcPct val="110000"/>
              </a:lnSpc>
              <a:spcBef>
                <a:spcPts val="600"/>
              </a:spcBef>
            </a:pPr>
            <a:r>
              <a:rPr lang="vi-VN" sz="2600" dirty="0" smtClean="0">
                <a:latin typeface="+mj-lt"/>
              </a:rPr>
              <a:t>4. </a:t>
            </a:r>
            <a:r>
              <a:rPr lang="vi-VN" sz="2600" dirty="0" smtClean="0">
                <a:solidFill>
                  <a:srgbClr val="FFFF00"/>
                </a:solidFill>
                <a:latin typeface="+mj-lt"/>
              </a:rPr>
              <a:t>Khen thưởng đối ngoại </a:t>
            </a:r>
            <a:r>
              <a:rPr lang="vi-VN" sz="2600" dirty="0" smtClean="0">
                <a:latin typeface="+mj-lt"/>
              </a:rPr>
              <a:t>phải lấy ý kiến của các cơ quan có liên quan (Công an thành phố, Sở Ngoại vụ, Liên hiệp các Tổ chức hữu nghị thành phố).</a:t>
            </a:r>
            <a:endParaRPr lang="en-US" sz="2600" dirty="0" smtClean="0">
              <a:latin typeface="+mj-lt"/>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4224"/>
            <a:ext cx="9144000" cy="677776"/>
          </a:xfrm>
        </p:spPr>
        <p:txBody>
          <a:bodyPr/>
          <a:lstStyle/>
          <a:p>
            <a:pPr algn="l">
              <a:lnSpc>
                <a:spcPct val="70000"/>
              </a:lnSpc>
              <a:defRPr/>
            </a:pPr>
            <a:r>
              <a:rPr lang="en-US" sz="2800" b="1" spc="-100" dirty="0" smtClean="0">
                <a:solidFill>
                  <a:srgbClr val="99FF33"/>
                </a:solidFill>
              </a:rPr>
              <a:t>6.</a:t>
            </a:r>
            <a:r>
              <a:rPr lang="vi-VN" sz="2800" b="1" spc="-100" dirty="0" smtClean="0">
                <a:solidFill>
                  <a:srgbClr val="99FF33"/>
                </a:solidFill>
              </a:rPr>
              <a:t> Qui định thời điểm nhận hồ sơ</a:t>
            </a:r>
            <a:r>
              <a:rPr lang="en-US" sz="2800" b="1" spc="-100" dirty="0" smtClean="0">
                <a:solidFill>
                  <a:srgbClr val="99FF33"/>
                </a:solidFill>
              </a:rPr>
              <a:t> </a:t>
            </a:r>
            <a:r>
              <a:rPr lang="en-US" sz="2800" b="1" spc="-100" dirty="0" err="1" smtClean="0">
                <a:solidFill>
                  <a:srgbClr val="99FF33"/>
                </a:solidFill>
              </a:rPr>
              <a:t>đề</a:t>
            </a:r>
            <a:r>
              <a:rPr lang="en-US" sz="2800" b="1" spc="-100" dirty="0" smtClean="0">
                <a:solidFill>
                  <a:srgbClr val="99FF33"/>
                </a:solidFill>
              </a:rPr>
              <a:t> </a:t>
            </a:r>
            <a:r>
              <a:rPr lang="en-US" sz="2800" b="1" spc="-100" dirty="0" err="1" smtClean="0">
                <a:solidFill>
                  <a:srgbClr val="99FF33"/>
                </a:solidFill>
              </a:rPr>
              <a:t>nghị</a:t>
            </a:r>
            <a:r>
              <a:rPr lang="vi-VN" sz="2800" b="1" spc="-100" dirty="0" smtClean="0">
                <a:solidFill>
                  <a:srgbClr val="99FF33"/>
                </a:solidFill>
              </a:rPr>
              <a:t> </a:t>
            </a:r>
            <a:r>
              <a:rPr lang="en-US" sz="2800" b="1" spc="-100" dirty="0" smtClean="0">
                <a:solidFill>
                  <a:srgbClr val="99FF33"/>
                </a:solidFill>
              </a:rPr>
              <a:t>KT </a:t>
            </a:r>
            <a:r>
              <a:rPr lang="en-US" sz="2800" b="1" spc="-100" dirty="0" smtClean="0">
                <a:solidFill>
                  <a:srgbClr val="FF0000"/>
                </a:solidFill>
              </a:rPr>
              <a:t>(</a:t>
            </a:r>
            <a:r>
              <a:rPr lang="en-US" sz="2800" b="1" spc="-100" dirty="0" err="1" smtClean="0">
                <a:solidFill>
                  <a:srgbClr val="FF0000"/>
                </a:solidFill>
              </a:rPr>
              <a:t>Điều</a:t>
            </a:r>
            <a:r>
              <a:rPr lang="en-US" sz="2800" b="1" spc="-100" dirty="0" smtClean="0">
                <a:solidFill>
                  <a:srgbClr val="FF0000"/>
                </a:solidFill>
              </a:rPr>
              <a:t> 31)</a:t>
            </a:r>
            <a:endParaRPr lang="en-US" sz="2800" b="1" spc="-100" dirty="0" smtClean="0">
              <a:solidFill>
                <a:srgbClr val="99FF33"/>
              </a:solidFill>
            </a:endParaRPr>
          </a:p>
        </p:txBody>
      </p:sp>
      <p:sp>
        <p:nvSpPr>
          <p:cNvPr id="3" name="Content Placeholder 2"/>
          <p:cNvSpPr>
            <a:spLocks noGrp="1"/>
          </p:cNvSpPr>
          <p:nvPr>
            <p:ph idx="1"/>
          </p:nvPr>
        </p:nvSpPr>
        <p:spPr>
          <a:xfrm>
            <a:off x="228600" y="762000"/>
            <a:ext cx="8686800" cy="6096000"/>
          </a:xfrm>
        </p:spPr>
        <p:txBody>
          <a:bodyPr/>
          <a:lstStyle/>
          <a:p>
            <a:pPr marL="0" indent="0" algn="just">
              <a:spcBef>
                <a:spcPts val="600"/>
              </a:spcBef>
              <a:buNone/>
              <a:defRPr/>
            </a:pPr>
            <a:r>
              <a:rPr lang="vi-VN" sz="2500" dirty="0" smtClean="0">
                <a:effectLst/>
                <a:latin typeface="Arial" charset="0"/>
              </a:rPr>
              <a:t>- </a:t>
            </a:r>
            <a:r>
              <a:rPr lang="en-US" sz="2500" dirty="0" smtClean="0">
                <a:effectLst/>
                <a:latin typeface="Arial" charset="0"/>
              </a:rPr>
              <a:t> </a:t>
            </a:r>
            <a:r>
              <a:rPr lang="vi-VN" sz="2500" dirty="0" smtClean="0">
                <a:effectLst/>
                <a:latin typeface="Arial" charset="0"/>
              </a:rPr>
              <a:t>Danh hiệu “Chiến sĩ thi đua toàn quốc”: chậm nhất là </a:t>
            </a:r>
            <a:r>
              <a:rPr lang="vi-VN" sz="2500" b="1" dirty="0" smtClean="0">
                <a:solidFill>
                  <a:srgbClr val="FFFF00"/>
                </a:solidFill>
                <a:effectLst/>
                <a:latin typeface="Arial" charset="0"/>
              </a:rPr>
              <a:t>ngày 31 tháng 5 hàng năm.</a:t>
            </a:r>
          </a:p>
          <a:p>
            <a:pPr marL="0" indent="0" algn="just">
              <a:spcBef>
                <a:spcPts val="600"/>
              </a:spcBef>
              <a:buNone/>
              <a:defRPr/>
            </a:pPr>
            <a:r>
              <a:rPr lang="vi-VN" sz="2500" dirty="0" smtClean="0">
                <a:effectLst/>
                <a:latin typeface="Arial" charset="0"/>
              </a:rPr>
              <a:t>- </a:t>
            </a:r>
            <a:r>
              <a:rPr lang="en-US" sz="2500" dirty="0" smtClean="0">
                <a:effectLst/>
                <a:latin typeface="Arial" charset="0"/>
              </a:rPr>
              <a:t> </a:t>
            </a:r>
            <a:r>
              <a:rPr lang="vi-VN" sz="2500" dirty="0" smtClean="0">
                <a:effectLst/>
                <a:latin typeface="Arial" charset="0"/>
              </a:rPr>
              <a:t>Cờ thi đua của Chính phủ: trước</a:t>
            </a:r>
            <a:r>
              <a:rPr lang="vi-VN" sz="2500" dirty="0" smtClean="0">
                <a:solidFill>
                  <a:srgbClr val="FFFF00"/>
                </a:solidFill>
                <a:effectLst/>
                <a:latin typeface="Arial" charset="0"/>
              </a:rPr>
              <a:t> ngày 31 tháng 01 hàng năm</a:t>
            </a:r>
            <a:r>
              <a:rPr lang="vi-VN" sz="2500" dirty="0" smtClean="0">
                <a:effectLst/>
                <a:latin typeface="Arial" charset="0"/>
              </a:rPr>
              <a:t>. Hệ thống giáo dục đào tạo trình trước</a:t>
            </a:r>
            <a:r>
              <a:rPr lang="vi-VN" sz="2500" dirty="0" smtClean="0">
                <a:solidFill>
                  <a:srgbClr val="FFFF00"/>
                </a:solidFill>
                <a:effectLst/>
                <a:latin typeface="Arial" charset="0"/>
              </a:rPr>
              <a:t> ngày 31 tháng 8 hàng năm.</a:t>
            </a:r>
          </a:p>
          <a:p>
            <a:pPr marL="0" indent="0" algn="just">
              <a:spcBef>
                <a:spcPts val="600"/>
              </a:spcBef>
              <a:buFontTx/>
              <a:buChar char="-"/>
              <a:defRPr/>
            </a:pPr>
            <a:r>
              <a:rPr lang="vi-VN" sz="2500" dirty="0" smtClean="0">
                <a:effectLst/>
                <a:latin typeface="Arial" charset="0"/>
              </a:rPr>
              <a:t>Hồ sơ đề nghị khen thưởng cấp thành phố: chậm nhất vào </a:t>
            </a:r>
            <a:r>
              <a:rPr lang="vi-VN" sz="2500" dirty="0" smtClean="0">
                <a:solidFill>
                  <a:srgbClr val="FFFF00"/>
                </a:solidFill>
                <a:effectLst/>
                <a:latin typeface="Arial" charset="0"/>
              </a:rPr>
              <a:t>ngày 31 tháng 01 hàng năm </a:t>
            </a:r>
            <a:r>
              <a:rPr lang="vi-VN" sz="2500" dirty="0" smtClean="0">
                <a:effectLst/>
                <a:latin typeface="Arial" charset="0"/>
              </a:rPr>
              <a:t>(trừ trường hợp khen thưởng đột xuất, khen thưởng quá trình cống hiến và khen thưởng đối ngoại). Hệ thống giáo dục đào tạo trình trước </a:t>
            </a:r>
            <a:r>
              <a:rPr lang="vi-VN" sz="2500" dirty="0" smtClean="0">
                <a:solidFill>
                  <a:srgbClr val="FFFF00"/>
                </a:solidFill>
                <a:effectLst/>
                <a:latin typeface="Arial" charset="0"/>
              </a:rPr>
              <a:t>ngày 15 tháng 8 hàng năm.</a:t>
            </a:r>
          </a:p>
          <a:p>
            <a:pPr marL="0" indent="0" algn="just">
              <a:spcBef>
                <a:spcPts val="600"/>
              </a:spcBef>
              <a:buFontTx/>
              <a:buChar char="-"/>
              <a:defRPr/>
            </a:pPr>
            <a:r>
              <a:rPr lang="vi-VN" sz="2500" dirty="0" smtClean="0">
                <a:effectLst/>
                <a:latin typeface="Arial" charset="0"/>
              </a:rPr>
              <a:t>Hồ sơ đề nghị khen thưởng cấp Nhà nước (Huân chương, Bằng khen của Thủ tướng Chính phủ…): chậm nhất vào </a:t>
            </a:r>
            <a:r>
              <a:rPr lang="vi-VN" sz="2500" dirty="0" smtClean="0">
                <a:solidFill>
                  <a:srgbClr val="FFFF00"/>
                </a:solidFill>
                <a:effectLst/>
                <a:latin typeface="Arial" charset="0"/>
              </a:rPr>
              <a:t>ngày 30 tháng 4 hàng năm </a:t>
            </a:r>
            <a:r>
              <a:rPr lang="vi-VN" sz="2500" dirty="0" smtClean="0">
                <a:effectLst/>
                <a:latin typeface="Arial" charset="0"/>
              </a:rPr>
              <a:t>(trừ khen thưởng đột xuất, khen thưởng cống hiến và khen thưởng đối ngoại). Hệ thống giáo dục đào tạo trình trước </a:t>
            </a:r>
            <a:r>
              <a:rPr lang="vi-VN" sz="2500" dirty="0" smtClean="0">
                <a:solidFill>
                  <a:srgbClr val="FFFF00"/>
                </a:solidFill>
                <a:effectLst/>
                <a:latin typeface="Arial" charset="0"/>
              </a:rPr>
              <a:t>ngày 31 tháng 8 hàng năm</a:t>
            </a:r>
            <a:r>
              <a:rPr lang="en-US" sz="2500" dirty="0" smtClean="0">
                <a:solidFill>
                  <a:srgbClr val="FFFF00"/>
                </a:solidFill>
                <a:effectLst/>
                <a:latin typeface="Arial" charset="0"/>
              </a:rPr>
              <a:t>.</a:t>
            </a:r>
            <a:endParaRPr lang="vi-VN" sz="2500" dirty="0" smtClean="0">
              <a:solidFill>
                <a:srgbClr val="FFFF00"/>
              </a:solidFill>
              <a:effectLst/>
              <a:latin typeface="Arial"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80740"/>
            <a:ext cx="8686800" cy="6096000"/>
          </a:xfrm>
        </p:spPr>
        <p:txBody>
          <a:bodyPr/>
          <a:lstStyle/>
          <a:p>
            <a:pPr algn="just" eaLnBrk="1" hangingPunct="1">
              <a:buFont typeface="Wingdings 2" pitchFamily="18" charset="2"/>
              <a:buNone/>
            </a:pPr>
            <a:r>
              <a:rPr lang="en-US" sz="2800" b="1" dirty="0" smtClean="0">
                <a:solidFill>
                  <a:srgbClr val="FFFF00"/>
                </a:solidFill>
                <a:effectLst/>
                <a:latin typeface="+mj-lt"/>
                <a:ea typeface="ＭＳ Ｐゴシック" pitchFamily="34" charset="-128"/>
                <a:cs typeface="Times New Roman" pitchFamily="18" charset="0"/>
              </a:rPr>
              <a:t>- </a:t>
            </a:r>
            <a:r>
              <a:rPr lang="en-US" sz="2800" b="1" dirty="0" err="1" smtClean="0">
                <a:solidFill>
                  <a:srgbClr val="FFFF00"/>
                </a:solidFill>
                <a:effectLst/>
                <a:latin typeface="+mj-lt"/>
                <a:ea typeface="ＭＳ Ｐゴシック" pitchFamily="34" charset="-128"/>
                <a:cs typeface="Times New Roman" pitchFamily="18" charset="0"/>
              </a:rPr>
              <a:t>Thời</a:t>
            </a:r>
            <a:r>
              <a:rPr lang="en-US" sz="2800" b="1" dirty="0" smtClean="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gian</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xét</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các</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danh</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hiệu</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thi</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đua</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và</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hình</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thức</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khen</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thưởng</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đối</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với</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tập</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thể</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cá</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nhân</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thuộc</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ngành</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giáo</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dục</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đào</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tạo</a:t>
            </a:r>
            <a:r>
              <a:rPr lang="en-US" sz="2800" b="1" dirty="0">
                <a:solidFill>
                  <a:srgbClr val="FFFF00"/>
                </a:solidFill>
                <a:effectLst/>
                <a:latin typeface="+mj-lt"/>
                <a:ea typeface="ＭＳ Ｐゴシック" pitchFamily="34" charset="-128"/>
                <a:cs typeface="Times New Roman" pitchFamily="18" charset="0"/>
              </a:rPr>
              <a:t> </a:t>
            </a:r>
            <a:r>
              <a:rPr lang="en-US" sz="2800" b="1" dirty="0" err="1">
                <a:solidFill>
                  <a:srgbClr val="FFFF00"/>
                </a:solidFill>
                <a:effectLst/>
                <a:latin typeface="+mj-lt"/>
                <a:ea typeface="ＭＳ Ｐゴシック" pitchFamily="34" charset="-128"/>
                <a:cs typeface="Times New Roman" pitchFamily="18" charset="0"/>
              </a:rPr>
              <a:t>như</a:t>
            </a:r>
            <a:r>
              <a:rPr lang="en-US" sz="2800" b="1" dirty="0">
                <a:solidFill>
                  <a:srgbClr val="FFFF00"/>
                </a:solidFill>
                <a:effectLst/>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Sở</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Giáo</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dục</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và</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Đào</a:t>
            </a:r>
            <a:r>
              <a:rPr lang="en-US" sz="2800" dirty="0">
                <a:latin typeface="+mj-lt"/>
                <a:ea typeface="ＭＳ Ｐゴシック" pitchFamily="34" charset="-128"/>
                <a:cs typeface="Times New Roman" pitchFamily="18" charset="0"/>
              </a:rPr>
              <a:t> </a:t>
            </a:r>
            <a:r>
              <a:rPr lang="en-US" sz="2800" dirty="0" err="1" smtClean="0">
                <a:latin typeface="+mj-lt"/>
                <a:ea typeface="ＭＳ Ｐゴシック" pitchFamily="34" charset="-128"/>
                <a:cs typeface="Times New Roman" pitchFamily="18" charset="0"/>
              </a:rPr>
              <a:t>tạo</a:t>
            </a:r>
            <a:r>
              <a:rPr lang="en-US" sz="2800" dirty="0" smtClean="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Phòng</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Giáo</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dục</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và</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Đào</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tạo</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quận</a:t>
            </a:r>
            <a:r>
              <a:rPr lang="en-US" sz="2800" dirty="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huyện</a:t>
            </a:r>
            <a:r>
              <a:rPr lang="en-US" sz="2800" dirty="0">
                <a:latin typeface="+mj-lt"/>
                <a:ea typeface="ＭＳ Ｐゴシック" pitchFamily="34" charset="-128"/>
                <a:cs typeface="Times New Roman" pitchFamily="18" charset="0"/>
              </a:rPr>
              <a:t>, </a:t>
            </a:r>
            <a:r>
              <a:rPr lang="en-US" sz="2800" dirty="0" err="1" smtClean="0">
                <a:latin typeface="+mj-lt"/>
                <a:ea typeface="ＭＳ Ｐゴシック" pitchFamily="34" charset="-128"/>
                <a:cs typeface="Times New Roman" pitchFamily="18" charset="0"/>
              </a:rPr>
              <a:t>được</a:t>
            </a:r>
            <a:r>
              <a:rPr lang="en-US" sz="2800" dirty="0" smtClean="0">
                <a:latin typeface="+mj-lt"/>
                <a:ea typeface="ＭＳ Ｐゴシック" pitchFamily="34" charset="-128"/>
                <a:cs typeface="Times New Roman" pitchFamily="18" charset="0"/>
              </a:rPr>
              <a:t> </a:t>
            </a:r>
            <a:r>
              <a:rPr lang="en-US" sz="2800" dirty="0" err="1">
                <a:latin typeface="+mj-lt"/>
                <a:ea typeface="ＭＳ Ｐゴシック" pitchFamily="34" charset="-128"/>
                <a:cs typeface="Times New Roman" pitchFamily="18" charset="0"/>
              </a:rPr>
              <a:t>xét</a:t>
            </a:r>
            <a:r>
              <a:rPr lang="en-US" sz="2800" dirty="0">
                <a:latin typeface="+mj-lt"/>
                <a:ea typeface="ＭＳ Ｐゴシック" pitchFamily="34" charset="-128"/>
                <a:cs typeface="Times New Roman" pitchFamily="18" charset="0"/>
              </a:rPr>
              <a:t> </a:t>
            </a:r>
            <a:r>
              <a:rPr lang="en-US" sz="2800" b="1" dirty="0" err="1">
                <a:solidFill>
                  <a:srgbClr val="FFFF00"/>
                </a:solidFill>
                <a:latin typeface="+mj-lt"/>
                <a:ea typeface="ＭＳ Ｐゴシック" pitchFamily="34" charset="-128"/>
                <a:cs typeface="Times New Roman" pitchFamily="18" charset="0"/>
              </a:rPr>
              <a:t>sau</a:t>
            </a:r>
            <a:r>
              <a:rPr lang="en-US" sz="2800" b="1" dirty="0">
                <a:solidFill>
                  <a:srgbClr val="FFFF00"/>
                </a:solidFill>
                <a:latin typeface="+mj-lt"/>
                <a:ea typeface="ＭＳ Ｐゴシック" pitchFamily="34" charset="-128"/>
                <a:cs typeface="Times New Roman" pitchFamily="18" charset="0"/>
              </a:rPr>
              <a:t> </a:t>
            </a:r>
            <a:r>
              <a:rPr lang="en-US" sz="2800" b="1" dirty="0" err="1">
                <a:solidFill>
                  <a:srgbClr val="FFFF00"/>
                </a:solidFill>
                <a:latin typeface="+mj-lt"/>
                <a:ea typeface="ＭＳ Ｐゴシック" pitchFamily="34" charset="-128"/>
                <a:cs typeface="Times New Roman" pitchFamily="18" charset="0"/>
              </a:rPr>
              <a:t>khi</a:t>
            </a:r>
            <a:r>
              <a:rPr lang="en-US" sz="2800" b="1" dirty="0">
                <a:solidFill>
                  <a:srgbClr val="FFFF00"/>
                </a:solidFill>
                <a:latin typeface="+mj-lt"/>
                <a:ea typeface="ＭＳ Ｐゴシック" pitchFamily="34" charset="-128"/>
                <a:cs typeface="Times New Roman" pitchFamily="18" charset="0"/>
              </a:rPr>
              <a:t> </a:t>
            </a:r>
            <a:r>
              <a:rPr lang="en-US" sz="2800" b="1" dirty="0" err="1">
                <a:solidFill>
                  <a:srgbClr val="FFFF00"/>
                </a:solidFill>
                <a:latin typeface="+mj-lt"/>
                <a:ea typeface="ＭＳ Ｐゴシック" pitchFamily="34" charset="-128"/>
                <a:cs typeface="Times New Roman" pitchFamily="18" charset="0"/>
              </a:rPr>
              <a:t>kết</a:t>
            </a:r>
            <a:r>
              <a:rPr lang="en-US" sz="2800" b="1" dirty="0">
                <a:solidFill>
                  <a:srgbClr val="FFFF00"/>
                </a:solidFill>
                <a:latin typeface="+mj-lt"/>
                <a:ea typeface="ＭＳ Ｐゴシック" pitchFamily="34" charset="-128"/>
                <a:cs typeface="Times New Roman" pitchFamily="18" charset="0"/>
              </a:rPr>
              <a:t> </a:t>
            </a:r>
            <a:r>
              <a:rPr lang="en-US" sz="2800" b="1" dirty="0" err="1">
                <a:solidFill>
                  <a:srgbClr val="FFFF00"/>
                </a:solidFill>
                <a:latin typeface="+mj-lt"/>
                <a:ea typeface="ＭＳ Ｐゴシック" pitchFamily="34" charset="-128"/>
                <a:cs typeface="Times New Roman" pitchFamily="18" charset="0"/>
              </a:rPr>
              <a:t>thúc</a:t>
            </a:r>
            <a:r>
              <a:rPr lang="en-US" sz="2800" b="1" dirty="0">
                <a:solidFill>
                  <a:srgbClr val="FFFF00"/>
                </a:solidFill>
                <a:latin typeface="+mj-lt"/>
                <a:ea typeface="ＭＳ Ｐゴシック" pitchFamily="34" charset="-128"/>
                <a:cs typeface="Times New Roman" pitchFamily="18" charset="0"/>
              </a:rPr>
              <a:t> </a:t>
            </a:r>
            <a:r>
              <a:rPr lang="en-US" sz="2800" b="1" dirty="0" err="1">
                <a:solidFill>
                  <a:srgbClr val="FFFF00"/>
                </a:solidFill>
                <a:latin typeface="+mj-lt"/>
                <a:ea typeface="ＭＳ Ｐゴシック" pitchFamily="34" charset="-128"/>
                <a:cs typeface="Times New Roman" pitchFamily="18" charset="0"/>
              </a:rPr>
              <a:t>năm</a:t>
            </a:r>
            <a:r>
              <a:rPr lang="en-US" sz="2800" b="1" dirty="0">
                <a:solidFill>
                  <a:srgbClr val="FFFF00"/>
                </a:solidFill>
                <a:latin typeface="+mj-lt"/>
                <a:ea typeface="ＭＳ Ｐゴシック" pitchFamily="34" charset="-128"/>
                <a:cs typeface="Times New Roman" pitchFamily="18" charset="0"/>
              </a:rPr>
              <a:t> </a:t>
            </a:r>
            <a:r>
              <a:rPr lang="en-US" sz="2800" b="1" dirty="0" err="1" smtClean="0">
                <a:solidFill>
                  <a:srgbClr val="FFFF00"/>
                </a:solidFill>
                <a:latin typeface="+mj-lt"/>
                <a:ea typeface="ＭＳ Ｐゴシック" pitchFamily="34" charset="-128"/>
                <a:cs typeface="Times New Roman" pitchFamily="18" charset="0"/>
              </a:rPr>
              <a:t>học</a:t>
            </a:r>
            <a:r>
              <a:rPr lang="en-US" sz="2800" b="1" dirty="0" smtClean="0">
                <a:solidFill>
                  <a:srgbClr val="FFFF00"/>
                </a:solidFill>
                <a:latin typeface="+mj-lt"/>
                <a:ea typeface="ＭＳ Ｐゴシック" pitchFamily="34" charset="-128"/>
                <a:cs typeface="Times New Roman" pitchFamily="18" charset="0"/>
              </a:rPr>
              <a:t>*</a:t>
            </a:r>
            <a:r>
              <a:rPr lang="en-US" sz="2800" dirty="0" smtClean="0">
                <a:latin typeface="+mj-lt"/>
                <a:ea typeface="ＭＳ Ｐゴシック" pitchFamily="34" charset="-128"/>
                <a:cs typeface="Times New Roman" pitchFamily="18" charset="0"/>
              </a:rPr>
              <a:t> </a:t>
            </a:r>
            <a:r>
              <a:rPr lang="en-US" sz="2800" b="1" dirty="0" smtClean="0">
                <a:solidFill>
                  <a:srgbClr val="FF0000"/>
                </a:solidFill>
                <a:latin typeface="+mj-lt"/>
                <a:ea typeface="ＭＳ Ｐゴシック" pitchFamily="34" charset="-128"/>
                <a:cs typeface="Times New Roman" pitchFamily="18" charset="0"/>
              </a:rPr>
              <a:t>(K8</a:t>
            </a:r>
            <a:r>
              <a:rPr lang="en-US" sz="2800" b="1" dirty="0">
                <a:solidFill>
                  <a:srgbClr val="FF0000"/>
                </a:solidFill>
                <a:latin typeface="+mj-lt"/>
                <a:ea typeface="ＭＳ Ｐゴシック" pitchFamily="34" charset="-128"/>
                <a:cs typeface="Times New Roman" pitchFamily="18" charset="0"/>
              </a:rPr>
              <a:t>, </a:t>
            </a:r>
            <a:r>
              <a:rPr lang="en-US" sz="2800" b="1" dirty="0" smtClean="0">
                <a:solidFill>
                  <a:srgbClr val="FF0000"/>
                </a:solidFill>
                <a:latin typeface="+mj-lt"/>
                <a:ea typeface="ＭＳ Ｐゴシック" pitchFamily="34" charset="-128"/>
                <a:cs typeface="Times New Roman" pitchFamily="18" charset="0"/>
              </a:rPr>
              <a:t>Đ2 </a:t>
            </a:r>
            <a:r>
              <a:rPr lang="en-US" sz="2800" b="1" dirty="0" err="1">
                <a:solidFill>
                  <a:srgbClr val="FF0000"/>
                </a:solidFill>
                <a:latin typeface="+mj-lt"/>
                <a:ea typeface="ＭＳ Ｐゴシック" pitchFamily="34" charset="-128"/>
                <a:cs typeface="Times New Roman" pitchFamily="18" charset="0"/>
              </a:rPr>
              <a:t>Thông</a:t>
            </a:r>
            <a:r>
              <a:rPr lang="en-US" sz="2800" b="1" dirty="0">
                <a:solidFill>
                  <a:srgbClr val="FF0000"/>
                </a:solidFill>
                <a:latin typeface="+mj-lt"/>
                <a:ea typeface="ＭＳ Ｐゴシック" pitchFamily="34" charset="-128"/>
                <a:cs typeface="Times New Roman" pitchFamily="18" charset="0"/>
              </a:rPr>
              <a:t> </a:t>
            </a:r>
            <a:r>
              <a:rPr lang="en-US" sz="2800" b="1" dirty="0" err="1">
                <a:solidFill>
                  <a:srgbClr val="FF0000"/>
                </a:solidFill>
                <a:latin typeface="+mj-lt"/>
                <a:ea typeface="ＭＳ Ｐゴシック" pitchFamily="34" charset="-128"/>
                <a:cs typeface="Times New Roman" pitchFamily="18" charset="0"/>
              </a:rPr>
              <a:t>tư</a:t>
            </a:r>
            <a:r>
              <a:rPr lang="en-US" sz="2800" b="1" dirty="0">
                <a:solidFill>
                  <a:srgbClr val="FF0000"/>
                </a:solidFill>
                <a:latin typeface="+mj-lt"/>
                <a:ea typeface="ＭＳ Ｐゴシック" pitchFamily="34" charset="-128"/>
                <a:cs typeface="Times New Roman" pitchFamily="18" charset="0"/>
              </a:rPr>
              <a:t> </a:t>
            </a:r>
            <a:r>
              <a:rPr lang="en-US" sz="2800" b="1" dirty="0" err="1">
                <a:solidFill>
                  <a:srgbClr val="FF0000"/>
                </a:solidFill>
                <a:latin typeface="+mj-lt"/>
                <a:ea typeface="ＭＳ Ｐゴシック" pitchFamily="34" charset="-128"/>
                <a:cs typeface="Times New Roman" pitchFamily="18" charset="0"/>
              </a:rPr>
              <a:t>số</a:t>
            </a:r>
            <a:r>
              <a:rPr lang="en-US" sz="2800" b="1" dirty="0">
                <a:solidFill>
                  <a:srgbClr val="FF0000"/>
                </a:solidFill>
                <a:latin typeface="+mj-lt"/>
                <a:ea typeface="ＭＳ Ｐゴシック" pitchFamily="34" charset="-128"/>
                <a:cs typeface="Times New Roman" pitchFamily="18" charset="0"/>
              </a:rPr>
              <a:t> 12).</a:t>
            </a:r>
          </a:p>
          <a:p>
            <a:pPr marL="0" indent="0" algn="just" eaLnBrk="1" hangingPunct="1">
              <a:spcBef>
                <a:spcPts val="2400"/>
              </a:spcBef>
              <a:buNone/>
            </a:pPr>
            <a:r>
              <a:rPr lang="en-US" sz="2800" b="1" dirty="0" smtClean="0">
                <a:solidFill>
                  <a:srgbClr val="FFFF00"/>
                </a:solidFill>
                <a:effectLst/>
                <a:latin typeface="+mj-lt"/>
                <a:cs typeface="Times New Roman" pitchFamily="18" charset="0"/>
              </a:rPr>
              <a:t>- </a:t>
            </a:r>
            <a:r>
              <a:rPr lang="en-US" sz="2800" b="1" dirty="0" err="1" smtClean="0">
                <a:solidFill>
                  <a:srgbClr val="FFFF00"/>
                </a:solidFill>
                <a:effectLst/>
                <a:latin typeface="+mj-lt"/>
                <a:cs typeface="Times New Roman" pitchFamily="18" charset="0"/>
              </a:rPr>
              <a:t>Thời</a:t>
            </a:r>
            <a:r>
              <a:rPr lang="en-US" sz="2800" b="1" dirty="0" smtClean="0">
                <a:solidFill>
                  <a:srgbClr val="FFFF00"/>
                </a:solidFill>
                <a:effectLst/>
                <a:latin typeface="+mj-lt"/>
                <a:cs typeface="Times New Roman" pitchFamily="18" charset="0"/>
              </a:rPr>
              <a:t> </a:t>
            </a:r>
            <a:r>
              <a:rPr lang="en-US" sz="2800" b="1" dirty="0" err="1" smtClean="0">
                <a:solidFill>
                  <a:srgbClr val="FFFF00"/>
                </a:solidFill>
                <a:effectLst/>
                <a:latin typeface="+mj-lt"/>
                <a:cs typeface="Times New Roman" pitchFamily="18" charset="0"/>
              </a:rPr>
              <a:t>điểm</a:t>
            </a:r>
            <a:r>
              <a:rPr lang="en-US" sz="2800" b="1" dirty="0" smtClean="0">
                <a:solidFill>
                  <a:srgbClr val="FFFF00"/>
                </a:solidFill>
                <a:effectLst/>
                <a:latin typeface="+mj-lt"/>
                <a:cs typeface="Times New Roman" pitchFamily="18" charset="0"/>
              </a:rPr>
              <a:t> </a:t>
            </a:r>
            <a:r>
              <a:rPr lang="en-US" sz="2800" b="1" dirty="0" err="1" smtClean="0">
                <a:solidFill>
                  <a:srgbClr val="FFFF00"/>
                </a:solidFill>
                <a:effectLst/>
                <a:latin typeface="+mj-lt"/>
                <a:cs typeface="Times New Roman" pitchFamily="18" charset="0"/>
              </a:rPr>
              <a:t>trình</a:t>
            </a:r>
            <a:r>
              <a:rPr lang="en-US" sz="2800" b="1" dirty="0" smtClean="0">
                <a:solidFill>
                  <a:srgbClr val="FFFF00"/>
                </a:solidFill>
                <a:effectLst/>
                <a:latin typeface="+mj-lt"/>
                <a:cs typeface="Times New Roman" pitchFamily="18" charset="0"/>
              </a:rPr>
              <a:t> </a:t>
            </a:r>
            <a:r>
              <a:rPr lang="en-US" sz="2800" b="1" dirty="0" err="1" smtClean="0">
                <a:solidFill>
                  <a:srgbClr val="FFFF00"/>
                </a:solidFill>
                <a:effectLst/>
                <a:latin typeface="+mj-lt"/>
                <a:cs typeface="Times New Roman" pitchFamily="18" charset="0"/>
              </a:rPr>
              <a:t>khen</a:t>
            </a:r>
            <a:r>
              <a:rPr lang="en-US" sz="2800" b="1" dirty="0" smtClean="0">
                <a:solidFill>
                  <a:srgbClr val="FFFF00"/>
                </a:solidFill>
                <a:effectLst/>
                <a:latin typeface="+mj-lt"/>
                <a:cs typeface="Times New Roman" pitchFamily="18" charset="0"/>
              </a:rPr>
              <a:t> </a:t>
            </a:r>
            <a:r>
              <a:rPr lang="en-US" sz="2800" b="1" dirty="0" err="1" smtClean="0">
                <a:solidFill>
                  <a:srgbClr val="FFFF00"/>
                </a:solidFill>
                <a:effectLst/>
                <a:latin typeface="+mj-lt"/>
                <a:cs typeface="Times New Roman" pitchFamily="18" charset="0"/>
              </a:rPr>
              <a:t>thưởng</a:t>
            </a:r>
            <a:r>
              <a:rPr lang="en-US" sz="2800" b="1" dirty="0" smtClean="0">
                <a:solidFill>
                  <a:srgbClr val="FFFF00"/>
                </a:solidFill>
                <a:effectLst/>
                <a:latin typeface="+mj-lt"/>
                <a:cs typeface="Times New Roman" pitchFamily="18" charset="0"/>
              </a:rPr>
              <a:t> </a:t>
            </a:r>
            <a:r>
              <a:rPr lang="en-US" sz="2800" b="1" dirty="0" err="1" smtClean="0">
                <a:solidFill>
                  <a:srgbClr val="FFFF00"/>
                </a:solidFill>
                <a:effectLst/>
                <a:latin typeface="+mj-lt"/>
                <a:cs typeface="Times New Roman" pitchFamily="18" charset="0"/>
              </a:rPr>
              <a:t>cống</a:t>
            </a:r>
            <a:r>
              <a:rPr lang="en-US" sz="2800" b="1" dirty="0" smtClean="0">
                <a:solidFill>
                  <a:srgbClr val="FFFF00"/>
                </a:solidFill>
                <a:effectLst/>
                <a:latin typeface="+mj-lt"/>
                <a:cs typeface="Times New Roman" pitchFamily="18" charset="0"/>
              </a:rPr>
              <a:t> </a:t>
            </a:r>
            <a:r>
              <a:rPr lang="en-US" sz="2800" b="1" dirty="0" err="1" smtClean="0">
                <a:solidFill>
                  <a:srgbClr val="FFFF00"/>
                </a:solidFill>
                <a:effectLst/>
                <a:latin typeface="+mj-lt"/>
                <a:cs typeface="Times New Roman" pitchFamily="18" charset="0"/>
              </a:rPr>
              <a:t>hiến</a:t>
            </a:r>
            <a:r>
              <a:rPr lang="en-US" sz="2800" b="1" dirty="0" smtClean="0">
                <a:solidFill>
                  <a:srgbClr val="FFFF00"/>
                </a:solidFill>
                <a:effectLst/>
                <a:latin typeface="+mj-lt"/>
                <a:cs typeface="Times New Roman" pitchFamily="18" charset="0"/>
              </a:rPr>
              <a:t> </a:t>
            </a:r>
            <a:r>
              <a:rPr lang="en-US" sz="2800" b="1" dirty="0" smtClean="0">
                <a:solidFill>
                  <a:srgbClr val="FF0000"/>
                </a:solidFill>
                <a:latin typeface="+mj-lt"/>
                <a:cs typeface="Times New Roman" pitchFamily="18" charset="0"/>
              </a:rPr>
              <a:t>(</a:t>
            </a:r>
            <a:r>
              <a:rPr lang="en-US" sz="2800" b="1" dirty="0" err="1">
                <a:solidFill>
                  <a:srgbClr val="FF0000"/>
                </a:solidFill>
                <a:latin typeface="+mj-lt"/>
                <a:cs typeface="Times New Roman" pitchFamily="18" charset="0"/>
              </a:rPr>
              <a:t>Điểm</a:t>
            </a:r>
            <a:r>
              <a:rPr lang="en-US" sz="2800" b="1" dirty="0">
                <a:solidFill>
                  <a:srgbClr val="FF0000"/>
                </a:solidFill>
                <a:latin typeface="+mj-lt"/>
                <a:cs typeface="Times New Roman" pitchFamily="18" charset="0"/>
              </a:rPr>
              <a:t> a, </a:t>
            </a:r>
            <a:r>
              <a:rPr lang="en-US" sz="2800" b="1" dirty="0" err="1">
                <a:solidFill>
                  <a:srgbClr val="FF0000"/>
                </a:solidFill>
                <a:latin typeface="+mj-lt"/>
                <a:cs typeface="Times New Roman" pitchFamily="18" charset="0"/>
              </a:rPr>
              <a:t>Khoản</a:t>
            </a:r>
            <a:r>
              <a:rPr lang="en-US" sz="2800" b="1" dirty="0">
                <a:solidFill>
                  <a:srgbClr val="FF0000"/>
                </a:solidFill>
                <a:latin typeface="+mj-lt"/>
                <a:cs typeface="Times New Roman" pitchFamily="18" charset="0"/>
              </a:rPr>
              <a:t> 1, </a:t>
            </a:r>
            <a:r>
              <a:rPr lang="en-US" sz="2800" b="1" dirty="0" err="1">
                <a:solidFill>
                  <a:srgbClr val="FF0000"/>
                </a:solidFill>
                <a:latin typeface="+mj-lt"/>
                <a:cs typeface="Times New Roman" pitchFamily="18" charset="0"/>
              </a:rPr>
              <a:t>Điều</a:t>
            </a:r>
            <a:r>
              <a:rPr lang="en-US" sz="2800" b="1" dirty="0">
                <a:solidFill>
                  <a:srgbClr val="FF0000"/>
                </a:solidFill>
                <a:latin typeface="+mj-lt"/>
                <a:cs typeface="Times New Roman" pitchFamily="18" charset="0"/>
              </a:rPr>
              <a:t> 10 </a:t>
            </a:r>
            <a:r>
              <a:rPr lang="en-US" sz="2800" b="1" dirty="0" err="1">
                <a:solidFill>
                  <a:srgbClr val="FF0000"/>
                </a:solidFill>
                <a:latin typeface="+mj-lt"/>
                <a:cs typeface="Times New Roman" pitchFamily="18" charset="0"/>
              </a:rPr>
              <a:t>Thông</a:t>
            </a:r>
            <a:r>
              <a:rPr lang="en-US" sz="2800" b="1" dirty="0">
                <a:solidFill>
                  <a:srgbClr val="FF0000"/>
                </a:solidFill>
                <a:latin typeface="+mj-lt"/>
                <a:cs typeface="Times New Roman" pitchFamily="18" charset="0"/>
              </a:rPr>
              <a:t> </a:t>
            </a:r>
            <a:r>
              <a:rPr lang="en-US" sz="2800" b="1" dirty="0" err="1">
                <a:solidFill>
                  <a:srgbClr val="FF0000"/>
                </a:solidFill>
                <a:latin typeface="+mj-lt"/>
                <a:cs typeface="Times New Roman" pitchFamily="18" charset="0"/>
              </a:rPr>
              <a:t>tư</a:t>
            </a:r>
            <a:r>
              <a:rPr lang="en-US" sz="2800" b="1" dirty="0">
                <a:solidFill>
                  <a:srgbClr val="FF0000"/>
                </a:solidFill>
                <a:latin typeface="+mj-lt"/>
                <a:cs typeface="Times New Roman" pitchFamily="18" charset="0"/>
              </a:rPr>
              <a:t> </a:t>
            </a:r>
            <a:r>
              <a:rPr lang="en-US" sz="2800" b="1" dirty="0" err="1">
                <a:solidFill>
                  <a:srgbClr val="FF0000"/>
                </a:solidFill>
                <a:latin typeface="+mj-lt"/>
                <a:cs typeface="Times New Roman" pitchFamily="18" charset="0"/>
              </a:rPr>
              <a:t>số</a:t>
            </a:r>
            <a:r>
              <a:rPr lang="en-US" sz="2800" b="1" dirty="0">
                <a:solidFill>
                  <a:srgbClr val="FF0000"/>
                </a:solidFill>
                <a:latin typeface="+mj-lt"/>
                <a:cs typeface="Times New Roman" pitchFamily="18" charset="0"/>
              </a:rPr>
              <a:t> 12)</a:t>
            </a:r>
          </a:p>
          <a:p>
            <a:pPr marL="0" indent="0" algn="just">
              <a:buNone/>
              <a:defRPr/>
            </a:pPr>
            <a:r>
              <a:rPr lang="en-US" sz="2800" dirty="0" err="1">
                <a:effectLst/>
                <a:latin typeface="+mj-lt"/>
                <a:cs typeface="Times New Roman" pitchFamily="18" charset="0"/>
              </a:rPr>
              <a:t>Bộ</a:t>
            </a:r>
            <a:r>
              <a:rPr lang="en-US" sz="2800" dirty="0">
                <a:effectLst/>
                <a:latin typeface="+mj-lt"/>
                <a:cs typeface="Times New Roman" pitchFamily="18" charset="0"/>
              </a:rPr>
              <a:t>, ban, </a:t>
            </a:r>
            <a:r>
              <a:rPr lang="en-US" sz="2800" dirty="0" err="1">
                <a:effectLst/>
                <a:latin typeface="+mj-lt"/>
                <a:cs typeface="Times New Roman" pitchFamily="18" charset="0"/>
              </a:rPr>
              <a:t>ngành</a:t>
            </a:r>
            <a:r>
              <a:rPr lang="en-US" sz="2800" dirty="0">
                <a:effectLst/>
                <a:latin typeface="+mj-lt"/>
                <a:cs typeface="Times New Roman" pitchFamily="18" charset="0"/>
              </a:rPr>
              <a:t>, </a:t>
            </a:r>
            <a:r>
              <a:rPr lang="en-US" sz="2800" dirty="0" err="1">
                <a:effectLst/>
                <a:latin typeface="+mj-lt"/>
                <a:cs typeface="Times New Roman" pitchFamily="18" charset="0"/>
              </a:rPr>
              <a:t>tỉnh</a:t>
            </a:r>
            <a:r>
              <a:rPr lang="en-US" sz="2800" dirty="0">
                <a:effectLst/>
                <a:latin typeface="+mj-lt"/>
                <a:cs typeface="Times New Roman" pitchFamily="18" charset="0"/>
              </a:rPr>
              <a:t> </a:t>
            </a:r>
            <a:r>
              <a:rPr lang="en-US" sz="2800" dirty="0" err="1">
                <a:effectLst/>
                <a:latin typeface="+mj-lt"/>
                <a:cs typeface="Times New Roman" pitchFamily="18" charset="0"/>
              </a:rPr>
              <a:t>trình</a:t>
            </a:r>
            <a:r>
              <a:rPr lang="en-US" sz="2800" dirty="0">
                <a:effectLst/>
                <a:latin typeface="+mj-lt"/>
                <a:cs typeface="Times New Roman" pitchFamily="18" charset="0"/>
              </a:rPr>
              <a:t> </a:t>
            </a:r>
            <a:r>
              <a:rPr lang="en-US" sz="2800" dirty="0" err="1">
                <a:effectLst/>
                <a:latin typeface="+mj-lt"/>
                <a:cs typeface="Times New Roman" pitchFamily="18" charset="0"/>
              </a:rPr>
              <a:t>Thủ</a:t>
            </a:r>
            <a:r>
              <a:rPr lang="en-US" sz="2800" dirty="0">
                <a:effectLst/>
                <a:latin typeface="+mj-lt"/>
                <a:cs typeface="Times New Roman" pitchFamily="18" charset="0"/>
              </a:rPr>
              <a:t> </a:t>
            </a:r>
            <a:r>
              <a:rPr lang="en-US" sz="2800" dirty="0" err="1">
                <a:effectLst/>
                <a:latin typeface="+mj-lt"/>
                <a:cs typeface="Times New Roman" pitchFamily="18" charset="0"/>
              </a:rPr>
              <a:t>tướng</a:t>
            </a:r>
            <a:r>
              <a:rPr lang="en-US" sz="2800" dirty="0">
                <a:effectLst/>
                <a:latin typeface="+mj-lt"/>
                <a:cs typeface="Times New Roman" pitchFamily="18" charset="0"/>
              </a:rPr>
              <a:t> </a:t>
            </a:r>
            <a:r>
              <a:rPr lang="en-US" sz="2800" dirty="0" err="1">
                <a:effectLst/>
                <a:latin typeface="+mj-lt"/>
                <a:cs typeface="Times New Roman" pitchFamily="18" charset="0"/>
              </a:rPr>
              <a:t>Chính</a:t>
            </a:r>
            <a:r>
              <a:rPr lang="en-US" sz="2800" dirty="0">
                <a:effectLst/>
                <a:latin typeface="+mj-lt"/>
                <a:cs typeface="Times New Roman" pitchFamily="18" charset="0"/>
              </a:rPr>
              <a:t> </a:t>
            </a:r>
            <a:r>
              <a:rPr lang="en-US" sz="2800" dirty="0" err="1">
                <a:effectLst/>
                <a:latin typeface="+mj-lt"/>
                <a:cs typeface="Times New Roman" pitchFamily="18" charset="0"/>
              </a:rPr>
              <a:t>phủ</a:t>
            </a:r>
            <a:r>
              <a:rPr lang="en-US" sz="2800" dirty="0">
                <a:effectLst/>
                <a:latin typeface="+mj-lt"/>
                <a:cs typeface="Times New Roman" pitchFamily="18" charset="0"/>
              </a:rPr>
              <a:t> </a:t>
            </a:r>
            <a:r>
              <a:rPr lang="en-US" sz="2800" dirty="0" err="1">
                <a:effectLst/>
                <a:latin typeface="+mj-lt"/>
                <a:cs typeface="Times New Roman" pitchFamily="18" charset="0"/>
              </a:rPr>
              <a:t>xét</a:t>
            </a:r>
            <a:r>
              <a:rPr lang="en-US" sz="2800" dirty="0">
                <a:effectLst/>
                <a:latin typeface="+mj-lt"/>
                <a:cs typeface="Times New Roman" pitchFamily="18" charset="0"/>
              </a:rPr>
              <a:t>, </a:t>
            </a:r>
            <a:r>
              <a:rPr lang="en-US" sz="2800" dirty="0" err="1">
                <a:effectLst/>
                <a:latin typeface="+mj-lt"/>
                <a:cs typeface="Times New Roman" pitchFamily="18" charset="0"/>
              </a:rPr>
              <a:t>trình</a:t>
            </a:r>
            <a:r>
              <a:rPr lang="en-US" sz="2800" dirty="0">
                <a:effectLst/>
                <a:latin typeface="+mj-lt"/>
                <a:cs typeface="Times New Roman" pitchFamily="18" charset="0"/>
              </a:rPr>
              <a:t> </a:t>
            </a:r>
            <a:r>
              <a:rPr lang="en-US" sz="2800" dirty="0" err="1">
                <a:effectLst/>
                <a:latin typeface="+mj-lt"/>
                <a:cs typeface="Times New Roman" pitchFamily="18" charset="0"/>
              </a:rPr>
              <a:t>Chủ</a:t>
            </a:r>
            <a:r>
              <a:rPr lang="en-US" sz="2800" dirty="0">
                <a:effectLst/>
                <a:latin typeface="+mj-lt"/>
                <a:cs typeface="Times New Roman" pitchFamily="18" charset="0"/>
              </a:rPr>
              <a:t> </a:t>
            </a:r>
            <a:r>
              <a:rPr lang="en-US" sz="2800" dirty="0" err="1">
                <a:effectLst/>
                <a:latin typeface="+mj-lt"/>
                <a:cs typeface="Times New Roman" pitchFamily="18" charset="0"/>
              </a:rPr>
              <a:t>tịch</a:t>
            </a:r>
            <a:r>
              <a:rPr lang="en-US" sz="2800" dirty="0">
                <a:effectLst/>
                <a:latin typeface="+mj-lt"/>
                <a:cs typeface="Times New Roman" pitchFamily="18" charset="0"/>
              </a:rPr>
              <a:t> </a:t>
            </a:r>
            <a:r>
              <a:rPr lang="en-US" sz="2800" dirty="0" err="1">
                <a:effectLst/>
                <a:latin typeface="+mj-lt"/>
                <a:cs typeface="Times New Roman" pitchFamily="18" charset="0"/>
              </a:rPr>
              <a:t>nước</a:t>
            </a:r>
            <a:r>
              <a:rPr lang="en-US" sz="2800" dirty="0">
                <a:effectLst/>
                <a:latin typeface="+mj-lt"/>
                <a:cs typeface="Times New Roman" pitchFamily="18" charset="0"/>
              </a:rPr>
              <a:t> </a:t>
            </a:r>
            <a:r>
              <a:rPr lang="en-US" sz="2800" dirty="0" err="1">
                <a:effectLst/>
                <a:latin typeface="+mj-lt"/>
                <a:cs typeface="Times New Roman" pitchFamily="18" charset="0"/>
              </a:rPr>
              <a:t>khen</a:t>
            </a:r>
            <a:r>
              <a:rPr lang="en-US" sz="2800" dirty="0">
                <a:effectLst/>
                <a:latin typeface="+mj-lt"/>
                <a:cs typeface="Times New Roman" pitchFamily="18" charset="0"/>
              </a:rPr>
              <a:t> </a:t>
            </a:r>
            <a:r>
              <a:rPr lang="en-US" sz="2800" dirty="0" err="1">
                <a:effectLst/>
                <a:latin typeface="+mj-lt"/>
                <a:cs typeface="Times New Roman" pitchFamily="18" charset="0"/>
              </a:rPr>
              <a:t>thưởng</a:t>
            </a:r>
            <a:r>
              <a:rPr lang="en-US" sz="2800" dirty="0">
                <a:effectLst/>
                <a:latin typeface="+mj-lt"/>
                <a:cs typeface="Times New Roman" pitchFamily="18" charset="0"/>
              </a:rPr>
              <a:t> </a:t>
            </a:r>
            <a:r>
              <a:rPr lang="en-US" sz="2800" dirty="0" err="1">
                <a:effectLst/>
                <a:latin typeface="+mj-lt"/>
                <a:cs typeface="Times New Roman" pitchFamily="18" charset="0"/>
              </a:rPr>
              <a:t>quá</a:t>
            </a:r>
            <a:r>
              <a:rPr lang="en-US" sz="2800" dirty="0">
                <a:effectLst/>
                <a:latin typeface="+mj-lt"/>
                <a:cs typeface="Times New Roman" pitchFamily="18" charset="0"/>
              </a:rPr>
              <a:t> </a:t>
            </a:r>
            <a:r>
              <a:rPr lang="en-US" sz="2800" dirty="0" err="1">
                <a:effectLst/>
                <a:latin typeface="+mj-lt"/>
                <a:cs typeface="Times New Roman" pitchFamily="18" charset="0"/>
              </a:rPr>
              <a:t>trình</a:t>
            </a:r>
            <a:r>
              <a:rPr lang="en-US" sz="2800" dirty="0">
                <a:effectLst/>
                <a:latin typeface="+mj-lt"/>
                <a:cs typeface="Times New Roman" pitchFamily="18" charset="0"/>
              </a:rPr>
              <a:t> </a:t>
            </a:r>
            <a:r>
              <a:rPr lang="en-US" sz="2800" dirty="0" err="1">
                <a:effectLst/>
                <a:latin typeface="+mj-lt"/>
                <a:cs typeface="Times New Roman" pitchFamily="18" charset="0"/>
              </a:rPr>
              <a:t>cống</a:t>
            </a:r>
            <a:r>
              <a:rPr lang="en-US" sz="2800" dirty="0">
                <a:effectLst/>
                <a:latin typeface="+mj-lt"/>
                <a:cs typeface="Times New Roman" pitchFamily="18" charset="0"/>
              </a:rPr>
              <a:t> </a:t>
            </a:r>
            <a:r>
              <a:rPr lang="en-US" sz="2800" dirty="0" err="1">
                <a:effectLst/>
                <a:latin typeface="+mj-lt"/>
                <a:cs typeface="Times New Roman" pitchFamily="18" charset="0"/>
              </a:rPr>
              <a:t>hiến</a:t>
            </a:r>
            <a:r>
              <a:rPr lang="en-US" sz="2800" dirty="0">
                <a:effectLst/>
                <a:latin typeface="+mj-lt"/>
                <a:cs typeface="Times New Roman" pitchFamily="18" charset="0"/>
              </a:rPr>
              <a:t> </a:t>
            </a:r>
            <a:r>
              <a:rPr lang="en-US" sz="2800" dirty="0" err="1">
                <a:effectLst/>
                <a:latin typeface="+mj-lt"/>
                <a:cs typeface="Times New Roman" pitchFamily="18" charset="0"/>
              </a:rPr>
              <a:t>cho</a:t>
            </a:r>
            <a:r>
              <a:rPr lang="en-US" sz="2800" dirty="0">
                <a:effectLst/>
                <a:latin typeface="+mj-lt"/>
                <a:cs typeface="Times New Roman" pitchFamily="18" charset="0"/>
              </a:rPr>
              <a:t> </a:t>
            </a:r>
            <a:r>
              <a:rPr lang="en-US" sz="2800" dirty="0" err="1">
                <a:effectLst/>
                <a:latin typeface="+mj-lt"/>
                <a:cs typeface="Times New Roman" pitchFamily="18" charset="0"/>
              </a:rPr>
              <a:t>cá</a:t>
            </a:r>
            <a:r>
              <a:rPr lang="en-US" sz="2800" dirty="0">
                <a:effectLst/>
                <a:latin typeface="+mj-lt"/>
                <a:cs typeface="Times New Roman" pitchFamily="18" charset="0"/>
              </a:rPr>
              <a:t> </a:t>
            </a:r>
            <a:r>
              <a:rPr lang="en-US" sz="2800" dirty="0" err="1">
                <a:effectLst/>
                <a:latin typeface="+mj-lt"/>
                <a:cs typeface="Times New Roman" pitchFamily="18" charset="0"/>
              </a:rPr>
              <a:t>nhân</a:t>
            </a:r>
            <a:r>
              <a:rPr lang="en-US" sz="2800" dirty="0">
                <a:effectLst/>
                <a:latin typeface="+mj-lt"/>
                <a:cs typeface="Times New Roman" pitchFamily="18" charset="0"/>
              </a:rPr>
              <a:t> </a:t>
            </a:r>
            <a:r>
              <a:rPr lang="en-US" sz="2800" dirty="0" err="1">
                <a:effectLst/>
                <a:latin typeface="+mj-lt"/>
                <a:cs typeface="Times New Roman" pitchFamily="18" charset="0"/>
              </a:rPr>
              <a:t>có</a:t>
            </a:r>
            <a:r>
              <a:rPr lang="en-US" sz="2800" dirty="0">
                <a:effectLst/>
                <a:latin typeface="+mj-lt"/>
                <a:cs typeface="Times New Roman" pitchFamily="18" charset="0"/>
              </a:rPr>
              <a:t> </a:t>
            </a:r>
            <a:r>
              <a:rPr lang="en-US" sz="2800" dirty="0" err="1">
                <a:effectLst/>
                <a:latin typeface="+mj-lt"/>
                <a:cs typeface="Times New Roman" pitchFamily="18" charset="0"/>
              </a:rPr>
              <a:t>đủ</a:t>
            </a:r>
            <a:r>
              <a:rPr lang="en-US" sz="2800" dirty="0">
                <a:effectLst/>
                <a:latin typeface="+mj-lt"/>
                <a:cs typeface="Times New Roman" pitchFamily="18" charset="0"/>
              </a:rPr>
              <a:t> </a:t>
            </a:r>
            <a:r>
              <a:rPr lang="en-US" sz="2800" dirty="0" err="1">
                <a:effectLst/>
                <a:latin typeface="+mj-lt"/>
                <a:cs typeface="Times New Roman" pitchFamily="18" charset="0"/>
              </a:rPr>
              <a:t>điều</a:t>
            </a:r>
            <a:r>
              <a:rPr lang="en-US" sz="2800" dirty="0">
                <a:effectLst/>
                <a:latin typeface="+mj-lt"/>
                <a:cs typeface="Times New Roman" pitchFamily="18" charset="0"/>
              </a:rPr>
              <a:t> </a:t>
            </a:r>
            <a:r>
              <a:rPr lang="en-US" sz="2800" dirty="0" err="1">
                <a:effectLst/>
                <a:latin typeface="+mj-lt"/>
                <a:cs typeface="Times New Roman" pitchFamily="18" charset="0"/>
              </a:rPr>
              <a:t>kiện</a:t>
            </a:r>
            <a:r>
              <a:rPr lang="en-US" sz="2800" dirty="0">
                <a:effectLst/>
                <a:latin typeface="+mj-lt"/>
                <a:cs typeface="Times New Roman" pitchFamily="18" charset="0"/>
              </a:rPr>
              <a:t>, </a:t>
            </a:r>
            <a:r>
              <a:rPr lang="en-US" sz="2800" dirty="0" err="1">
                <a:effectLst/>
                <a:latin typeface="+mj-lt"/>
                <a:cs typeface="Times New Roman" pitchFamily="18" charset="0"/>
              </a:rPr>
              <a:t>tiêu</a:t>
            </a:r>
            <a:r>
              <a:rPr lang="en-US" sz="2800" dirty="0">
                <a:effectLst/>
                <a:latin typeface="+mj-lt"/>
                <a:cs typeface="Times New Roman" pitchFamily="18" charset="0"/>
              </a:rPr>
              <a:t> </a:t>
            </a:r>
            <a:r>
              <a:rPr lang="en-US" sz="2800" dirty="0" err="1">
                <a:effectLst/>
                <a:latin typeface="+mj-lt"/>
                <a:cs typeface="Times New Roman" pitchFamily="18" charset="0"/>
              </a:rPr>
              <a:t>chuẩn</a:t>
            </a:r>
            <a:r>
              <a:rPr lang="en-US" sz="2800" dirty="0">
                <a:effectLst/>
                <a:latin typeface="+mj-lt"/>
                <a:cs typeface="Times New Roman" pitchFamily="18" charset="0"/>
              </a:rPr>
              <a:t> </a:t>
            </a:r>
            <a:r>
              <a:rPr lang="en-US" sz="2800" b="1" dirty="0" err="1">
                <a:solidFill>
                  <a:srgbClr val="FF0000"/>
                </a:solidFill>
                <a:effectLst/>
                <a:latin typeface="+mj-lt"/>
                <a:cs typeface="Times New Roman" pitchFamily="18" charset="0"/>
              </a:rPr>
              <a:t>khi</a:t>
            </a:r>
            <a:r>
              <a:rPr lang="en-US" sz="2800" b="1" dirty="0">
                <a:solidFill>
                  <a:srgbClr val="FF0000"/>
                </a:solidFill>
                <a:effectLst/>
                <a:latin typeface="+mj-lt"/>
                <a:cs typeface="Times New Roman" pitchFamily="18" charset="0"/>
              </a:rPr>
              <a:t> </a:t>
            </a:r>
            <a:r>
              <a:rPr lang="en-US" sz="2800" b="1" dirty="0" err="1">
                <a:solidFill>
                  <a:srgbClr val="FF0000"/>
                </a:solidFill>
                <a:effectLst/>
                <a:latin typeface="+mj-lt"/>
                <a:cs typeface="Times New Roman" pitchFamily="18" charset="0"/>
              </a:rPr>
              <a:t>có</a:t>
            </a:r>
            <a:r>
              <a:rPr lang="en-US" sz="2800" b="1" dirty="0">
                <a:solidFill>
                  <a:srgbClr val="FF0000"/>
                </a:solidFill>
                <a:effectLst/>
                <a:latin typeface="+mj-lt"/>
                <a:cs typeface="Times New Roman" pitchFamily="18" charset="0"/>
              </a:rPr>
              <a:t> </a:t>
            </a:r>
            <a:r>
              <a:rPr lang="en-US" sz="2800" b="1" dirty="0" err="1">
                <a:solidFill>
                  <a:srgbClr val="FF0000"/>
                </a:solidFill>
                <a:effectLst/>
                <a:latin typeface="+mj-lt"/>
                <a:cs typeface="Times New Roman" pitchFamily="18" charset="0"/>
              </a:rPr>
              <a:t>thông</a:t>
            </a:r>
            <a:r>
              <a:rPr lang="en-US" sz="2800" b="1" dirty="0">
                <a:solidFill>
                  <a:srgbClr val="FF0000"/>
                </a:solidFill>
                <a:effectLst/>
                <a:latin typeface="+mj-lt"/>
                <a:cs typeface="Times New Roman" pitchFamily="18" charset="0"/>
              </a:rPr>
              <a:t> </a:t>
            </a:r>
            <a:r>
              <a:rPr lang="en-US" sz="2800" b="1" dirty="0" err="1">
                <a:solidFill>
                  <a:srgbClr val="FF0000"/>
                </a:solidFill>
                <a:effectLst/>
                <a:latin typeface="+mj-lt"/>
                <a:cs typeface="Times New Roman" pitchFamily="18" charset="0"/>
              </a:rPr>
              <a:t>báo</a:t>
            </a:r>
            <a:r>
              <a:rPr lang="en-US" sz="2800" b="1" dirty="0">
                <a:solidFill>
                  <a:srgbClr val="FF0000"/>
                </a:solidFill>
                <a:effectLst/>
                <a:latin typeface="+mj-lt"/>
                <a:cs typeface="Times New Roman" pitchFamily="18" charset="0"/>
              </a:rPr>
              <a:t> </a:t>
            </a:r>
            <a:r>
              <a:rPr lang="en-US" sz="2800" b="1" dirty="0" err="1">
                <a:solidFill>
                  <a:srgbClr val="FF0000"/>
                </a:solidFill>
                <a:effectLst/>
                <a:latin typeface="+mj-lt"/>
                <a:cs typeface="Times New Roman" pitchFamily="18" charset="0"/>
              </a:rPr>
              <a:t>nghỉ</a:t>
            </a:r>
            <a:r>
              <a:rPr lang="en-US" sz="2800" b="1" dirty="0">
                <a:solidFill>
                  <a:srgbClr val="FF0000"/>
                </a:solidFill>
                <a:effectLst/>
                <a:latin typeface="+mj-lt"/>
                <a:cs typeface="Times New Roman" pitchFamily="18" charset="0"/>
              </a:rPr>
              <a:t> </a:t>
            </a:r>
            <a:r>
              <a:rPr lang="en-US" sz="2800" b="1" dirty="0" err="1">
                <a:solidFill>
                  <a:srgbClr val="FF0000"/>
                </a:solidFill>
                <a:effectLst/>
                <a:latin typeface="+mj-lt"/>
                <a:cs typeface="Times New Roman" pitchFamily="18" charset="0"/>
              </a:rPr>
              <a:t>hưu</a:t>
            </a:r>
            <a:r>
              <a:rPr lang="en-US" sz="2800" b="1" dirty="0" smtClean="0">
                <a:solidFill>
                  <a:srgbClr val="FF0000"/>
                </a:solidFill>
                <a:effectLst/>
                <a:latin typeface="+mj-lt"/>
                <a:cs typeface="Times New Roman" pitchFamily="18" charset="0"/>
              </a:rPr>
              <a:t>*</a:t>
            </a:r>
            <a:endParaRPr lang="en-US" sz="2800" b="1" dirty="0">
              <a:solidFill>
                <a:srgbClr val="FF0000"/>
              </a:solidFill>
              <a:effectLst/>
              <a:latin typeface="+mj-lt"/>
              <a:cs typeface="Times New Roman" pitchFamily="18" charset="0"/>
            </a:endParaRPr>
          </a:p>
        </p:txBody>
      </p:sp>
    </p:spTree>
    <p:extLst>
      <p:ext uri="{BB962C8B-B14F-4D97-AF65-F5344CB8AC3E}">
        <p14:creationId xmlns:p14="http://schemas.microsoft.com/office/powerpoint/2010/main" val="407997850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6019800"/>
          </a:xfrm>
        </p:spPr>
        <p:txBody>
          <a:bodyPr/>
          <a:lstStyle/>
          <a:p>
            <a:pPr marL="0" indent="457200" algn="ctr">
              <a:spcBef>
                <a:spcPct val="0"/>
              </a:spcBef>
              <a:buClrTx/>
              <a:buSzTx/>
              <a:buFont typeface="Wingdings" pitchFamily="2" charset="2"/>
              <a:buNone/>
              <a:defRPr/>
            </a:pPr>
            <a:r>
              <a:rPr lang="pt-BR" sz="3000" b="1" dirty="0" smtClean="0">
                <a:solidFill>
                  <a:srgbClr val="99FF33"/>
                </a:solidFill>
                <a:effectLst/>
                <a:latin typeface="Arial" charset="0"/>
                <a:cs typeface="Times New Roman" pitchFamily="18" charset="0"/>
              </a:rPr>
              <a:t>Chương VI: </a:t>
            </a:r>
            <a:r>
              <a:rPr lang="de-DE" sz="3000" b="1" dirty="0" smtClean="0">
                <a:solidFill>
                  <a:srgbClr val="99FF33"/>
                </a:solidFill>
                <a:effectLst/>
                <a:latin typeface="Arial" charset="0"/>
                <a:cs typeface="Times New Roman" pitchFamily="18" charset="0"/>
              </a:rPr>
              <a:t>Quỹ Thi đua khen thưởng</a:t>
            </a:r>
          </a:p>
          <a:p>
            <a:pPr marL="0" indent="457200" algn="ctr">
              <a:spcBef>
                <a:spcPct val="0"/>
              </a:spcBef>
              <a:buClrTx/>
              <a:buSzTx/>
              <a:buFont typeface="Wingdings" pitchFamily="2" charset="2"/>
              <a:buNone/>
              <a:defRPr/>
            </a:pPr>
            <a:endParaRPr lang="de-DE" sz="400" b="1" dirty="0" smtClean="0">
              <a:solidFill>
                <a:srgbClr val="FF0000"/>
              </a:solidFill>
              <a:effectLst/>
              <a:latin typeface="Arial" charset="0"/>
              <a:cs typeface="Times New Roman" pitchFamily="18" charset="0"/>
            </a:endParaRPr>
          </a:p>
          <a:p>
            <a:pPr marL="0" indent="457200">
              <a:spcBef>
                <a:spcPct val="0"/>
              </a:spcBef>
              <a:buClrTx/>
              <a:buSzTx/>
              <a:buFont typeface="Wingdings" pitchFamily="2" charset="2"/>
              <a:buNone/>
              <a:defRPr/>
            </a:pPr>
            <a:r>
              <a:rPr lang="en-US" sz="2900" b="1" i="1" dirty="0" smtClean="0">
                <a:effectLst/>
                <a:latin typeface="Arial" charset="0"/>
              </a:rPr>
              <a:t> </a:t>
            </a:r>
          </a:p>
          <a:p>
            <a:pPr marL="0" indent="457200">
              <a:spcBef>
                <a:spcPct val="0"/>
              </a:spcBef>
              <a:buClrTx/>
              <a:buSzTx/>
              <a:buAutoNum type="arabicPeriod"/>
              <a:defRPr/>
            </a:pPr>
            <a:r>
              <a:rPr lang="en-US" sz="2900" b="1" dirty="0" err="1" smtClean="0">
                <a:solidFill>
                  <a:srgbClr val="99FF33"/>
                </a:solidFill>
                <a:effectLst/>
                <a:latin typeface="Arial" charset="0"/>
              </a:rPr>
              <a:t>Quỹ</a:t>
            </a:r>
            <a:r>
              <a:rPr lang="en-US" sz="2900" b="1" dirty="0" smtClean="0">
                <a:solidFill>
                  <a:srgbClr val="99FF33"/>
                </a:solidFill>
                <a:effectLst/>
                <a:latin typeface="Arial" charset="0"/>
              </a:rPr>
              <a:t> </a:t>
            </a:r>
            <a:r>
              <a:rPr lang="en-US" sz="2900" b="1" dirty="0" err="1" smtClean="0">
                <a:solidFill>
                  <a:srgbClr val="99FF33"/>
                </a:solidFill>
                <a:effectLst/>
                <a:latin typeface="Arial" charset="0"/>
              </a:rPr>
              <a:t>Thi</a:t>
            </a:r>
            <a:r>
              <a:rPr lang="en-US" sz="2900" b="1" dirty="0" smtClean="0">
                <a:solidFill>
                  <a:srgbClr val="99FF33"/>
                </a:solidFill>
                <a:effectLst/>
                <a:latin typeface="Arial" charset="0"/>
              </a:rPr>
              <a:t> </a:t>
            </a:r>
            <a:r>
              <a:rPr lang="en-US" sz="2900" b="1" dirty="0" err="1" smtClean="0">
                <a:solidFill>
                  <a:srgbClr val="99FF33"/>
                </a:solidFill>
                <a:effectLst/>
                <a:latin typeface="Arial" charset="0"/>
              </a:rPr>
              <a:t>đua</a:t>
            </a:r>
            <a:r>
              <a:rPr lang="en-US" sz="2900" b="1" dirty="0" smtClean="0">
                <a:solidFill>
                  <a:srgbClr val="99FF33"/>
                </a:solidFill>
                <a:effectLst/>
                <a:latin typeface="Arial" charset="0"/>
              </a:rPr>
              <a:t>, </a:t>
            </a:r>
            <a:r>
              <a:rPr lang="en-US" sz="2900" b="1" dirty="0" err="1" smtClean="0">
                <a:solidFill>
                  <a:srgbClr val="99FF33"/>
                </a:solidFill>
                <a:effectLst/>
                <a:latin typeface="Arial" charset="0"/>
              </a:rPr>
              <a:t>khen</a:t>
            </a:r>
            <a:r>
              <a:rPr lang="en-US" sz="2900" b="1" dirty="0" smtClean="0">
                <a:solidFill>
                  <a:srgbClr val="99FF33"/>
                </a:solidFill>
                <a:effectLst/>
                <a:latin typeface="Arial" charset="0"/>
              </a:rPr>
              <a:t> </a:t>
            </a:r>
            <a:r>
              <a:rPr lang="en-US" sz="2900" b="1" dirty="0" err="1" smtClean="0">
                <a:solidFill>
                  <a:srgbClr val="99FF33"/>
                </a:solidFill>
                <a:effectLst/>
                <a:latin typeface="Arial" charset="0"/>
              </a:rPr>
              <a:t>thưởng</a:t>
            </a:r>
            <a:r>
              <a:rPr lang="en-US" b="1" dirty="0" smtClean="0">
                <a:effectLst/>
              </a:rPr>
              <a:t> </a:t>
            </a:r>
            <a:r>
              <a:rPr lang="en-US" b="1" dirty="0" smtClean="0">
                <a:solidFill>
                  <a:srgbClr val="FF0000"/>
                </a:solidFill>
              </a:rPr>
              <a:t>(</a:t>
            </a:r>
            <a:r>
              <a:rPr lang="en-US" b="1" dirty="0" err="1" smtClean="0">
                <a:solidFill>
                  <a:srgbClr val="FF0000"/>
                </a:solidFill>
              </a:rPr>
              <a:t>Điều</a:t>
            </a:r>
            <a:r>
              <a:rPr lang="en-US" b="1" dirty="0" smtClean="0">
                <a:solidFill>
                  <a:srgbClr val="FF0000"/>
                </a:solidFill>
              </a:rPr>
              <a:t> 41)</a:t>
            </a:r>
          </a:p>
          <a:p>
            <a:pPr marL="0" indent="457200">
              <a:spcBef>
                <a:spcPct val="0"/>
              </a:spcBef>
              <a:buClrTx/>
              <a:buSzTx/>
              <a:buNone/>
              <a:defRPr/>
            </a:pPr>
            <a:endParaRPr lang="en-US" sz="1000" b="1" dirty="0" smtClean="0">
              <a:effectLst/>
            </a:endParaRPr>
          </a:p>
          <a:p>
            <a:pPr marL="0" indent="457200" algn="just">
              <a:lnSpc>
                <a:spcPct val="90000"/>
              </a:lnSpc>
              <a:spcBef>
                <a:spcPct val="0"/>
              </a:spcBef>
              <a:buClrTx/>
              <a:buSzTx/>
              <a:buFont typeface="Wingdings" pitchFamily="2" charset="2"/>
              <a:buNone/>
              <a:defRPr/>
            </a:pPr>
            <a:r>
              <a:rPr lang="en-US" sz="2900" dirty="0" smtClean="0">
                <a:effectLst/>
                <a:latin typeface="Arial" charset="0"/>
              </a:rPr>
              <a:t>- </a:t>
            </a:r>
            <a:r>
              <a:rPr lang="en-US" sz="3000" dirty="0" err="1" smtClean="0">
                <a:effectLst/>
                <a:latin typeface="Arial" charset="0"/>
              </a:rPr>
              <a:t>Bổ</a:t>
            </a:r>
            <a:r>
              <a:rPr lang="en-US" sz="3000" dirty="0" smtClean="0">
                <a:effectLst/>
                <a:latin typeface="Arial" charset="0"/>
              </a:rPr>
              <a:t> sung qui </a:t>
            </a:r>
            <a:r>
              <a:rPr lang="en-US" sz="3000" dirty="0" err="1" smtClean="0">
                <a:effectLst/>
                <a:latin typeface="Arial" charset="0"/>
              </a:rPr>
              <a:t>định</a:t>
            </a:r>
            <a:r>
              <a:rPr lang="en-US" sz="3000" dirty="0" smtClean="0">
                <a:effectLst/>
                <a:latin typeface="Arial" charset="0"/>
              </a:rPr>
              <a:t> </a:t>
            </a:r>
            <a:r>
              <a:rPr lang="en-US" sz="3000" dirty="0" err="1" smtClean="0">
                <a:effectLst/>
                <a:latin typeface="Arial" charset="0"/>
              </a:rPr>
              <a:t>Quỹ</a:t>
            </a:r>
            <a:r>
              <a:rPr lang="en-US" sz="3000" dirty="0" smtClean="0">
                <a:effectLst/>
                <a:latin typeface="Arial" charset="0"/>
              </a:rPr>
              <a:t> </a:t>
            </a:r>
            <a:r>
              <a:rPr lang="en-US" sz="3000" dirty="0" err="1" smtClean="0">
                <a:effectLst/>
                <a:latin typeface="Arial" charset="0"/>
              </a:rPr>
              <a:t>Thi</a:t>
            </a:r>
            <a:r>
              <a:rPr lang="en-US" sz="3000" dirty="0" smtClean="0">
                <a:effectLst/>
                <a:latin typeface="Arial" charset="0"/>
              </a:rPr>
              <a:t> </a:t>
            </a:r>
            <a:r>
              <a:rPr lang="en-US" sz="3000" dirty="0" err="1" smtClean="0">
                <a:effectLst/>
                <a:latin typeface="Arial" charset="0"/>
              </a:rPr>
              <a:t>đua</a:t>
            </a:r>
            <a:r>
              <a:rPr lang="en-US" sz="3000" dirty="0" smtClean="0">
                <a:effectLst/>
                <a:latin typeface="Arial" charset="0"/>
              </a:rPr>
              <a:t>, </a:t>
            </a:r>
            <a:r>
              <a:rPr lang="en-US" sz="3000" dirty="0" err="1" smtClean="0">
                <a:effectLst/>
                <a:latin typeface="Arial" charset="0"/>
              </a:rPr>
              <a:t>Khen</a:t>
            </a:r>
            <a:r>
              <a:rPr lang="en-US" sz="3000" dirty="0" smtClean="0">
                <a:effectLst/>
                <a:latin typeface="Arial" charset="0"/>
              </a:rPr>
              <a:t> </a:t>
            </a:r>
            <a:r>
              <a:rPr lang="en-US" sz="3000" dirty="0" err="1" smtClean="0">
                <a:effectLst/>
                <a:latin typeface="Arial" charset="0"/>
              </a:rPr>
              <a:t>thưởng</a:t>
            </a:r>
            <a:r>
              <a:rPr lang="en-US" sz="3000" dirty="0" smtClean="0">
                <a:effectLst/>
                <a:latin typeface="Arial" charset="0"/>
              </a:rPr>
              <a:t> </a:t>
            </a:r>
            <a:r>
              <a:rPr lang="en-US" sz="3000" dirty="0" err="1" smtClean="0">
                <a:effectLst/>
                <a:latin typeface="Arial" charset="0"/>
              </a:rPr>
              <a:t>của</a:t>
            </a:r>
            <a:r>
              <a:rPr lang="en-US" sz="3000" dirty="0" smtClean="0">
                <a:effectLst/>
                <a:latin typeface="Arial" charset="0"/>
              </a:rPr>
              <a:t> </a:t>
            </a:r>
            <a:r>
              <a:rPr lang="vi-VN" sz="3000" dirty="0" smtClean="0">
                <a:effectLst/>
                <a:latin typeface="Arial" charset="0"/>
              </a:rPr>
              <a:t>sở, ban, ngành cấp tỉnh được hình thành từ nguồn ngân sách </a:t>
            </a:r>
            <a:r>
              <a:rPr lang="en-US" sz="3000" dirty="0" smtClean="0">
                <a:effectLst/>
                <a:latin typeface="Arial" charset="0"/>
              </a:rPr>
              <a:t>N</a:t>
            </a:r>
            <a:r>
              <a:rPr lang="vi-VN" sz="3000" dirty="0" smtClean="0">
                <a:effectLst/>
                <a:latin typeface="Arial" charset="0"/>
              </a:rPr>
              <a:t>hà nước hàng năm với mức tối đa </a:t>
            </a:r>
            <a:r>
              <a:rPr lang="vi-VN" sz="3000" dirty="0" smtClean="0">
                <a:solidFill>
                  <a:srgbClr val="FFFF00"/>
                </a:solidFill>
                <a:effectLst/>
                <a:latin typeface="Arial" charset="0"/>
              </a:rPr>
              <a:t>bằng 20% tổng quỹ tiền lương </a:t>
            </a:r>
            <a:r>
              <a:rPr lang="vi-VN" sz="3000" dirty="0" smtClean="0">
                <a:effectLst/>
                <a:latin typeface="Arial" charset="0"/>
              </a:rPr>
              <a:t>theo ngạch, bậc của cán bộ, công chức, viên chức trong biên chế</a:t>
            </a:r>
            <a:r>
              <a:rPr lang="en-US" sz="3000" dirty="0" smtClean="0">
                <a:effectLst/>
                <a:latin typeface="Arial" charset="0"/>
              </a:rPr>
              <a:t>,</a:t>
            </a:r>
            <a:r>
              <a:rPr lang="vi-VN" sz="3000" dirty="0" smtClean="0">
                <a:effectLst/>
                <a:latin typeface="Arial" charset="0"/>
              </a:rPr>
              <a:t> tiền công được duyệt cả năm và </a:t>
            </a:r>
            <a:r>
              <a:rPr lang="vi-VN" sz="3000" dirty="0" smtClean="0">
                <a:solidFill>
                  <a:srgbClr val="FFFF00"/>
                </a:solidFill>
                <a:effectLst/>
                <a:latin typeface="Arial" charset="0"/>
              </a:rPr>
              <a:t>từ nguồn đóng góp của cá nhân, tổ chức</a:t>
            </a:r>
            <a:r>
              <a:rPr lang="vi-VN" sz="3000" dirty="0" smtClean="0">
                <a:effectLst/>
                <a:latin typeface="Arial" charset="0"/>
              </a:rPr>
              <a:t> trong nước, nước ngoài</a:t>
            </a:r>
            <a:endParaRPr lang="en-US" sz="3000" dirty="0" smtClean="0"/>
          </a:p>
        </p:txBody>
      </p:sp>
      <p:sp>
        <p:nvSpPr>
          <p:cNvPr id="79875" name="Rectangle 1"/>
          <p:cNvSpPr>
            <a:spLocks noChangeArrowheads="1"/>
          </p:cNvSpPr>
          <p:nvPr/>
        </p:nvSpPr>
        <p:spPr bwMode="auto">
          <a:xfrm>
            <a:off x="0" y="0"/>
            <a:ext cx="646113" cy="646113"/>
          </a:xfrm>
          <a:prstGeom prst="rect">
            <a:avLst/>
          </a:prstGeom>
          <a:noFill/>
          <a:ln w="9525">
            <a:noFill/>
            <a:miter lim="800000"/>
            <a:headEnd/>
            <a:tailEnd/>
          </a:ln>
        </p:spPr>
        <p:txBody>
          <a:bodyPr wrap="none" anchor="ctr">
            <a:spAutoFit/>
          </a:bodyPr>
          <a:lstStyle/>
          <a:p>
            <a:pPr indent="457200" algn="ctr" eaLnBrk="0" hangingPunct="0"/>
            <a:endParaRPr lang="pt-BR" sz="1800" b="1">
              <a:cs typeface="Times New Roman" pitchFamily="18" charset="0"/>
            </a:endParaRPr>
          </a:p>
          <a:p>
            <a:pPr indent="457200" algn="ctr" eaLnBrk="0" hangingPunct="0"/>
            <a:endParaRPr lang="pt-BR" sz="1800" b="1">
              <a:cs typeface="Times New Roman" pitchFamily="18"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534400" cy="6172200"/>
          </a:xfrm>
        </p:spPr>
        <p:txBody>
          <a:bodyPr/>
          <a:lstStyle/>
          <a:p>
            <a:pPr>
              <a:buNone/>
              <a:defRPr/>
            </a:pPr>
            <a:r>
              <a:rPr lang="de-DE" dirty="0" smtClean="0"/>
              <a:t>      </a:t>
            </a:r>
            <a:r>
              <a:rPr lang="en-US" sz="2900" b="1" dirty="0" smtClean="0">
                <a:solidFill>
                  <a:srgbClr val="99FF33"/>
                </a:solidFill>
                <a:latin typeface="Arial" charset="0"/>
              </a:rPr>
              <a:t>2. Chi </a:t>
            </a:r>
            <a:r>
              <a:rPr lang="en-US" sz="2900" b="1" dirty="0" err="1" smtClean="0">
                <a:solidFill>
                  <a:srgbClr val="99FF33"/>
                </a:solidFill>
                <a:latin typeface="Arial" charset="0"/>
              </a:rPr>
              <a:t>tiền</a:t>
            </a:r>
            <a:r>
              <a:rPr lang="en-US" sz="2900" b="1" dirty="0" smtClean="0">
                <a:solidFill>
                  <a:srgbClr val="99FF33"/>
                </a:solidFill>
                <a:latin typeface="Arial" charset="0"/>
              </a:rPr>
              <a:t> </a:t>
            </a:r>
            <a:r>
              <a:rPr lang="en-US" sz="2900" b="1" dirty="0" err="1" smtClean="0">
                <a:solidFill>
                  <a:srgbClr val="99FF33"/>
                </a:solidFill>
                <a:latin typeface="Arial" charset="0"/>
              </a:rPr>
              <a:t>thưởng</a:t>
            </a:r>
            <a:r>
              <a:rPr lang="en-US" sz="2900" b="1" dirty="0" smtClean="0">
                <a:solidFill>
                  <a:srgbClr val="99FF33"/>
                </a:solidFill>
                <a:latin typeface="Arial" charset="0"/>
              </a:rPr>
              <a:t> </a:t>
            </a:r>
            <a:r>
              <a:rPr lang="en-US" sz="2900" b="1" dirty="0" err="1" smtClean="0">
                <a:solidFill>
                  <a:srgbClr val="99FF33"/>
                </a:solidFill>
                <a:latin typeface="Arial" charset="0"/>
              </a:rPr>
              <a:t>các</a:t>
            </a:r>
            <a:r>
              <a:rPr lang="en-US" sz="2900" b="1" dirty="0" smtClean="0">
                <a:solidFill>
                  <a:srgbClr val="99FF33"/>
                </a:solidFill>
                <a:latin typeface="Arial" charset="0"/>
              </a:rPr>
              <a:t> </a:t>
            </a:r>
            <a:r>
              <a:rPr lang="en-US" sz="2900" b="1" dirty="0" err="1" smtClean="0">
                <a:solidFill>
                  <a:srgbClr val="99FF33"/>
                </a:solidFill>
                <a:latin typeface="Arial" charset="0"/>
              </a:rPr>
              <a:t>danh</a:t>
            </a:r>
            <a:r>
              <a:rPr lang="en-US" sz="2900" b="1" dirty="0" smtClean="0">
                <a:solidFill>
                  <a:srgbClr val="99FF33"/>
                </a:solidFill>
                <a:latin typeface="Arial" charset="0"/>
              </a:rPr>
              <a:t> </a:t>
            </a:r>
            <a:r>
              <a:rPr lang="en-US" sz="2900" b="1" dirty="0" err="1" smtClean="0">
                <a:solidFill>
                  <a:srgbClr val="99FF33"/>
                </a:solidFill>
                <a:latin typeface="Arial" charset="0"/>
              </a:rPr>
              <a:t>hiệu</a:t>
            </a:r>
            <a:r>
              <a:rPr lang="en-US" sz="2900" b="1" dirty="0" smtClean="0">
                <a:solidFill>
                  <a:srgbClr val="99FF33"/>
                </a:solidFill>
                <a:latin typeface="Arial" charset="0"/>
              </a:rPr>
              <a:t> </a:t>
            </a:r>
            <a:r>
              <a:rPr lang="en-US" sz="2900" b="1" dirty="0" err="1" smtClean="0">
                <a:solidFill>
                  <a:srgbClr val="99FF33"/>
                </a:solidFill>
                <a:latin typeface="Arial" charset="0"/>
              </a:rPr>
              <a:t>thi</a:t>
            </a:r>
            <a:r>
              <a:rPr lang="en-US" sz="2900" b="1" dirty="0" smtClean="0">
                <a:solidFill>
                  <a:srgbClr val="99FF33"/>
                </a:solidFill>
                <a:latin typeface="Arial" charset="0"/>
              </a:rPr>
              <a:t> </a:t>
            </a:r>
            <a:r>
              <a:rPr lang="en-US" sz="2900" b="1" dirty="0" err="1" smtClean="0">
                <a:solidFill>
                  <a:srgbClr val="99FF33"/>
                </a:solidFill>
                <a:latin typeface="Arial" charset="0"/>
              </a:rPr>
              <a:t>đua</a:t>
            </a:r>
            <a:r>
              <a:rPr lang="en-US" sz="2900" b="1" dirty="0" smtClean="0">
                <a:solidFill>
                  <a:srgbClr val="99FF33"/>
                </a:solidFill>
                <a:latin typeface="Arial" charset="0"/>
              </a:rPr>
              <a:t> </a:t>
            </a:r>
            <a:r>
              <a:rPr lang="en-US" sz="2900" b="1" dirty="0" err="1" smtClean="0">
                <a:solidFill>
                  <a:srgbClr val="99FF33"/>
                </a:solidFill>
                <a:latin typeface="Arial" charset="0"/>
              </a:rPr>
              <a:t>và</a:t>
            </a:r>
            <a:r>
              <a:rPr lang="en-US" sz="2900" b="1" dirty="0" smtClean="0">
                <a:solidFill>
                  <a:srgbClr val="99FF33"/>
                </a:solidFill>
                <a:latin typeface="Arial" charset="0"/>
              </a:rPr>
              <a:t> </a:t>
            </a:r>
            <a:r>
              <a:rPr lang="en-US" sz="2900" b="1" dirty="0" err="1" smtClean="0">
                <a:solidFill>
                  <a:srgbClr val="99FF33"/>
                </a:solidFill>
                <a:latin typeface="Arial" charset="0"/>
              </a:rPr>
              <a:t>hình</a:t>
            </a:r>
            <a:r>
              <a:rPr lang="en-US" sz="2900" b="1" dirty="0" smtClean="0">
                <a:solidFill>
                  <a:srgbClr val="99FF33"/>
                </a:solidFill>
                <a:latin typeface="Arial" charset="0"/>
              </a:rPr>
              <a:t> </a:t>
            </a:r>
            <a:r>
              <a:rPr lang="en-US" sz="2900" b="1" dirty="0" err="1" smtClean="0">
                <a:solidFill>
                  <a:srgbClr val="99FF33"/>
                </a:solidFill>
                <a:latin typeface="Arial" charset="0"/>
              </a:rPr>
              <a:t>thức</a:t>
            </a:r>
            <a:r>
              <a:rPr lang="en-US" sz="2900" b="1" dirty="0" smtClean="0">
                <a:solidFill>
                  <a:srgbClr val="99FF33"/>
                </a:solidFill>
                <a:latin typeface="Arial" charset="0"/>
              </a:rPr>
              <a:t> </a:t>
            </a:r>
            <a:r>
              <a:rPr lang="en-US" sz="2900" b="1" dirty="0" err="1" smtClean="0">
                <a:solidFill>
                  <a:srgbClr val="99FF33"/>
                </a:solidFill>
                <a:latin typeface="Arial" charset="0"/>
              </a:rPr>
              <a:t>khen</a:t>
            </a:r>
            <a:r>
              <a:rPr lang="en-US" sz="2900" b="1" dirty="0" smtClean="0">
                <a:solidFill>
                  <a:srgbClr val="99FF33"/>
                </a:solidFill>
                <a:latin typeface="Arial" charset="0"/>
              </a:rPr>
              <a:t> </a:t>
            </a:r>
            <a:r>
              <a:rPr lang="en-US" sz="2900" b="1" dirty="0" err="1" smtClean="0">
                <a:solidFill>
                  <a:srgbClr val="99FF33"/>
                </a:solidFill>
                <a:latin typeface="Arial" charset="0"/>
              </a:rPr>
              <a:t>thưởng</a:t>
            </a:r>
            <a:r>
              <a:rPr lang="en-US" sz="2900" b="1" dirty="0" smtClean="0">
                <a:solidFill>
                  <a:srgbClr val="99FF33"/>
                </a:solidFill>
                <a:latin typeface="Arial" charset="0"/>
              </a:rPr>
              <a:t> </a:t>
            </a:r>
            <a:r>
              <a:rPr lang="en-US" sz="2800" b="1" dirty="0" smtClean="0">
                <a:solidFill>
                  <a:srgbClr val="FF0000"/>
                </a:solidFill>
              </a:rPr>
              <a:t>(</a:t>
            </a:r>
            <a:r>
              <a:rPr lang="en-US" sz="2800" b="1" dirty="0" err="1" smtClean="0">
                <a:solidFill>
                  <a:srgbClr val="FF0000"/>
                </a:solidFill>
              </a:rPr>
              <a:t>Điều</a:t>
            </a:r>
            <a:r>
              <a:rPr lang="en-US" sz="2800" b="1" dirty="0" smtClean="0">
                <a:solidFill>
                  <a:srgbClr val="FF0000"/>
                </a:solidFill>
              </a:rPr>
              <a:t> 43)</a:t>
            </a:r>
          </a:p>
          <a:p>
            <a:pPr marL="0" indent="0" algn="just">
              <a:buFont typeface="Wingdings" pitchFamily="2" charset="2"/>
              <a:buNone/>
              <a:defRPr/>
            </a:pPr>
            <a:r>
              <a:rPr lang="en-US" sz="2900" dirty="0" smtClean="0">
                <a:latin typeface="Arial" charset="0"/>
              </a:rPr>
              <a:t>         </a:t>
            </a:r>
            <a:r>
              <a:rPr lang="en-US" sz="2800" dirty="0" smtClean="0">
                <a:latin typeface="Arial" charset="0"/>
              </a:rPr>
              <a:t>- </a:t>
            </a:r>
            <a:r>
              <a:rPr lang="en-US" sz="2800" dirty="0" err="1" smtClean="0">
                <a:latin typeface="Arial" charset="0"/>
              </a:rPr>
              <a:t>Bổ</a:t>
            </a:r>
            <a:r>
              <a:rPr lang="en-US" sz="2800" dirty="0" smtClean="0">
                <a:latin typeface="Arial" charset="0"/>
              </a:rPr>
              <a:t> sung qui </a:t>
            </a:r>
            <a:r>
              <a:rPr lang="en-US" sz="2800" dirty="0" err="1" smtClean="0">
                <a:latin typeface="Arial" charset="0"/>
              </a:rPr>
              <a:t>định</a:t>
            </a:r>
            <a:r>
              <a:rPr lang="en-US" sz="2800" dirty="0" smtClean="0">
                <a:latin typeface="Arial" charset="0"/>
              </a:rPr>
              <a:t> chi </a:t>
            </a:r>
            <a:r>
              <a:rPr lang="en-US" sz="2800" dirty="0" err="1" smtClean="0">
                <a:latin typeface="Arial" charset="0"/>
              </a:rPr>
              <a:t>tiền</a:t>
            </a:r>
            <a:r>
              <a:rPr lang="en-US" sz="2800" dirty="0" smtClean="0">
                <a:latin typeface="Arial" charset="0"/>
              </a:rPr>
              <a:t> </a:t>
            </a:r>
            <a:r>
              <a:rPr lang="en-US" sz="2800" dirty="0" err="1" smtClean="0">
                <a:latin typeface="Arial" charset="0"/>
              </a:rPr>
              <a:t>thưởng</a:t>
            </a:r>
            <a:r>
              <a:rPr lang="en-US" sz="2800" dirty="0" smtClean="0">
                <a:latin typeface="Arial" charset="0"/>
              </a:rPr>
              <a:t> </a:t>
            </a:r>
            <a:r>
              <a:rPr lang="en-US" sz="2800" dirty="0" err="1" smtClean="0">
                <a:latin typeface="Arial" charset="0"/>
              </a:rPr>
              <a:t>chỉ</a:t>
            </a:r>
            <a:r>
              <a:rPr lang="en-US" sz="2800" dirty="0" smtClean="0">
                <a:latin typeface="Arial" charset="0"/>
              </a:rPr>
              <a:t> </a:t>
            </a:r>
            <a:r>
              <a:rPr lang="en-US" sz="2800" dirty="0" err="1" smtClean="0">
                <a:latin typeface="Arial" charset="0"/>
              </a:rPr>
              <a:t>áp</a:t>
            </a:r>
            <a:r>
              <a:rPr lang="en-US" sz="2800" dirty="0" smtClean="0">
                <a:latin typeface="Arial" charset="0"/>
              </a:rPr>
              <a:t> </a:t>
            </a:r>
            <a:r>
              <a:rPr lang="en-US" sz="2800" dirty="0" err="1" smtClean="0">
                <a:latin typeface="Arial" charset="0"/>
              </a:rPr>
              <a:t>dụng</a:t>
            </a:r>
            <a:r>
              <a:rPr lang="en-US" sz="2800" dirty="0" smtClean="0">
                <a:latin typeface="Arial" charset="0"/>
              </a:rPr>
              <a:t> </a:t>
            </a:r>
            <a:r>
              <a:rPr lang="vi-VN" sz="2800" dirty="0" smtClean="0">
                <a:latin typeface="Arial" charset="0"/>
              </a:rPr>
              <a:t>đối với danh hiệu thi đua, hình thức khen thưởng mà thành tích đạt được </a:t>
            </a:r>
            <a:r>
              <a:rPr lang="vi-VN" sz="2800" dirty="0" smtClean="0">
                <a:solidFill>
                  <a:srgbClr val="FFFF00"/>
                </a:solidFill>
                <a:latin typeface="Arial" charset="0"/>
              </a:rPr>
              <a:t>trong thời kỳ đổi mới </a:t>
            </a:r>
            <a:r>
              <a:rPr lang="vi-VN" sz="2800" dirty="0" smtClean="0">
                <a:latin typeface="Arial" charset="0"/>
              </a:rPr>
              <a:t>(</a:t>
            </a:r>
            <a:r>
              <a:rPr lang="vi-VN" sz="2800" i="1" dirty="0" smtClean="0">
                <a:latin typeface="Arial" charset="0"/>
              </a:rPr>
              <a:t>trừ trường hợp danh hiệu Bà mẹ Việt Nam anh hùng)</a:t>
            </a:r>
            <a:r>
              <a:rPr lang="en-US" sz="2800" dirty="0" smtClean="0">
                <a:latin typeface="Arial" charset="0"/>
              </a:rPr>
              <a:t>.</a:t>
            </a:r>
          </a:p>
          <a:p>
            <a:pPr marL="0" indent="0" algn="just">
              <a:buFont typeface="Wingdings" pitchFamily="2" charset="2"/>
              <a:buNone/>
              <a:defRPr/>
            </a:pPr>
            <a:r>
              <a:rPr lang="en-US" sz="2800" dirty="0" smtClean="0"/>
              <a:t>       </a:t>
            </a:r>
            <a:r>
              <a:rPr lang="en-US" sz="2800" dirty="0" smtClean="0">
                <a:latin typeface="Arial" charset="0"/>
              </a:rPr>
              <a:t>- </a:t>
            </a:r>
            <a:r>
              <a:rPr lang="en-US" sz="2700" dirty="0" err="1" smtClean="0">
                <a:latin typeface="Arial" charset="0"/>
              </a:rPr>
              <a:t>Bổ</a:t>
            </a:r>
            <a:r>
              <a:rPr lang="en-US" sz="2700" dirty="0" smtClean="0">
                <a:latin typeface="Arial" charset="0"/>
              </a:rPr>
              <a:t> sung qui </a:t>
            </a:r>
            <a:r>
              <a:rPr lang="en-US" sz="2700" dirty="0" err="1" smtClean="0">
                <a:latin typeface="Arial" charset="0"/>
              </a:rPr>
              <a:t>định</a:t>
            </a:r>
            <a:r>
              <a:rPr lang="en-US" sz="2700" dirty="0" smtClean="0">
                <a:latin typeface="Arial" charset="0"/>
              </a:rPr>
              <a:t> </a:t>
            </a:r>
            <a:r>
              <a:rPr lang="vi-VN" sz="2700" dirty="0" smtClean="0">
                <a:latin typeface="Arial" charset="0"/>
              </a:rPr>
              <a:t>bộ, ban, ngành, tỉnh, đoàn thể </a:t>
            </a:r>
            <a:r>
              <a:rPr lang="en-US" sz="2700" dirty="0" smtClean="0">
                <a:latin typeface="Arial" charset="0"/>
              </a:rPr>
              <a:t>TW</a:t>
            </a:r>
            <a:r>
              <a:rPr lang="vi-VN" sz="2700" dirty="0" smtClean="0">
                <a:latin typeface="Arial" charset="0"/>
              </a:rPr>
              <a:t> trình Thủ tướng Chính phủ xét, phong tặng </a:t>
            </a:r>
            <a:r>
              <a:rPr lang="en-US" sz="2700" dirty="0" err="1" smtClean="0">
                <a:latin typeface="Arial" charset="0"/>
              </a:rPr>
              <a:t>các</a:t>
            </a:r>
            <a:r>
              <a:rPr lang="en-US" sz="2700" dirty="0" smtClean="0">
                <a:latin typeface="Arial" charset="0"/>
              </a:rPr>
              <a:t> </a:t>
            </a:r>
            <a:r>
              <a:rPr lang="en-US" sz="2700" dirty="0" err="1" smtClean="0">
                <a:latin typeface="Arial" charset="0"/>
              </a:rPr>
              <a:t>danh</a:t>
            </a:r>
            <a:r>
              <a:rPr lang="en-US" sz="2700" dirty="0" smtClean="0">
                <a:latin typeface="Arial" charset="0"/>
              </a:rPr>
              <a:t> </a:t>
            </a:r>
            <a:r>
              <a:rPr lang="en-US" sz="2700" dirty="0" err="1" smtClean="0">
                <a:latin typeface="Arial" charset="0"/>
              </a:rPr>
              <a:t>hiệu</a:t>
            </a:r>
            <a:r>
              <a:rPr lang="en-US" sz="2700" dirty="0" smtClean="0">
                <a:latin typeface="Arial" charset="0"/>
              </a:rPr>
              <a:t> </a:t>
            </a:r>
            <a:r>
              <a:rPr lang="en-US" sz="2700" dirty="0" err="1" smtClean="0">
                <a:latin typeface="Arial" charset="0"/>
              </a:rPr>
              <a:t>vinh</a:t>
            </a:r>
            <a:r>
              <a:rPr lang="en-US" sz="2700" dirty="0" smtClean="0">
                <a:latin typeface="Arial" charset="0"/>
              </a:rPr>
              <a:t> </a:t>
            </a:r>
            <a:r>
              <a:rPr lang="en-US" sz="2700" dirty="0" err="1" smtClean="0">
                <a:latin typeface="Arial" charset="0"/>
              </a:rPr>
              <a:t>dự</a:t>
            </a:r>
            <a:r>
              <a:rPr lang="en-US" sz="2700" dirty="0" smtClean="0">
                <a:latin typeface="Arial" charset="0"/>
              </a:rPr>
              <a:t> </a:t>
            </a:r>
            <a:r>
              <a:rPr lang="en-US" sz="2700" dirty="0" err="1" smtClean="0">
                <a:latin typeface="Arial" charset="0"/>
              </a:rPr>
              <a:t>Nhà</a:t>
            </a:r>
            <a:r>
              <a:rPr lang="en-US" sz="2700" dirty="0" smtClean="0">
                <a:latin typeface="Arial" charset="0"/>
              </a:rPr>
              <a:t> </a:t>
            </a:r>
            <a:r>
              <a:rPr lang="en-US" sz="2700" dirty="0" err="1" smtClean="0">
                <a:latin typeface="Arial" charset="0"/>
              </a:rPr>
              <a:t>nước</a:t>
            </a:r>
            <a:r>
              <a:rPr lang="en-US" sz="2700" dirty="0" smtClean="0">
                <a:latin typeface="Arial" charset="0"/>
              </a:rPr>
              <a:t>: </a:t>
            </a:r>
            <a:r>
              <a:rPr lang="vi-VN" sz="2700" dirty="0" smtClean="0">
                <a:latin typeface="Arial" charset="0"/>
              </a:rPr>
              <a:t>Nhà giáo, Thầy thuốc, Nghệ sỹ, Nghệ nhân (nhân dân và ưu tú) </a:t>
            </a:r>
            <a:r>
              <a:rPr lang="vi-VN" sz="2700" dirty="0" smtClean="0">
                <a:solidFill>
                  <a:srgbClr val="FFFF00"/>
                </a:solidFill>
                <a:latin typeface="Arial" charset="0"/>
              </a:rPr>
              <a:t>thì bộ, ban, ngành, tỉnh, đoàn thể </a:t>
            </a:r>
            <a:r>
              <a:rPr lang="en-US" sz="2700" dirty="0" smtClean="0">
                <a:solidFill>
                  <a:srgbClr val="FFFF00"/>
                </a:solidFill>
                <a:latin typeface="Arial" charset="0"/>
              </a:rPr>
              <a:t>T</a:t>
            </a:r>
            <a:r>
              <a:rPr lang="vi-VN" sz="2700" dirty="0" smtClean="0">
                <a:solidFill>
                  <a:srgbClr val="FFFF00"/>
                </a:solidFill>
                <a:latin typeface="Arial" charset="0"/>
              </a:rPr>
              <a:t>rung ương đó chi trả tiền thưởng và hạch toán chi thành mục riêng</a:t>
            </a:r>
            <a:r>
              <a:rPr lang="en-US" sz="2700" dirty="0" smtClean="0">
                <a:solidFill>
                  <a:srgbClr val="FFFF00"/>
                </a:solidFill>
                <a:latin typeface="Arial" charset="0"/>
              </a:rPr>
              <a:t>*</a:t>
            </a:r>
            <a:r>
              <a:rPr lang="vi-VN" sz="2700" dirty="0" smtClean="0">
                <a:solidFill>
                  <a:srgbClr val="FFFF00"/>
                </a:solidFill>
                <a:latin typeface="Arial" charset="0"/>
              </a:rPr>
              <a:t>.</a:t>
            </a:r>
            <a:endParaRPr lang="en-US" sz="27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lstStyle/>
          <a:p>
            <a:pPr marL="0" indent="0">
              <a:buNone/>
              <a:defRPr/>
            </a:pPr>
            <a:r>
              <a:rPr lang="en-US" sz="2800" b="1" dirty="0" smtClean="0"/>
              <a:t>      </a:t>
            </a:r>
            <a:r>
              <a:rPr lang="en-US" b="1" dirty="0" smtClean="0">
                <a:solidFill>
                  <a:srgbClr val="99FF33"/>
                </a:solidFill>
                <a:latin typeface="Arial" charset="0"/>
              </a:rPr>
              <a:t>3. </a:t>
            </a:r>
            <a:r>
              <a:rPr lang="en-US" b="1" dirty="0" err="1" smtClean="0">
                <a:solidFill>
                  <a:srgbClr val="99FF33"/>
                </a:solidFill>
                <a:latin typeface="Arial" charset="0"/>
              </a:rPr>
              <a:t>Mức</a:t>
            </a:r>
            <a:r>
              <a:rPr lang="en-US" b="1" dirty="0" smtClean="0">
                <a:solidFill>
                  <a:srgbClr val="99FF33"/>
                </a:solidFill>
                <a:latin typeface="Arial" charset="0"/>
              </a:rPr>
              <a:t> chi </a:t>
            </a:r>
            <a:r>
              <a:rPr lang="en-US" b="1" dirty="0" err="1" smtClean="0">
                <a:solidFill>
                  <a:srgbClr val="99FF33"/>
                </a:solidFill>
                <a:latin typeface="Arial" charset="0"/>
              </a:rPr>
              <a:t>tiền</a:t>
            </a:r>
            <a:r>
              <a:rPr lang="en-US" b="1" dirty="0" smtClean="0">
                <a:solidFill>
                  <a:srgbClr val="99FF33"/>
                </a:solidFill>
                <a:latin typeface="Arial" charset="0"/>
              </a:rPr>
              <a:t> </a:t>
            </a:r>
            <a:r>
              <a:rPr lang="en-US" b="1" dirty="0" err="1" smtClean="0">
                <a:solidFill>
                  <a:srgbClr val="99FF33"/>
                </a:solidFill>
                <a:latin typeface="Arial" charset="0"/>
              </a:rPr>
              <a:t>thưởng</a:t>
            </a:r>
            <a:r>
              <a:rPr lang="en-US" sz="2800" b="1" dirty="0" smtClean="0">
                <a:solidFill>
                  <a:srgbClr val="99FF33"/>
                </a:solidFill>
                <a:latin typeface="Arial" charset="0"/>
              </a:rPr>
              <a:t> </a:t>
            </a:r>
            <a:r>
              <a:rPr lang="en-US" sz="2800" b="1" dirty="0" smtClean="0">
                <a:solidFill>
                  <a:srgbClr val="FF0000"/>
                </a:solidFill>
              </a:rPr>
              <a:t>(</a:t>
            </a:r>
            <a:r>
              <a:rPr lang="en-US" sz="2800" b="1" dirty="0" err="1" smtClean="0">
                <a:solidFill>
                  <a:srgbClr val="FF0000"/>
                </a:solidFill>
              </a:rPr>
              <a:t>Điều</a:t>
            </a:r>
            <a:r>
              <a:rPr lang="en-US" sz="2800" b="1" dirty="0" smtClean="0">
                <a:solidFill>
                  <a:srgbClr val="FF0000"/>
                </a:solidFill>
              </a:rPr>
              <a:t> 46)</a:t>
            </a:r>
          </a:p>
          <a:p>
            <a:pPr marL="0" indent="0" algn="just">
              <a:lnSpc>
                <a:spcPct val="95000"/>
              </a:lnSpc>
              <a:buFont typeface="Wingdings" pitchFamily="2" charset="2"/>
              <a:buNone/>
              <a:defRPr/>
            </a:pPr>
            <a:r>
              <a:rPr lang="en-US" sz="2800" dirty="0" smtClean="0"/>
              <a:t>	</a:t>
            </a:r>
            <a:r>
              <a:rPr lang="en-US" sz="2800" dirty="0" smtClean="0">
                <a:latin typeface="Arial" charset="0"/>
              </a:rPr>
              <a:t>- Qui </a:t>
            </a:r>
            <a:r>
              <a:rPr lang="en-US" sz="2800" dirty="0" err="1" smtClean="0">
                <a:latin typeface="Arial" charset="0"/>
              </a:rPr>
              <a:t>định</a:t>
            </a:r>
            <a:r>
              <a:rPr lang="en-US" sz="2800" dirty="0" smtClean="0">
                <a:latin typeface="Arial" charset="0"/>
              </a:rPr>
              <a:t> </a:t>
            </a:r>
            <a:r>
              <a:rPr lang="en-US" sz="2800" dirty="0" err="1" smtClean="0">
                <a:latin typeface="Arial" charset="0"/>
              </a:rPr>
              <a:t>lại</a:t>
            </a:r>
            <a:r>
              <a:rPr lang="en-US" sz="2800" dirty="0" smtClean="0">
                <a:latin typeface="Arial" charset="0"/>
              </a:rPr>
              <a:t> </a:t>
            </a:r>
            <a:r>
              <a:rPr lang="en-US" sz="2800" dirty="0" err="1" smtClean="0">
                <a:latin typeface="Arial" charset="0"/>
              </a:rPr>
              <a:t>mức</a:t>
            </a:r>
            <a:r>
              <a:rPr lang="en-US" sz="2800" dirty="0" smtClean="0">
                <a:latin typeface="Arial" charset="0"/>
              </a:rPr>
              <a:t> </a:t>
            </a:r>
            <a:r>
              <a:rPr lang="en-US" sz="2800" dirty="0" err="1" smtClean="0">
                <a:latin typeface="Arial" charset="0"/>
              </a:rPr>
              <a:t>tiền</a:t>
            </a:r>
            <a:r>
              <a:rPr lang="en-US" sz="2800" dirty="0" smtClean="0">
                <a:latin typeface="Arial" charset="0"/>
              </a:rPr>
              <a:t> </a:t>
            </a:r>
            <a:r>
              <a:rPr lang="en-US" sz="2800" dirty="0" err="1" smtClean="0">
                <a:latin typeface="Arial" charset="0"/>
              </a:rPr>
              <a:t>thưởng</a:t>
            </a:r>
            <a:r>
              <a:rPr lang="en-US" sz="2800" dirty="0" smtClean="0">
                <a:latin typeface="Arial" charset="0"/>
              </a:rPr>
              <a:t> </a:t>
            </a:r>
            <a:r>
              <a:rPr lang="en-US" sz="2800" dirty="0" err="1" smtClean="0">
                <a:latin typeface="Arial" charset="0"/>
              </a:rPr>
              <a:t>cho</a:t>
            </a:r>
            <a:r>
              <a:rPr lang="en-US" sz="2800" dirty="0" smtClean="0">
                <a:latin typeface="Arial" charset="0"/>
              </a:rPr>
              <a:t> </a:t>
            </a:r>
            <a:r>
              <a:rPr lang="en-US" sz="2800" dirty="0" err="1" smtClean="0">
                <a:latin typeface="Arial" charset="0"/>
              </a:rPr>
              <a:t>danh</a:t>
            </a:r>
            <a:r>
              <a:rPr lang="en-US" sz="2800" dirty="0" smtClean="0">
                <a:latin typeface="Arial" charset="0"/>
              </a:rPr>
              <a:t> </a:t>
            </a:r>
            <a:r>
              <a:rPr lang="en-US" sz="2800" dirty="0" err="1" smtClean="0">
                <a:latin typeface="Arial" charset="0"/>
              </a:rPr>
              <a:t>hiệu</a:t>
            </a:r>
            <a:r>
              <a:rPr lang="en-US" sz="2800" dirty="0" smtClean="0">
                <a:latin typeface="Arial" charset="0"/>
              </a:rPr>
              <a:t> </a:t>
            </a:r>
            <a:r>
              <a:rPr lang="en-US" sz="2800" dirty="0" err="1" smtClean="0">
                <a:solidFill>
                  <a:srgbClr val="FFFF00"/>
                </a:solidFill>
                <a:latin typeface="Arial" charset="0"/>
              </a:rPr>
              <a:t>Cờ</a:t>
            </a:r>
            <a:r>
              <a:rPr lang="en-US" sz="2800" dirty="0" smtClean="0">
                <a:solidFill>
                  <a:srgbClr val="FFFF00"/>
                </a:solidFill>
                <a:latin typeface="Arial" charset="0"/>
              </a:rPr>
              <a:t> </a:t>
            </a:r>
            <a:r>
              <a:rPr lang="en-US" sz="2800" dirty="0" err="1" smtClean="0">
                <a:solidFill>
                  <a:srgbClr val="FFFF00"/>
                </a:solidFill>
                <a:latin typeface="Arial" charset="0"/>
              </a:rPr>
              <a:t>thi</a:t>
            </a:r>
            <a:r>
              <a:rPr lang="en-US" sz="2800" dirty="0" smtClean="0">
                <a:solidFill>
                  <a:srgbClr val="FFFF00"/>
                </a:solidFill>
                <a:latin typeface="Arial" charset="0"/>
              </a:rPr>
              <a:t> </a:t>
            </a:r>
            <a:r>
              <a:rPr lang="en-US" sz="2800" dirty="0" err="1" smtClean="0">
                <a:solidFill>
                  <a:srgbClr val="FFFF00"/>
                </a:solidFill>
                <a:latin typeface="Arial" charset="0"/>
              </a:rPr>
              <a:t>đua</a:t>
            </a:r>
            <a:r>
              <a:rPr lang="en-US" sz="2800" dirty="0" smtClean="0">
                <a:solidFill>
                  <a:srgbClr val="FFFF00"/>
                </a:solidFill>
                <a:latin typeface="Arial" charset="0"/>
              </a:rPr>
              <a:t> </a:t>
            </a:r>
            <a:r>
              <a:rPr lang="en-US" sz="2800" dirty="0" err="1" smtClean="0">
                <a:solidFill>
                  <a:srgbClr val="FFFF00"/>
                </a:solidFill>
                <a:latin typeface="Arial" charset="0"/>
              </a:rPr>
              <a:t>của</a:t>
            </a:r>
            <a:r>
              <a:rPr lang="en-US" sz="2800" dirty="0" smtClean="0">
                <a:solidFill>
                  <a:srgbClr val="FFFF00"/>
                </a:solidFill>
                <a:latin typeface="Arial" charset="0"/>
              </a:rPr>
              <a:t> </a:t>
            </a:r>
            <a:r>
              <a:rPr lang="en-US" sz="2800" dirty="0" err="1" smtClean="0">
                <a:solidFill>
                  <a:srgbClr val="FFFF00"/>
                </a:solidFill>
                <a:latin typeface="Arial" charset="0"/>
              </a:rPr>
              <a:t>Chính</a:t>
            </a:r>
            <a:r>
              <a:rPr lang="en-US" sz="2800" dirty="0" smtClean="0">
                <a:solidFill>
                  <a:srgbClr val="FFFF00"/>
                </a:solidFill>
                <a:latin typeface="Arial" charset="0"/>
              </a:rPr>
              <a:t> </a:t>
            </a:r>
            <a:r>
              <a:rPr lang="en-US" sz="2800" dirty="0" err="1" smtClean="0">
                <a:solidFill>
                  <a:srgbClr val="FFFF00"/>
                </a:solidFill>
                <a:latin typeface="Arial" charset="0"/>
              </a:rPr>
              <a:t>phủ</a:t>
            </a:r>
            <a:r>
              <a:rPr lang="en-US" sz="2800" dirty="0" smtClean="0">
                <a:solidFill>
                  <a:srgbClr val="FFFF00"/>
                </a:solidFill>
                <a:latin typeface="Arial" charset="0"/>
              </a:rPr>
              <a:t> </a:t>
            </a:r>
            <a:r>
              <a:rPr lang="en-US" sz="2800" dirty="0" err="1" smtClean="0">
                <a:latin typeface="Arial" charset="0"/>
              </a:rPr>
              <a:t>tại</a:t>
            </a:r>
            <a:r>
              <a:rPr lang="en-US" sz="2800" dirty="0" smtClean="0">
                <a:latin typeface="Arial" charset="0"/>
              </a:rPr>
              <a:t> </a:t>
            </a:r>
            <a:r>
              <a:rPr lang="en-US" sz="2800" dirty="0" err="1" smtClean="0">
                <a:latin typeface="Arial" charset="0"/>
              </a:rPr>
              <a:t>Nghị</a:t>
            </a:r>
            <a:r>
              <a:rPr lang="en-US" sz="2800" dirty="0" smtClean="0">
                <a:latin typeface="Arial" charset="0"/>
              </a:rPr>
              <a:t> </a:t>
            </a:r>
            <a:r>
              <a:rPr lang="en-US" sz="2800" dirty="0" err="1" smtClean="0">
                <a:latin typeface="Arial" charset="0"/>
              </a:rPr>
              <a:t>định</a:t>
            </a:r>
            <a:r>
              <a:rPr lang="en-US" sz="2800" dirty="0" smtClean="0">
                <a:latin typeface="Arial" charset="0"/>
              </a:rPr>
              <a:t> </a:t>
            </a:r>
            <a:r>
              <a:rPr lang="en-US" sz="2800" dirty="0" err="1" smtClean="0">
                <a:latin typeface="Arial" charset="0"/>
              </a:rPr>
              <a:t>số</a:t>
            </a:r>
            <a:r>
              <a:rPr lang="en-US" sz="2800" dirty="0" smtClean="0">
                <a:latin typeface="Arial" charset="0"/>
              </a:rPr>
              <a:t> 91, </a:t>
            </a:r>
            <a:r>
              <a:rPr lang="en-US" sz="2800" dirty="0" err="1" smtClean="0">
                <a:latin typeface="Arial" charset="0"/>
              </a:rPr>
              <a:t>bằng</a:t>
            </a:r>
            <a:r>
              <a:rPr lang="en-US" sz="2800" dirty="0" smtClean="0">
                <a:latin typeface="Arial" charset="0"/>
              </a:rPr>
              <a:t> </a:t>
            </a:r>
            <a:r>
              <a:rPr lang="en-US" sz="2800" b="1" dirty="0" smtClean="0">
                <a:solidFill>
                  <a:srgbClr val="FF0000"/>
                </a:solidFill>
                <a:latin typeface="Arial" charset="0"/>
              </a:rPr>
              <a:t>12,0 </a:t>
            </a:r>
            <a:r>
              <a:rPr lang="en-US" sz="2800" b="1" dirty="0" err="1" smtClean="0">
                <a:solidFill>
                  <a:srgbClr val="FF0000"/>
                </a:solidFill>
                <a:latin typeface="Arial" charset="0"/>
              </a:rPr>
              <a:t>lần</a:t>
            </a:r>
            <a:r>
              <a:rPr lang="en-US" sz="2800" b="1" dirty="0" smtClean="0">
                <a:solidFill>
                  <a:srgbClr val="FF0000"/>
                </a:solidFill>
                <a:latin typeface="Arial" charset="0"/>
              </a:rPr>
              <a:t> </a:t>
            </a:r>
            <a:r>
              <a:rPr lang="en-US" sz="2800" b="1" dirty="0" err="1" smtClean="0">
                <a:solidFill>
                  <a:srgbClr val="FF0000"/>
                </a:solidFill>
                <a:latin typeface="Arial" charset="0"/>
              </a:rPr>
              <a:t>lương</a:t>
            </a:r>
            <a:r>
              <a:rPr lang="en-US" sz="2800" b="1" dirty="0" smtClean="0">
                <a:solidFill>
                  <a:srgbClr val="FF0000"/>
                </a:solidFill>
                <a:latin typeface="Arial" charset="0"/>
              </a:rPr>
              <a:t> </a:t>
            </a:r>
            <a:r>
              <a:rPr lang="en-US" sz="2800" b="1" dirty="0" err="1" smtClean="0">
                <a:solidFill>
                  <a:srgbClr val="FF0000"/>
                </a:solidFill>
                <a:latin typeface="Arial" charset="0"/>
              </a:rPr>
              <a:t>cơ</a:t>
            </a:r>
            <a:r>
              <a:rPr lang="en-US" sz="2800" b="1" dirty="0" smtClean="0">
                <a:solidFill>
                  <a:srgbClr val="FF0000"/>
                </a:solidFill>
                <a:latin typeface="Arial" charset="0"/>
              </a:rPr>
              <a:t> </a:t>
            </a:r>
            <a:r>
              <a:rPr lang="en-US" sz="2800" b="1" dirty="0" err="1" smtClean="0">
                <a:solidFill>
                  <a:srgbClr val="FF0000"/>
                </a:solidFill>
                <a:latin typeface="Arial" charset="0"/>
              </a:rPr>
              <a:t>sở</a:t>
            </a:r>
            <a:r>
              <a:rPr lang="en-US" sz="2800" b="1" dirty="0" smtClean="0">
                <a:solidFill>
                  <a:srgbClr val="FF0000"/>
                </a:solidFill>
                <a:latin typeface="Arial" charset="0"/>
              </a:rPr>
              <a:t> </a:t>
            </a:r>
            <a:r>
              <a:rPr lang="en-US" sz="2800" dirty="0" smtClean="0">
                <a:latin typeface="Arial" charset="0"/>
              </a:rPr>
              <a:t>(</a:t>
            </a:r>
            <a:r>
              <a:rPr lang="en-US" sz="2800" i="1" dirty="0" err="1" smtClean="0">
                <a:latin typeface="Arial" charset="0"/>
              </a:rPr>
              <a:t>Nghị</a:t>
            </a:r>
            <a:r>
              <a:rPr lang="en-US" sz="2800" i="1" dirty="0" smtClean="0">
                <a:latin typeface="Arial" charset="0"/>
              </a:rPr>
              <a:t> </a:t>
            </a:r>
            <a:r>
              <a:rPr lang="en-US" sz="2800" i="1" dirty="0" err="1" smtClean="0">
                <a:latin typeface="Arial" charset="0"/>
              </a:rPr>
              <a:t>định</a:t>
            </a:r>
            <a:r>
              <a:rPr lang="en-US" sz="2800" i="1" dirty="0" smtClean="0">
                <a:latin typeface="Arial" charset="0"/>
              </a:rPr>
              <a:t> </a:t>
            </a:r>
            <a:r>
              <a:rPr lang="en-US" sz="2800" i="1" dirty="0" err="1" smtClean="0">
                <a:latin typeface="Arial" charset="0"/>
              </a:rPr>
              <a:t>số</a:t>
            </a:r>
            <a:r>
              <a:rPr lang="en-US" sz="2800" i="1" dirty="0" smtClean="0">
                <a:latin typeface="Arial" charset="0"/>
              </a:rPr>
              <a:t> 42 qui </a:t>
            </a:r>
            <a:r>
              <a:rPr lang="en-US" sz="2800" i="1" dirty="0" err="1" smtClean="0">
                <a:latin typeface="Arial" charset="0"/>
              </a:rPr>
              <a:t>định</a:t>
            </a:r>
            <a:r>
              <a:rPr lang="en-US" sz="2800" i="1" dirty="0" smtClean="0">
                <a:latin typeface="Arial" charset="0"/>
              </a:rPr>
              <a:t> </a:t>
            </a:r>
            <a:r>
              <a:rPr lang="en-US" sz="2800" i="1" dirty="0" err="1" smtClean="0">
                <a:latin typeface="Arial" charset="0"/>
              </a:rPr>
              <a:t>bằng</a:t>
            </a:r>
            <a:r>
              <a:rPr lang="en-US" sz="2800" i="1" dirty="0" smtClean="0">
                <a:latin typeface="Arial" charset="0"/>
              </a:rPr>
              <a:t> 24,5 </a:t>
            </a:r>
            <a:r>
              <a:rPr lang="en-US" sz="2800" i="1" dirty="0" err="1" smtClean="0">
                <a:latin typeface="Arial" charset="0"/>
              </a:rPr>
              <a:t>lần</a:t>
            </a:r>
            <a:r>
              <a:rPr lang="en-US" sz="2800" i="1" dirty="0" smtClean="0">
                <a:latin typeface="Arial" charset="0"/>
              </a:rPr>
              <a:t> </a:t>
            </a:r>
            <a:r>
              <a:rPr lang="en-US" sz="2800" i="1" dirty="0" err="1" smtClean="0">
                <a:latin typeface="Arial" charset="0"/>
              </a:rPr>
              <a:t>lương</a:t>
            </a:r>
            <a:r>
              <a:rPr lang="en-US" sz="2800" i="1" dirty="0" smtClean="0">
                <a:latin typeface="Arial" charset="0"/>
              </a:rPr>
              <a:t> </a:t>
            </a:r>
            <a:r>
              <a:rPr lang="en-US" sz="2800" i="1" dirty="0" err="1" smtClean="0">
                <a:latin typeface="Arial" charset="0"/>
              </a:rPr>
              <a:t>cơ</a:t>
            </a:r>
            <a:r>
              <a:rPr lang="en-US" sz="2800" i="1" dirty="0" smtClean="0">
                <a:latin typeface="Arial" charset="0"/>
              </a:rPr>
              <a:t> </a:t>
            </a:r>
            <a:r>
              <a:rPr lang="en-US" sz="2800" i="1" dirty="0" err="1" smtClean="0">
                <a:latin typeface="Arial" charset="0"/>
              </a:rPr>
              <a:t>sở</a:t>
            </a:r>
            <a:r>
              <a:rPr lang="en-US" sz="2800" dirty="0" smtClean="0">
                <a:latin typeface="Arial" charset="0"/>
              </a:rPr>
              <a:t>).</a:t>
            </a:r>
          </a:p>
          <a:p>
            <a:pPr marL="0" indent="0" algn="just">
              <a:lnSpc>
                <a:spcPct val="95000"/>
              </a:lnSpc>
              <a:buFont typeface="Wingdings" pitchFamily="2" charset="2"/>
              <a:buNone/>
              <a:defRPr/>
            </a:pPr>
            <a:r>
              <a:rPr lang="en-US" sz="2800" dirty="0" smtClean="0">
                <a:latin typeface="Arial" charset="0"/>
              </a:rPr>
              <a:t>	- Qui </a:t>
            </a:r>
            <a:r>
              <a:rPr lang="en-US" sz="2800" dirty="0" err="1" smtClean="0">
                <a:latin typeface="Arial" charset="0"/>
              </a:rPr>
              <a:t>định</a:t>
            </a:r>
            <a:r>
              <a:rPr lang="en-US" sz="2800" dirty="0" smtClean="0">
                <a:latin typeface="Arial" charset="0"/>
              </a:rPr>
              <a:t> </a:t>
            </a:r>
            <a:r>
              <a:rPr lang="en-US" sz="2800" dirty="0" err="1" smtClean="0">
                <a:latin typeface="Arial" charset="0"/>
              </a:rPr>
              <a:t>lại</a:t>
            </a:r>
            <a:r>
              <a:rPr lang="en-US" sz="2800" dirty="0" smtClean="0">
                <a:latin typeface="Arial" charset="0"/>
              </a:rPr>
              <a:t> </a:t>
            </a:r>
            <a:r>
              <a:rPr lang="en-US" sz="2800" dirty="0" err="1" smtClean="0">
                <a:latin typeface="Arial" charset="0"/>
              </a:rPr>
              <a:t>mức</a:t>
            </a:r>
            <a:r>
              <a:rPr lang="en-US" sz="2800" dirty="0" smtClean="0">
                <a:latin typeface="Arial" charset="0"/>
              </a:rPr>
              <a:t> </a:t>
            </a:r>
            <a:r>
              <a:rPr lang="en-US" sz="2800" dirty="0" err="1" smtClean="0">
                <a:latin typeface="Arial" charset="0"/>
              </a:rPr>
              <a:t>tiền</a:t>
            </a:r>
            <a:r>
              <a:rPr lang="en-US" sz="2800" dirty="0" smtClean="0">
                <a:latin typeface="Arial" charset="0"/>
              </a:rPr>
              <a:t> </a:t>
            </a:r>
            <a:r>
              <a:rPr lang="en-US" sz="2800" dirty="0" err="1" smtClean="0">
                <a:latin typeface="Arial" charset="0"/>
              </a:rPr>
              <a:t>thưởng</a:t>
            </a:r>
            <a:r>
              <a:rPr lang="en-US" sz="2800" dirty="0" smtClean="0">
                <a:latin typeface="Arial" charset="0"/>
              </a:rPr>
              <a:t> </a:t>
            </a:r>
            <a:r>
              <a:rPr lang="en-US" sz="2800" dirty="0" err="1" smtClean="0">
                <a:latin typeface="Arial" charset="0"/>
              </a:rPr>
              <a:t>cho</a:t>
            </a:r>
            <a:r>
              <a:rPr lang="en-US" sz="2800" dirty="0" smtClean="0">
                <a:latin typeface="Arial" charset="0"/>
              </a:rPr>
              <a:t> </a:t>
            </a:r>
            <a:r>
              <a:rPr lang="en-US" sz="2800" dirty="0" err="1" smtClean="0">
                <a:latin typeface="Arial" charset="0"/>
              </a:rPr>
              <a:t>danh</a:t>
            </a:r>
            <a:r>
              <a:rPr lang="en-US" sz="2800" dirty="0" smtClean="0">
                <a:latin typeface="Arial" charset="0"/>
              </a:rPr>
              <a:t> </a:t>
            </a:r>
            <a:r>
              <a:rPr lang="en-US" sz="2800" dirty="0" err="1" smtClean="0">
                <a:latin typeface="Arial" charset="0"/>
              </a:rPr>
              <a:t>hiệu</a:t>
            </a:r>
            <a:r>
              <a:rPr lang="en-US" sz="2800" dirty="0" smtClean="0">
                <a:latin typeface="Arial" charset="0"/>
              </a:rPr>
              <a:t> </a:t>
            </a:r>
            <a:r>
              <a:rPr lang="en-US" sz="2800" dirty="0" err="1" smtClean="0">
                <a:solidFill>
                  <a:srgbClr val="FFFF00"/>
                </a:solidFill>
                <a:latin typeface="Arial" charset="0"/>
              </a:rPr>
              <a:t>Cờ</a:t>
            </a:r>
            <a:r>
              <a:rPr lang="en-US" sz="2800" dirty="0" smtClean="0">
                <a:solidFill>
                  <a:srgbClr val="FFFF00"/>
                </a:solidFill>
                <a:latin typeface="Arial" charset="0"/>
              </a:rPr>
              <a:t> </a:t>
            </a:r>
            <a:r>
              <a:rPr lang="en-US" sz="2800" dirty="0" err="1" smtClean="0">
                <a:solidFill>
                  <a:srgbClr val="FFFF00"/>
                </a:solidFill>
                <a:latin typeface="Arial" charset="0"/>
              </a:rPr>
              <a:t>thi</a:t>
            </a:r>
            <a:r>
              <a:rPr lang="en-US" sz="2800" dirty="0" smtClean="0">
                <a:solidFill>
                  <a:srgbClr val="FFFF00"/>
                </a:solidFill>
                <a:latin typeface="Arial" charset="0"/>
              </a:rPr>
              <a:t> </a:t>
            </a:r>
            <a:r>
              <a:rPr lang="en-US" sz="2800" dirty="0" err="1" smtClean="0">
                <a:solidFill>
                  <a:srgbClr val="FFFF00"/>
                </a:solidFill>
                <a:latin typeface="Arial" charset="0"/>
              </a:rPr>
              <a:t>đua</a:t>
            </a:r>
            <a:r>
              <a:rPr lang="en-US" sz="2800" dirty="0" smtClean="0">
                <a:solidFill>
                  <a:srgbClr val="FFFF00"/>
                </a:solidFill>
                <a:latin typeface="Arial" charset="0"/>
              </a:rPr>
              <a:t> </a:t>
            </a:r>
            <a:r>
              <a:rPr lang="en-US" sz="2800" dirty="0" err="1" smtClean="0">
                <a:solidFill>
                  <a:srgbClr val="FFFF00"/>
                </a:solidFill>
                <a:latin typeface="Arial" charset="0"/>
              </a:rPr>
              <a:t>thành</a:t>
            </a:r>
            <a:r>
              <a:rPr lang="en-US" sz="2800" dirty="0" smtClean="0">
                <a:solidFill>
                  <a:srgbClr val="FFFF00"/>
                </a:solidFill>
                <a:latin typeface="Arial" charset="0"/>
              </a:rPr>
              <a:t> </a:t>
            </a:r>
            <a:r>
              <a:rPr lang="en-US" sz="2800" dirty="0" err="1" smtClean="0">
                <a:solidFill>
                  <a:srgbClr val="FFFF00"/>
                </a:solidFill>
                <a:latin typeface="Arial" charset="0"/>
              </a:rPr>
              <a:t>phố</a:t>
            </a:r>
            <a:r>
              <a:rPr lang="en-US" sz="2800" dirty="0" smtClean="0">
                <a:solidFill>
                  <a:srgbClr val="FFFF00"/>
                </a:solidFill>
                <a:latin typeface="Arial" charset="0"/>
              </a:rPr>
              <a:t> </a:t>
            </a:r>
            <a:r>
              <a:rPr lang="en-US" sz="2800" dirty="0" err="1" smtClean="0">
                <a:latin typeface="Arial" charset="0"/>
              </a:rPr>
              <a:t>tại</a:t>
            </a:r>
            <a:r>
              <a:rPr lang="en-US" sz="2800" dirty="0" smtClean="0">
                <a:latin typeface="Arial" charset="0"/>
              </a:rPr>
              <a:t> </a:t>
            </a:r>
            <a:r>
              <a:rPr lang="en-US" sz="2800" dirty="0" err="1" smtClean="0">
                <a:latin typeface="Arial" charset="0"/>
              </a:rPr>
              <a:t>số</a:t>
            </a:r>
            <a:r>
              <a:rPr lang="en-US" sz="2800" dirty="0" smtClean="0">
                <a:latin typeface="Arial" charset="0"/>
              </a:rPr>
              <a:t> </a:t>
            </a:r>
            <a:r>
              <a:rPr lang="en-US" sz="2800" dirty="0" err="1" smtClean="0">
                <a:latin typeface="Arial" charset="0"/>
              </a:rPr>
              <a:t>Nghị</a:t>
            </a:r>
            <a:r>
              <a:rPr lang="en-US" sz="2800" dirty="0" smtClean="0">
                <a:latin typeface="Arial" charset="0"/>
              </a:rPr>
              <a:t> </a:t>
            </a:r>
            <a:r>
              <a:rPr lang="en-US" sz="2800" dirty="0" err="1" smtClean="0">
                <a:latin typeface="Arial" charset="0"/>
              </a:rPr>
              <a:t>định</a:t>
            </a:r>
            <a:r>
              <a:rPr lang="en-US" sz="2800" dirty="0" smtClean="0">
                <a:latin typeface="Arial" charset="0"/>
              </a:rPr>
              <a:t> 91, </a:t>
            </a:r>
            <a:r>
              <a:rPr lang="en-US" sz="2800" dirty="0" err="1" smtClean="0">
                <a:latin typeface="Arial" charset="0"/>
              </a:rPr>
              <a:t>bằng</a:t>
            </a:r>
            <a:r>
              <a:rPr lang="en-US" sz="2800" dirty="0" smtClean="0">
                <a:latin typeface="Arial" charset="0"/>
              </a:rPr>
              <a:t> </a:t>
            </a:r>
            <a:r>
              <a:rPr lang="en-US" sz="2800" dirty="0" smtClean="0">
                <a:solidFill>
                  <a:srgbClr val="FF0000"/>
                </a:solidFill>
                <a:latin typeface="Arial" charset="0"/>
              </a:rPr>
              <a:t>8,0 </a:t>
            </a:r>
            <a:r>
              <a:rPr lang="en-US" sz="2800" dirty="0" err="1" smtClean="0">
                <a:solidFill>
                  <a:srgbClr val="FF0000"/>
                </a:solidFill>
                <a:latin typeface="Arial" charset="0"/>
              </a:rPr>
              <a:t>lần</a:t>
            </a:r>
            <a:r>
              <a:rPr lang="en-US" sz="2800" dirty="0" smtClean="0">
                <a:solidFill>
                  <a:srgbClr val="FF0000"/>
                </a:solidFill>
                <a:latin typeface="Arial" charset="0"/>
              </a:rPr>
              <a:t> </a:t>
            </a:r>
            <a:r>
              <a:rPr lang="en-US" sz="2800" dirty="0" err="1" smtClean="0">
                <a:solidFill>
                  <a:srgbClr val="FF0000"/>
                </a:solidFill>
                <a:latin typeface="Arial" charset="0"/>
              </a:rPr>
              <a:t>lương</a:t>
            </a:r>
            <a:r>
              <a:rPr lang="en-US" sz="2800" dirty="0" smtClean="0">
                <a:solidFill>
                  <a:srgbClr val="FF0000"/>
                </a:solidFill>
                <a:latin typeface="Arial" charset="0"/>
              </a:rPr>
              <a:t> </a:t>
            </a:r>
            <a:r>
              <a:rPr lang="en-US" sz="2800" dirty="0" err="1" smtClean="0">
                <a:solidFill>
                  <a:srgbClr val="FF0000"/>
                </a:solidFill>
                <a:latin typeface="Arial" charset="0"/>
              </a:rPr>
              <a:t>cơ</a:t>
            </a:r>
            <a:r>
              <a:rPr lang="en-US" sz="2800" dirty="0" smtClean="0">
                <a:solidFill>
                  <a:srgbClr val="FF0000"/>
                </a:solidFill>
                <a:latin typeface="Arial" charset="0"/>
              </a:rPr>
              <a:t> </a:t>
            </a:r>
            <a:r>
              <a:rPr lang="en-US" sz="2800" dirty="0" err="1" smtClean="0">
                <a:solidFill>
                  <a:srgbClr val="FF0000"/>
                </a:solidFill>
                <a:latin typeface="Arial" charset="0"/>
              </a:rPr>
              <a:t>sở</a:t>
            </a:r>
            <a:r>
              <a:rPr lang="en-US" sz="2800" dirty="0" smtClean="0">
                <a:solidFill>
                  <a:srgbClr val="FF0000"/>
                </a:solidFill>
                <a:latin typeface="Arial" charset="0"/>
              </a:rPr>
              <a:t> </a:t>
            </a:r>
            <a:r>
              <a:rPr lang="en-US" sz="2800" dirty="0" smtClean="0">
                <a:latin typeface="Arial" charset="0"/>
              </a:rPr>
              <a:t>(</a:t>
            </a:r>
            <a:r>
              <a:rPr lang="en-US" sz="2800" i="1" dirty="0" err="1" smtClean="0">
                <a:latin typeface="Arial" charset="0"/>
              </a:rPr>
              <a:t>Nghị</a:t>
            </a:r>
            <a:r>
              <a:rPr lang="en-US" sz="2800" i="1" dirty="0" smtClean="0">
                <a:latin typeface="Arial" charset="0"/>
              </a:rPr>
              <a:t> </a:t>
            </a:r>
            <a:r>
              <a:rPr lang="en-US" sz="2800" i="1" dirty="0" err="1" smtClean="0">
                <a:latin typeface="Arial" charset="0"/>
              </a:rPr>
              <a:t>định</a:t>
            </a:r>
            <a:r>
              <a:rPr lang="en-US" sz="2800" i="1" dirty="0" smtClean="0">
                <a:latin typeface="Arial" charset="0"/>
              </a:rPr>
              <a:t> 42 qui </a:t>
            </a:r>
            <a:r>
              <a:rPr lang="en-US" sz="2800" i="1" dirty="0" err="1" smtClean="0">
                <a:latin typeface="Arial" charset="0"/>
              </a:rPr>
              <a:t>định</a:t>
            </a:r>
            <a:r>
              <a:rPr lang="en-US" sz="2800" i="1" dirty="0" smtClean="0">
                <a:latin typeface="Arial" charset="0"/>
              </a:rPr>
              <a:t> </a:t>
            </a:r>
            <a:r>
              <a:rPr lang="en-US" sz="2800" i="1" dirty="0" err="1" smtClean="0">
                <a:latin typeface="Arial" charset="0"/>
              </a:rPr>
              <a:t>bằng</a:t>
            </a:r>
            <a:r>
              <a:rPr lang="en-US" sz="2800" i="1" dirty="0" smtClean="0">
                <a:latin typeface="Arial" charset="0"/>
              </a:rPr>
              <a:t> 15,5 </a:t>
            </a:r>
            <a:r>
              <a:rPr lang="en-US" sz="2800" i="1" dirty="0" err="1" smtClean="0">
                <a:latin typeface="Arial" charset="0"/>
              </a:rPr>
              <a:t>lần</a:t>
            </a:r>
            <a:r>
              <a:rPr lang="en-US" sz="2800" i="1" dirty="0" smtClean="0">
                <a:latin typeface="Arial" charset="0"/>
              </a:rPr>
              <a:t> </a:t>
            </a:r>
            <a:r>
              <a:rPr lang="en-US" sz="2800" i="1" dirty="0" err="1" smtClean="0">
                <a:latin typeface="Arial" charset="0"/>
              </a:rPr>
              <a:t>lương</a:t>
            </a:r>
            <a:r>
              <a:rPr lang="en-US" sz="2800" i="1" dirty="0" smtClean="0">
                <a:latin typeface="Arial" charset="0"/>
              </a:rPr>
              <a:t> </a:t>
            </a:r>
            <a:r>
              <a:rPr lang="en-US" sz="2800" i="1" dirty="0" err="1" smtClean="0">
                <a:latin typeface="Arial" charset="0"/>
              </a:rPr>
              <a:t>cơ</a:t>
            </a:r>
            <a:r>
              <a:rPr lang="en-US" sz="2800" i="1" dirty="0" smtClean="0">
                <a:latin typeface="Arial" charset="0"/>
              </a:rPr>
              <a:t> </a:t>
            </a:r>
            <a:r>
              <a:rPr lang="en-US" sz="2800" i="1" dirty="0" err="1" smtClean="0">
                <a:latin typeface="Arial" charset="0"/>
              </a:rPr>
              <a:t>sở</a:t>
            </a:r>
            <a:r>
              <a:rPr lang="en-US" sz="2800" dirty="0" smtClean="0">
                <a:latin typeface="Arial" charset="0"/>
              </a:rPr>
              <a:t>).</a:t>
            </a:r>
          </a:p>
          <a:p>
            <a:pPr marL="0" indent="0" algn="just">
              <a:lnSpc>
                <a:spcPct val="95000"/>
              </a:lnSpc>
              <a:buFont typeface="Wingdings" pitchFamily="2" charset="2"/>
              <a:buNone/>
              <a:defRPr/>
            </a:pPr>
            <a:r>
              <a:rPr lang="en-US" sz="2800" b="1" dirty="0" smtClean="0">
                <a:latin typeface="Arial" charset="0"/>
              </a:rPr>
              <a:t>        - </a:t>
            </a:r>
            <a:r>
              <a:rPr lang="en-US" sz="2800" b="1" dirty="0" smtClean="0">
                <a:solidFill>
                  <a:srgbClr val="FFFF00"/>
                </a:solidFill>
                <a:latin typeface="Arial" charset="0"/>
              </a:rPr>
              <a:t>KHÔNG</a:t>
            </a:r>
            <a:r>
              <a:rPr lang="en-US" sz="2800" dirty="0" smtClean="0">
                <a:solidFill>
                  <a:srgbClr val="FF0000"/>
                </a:solidFill>
                <a:latin typeface="Arial" charset="0"/>
              </a:rPr>
              <a:t> qui </a:t>
            </a:r>
            <a:r>
              <a:rPr lang="en-US" sz="2800" dirty="0" err="1" smtClean="0">
                <a:solidFill>
                  <a:srgbClr val="FF0000"/>
                </a:solidFill>
                <a:latin typeface="Arial" charset="0"/>
              </a:rPr>
              <a:t>định</a:t>
            </a:r>
            <a:r>
              <a:rPr lang="en-US" sz="2800" dirty="0" smtClean="0">
                <a:solidFill>
                  <a:srgbClr val="FF0000"/>
                </a:solidFill>
                <a:latin typeface="Arial" charset="0"/>
              </a:rPr>
              <a:t> </a:t>
            </a:r>
            <a:r>
              <a:rPr lang="en-US" sz="2800" dirty="0" err="1" smtClean="0">
                <a:solidFill>
                  <a:srgbClr val="FF0000"/>
                </a:solidFill>
                <a:latin typeface="Arial" charset="0"/>
              </a:rPr>
              <a:t>Kỷ</a:t>
            </a:r>
            <a:r>
              <a:rPr lang="en-US" sz="2800" dirty="0" smtClean="0">
                <a:solidFill>
                  <a:srgbClr val="FF0000"/>
                </a:solidFill>
                <a:latin typeface="Arial" charset="0"/>
              </a:rPr>
              <a:t> </a:t>
            </a:r>
            <a:r>
              <a:rPr lang="en-US" sz="2800" dirty="0" err="1" smtClean="0">
                <a:solidFill>
                  <a:srgbClr val="FF0000"/>
                </a:solidFill>
                <a:latin typeface="Arial" charset="0"/>
              </a:rPr>
              <a:t>niệm</a:t>
            </a:r>
            <a:r>
              <a:rPr lang="en-US" sz="2800" dirty="0" smtClean="0">
                <a:solidFill>
                  <a:srgbClr val="FF0000"/>
                </a:solidFill>
                <a:latin typeface="Arial" charset="0"/>
              </a:rPr>
              <a:t> </a:t>
            </a:r>
            <a:r>
              <a:rPr lang="en-US" sz="2800" dirty="0" err="1" smtClean="0">
                <a:solidFill>
                  <a:srgbClr val="FF0000"/>
                </a:solidFill>
                <a:latin typeface="Arial" charset="0"/>
              </a:rPr>
              <a:t>chương</a:t>
            </a:r>
            <a:r>
              <a:rPr lang="en-US" sz="2800" dirty="0" smtClean="0">
                <a:solidFill>
                  <a:srgbClr val="FF0000"/>
                </a:solidFill>
                <a:latin typeface="Arial" charset="0"/>
              </a:rPr>
              <a:t>, </a:t>
            </a:r>
            <a:r>
              <a:rPr lang="en-US" sz="2800" dirty="0" err="1" smtClean="0">
                <a:solidFill>
                  <a:srgbClr val="FF0000"/>
                </a:solidFill>
                <a:latin typeface="Arial" charset="0"/>
              </a:rPr>
              <a:t>Huy</a:t>
            </a:r>
            <a:r>
              <a:rPr lang="en-US" sz="2800" dirty="0" smtClean="0">
                <a:solidFill>
                  <a:srgbClr val="FF0000"/>
                </a:solidFill>
                <a:latin typeface="Arial" charset="0"/>
              </a:rPr>
              <a:t> </a:t>
            </a:r>
            <a:r>
              <a:rPr lang="en-US" sz="2800" dirty="0" err="1" smtClean="0">
                <a:solidFill>
                  <a:srgbClr val="FF0000"/>
                </a:solidFill>
                <a:latin typeface="Arial" charset="0"/>
              </a:rPr>
              <a:t>hiệu</a:t>
            </a:r>
            <a:r>
              <a:rPr lang="en-US" sz="2800" dirty="0" smtClean="0">
                <a:solidFill>
                  <a:srgbClr val="FF0000"/>
                </a:solidFill>
                <a:latin typeface="Arial" charset="0"/>
              </a:rPr>
              <a:t>, </a:t>
            </a:r>
            <a:r>
              <a:rPr lang="en-US" sz="2800" dirty="0" err="1" smtClean="0">
                <a:solidFill>
                  <a:srgbClr val="FF0000"/>
                </a:solidFill>
                <a:latin typeface="Arial" charset="0"/>
              </a:rPr>
              <a:t>Gia</a:t>
            </a:r>
            <a:r>
              <a:rPr lang="en-US" sz="2800" dirty="0" smtClean="0">
                <a:solidFill>
                  <a:srgbClr val="FF0000"/>
                </a:solidFill>
                <a:latin typeface="Arial" charset="0"/>
              </a:rPr>
              <a:t> </a:t>
            </a:r>
            <a:r>
              <a:rPr lang="en-US" sz="2800" dirty="0" err="1" smtClean="0">
                <a:solidFill>
                  <a:srgbClr val="FF0000"/>
                </a:solidFill>
                <a:latin typeface="Arial" charset="0"/>
              </a:rPr>
              <a:t>đình</a:t>
            </a:r>
            <a:r>
              <a:rPr lang="en-US" sz="2800" dirty="0" smtClean="0">
                <a:solidFill>
                  <a:srgbClr val="FF0000"/>
                </a:solidFill>
                <a:latin typeface="Arial" charset="0"/>
              </a:rPr>
              <a:t> </a:t>
            </a:r>
            <a:r>
              <a:rPr lang="en-US" sz="2800" dirty="0" err="1" smtClean="0">
                <a:solidFill>
                  <a:srgbClr val="FF0000"/>
                </a:solidFill>
                <a:latin typeface="Arial" charset="0"/>
              </a:rPr>
              <a:t>văn</a:t>
            </a:r>
            <a:r>
              <a:rPr lang="en-US" sz="2800" dirty="0" smtClean="0">
                <a:solidFill>
                  <a:srgbClr val="FF0000"/>
                </a:solidFill>
                <a:latin typeface="Arial" charset="0"/>
              </a:rPr>
              <a:t> </a:t>
            </a:r>
            <a:r>
              <a:rPr lang="en-US" sz="2800" dirty="0" err="1" smtClean="0">
                <a:solidFill>
                  <a:srgbClr val="FF0000"/>
                </a:solidFill>
                <a:latin typeface="Arial" charset="0"/>
              </a:rPr>
              <a:t>hóa</a:t>
            </a:r>
            <a:r>
              <a:rPr lang="en-US" sz="2800" dirty="0" smtClean="0">
                <a:solidFill>
                  <a:srgbClr val="FF0000"/>
                </a:solidFill>
                <a:latin typeface="Arial" charset="0"/>
              </a:rPr>
              <a:t> </a:t>
            </a:r>
            <a:r>
              <a:rPr lang="en-US" sz="2800" dirty="0" err="1" smtClean="0">
                <a:latin typeface="Arial" charset="0"/>
              </a:rPr>
              <a:t>có</a:t>
            </a:r>
            <a:r>
              <a:rPr lang="en-US" sz="2800" dirty="0" smtClean="0">
                <a:latin typeface="Arial" charset="0"/>
              </a:rPr>
              <a:t> </a:t>
            </a:r>
            <a:r>
              <a:rPr lang="en-US" sz="2800" dirty="0" err="1" smtClean="0">
                <a:latin typeface="Arial" charset="0"/>
              </a:rPr>
              <a:t>tiền</a:t>
            </a:r>
            <a:r>
              <a:rPr lang="en-US" sz="2800" dirty="0" smtClean="0">
                <a:latin typeface="Arial" charset="0"/>
              </a:rPr>
              <a:t> </a:t>
            </a:r>
            <a:r>
              <a:rPr lang="en-US" sz="2800" dirty="0" err="1" smtClean="0">
                <a:latin typeface="Arial" charset="0"/>
              </a:rPr>
              <a:t>thưởng</a:t>
            </a:r>
            <a:r>
              <a:rPr lang="en-US" sz="2800" dirty="0" smtClean="0">
                <a:latin typeface="Arial" charset="0"/>
              </a:rPr>
              <a:t> </a:t>
            </a:r>
            <a:r>
              <a:rPr lang="en-US" sz="2800" dirty="0" err="1" smtClean="0">
                <a:latin typeface="Arial" charset="0"/>
              </a:rPr>
              <a:t>kèm</a:t>
            </a:r>
            <a:r>
              <a:rPr lang="en-US" sz="2800" dirty="0" smtClean="0">
                <a:latin typeface="Arial" charset="0"/>
              </a:rPr>
              <a:t> </a:t>
            </a:r>
            <a:r>
              <a:rPr lang="en-US" sz="2800" dirty="0" err="1" smtClean="0">
                <a:latin typeface="Arial" charset="0"/>
              </a:rPr>
              <a:t>theo</a:t>
            </a:r>
            <a:r>
              <a:rPr lang="en-US" sz="2800" dirty="0" smtClean="0">
                <a:latin typeface="Arial" charset="0"/>
              </a:rPr>
              <a:t> (</a:t>
            </a:r>
            <a:r>
              <a:rPr lang="en-US" sz="2800" i="1" dirty="0" err="1" smtClean="0">
                <a:latin typeface="Arial" charset="0"/>
              </a:rPr>
              <a:t>Nghị</a:t>
            </a:r>
            <a:r>
              <a:rPr lang="en-US" sz="2800" i="1" dirty="0" smtClean="0">
                <a:latin typeface="Arial" charset="0"/>
              </a:rPr>
              <a:t> </a:t>
            </a:r>
            <a:r>
              <a:rPr lang="en-US" sz="2800" i="1" dirty="0" err="1" smtClean="0">
                <a:latin typeface="Arial" charset="0"/>
              </a:rPr>
              <a:t>định</a:t>
            </a:r>
            <a:r>
              <a:rPr lang="en-US" sz="2800" i="1" dirty="0" smtClean="0">
                <a:latin typeface="Arial" charset="0"/>
              </a:rPr>
              <a:t> 42 </a:t>
            </a:r>
            <a:r>
              <a:rPr lang="en-US" sz="2800" i="1" dirty="0" err="1" smtClean="0">
                <a:latin typeface="Arial" charset="0"/>
              </a:rPr>
              <a:t>có</a:t>
            </a:r>
            <a:r>
              <a:rPr lang="en-US" sz="2800" i="1" dirty="0" smtClean="0">
                <a:latin typeface="Arial" charset="0"/>
              </a:rPr>
              <a:t> qui </a:t>
            </a:r>
            <a:r>
              <a:rPr lang="en-US" sz="2800" i="1" dirty="0" err="1" smtClean="0">
                <a:latin typeface="Arial" charset="0"/>
              </a:rPr>
              <a:t>định</a:t>
            </a:r>
            <a:r>
              <a:rPr lang="en-US" sz="2800" i="1" dirty="0" smtClean="0">
                <a:latin typeface="Arial" charset="0"/>
              </a:rPr>
              <a:t> </a:t>
            </a:r>
            <a:r>
              <a:rPr lang="en-US" sz="2800" i="1" dirty="0" err="1" smtClean="0">
                <a:latin typeface="Arial" charset="0"/>
              </a:rPr>
              <a:t>Kỷ</a:t>
            </a:r>
            <a:r>
              <a:rPr lang="en-US" sz="2800" i="1" dirty="0" smtClean="0">
                <a:latin typeface="Arial" charset="0"/>
              </a:rPr>
              <a:t> </a:t>
            </a:r>
            <a:r>
              <a:rPr lang="en-US" sz="2800" i="1" dirty="0" err="1" smtClean="0">
                <a:latin typeface="Arial" charset="0"/>
              </a:rPr>
              <a:t>niệm</a:t>
            </a:r>
            <a:r>
              <a:rPr lang="en-US" sz="2800" i="1" dirty="0" smtClean="0">
                <a:latin typeface="Arial" charset="0"/>
              </a:rPr>
              <a:t> </a:t>
            </a:r>
            <a:r>
              <a:rPr lang="en-US" sz="2800" i="1" dirty="0" err="1" smtClean="0">
                <a:latin typeface="Arial" charset="0"/>
              </a:rPr>
              <a:t>chương</a:t>
            </a:r>
            <a:r>
              <a:rPr lang="en-US" sz="2800" i="1" dirty="0" smtClean="0">
                <a:latin typeface="Arial" charset="0"/>
              </a:rPr>
              <a:t>, </a:t>
            </a:r>
            <a:r>
              <a:rPr lang="en-US" sz="2800" i="1" dirty="0" err="1" smtClean="0">
                <a:latin typeface="Arial" charset="0"/>
              </a:rPr>
              <a:t>Huy</a:t>
            </a:r>
            <a:r>
              <a:rPr lang="en-US" sz="2800" i="1" dirty="0" smtClean="0">
                <a:latin typeface="Arial" charset="0"/>
              </a:rPr>
              <a:t> </a:t>
            </a:r>
            <a:r>
              <a:rPr lang="en-US" sz="2800" i="1" dirty="0" err="1" smtClean="0">
                <a:latin typeface="Arial" charset="0"/>
              </a:rPr>
              <a:t>hiệu</a:t>
            </a:r>
            <a:r>
              <a:rPr lang="en-US" sz="2800" i="1" dirty="0" smtClean="0">
                <a:latin typeface="Arial" charset="0"/>
              </a:rPr>
              <a:t> </a:t>
            </a:r>
            <a:r>
              <a:rPr lang="en-US" sz="2800" i="1" dirty="0" err="1" smtClean="0">
                <a:latin typeface="Arial" charset="0"/>
              </a:rPr>
              <a:t>bằng</a:t>
            </a:r>
            <a:r>
              <a:rPr lang="en-US" sz="2800" i="1" dirty="0" smtClean="0">
                <a:latin typeface="Arial" charset="0"/>
              </a:rPr>
              <a:t> 1,5 </a:t>
            </a:r>
            <a:r>
              <a:rPr lang="en-US" sz="2800" i="1" dirty="0" err="1" smtClean="0">
                <a:latin typeface="Arial" charset="0"/>
              </a:rPr>
              <a:t>lần</a:t>
            </a:r>
            <a:r>
              <a:rPr lang="en-US" sz="2800" i="1" dirty="0" smtClean="0">
                <a:latin typeface="Arial" charset="0"/>
              </a:rPr>
              <a:t> </a:t>
            </a:r>
            <a:r>
              <a:rPr lang="en-US" sz="2800" i="1" dirty="0" err="1" smtClean="0">
                <a:latin typeface="Arial" charset="0"/>
              </a:rPr>
              <a:t>lương</a:t>
            </a:r>
            <a:r>
              <a:rPr lang="en-US" sz="2800" i="1" dirty="0" smtClean="0">
                <a:latin typeface="Arial" charset="0"/>
              </a:rPr>
              <a:t> </a:t>
            </a:r>
            <a:r>
              <a:rPr lang="en-US" sz="2800" i="1" dirty="0" err="1" smtClean="0">
                <a:latin typeface="Arial" charset="0"/>
              </a:rPr>
              <a:t>cơ</a:t>
            </a:r>
            <a:r>
              <a:rPr lang="en-US" sz="2800" i="1" dirty="0" smtClean="0">
                <a:latin typeface="Arial" charset="0"/>
              </a:rPr>
              <a:t> </a:t>
            </a:r>
            <a:r>
              <a:rPr lang="en-US" sz="2800" i="1" dirty="0" err="1" smtClean="0">
                <a:latin typeface="Arial" charset="0"/>
              </a:rPr>
              <a:t>sở</a:t>
            </a:r>
            <a:r>
              <a:rPr lang="en-US" sz="2800" i="1" dirty="0" smtClean="0">
                <a:latin typeface="Arial" charset="0"/>
              </a:rPr>
              <a:t> </a:t>
            </a:r>
            <a:r>
              <a:rPr lang="en-US" sz="2800" i="1" dirty="0" err="1" smtClean="0">
                <a:latin typeface="Arial" charset="0"/>
              </a:rPr>
              <a:t>và</a:t>
            </a:r>
            <a:r>
              <a:rPr lang="en-US" sz="2800" i="1" dirty="0" smtClean="0">
                <a:latin typeface="Arial" charset="0"/>
              </a:rPr>
              <a:t> </a:t>
            </a:r>
            <a:r>
              <a:rPr lang="en-US" sz="2800" i="1" dirty="0" err="1" smtClean="0">
                <a:latin typeface="Arial" charset="0"/>
              </a:rPr>
              <a:t>Gia</a:t>
            </a:r>
            <a:r>
              <a:rPr lang="en-US" sz="2800" i="1" dirty="0" smtClean="0">
                <a:latin typeface="Arial" charset="0"/>
              </a:rPr>
              <a:t> </a:t>
            </a:r>
            <a:r>
              <a:rPr lang="en-US" sz="2800" i="1" dirty="0" err="1" smtClean="0">
                <a:latin typeface="Arial" charset="0"/>
              </a:rPr>
              <a:t>đình</a:t>
            </a:r>
            <a:r>
              <a:rPr lang="en-US" sz="2800" i="1" dirty="0" smtClean="0">
                <a:latin typeface="Arial" charset="0"/>
              </a:rPr>
              <a:t> </a:t>
            </a:r>
            <a:r>
              <a:rPr lang="en-US" sz="2800" i="1" dirty="0" err="1" smtClean="0">
                <a:latin typeface="Arial" charset="0"/>
              </a:rPr>
              <a:t>Văn</a:t>
            </a:r>
            <a:r>
              <a:rPr lang="en-US" sz="2800" i="1" dirty="0" smtClean="0">
                <a:latin typeface="Arial" charset="0"/>
              </a:rPr>
              <a:t> </a:t>
            </a:r>
            <a:r>
              <a:rPr lang="en-US" sz="2800" i="1" dirty="0" err="1" smtClean="0">
                <a:latin typeface="Arial" charset="0"/>
              </a:rPr>
              <a:t>hóa</a:t>
            </a:r>
            <a:r>
              <a:rPr lang="en-US" sz="2800" i="1" dirty="0" smtClean="0">
                <a:latin typeface="Arial" charset="0"/>
              </a:rPr>
              <a:t> </a:t>
            </a:r>
            <a:r>
              <a:rPr lang="en-US" sz="2800" i="1" dirty="0" err="1" smtClean="0">
                <a:latin typeface="Arial" charset="0"/>
              </a:rPr>
              <a:t>bằng</a:t>
            </a:r>
            <a:r>
              <a:rPr lang="en-US" sz="2800" i="1" dirty="0" smtClean="0">
                <a:latin typeface="Arial" charset="0"/>
              </a:rPr>
              <a:t> 0,3 </a:t>
            </a:r>
            <a:r>
              <a:rPr lang="en-US" sz="2800" i="1" dirty="0" err="1" smtClean="0">
                <a:latin typeface="Arial" charset="0"/>
              </a:rPr>
              <a:t>lần</a:t>
            </a:r>
            <a:r>
              <a:rPr lang="en-US" sz="2800" i="1" dirty="0" smtClean="0">
                <a:latin typeface="Arial" charset="0"/>
              </a:rPr>
              <a:t> </a:t>
            </a:r>
            <a:r>
              <a:rPr lang="en-US" sz="2800" i="1" dirty="0" err="1" smtClean="0">
                <a:latin typeface="Arial" charset="0"/>
              </a:rPr>
              <a:t>mức</a:t>
            </a:r>
            <a:r>
              <a:rPr lang="en-US" sz="2800" i="1" dirty="0" smtClean="0">
                <a:latin typeface="Arial" charset="0"/>
              </a:rPr>
              <a:t> </a:t>
            </a:r>
            <a:r>
              <a:rPr lang="en-US" sz="2800" i="1" dirty="0" err="1" smtClean="0">
                <a:latin typeface="Arial" charset="0"/>
              </a:rPr>
              <a:t>lương</a:t>
            </a:r>
            <a:r>
              <a:rPr lang="en-US" sz="2800" i="1" dirty="0" smtClean="0">
                <a:latin typeface="Arial" charset="0"/>
              </a:rPr>
              <a:t> </a:t>
            </a:r>
            <a:r>
              <a:rPr lang="en-US" sz="2800" i="1" dirty="0" err="1" smtClean="0">
                <a:latin typeface="Arial" charset="0"/>
              </a:rPr>
              <a:t>cơ</a:t>
            </a:r>
            <a:r>
              <a:rPr lang="en-US" sz="2800" i="1" dirty="0" smtClean="0">
                <a:latin typeface="Arial" charset="0"/>
              </a:rPr>
              <a:t> </a:t>
            </a:r>
            <a:r>
              <a:rPr lang="en-US" sz="2800" i="1" dirty="0" err="1" smtClean="0">
                <a:latin typeface="Arial" charset="0"/>
              </a:rPr>
              <a:t>sở</a:t>
            </a:r>
            <a:r>
              <a:rPr lang="en-US" sz="2800" i="1" dirty="0" smtClean="0">
                <a:latin typeface="Arial" charset="0"/>
              </a:rPr>
              <a:t>).</a:t>
            </a:r>
            <a:endParaRPr lang="en-US" sz="2800" dirty="0" smtClean="0">
              <a:latin typeface="Arial"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lstStyle/>
          <a:p>
            <a:pPr marL="0" indent="0" algn="ctr">
              <a:buFontTx/>
              <a:buNone/>
            </a:pPr>
            <a:endParaRPr lang="en-US" sz="2800" dirty="0" smtClean="0">
              <a:solidFill>
                <a:srgbClr val="99FF33"/>
              </a:solidFill>
            </a:endParaRPr>
          </a:p>
          <a:p>
            <a:pPr marL="0" indent="0" algn="ctr">
              <a:buFontTx/>
              <a:buNone/>
            </a:pPr>
            <a:r>
              <a:rPr lang="en-US" sz="2800" b="1" dirty="0" smtClean="0"/>
              <a:t>PHẦN THỨ HAI</a:t>
            </a:r>
          </a:p>
          <a:p>
            <a:pPr marL="0" indent="0" algn="ctr">
              <a:lnSpc>
                <a:spcPct val="120000"/>
              </a:lnSpc>
              <a:spcBef>
                <a:spcPts val="2400"/>
              </a:spcBef>
              <a:buFontTx/>
              <a:buNone/>
            </a:pPr>
            <a:r>
              <a:rPr lang="en-US" sz="3000" b="1" dirty="0" err="1" smtClean="0">
                <a:solidFill>
                  <a:srgbClr val="99FF33"/>
                </a:solidFill>
              </a:rPr>
              <a:t>Hướng</a:t>
            </a:r>
            <a:r>
              <a:rPr lang="en-US" sz="3000" b="1" dirty="0" smtClean="0">
                <a:solidFill>
                  <a:srgbClr val="99FF33"/>
                </a:solidFill>
              </a:rPr>
              <a:t> </a:t>
            </a:r>
            <a:r>
              <a:rPr lang="en-US" sz="3000" b="1" dirty="0" err="1" smtClean="0">
                <a:solidFill>
                  <a:srgbClr val="99FF33"/>
                </a:solidFill>
              </a:rPr>
              <a:t>dẫn</a:t>
            </a:r>
            <a:r>
              <a:rPr lang="en-US" sz="3000" b="1" dirty="0" smtClean="0">
                <a:solidFill>
                  <a:srgbClr val="99FF33"/>
                </a:solidFill>
              </a:rPr>
              <a:t> </a:t>
            </a:r>
            <a:r>
              <a:rPr lang="en-US" sz="3000" b="1" dirty="0" err="1" smtClean="0">
                <a:solidFill>
                  <a:srgbClr val="99FF33"/>
                </a:solidFill>
              </a:rPr>
              <a:t>tổ</a:t>
            </a:r>
            <a:r>
              <a:rPr lang="en-US" sz="3000" b="1" dirty="0" smtClean="0">
                <a:solidFill>
                  <a:srgbClr val="99FF33"/>
                </a:solidFill>
              </a:rPr>
              <a:t> </a:t>
            </a:r>
            <a:r>
              <a:rPr lang="en-US" sz="3000" b="1" dirty="0" err="1" smtClean="0">
                <a:solidFill>
                  <a:srgbClr val="99FF33"/>
                </a:solidFill>
              </a:rPr>
              <a:t>chức</a:t>
            </a:r>
            <a:r>
              <a:rPr lang="en-US" sz="3000" b="1" dirty="0" smtClean="0">
                <a:solidFill>
                  <a:srgbClr val="99FF33"/>
                </a:solidFill>
              </a:rPr>
              <a:t> </a:t>
            </a:r>
            <a:r>
              <a:rPr lang="en-US" sz="3000" b="1" dirty="0" err="1" smtClean="0">
                <a:solidFill>
                  <a:srgbClr val="99FF33"/>
                </a:solidFill>
              </a:rPr>
              <a:t>hoạt</a:t>
            </a:r>
            <a:r>
              <a:rPr lang="en-US" sz="3000" b="1" dirty="0" smtClean="0">
                <a:solidFill>
                  <a:srgbClr val="99FF33"/>
                </a:solidFill>
              </a:rPr>
              <a:t> </a:t>
            </a:r>
            <a:r>
              <a:rPr lang="en-US" sz="3000" b="1" dirty="0" err="1" smtClean="0">
                <a:solidFill>
                  <a:srgbClr val="99FF33"/>
                </a:solidFill>
              </a:rPr>
              <a:t>động</a:t>
            </a:r>
            <a:r>
              <a:rPr lang="en-US" sz="3000" b="1" dirty="0" smtClean="0">
                <a:solidFill>
                  <a:srgbClr val="99FF33"/>
                </a:solidFill>
              </a:rPr>
              <a:t> </a:t>
            </a:r>
            <a:r>
              <a:rPr lang="en-US" sz="3000" b="1" dirty="0" err="1" smtClean="0">
                <a:solidFill>
                  <a:srgbClr val="99FF33"/>
                </a:solidFill>
              </a:rPr>
              <a:t>và</a:t>
            </a:r>
            <a:r>
              <a:rPr lang="en-US" sz="3000" b="1" dirty="0" smtClean="0">
                <a:solidFill>
                  <a:srgbClr val="99FF33"/>
                </a:solidFill>
              </a:rPr>
              <a:t> </a:t>
            </a:r>
            <a:br>
              <a:rPr lang="en-US" sz="3000" b="1" dirty="0" smtClean="0">
                <a:solidFill>
                  <a:srgbClr val="99FF33"/>
                </a:solidFill>
              </a:rPr>
            </a:br>
            <a:r>
              <a:rPr lang="en-US" sz="3000" b="1" dirty="0" err="1" smtClean="0">
                <a:solidFill>
                  <a:srgbClr val="99FF33"/>
                </a:solidFill>
              </a:rPr>
              <a:t>bình</a:t>
            </a:r>
            <a:r>
              <a:rPr lang="en-US" sz="3000" b="1" dirty="0" smtClean="0">
                <a:solidFill>
                  <a:srgbClr val="99FF33"/>
                </a:solidFill>
              </a:rPr>
              <a:t> </a:t>
            </a:r>
            <a:r>
              <a:rPr lang="en-US" sz="3000" b="1" dirty="0" err="1" smtClean="0">
                <a:solidFill>
                  <a:srgbClr val="99FF33"/>
                </a:solidFill>
              </a:rPr>
              <a:t>xét</a:t>
            </a:r>
            <a:r>
              <a:rPr lang="en-US" sz="3000" b="1" dirty="0" smtClean="0">
                <a:solidFill>
                  <a:srgbClr val="99FF33"/>
                </a:solidFill>
              </a:rPr>
              <a:t> </a:t>
            </a:r>
            <a:r>
              <a:rPr lang="en-US" sz="3000" b="1" dirty="0" err="1" smtClean="0">
                <a:solidFill>
                  <a:srgbClr val="99FF33"/>
                </a:solidFill>
              </a:rPr>
              <a:t>thi</a:t>
            </a:r>
            <a:r>
              <a:rPr lang="en-US" sz="3000" b="1" dirty="0" smtClean="0">
                <a:solidFill>
                  <a:srgbClr val="99FF33"/>
                </a:solidFill>
              </a:rPr>
              <a:t> </a:t>
            </a:r>
            <a:r>
              <a:rPr lang="en-US" sz="3000" b="1" dirty="0" err="1" smtClean="0">
                <a:solidFill>
                  <a:srgbClr val="99FF33"/>
                </a:solidFill>
              </a:rPr>
              <a:t>đua</a:t>
            </a:r>
            <a:r>
              <a:rPr lang="en-US" sz="3000" b="1" dirty="0" smtClean="0">
                <a:solidFill>
                  <a:srgbClr val="99FF33"/>
                </a:solidFill>
              </a:rPr>
              <a:t> </a:t>
            </a:r>
            <a:r>
              <a:rPr lang="en-US" sz="3000" b="1" dirty="0" err="1" smtClean="0">
                <a:solidFill>
                  <a:srgbClr val="99FF33"/>
                </a:solidFill>
              </a:rPr>
              <a:t>của</a:t>
            </a:r>
            <a:r>
              <a:rPr lang="en-US" sz="3000" b="1" dirty="0" smtClean="0">
                <a:solidFill>
                  <a:srgbClr val="99FF33"/>
                </a:solidFill>
              </a:rPr>
              <a:t> </a:t>
            </a:r>
            <a:r>
              <a:rPr lang="en-US" sz="3000" b="1" dirty="0" err="1" smtClean="0">
                <a:solidFill>
                  <a:srgbClr val="99FF33"/>
                </a:solidFill>
              </a:rPr>
              <a:t>cụm</a:t>
            </a:r>
            <a:r>
              <a:rPr lang="en-US" sz="3000" b="1" dirty="0" smtClean="0">
                <a:solidFill>
                  <a:srgbClr val="99FF33"/>
                </a:solidFill>
              </a:rPr>
              <a:t>, </a:t>
            </a:r>
            <a:r>
              <a:rPr lang="en-US" sz="3000" b="1" dirty="0" err="1" smtClean="0">
                <a:solidFill>
                  <a:srgbClr val="99FF33"/>
                </a:solidFill>
              </a:rPr>
              <a:t>khối</a:t>
            </a:r>
            <a:r>
              <a:rPr lang="en-US" sz="3000" b="1" dirty="0" smtClean="0">
                <a:solidFill>
                  <a:srgbClr val="99FF33"/>
                </a:solidFill>
              </a:rPr>
              <a:t> </a:t>
            </a:r>
            <a:r>
              <a:rPr lang="en-US" sz="3000" b="1" dirty="0" err="1" smtClean="0">
                <a:solidFill>
                  <a:srgbClr val="99FF33"/>
                </a:solidFill>
              </a:rPr>
              <a:t>thi</a:t>
            </a:r>
            <a:r>
              <a:rPr lang="en-US" sz="3000" b="1" dirty="0" smtClean="0">
                <a:solidFill>
                  <a:srgbClr val="99FF33"/>
                </a:solidFill>
              </a:rPr>
              <a:t> </a:t>
            </a:r>
            <a:r>
              <a:rPr lang="en-US" sz="3000" b="1" dirty="0" err="1" smtClean="0">
                <a:solidFill>
                  <a:srgbClr val="99FF33"/>
                </a:solidFill>
              </a:rPr>
              <a:t>đua</a:t>
            </a:r>
            <a:r>
              <a:rPr lang="en-US" sz="3000" b="1" dirty="0" smtClean="0">
                <a:solidFill>
                  <a:srgbClr val="99FF33"/>
                </a:solidFill>
              </a:rPr>
              <a:t> </a:t>
            </a:r>
            <a:r>
              <a:rPr lang="en-US" sz="3000" b="1" dirty="0" err="1" smtClean="0">
                <a:solidFill>
                  <a:srgbClr val="99FF33"/>
                </a:solidFill>
              </a:rPr>
              <a:t>thuộc</a:t>
            </a:r>
            <a:r>
              <a:rPr lang="en-US" sz="3000" b="1" dirty="0" smtClean="0">
                <a:solidFill>
                  <a:srgbClr val="99FF33"/>
                </a:solidFill>
              </a:rPr>
              <a:t> </a:t>
            </a:r>
            <a:r>
              <a:rPr lang="en-US" sz="3000" b="1" dirty="0" err="1" smtClean="0">
                <a:solidFill>
                  <a:srgbClr val="99FF33"/>
                </a:solidFill>
              </a:rPr>
              <a:t>thành</a:t>
            </a:r>
            <a:r>
              <a:rPr lang="en-US" sz="3000" b="1" dirty="0" smtClean="0">
                <a:solidFill>
                  <a:srgbClr val="99FF33"/>
                </a:solidFill>
              </a:rPr>
              <a:t> </a:t>
            </a:r>
            <a:r>
              <a:rPr lang="en-US" sz="3000" b="1" dirty="0" err="1" smtClean="0">
                <a:solidFill>
                  <a:srgbClr val="99FF33"/>
                </a:solidFill>
              </a:rPr>
              <a:t>phố</a:t>
            </a:r>
            <a:endParaRPr lang="en-US" sz="3000" b="1" dirty="0" smtClean="0">
              <a:solidFill>
                <a:srgbClr val="99FF33"/>
              </a:solidFill>
            </a:endParaRPr>
          </a:p>
          <a:p>
            <a:pPr marL="0" indent="0" algn="ctr">
              <a:lnSpc>
                <a:spcPct val="120000"/>
              </a:lnSpc>
              <a:buFontTx/>
              <a:buNone/>
            </a:pPr>
            <a:endParaRPr lang="en-US" sz="2400" dirty="0" smtClean="0">
              <a:solidFill>
                <a:srgbClr val="FFFF00"/>
              </a:solidFill>
            </a:endParaRPr>
          </a:p>
          <a:p>
            <a:pPr marL="0" indent="0" algn="ctr">
              <a:lnSpc>
                <a:spcPct val="120000"/>
              </a:lnSpc>
              <a:buFontTx/>
              <a:buNone/>
            </a:pPr>
            <a:r>
              <a:rPr lang="en-US" sz="2400" dirty="0" smtClean="0">
                <a:solidFill>
                  <a:srgbClr val="FFFF00"/>
                </a:solidFill>
              </a:rPr>
              <a:t>(QĐ </a:t>
            </a:r>
            <a:r>
              <a:rPr lang="en-US" sz="2400" dirty="0" err="1" smtClean="0">
                <a:solidFill>
                  <a:srgbClr val="FFFF00"/>
                </a:solidFill>
              </a:rPr>
              <a:t>số</a:t>
            </a:r>
            <a:r>
              <a:rPr lang="en-US" sz="2400" dirty="0" smtClean="0">
                <a:solidFill>
                  <a:srgbClr val="FFFF00"/>
                </a:solidFill>
              </a:rPr>
              <a:t> 364/QĐ-UBND </a:t>
            </a:r>
            <a:r>
              <a:rPr lang="en-US" sz="2400" dirty="0" err="1" smtClean="0">
                <a:solidFill>
                  <a:srgbClr val="FFFF00"/>
                </a:solidFill>
              </a:rPr>
              <a:t>ngày</a:t>
            </a:r>
            <a:r>
              <a:rPr lang="en-US" sz="2400" dirty="0" smtClean="0">
                <a:solidFill>
                  <a:srgbClr val="FFFF00"/>
                </a:solidFill>
              </a:rPr>
              <a:t> 05/3/2020 </a:t>
            </a:r>
            <a:r>
              <a:rPr lang="en-US" sz="2400" dirty="0" err="1" smtClean="0">
                <a:solidFill>
                  <a:srgbClr val="FFFF00"/>
                </a:solidFill>
              </a:rPr>
              <a:t>của</a:t>
            </a:r>
            <a:r>
              <a:rPr lang="en-US" sz="2400" dirty="0" smtClean="0">
                <a:solidFill>
                  <a:srgbClr val="FFFF00"/>
                </a:solidFill>
              </a:rPr>
              <a:t> </a:t>
            </a:r>
            <a:r>
              <a:rPr lang="en-US" sz="2400" dirty="0" smtClean="0">
                <a:solidFill>
                  <a:srgbClr val="FFFF00"/>
                </a:solidFill>
              </a:rPr>
              <a:t>UBNDTP, HD </a:t>
            </a:r>
            <a:r>
              <a:rPr lang="en-US" sz="2400" dirty="0" err="1" smtClean="0">
                <a:solidFill>
                  <a:srgbClr val="FFFF00"/>
                </a:solidFill>
              </a:rPr>
              <a:t>số</a:t>
            </a:r>
            <a:r>
              <a:rPr lang="en-US" sz="2400" dirty="0" smtClean="0">
                <a:solidFill>
                  <a:srgbClr val="FFFF00"/>
                </a:solidFill>
              </a:rPr>
              <a:t> </a:t>
            </a:r>
            <a:r>
              <a:rPr lang="en-US" sz="2400" dirty="0" smtClean="0">
                <a:solidFill>
                  <a:srgbClr val="FFFF00"/>
                </a:solidFill>
              </a:rPr>
              <a:t>1960/HD-UBND </a:t>
            </a:r>
            <a:r>
              <a:rPr lang="en-US" sz="2400" dirty="0" err="1" smtClean="0">
                <a:solidFill>
                  <a:srgbClr val="FFFF00"/>
                </a:solidFill>
              </a:rPr>
              <a:t>ngày</a:t>
            </a:r>
            <a:r>
              <a:rPr lang="en-US" sz="2400" dirty="0" smtClean="0">
                <a:solidFill>
                  <a:srgbClr val="FFFF00"/>
                </a:solidFill>
              </a:rPr>
              <a:t> 29/5/2020 </a:t>
            </a:r>
            <a:r>
              <a:rPr lang="en-US" sz="2400" dirty="0" err="1" smtClean="0">
                <a:solidFill>
                  <a:srgbClr val="FFFF00"/>
                </a:solidFill>
              </a:rPr>
              <a:t>của</a:t>
            </a:r>
            <a:r>
              <a:rPr lang="en-US" sz="2400" dirty="0" smtClean="0">
                <a:solidFill>
                  <a:srgbClr val="FFFF00"/>
                </a:solidFill>
              </a:rPr>
              <a:t> </a:t>
            </a:r>
            <a:r>
              <a:rPr lang="en-US" sz="2400" dirty="0" smtClean="0">
                <a:solidFill>
                  <a:srgbClr val="FFFF00"/>
                </a:solidFill>
              </a:rPr>
              <a:t>UBNDTP)</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12192" y="0"/>
            <a:ext cx="9144000" cy="152400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a:noFill/>
          </a:ln>
          <a:effectLst/>
          <a:extLst/>
        </p:spPr>
        <p:txBody>
          <a:bodyPr wrap="none" anchor="ctr"/>
          <a:lstStyle>
            <a:lvl1pPr eaLnBrk="0" hangingPunct="0">
              <a:defRPr>
                <a:solidFill>
                  <a:schemeClr val="tx1"/>
                </a:solidFill>
                <a:latin typeface="Arial" pitchFamily="34" charset="0"/>
                <a:ea typeface="MS PGothic" pitchFamily="34" charset="-128"/>
              </a:defRPr>
            </a:lvl1pPr>
            <a:lvl2pPr marL="742950" indent="-285750" eaLnBrk="0" hangingPunct="0">
              <a:defRPr>
                <a:solidFill>
                  <a:schemeClr val="tx1"/>
                </a:solidFill>
                <a:latin typeface="Arial" pitchFamily="34" charset="0"/>
                <a:ea typeface="MS PGothic" pitchFamily="34" charset="-128"/>
              </a:defRPr>
            </a:lvl2pPr>
            <a:lvl3pPr marL="1143000" indent="-228600" eaLnBrk="0" hangingPunct="0">
              <a:defRPr>
                <a:solidFill>
                  <a:schemeClr val="tx1"/>
                </a:solidFill>
                <a:latin typeface="Arial" pitchFamily="34" charset="0"/>
                <a:ea typeface="MS PGothic" pitchFamily="34" charset="-128"/>
              </a:defRPr>
            </a:lvl3pPr>
            <a:lvl4pPr marL="1600200" indent="-228600" eaLnBrk="0" hangingPunct="0">
              <a:defRPr>
                <a:solidFill>
                  <a:schemeClr val="tx1"/>
                </a:solidFill>
                <a:latin typeface="Arial" pitchFamily="34" charset="0"/>
                <a:ea typeface="MS PGothic" pitchFamily="34" charset="-128"/>
              </a:defRPr>
            </a:lvl4pPr>
            <a:lvl5pPr marL="2057400" indent="-228600" eaLnBrk="0" hangingPunct="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ctr" eaLnBrk="1" hangingPunct="1">
              <a:defRPr/>
            </a:pPr>
            <a:r>
              <a:rPr lang="en-US" sz="3200" b="1" dirty="0" smtClean="0">
                <a:solidFill>
                  <a:srgbClr val="FF0000"/>
                </a:solidFill>
                <a:latin typeface="Times" pitchFamily="18" charset="0"/>
                <a:cs typeface="Times" pitchFamily="18" charset="0"/>
              </a:rPr>
              <a:t>1. T</a:t>
            </a:r>
            <a:r>
              <a:rPr lang="vi-VN" sz="3200" b="1" dirty="0" smtClean="0">
                <a:solidFill>
                  <a:srgbClr val="FF0000"/>
                </a:solidFill>
                <a:latin typeface="Times" pitchFamily="18" charset="0"/>
                <a:cs typeface="Times" pitchFamily="18" charset="0"/>
              </a:rPr>
              <a:t>ổ chức hoạt động Cụm, Khối</a:t>
            </a:r>
            <a:r>
              <a:rPr lang="en-US" sz="3200" b="1" dirty="0" smtClean="0">
                <a:solidFill>
                  <a:srgbClr val="FF0000"/>
                </a:solidFill>
                <a:latin typeface="Times" pitchFamily="18" charset="0"/>
                <a:cs typeface="Times" pitchFamily="18" charset="0"/>
              </a:rPr>
              <a:t> </a:t>
            </a:r>
            <a:r>
              <a:rPr lang="en-US" sz="3200" b="1" dirty="0" err="1" smtClean="0">
                <a:solidFill>
                  <a:srgbClr val="FF0000"/>
                </a:solidFill>
                <a:latin typeface="Times" pitchFamily="18" charset="0"/>
                <a:cs typeface="Times" pitchFamily="18" charset="0"/>
              </a:rPr>
              <a:t>thi</a:t>
            </a:r>
            <a:r>
              <a:rPr lang="en-US" sz="3200" b="1" dirty="0" smtClean="0">
                <a:solidFill>
                  <a:srgbClr val="FF0000"/>
                </a:solidFill>
                <a:latin typeface="Times" pitchFamily="18" charset="0"/>
                <a:cs typeface="Times" pitchFamily="18" charset="0"/>
              </a:rPr>
              <a:t> </a:t>
            </a:r>
            <a:r>
              <a:rPr lang="en-US" sz="3200" b="1" dirty="0" err="1" smtClean="0">
                <a:solidFill>
                  <a:srgbClr val="FF0000"/>
                </a:solidFill>
                <a:latin typeface="Times" pitchFamily="18" charset="0"/>
                <a:cs typeface="Times" pitchFamily="18" charset="0"/>
              </a:rPr>
              <a:t>đua</a:t>
            </a:r>
            <a:r>
              <a:rPr lang="vi-VN" sz="3200" b="1" dirty="0" smtClean="0">
                <a:solidFill>
                  <a:srgbClr val="FF0000"/>
                </a:solidFill>
                <a:latin typeface="Times" pitchFamily="18" charset="0"/>
                <a:cs typeface="Times" pitchFamily="18" charset="0"/>
              </a:rPr>
              <a:t> </a:t>
            </a:r>
          </a:p>
        </p:txBody>
      </p:sp>
      <p:sp>
        <p:nvSpPr>
          <p:cNvPr id="14" name="Flowchart: Decision 5"/>
          <p:cNvSpPr>
            <a:spLocks noChangeArrowheads="1"/>
          </p:cNvSpPr>
          <p:nvPr/>
        </p:nvSpPr>
        <p:spPr bwMode="auto">
          <a:xfrm>
            <a:off x="152400" y="1905000"/>
            <a:ext cx="914400" cy="612775"/>
          </a:xfrm>
          <a:prstGeom prst="flowChartDecision">
            <a:avLst/>
          </a:prstGeom>
          <a:gradFill rotWithShape="1">
            <a:gsLst>
              <a:gs pos="0">
                <a:srgbClr val="8686FF"/>
              </a:gs>
              <a:gs pos="50000">
                <a:srgbClr val="B6B6FF"/>
              </a:gs>
              <a:gs pos="100000">
                <a:srgbClr val="DBDBFF"/>
              </a:gs>
            </a:gsLst>
            <a:lin ang="5400000" scaled="1"/>
          </a:gradFill>
          <a:ln w="9525">
            <a:solidFill>
              <a:srgbClr val="000000"/>
            </a:solidFill>
            <a:miter lim="800000"/>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algn="ctr" eaLnBrk="1" hangingPunct="1">
              <a:spcBef>
                <a:spcPct val="0"/>
              </a:spcBef>
              <a:buFontTx/>
              <a:buNone/>
            </a:pPr>
            <a:endParaRPr lang="en-US" altLang="en-US" sz="1800">
              <a:solidFill>
                <a:schemeClr val="tx1"/>
              </a:solidFill>
            </a:endParaRPr>
          </a:p>
        </p:txBody>
      </p:sp>
      <p:sp>
        <p:nvSpPr>
          <p:cNvPr id="15" name="Flowchart: Decision 14"/>
          <p:cNvSpPr/>
          <p:nvPr/>
        </p:nvSpPr>
        <p:spPr bwMode="auto">
          <a:xfrm>
            <a:off x="152400" y="3048000"/>
            <a:ext cx="914400" cy="612775"/>
          </a:xfrm>
          <a:prstGeom prst="flowChartDecision">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5400000" scaled="1"/>
            <a:tileRect/>
          </a:gradFill>
          <a:ln>
            <a:solidFill>
              <a:srgbClr val="000099"/>
            </a:solidFill>
          </a:ln>
          <a:effectLst/>
          <a:extLst/>
        </p:spPr>
        <p:txBody>
          <a:bodyPr wrap="none" anchor="ctr"/>
          <a:lstStyle/>
          <a:p>
            <a:pPr algn="ctr">
              <a:defRPr/>
            </a:pPr>
            <a:endParaRPr lang="en-US" b="1">
              <a:ea typeface="ＭＳ Ｐゴシック" pitchFamily="34" charset="-128"/>
            </a:endParaRPr>
          </a:p>
        </p:txBody>
      </p:sp>
      <p:sp>
        <p:nvSpPr>
          <p:cNvPr id="16" name="Flowchart: Decision 7"/>
          <p:cNvSpPr>
            <a:spLocks noChangeArrowheads="1"/>
          </p:cNvSpPr>
          <p:nvPr/>
        </p:nvSpPr>
        <p:spPr bwMode="auto">
          <a:xfrm>
            <a:off x="152400" y="4003675"/>
            <a:ext cx="914400" cy="612775"/>
          </a:xfrm>
          <a:prstGeom prst="flowChartDecision">
            <a:avLst/>
          </a:prstGeom>
          <a:gradFill rotWithShape="1">
            <a:gsLst>
              <a:gs pos="0">
                <a:srgbClr val="FFE980"/>
              </a:gs>
              <a:gs pos="50000">
                <a:srgbClr val="FFEFB3"/>
              </a:gs>
              <a:gs pos="100000">
                <a:srgbClr val="FFF6DA"/>
              </a:gs>
            </a:gsLst>
            <a:lin ang="5400000" scaled="1"/>
          </a:gradFill>
          <a:ln w="9525">
            <a:solidFill>
              <a:srgbClr val="000000"/>
            </a:solidFill>
            <a:miter lim="800000"/>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algn="ctr" eaLnBrk="1" hangingPunct="1">
              <a:spcBef>
                <a:spcPct val="0"/>
              </a:spcBef>
              <a:buFontTx/>
              <a:buNone/>
            </a:pPr>
            <a:endParaRPr lang="en-US" altLang="en-US" sz="1800">
              <a:solidFill>
                <a:schemeClr val="tx1"/>
              </a:solidFill>
            </a:endParaRPr>
          </a:p>
        </p:txBody>
      </p:sp>
      <p:sp>
        <p:nvSpPr>
          <p:cNvPr id="17" name="Flowchart: Decision 8"/>
          <p:cNvSpPr>
            <a:spLocks noChangeArrowheads="1"/>
          </p:cNvSpPr>
          <p:nvPr/>
        </p:nvSpPr>
        <p:spPr bwMode="auto">
          <a:xfrm>
            <a:off x="228600" y="4818063"/>
            <a:ext cx="914400" cy="611187"/>
          </a:xfrm>
          <a:prstGeom prst="flowChartDecision">
            <a:avLst/>
          </a:prstGeom>
          <a:gradFill rotWithShape="1">
            <a:gsLst>
              <a:gs pos="0">
                <a:srgbClr val="98CEAC"/>
              </a:gs>
              <a:gs pos="50000">
                <a:srgbClr val="C1DFCC"/>
              </a:gs>
              <a:gs pos="100000">
                <a:srgbClr val="E1EFE6"/>
              </a:gs>
            </a:gsLst>
            <a:lin ang="13500000" scaled="1"/>
          </a:gradFill>
          <a:ln w="9525">
            <a:solidFill>
              <a:srgbClr val="000000"/>
            </a:solidFill>
            <a:miter lim="800000"/>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algn="ctr" eaLnBrk="1" hangingPunct="1">
              <a:spcBef>
                <a:spcPct val="0"/>
              </a:spcBef>
              <a:buFontTx/>
              <a:buNone/>
            </a:pPr>
            <a:endParaRPr lang="en-US" altLang="en-US" sz="1800">
              <a:solidFill>
                <a:schemeClr val="tx1"/>
              </a:solidFill>
            </a:endParaRPr>
          </a:p>
        </p:txBody>
      </p:sp>
      <p:sp>
        <p:nvSpPr>
          <p:cNvPr id="18" name="Rectangle 9"/>
          <p:cNvSpPr>
            <a:spLocks noChangeArrowheads="1"/>
          </p:cNvSpPr>
          <p:nvPr/>
        </p:nvSpPr>
        <p:spPr bwMode="auto">
          <a:xfrm>
            <a:off x="1066800" y="1828800"/>
            <a:ext cx="6248400" cy="688975"/>
          </a:xfrm>
          <a:prstGeom prst="rect">
            <a:avLst/>
          </a:prstGeom>
          <a:gradFill rotWithShape="1">
            <a:gsLst>
              <a:gs pos="0">
                <a:srgbClr val="8686FF"/>
              </a:gs>
              <a:gs pos="50000">
                <a:srgbClr val="B6B6FF"/>
              </a:gs>
              <a:gs pos="100000">
                <a:srgbClr val="DBDBFF"/>
              </a:gs>
            </a:gsLst>
            <a:lin ang="16200000" scaled="1"/>
          </a:gradFill>
          <a:ln w="9525">
            <a:solidFill>
              <a:srgbClr val="000000"/>
            </a:solidFill>
            <a:miter lim="800000"/>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algn="just" eaLnBrk="1" hangingPunct="1">
              <a:spcBef>
                <a:spcPct val="0"/>
              </a:spcBef>
              <a:buFontTx/>
              <a:buNone/>
            </a:pPr>
            <a:r>
              <a:rPr lang="vi-VN" altLang="en-US" sz="2800" i="1">
                <a:solidFill>
                  <a:srgbClr val="002060"/>
                </a:solidFill>
                <a:latin typeface="Times" pitchFamily="18" charset="0"/>
                <a:cs typeface="Times" pitchFamily="18" charset="0"/>
              </a:rPr>
              <a:t>Hội nghị ký kết giao ước thi đua</a:t>
            </a:r>
            <a:r>
              <a:rPr lang="en-US" altLang="en-US" sz="2800" i="1">
                <a:solidFill>
                  <a:srgbClr val="002060"/>
                </a:solidFill>
                <a:latin typeface="Times" pitchFamily="18" charset="0"/>
                <a:cs typeface="Times" pitchFamily="18" charset="0"/>
              </a:rPr>
              <a:t>*</a:t>
            </a:r>
          </a:p>
        </p:txBody>
      </p:sp>
      <p:sp>
        <p:nvSpPr>
          <p:cNvPr id="19" name="Rectangle 18"/>
          <p:cNvSpPr/>
          <p:nvPr/>
        </p:nvSpPr>
        <p:spPr bwMode="auto">
          <a:xfrm>
            <a:off x="1066800" y="3048000"/>
            <a:ext cx="6248400" cy="612775"/>
          </a:xfrm>
          <a:prstGeom prst="rect">
            <a:avLst/>
          </a:prstGeom>
          <a:solidFill>
            <a:schemeClr val="accent1">
              <a:lumMod val="20000"/>
              <a:lumOff val="80000"/>
            </a:schemeClr>
          </a:solidFill>
          <a:ln>
            <a:solidFill>
              <a:srgbClr val="000099"/>
            </a:solidFill>
          </a:ln>
          <a:effectLst/>
          <a:extLst/>
        </p:spPr>
        <p:txBody>
          <a:bodyPr wrap="none" anchor="ctr"/>
          <a:lstStyle/>
          <a:p>
            <a:pPr algn="just">
              <a:defRPr/>
            </a:pPr>
            <a:r>
              <a:rPr lang="vi-VN" sz="2800" b="1" i="1" dirty="0">
                <a:solidFill>
                  <a:srgbClr val="002060"/>
                </a:solidFill>
                <a:latin typeface="Times New Roman" pitchFamily="18" charset="0"/>
                <a:cs typeface="Times New Roman" pitchFamily="18" charset="0"/>
              </a:rPr>
              <a:t>Hội nghị sơ kết 6 tháng đầu năm</a:t>
            </a:r>
            <a:endParaRPr lang="en-US" sz="2800" b="1" i="1" dirty="0">
              <a:solidFill>
                <a:srgbClr val="002060"/>
              </a:solidFill>
              <a:latin typeface="Times New Roman" pitchFamily="18" charset="0"/>
              <a:cs typeface="Times New Roman" pitchFamily="18" charset="0"/>
            </a:endParaRPr>
          </a:p>
        </p:txBody>
      </p:sp>
      <p:sp>
        <p:nvSpPr>
          <p:cNvPr id="20" name="Rectangle 11"/>
          <p:cNvSpPr>
            <a:spLocks noChangeArrowheads="1"/>
          </p:cNvSpPr>
          <p:nvPr/>
        </p:nvSpPr>
        <p:spPr bwMode="auto">
          <a:xfrm>
            <a:off x="1066800" y="4003675"/>
            <a:ext cx="7162800" cy="612775"/>
          </a:xfrm>
          <a:prstGeom prst="rect">
            <a:avLst/>
          </a:prstGeom>
          <a:gradFill rotWithShape="1">
            <a:gsLst>
              <a:gs pos="0">
                <a:srgbClr val="FFFF80"/>
              </a:gs>
              <a:gs pos="50000">
                <a:srgbClr val="FFFFB3"/>
              </a:gs>
              <a:gs pos="100000">
                <a:srgbClr val="FFFFDA"/>
              </a:gs>
            </a:gsLst>
            <a:lin ang="10800000" scaled="1"/>
          </a:gradFill>
          <a:ln w="9525">
            <a:solidFill>
              <a:srgbClr val="000000"/>
            </a:solidFill>
            <a:miter lim="800000"/>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eaLnBrk="1" hangingPunct="1">
              <a:spcBef>
                <a:spcPct val="0"/>
              </a:spcBef>
              <a:buFontTx/>
              <a:buNone/>
            </a:pPr>
            <a:r>
              <a:rPr lang="vi-VN" altLang="en-US" sz="2800" i="1">
                <a:solidFill>
                  <a:srgbClr val="002060"/>
                </a:solidFill>
                <a:latin typeface="Times" pitchFamily="18" charset="0"/>
                <a:cs typeface="Times" pitchFamily="18" charset="0"/>
              </a:rPr>
              <a:t>Hội nghị tổng kết</a:t>
            </a:r>
            <a:r>
              <a:rPr lang="en-US" altLang="en-US" sz="2800" i="1">
                <a:solidFill>
                  <a:srgbClr val="002060"/>
                </a:solidFill>
                <a:latin typeface="Times" pitchFamily="18" charset="0"/>
                <a:cs typeface="Times" pitchFamily="18" charset="0"/>
              </a:rPr>
              <a:t> và bình xét thi đua</a:t>
            </a:r>
          </a:p>
        </p:txBody>
      </p:sp>
      <p:sp>
        <p:nvSpPr>
          <p:cNvPr id="21" name="Rectangle 12"/>
          <p:cNvSpPr>
            <a:spLocks noChangeArrowheads="1"/>
          </p:cNvSpPr>
          <p:nvPr/>
        </p:nvSpPr>
        <p:spPr bwMode="auto">
          <a:xfrm>
            <a:off x="1155700" y="4876800"/>
            <a:ext cx="8001000" cy="762000"/>
          </a:xfrm>
          <a:prstGeom prst="rect">
            <a:avLst/>
          </a:prstGeom>
          <a:gradFill rotWithShape="1">
            <a:gsLst>
              <a:gs pos="0">
                <a:srgbClr val="8FDEA0"/>
              </a:gs>
              <a:gs pos="50000">
                <a:srgbClr val="BCE9C5"/>
              </a:gs>
              <a:gs pos="100000">
                <a:srgbClr val="DFF3E3"/>
              </a:gs>
            </a:gsLst>
            <a:lin ang="13500000" scaled="1"/>
          </a:gradFill>
          <a:ln w="9525">
            <a:solidFill>
              <a:srgbClr val="000000"/>
            </a:solidFill>
            <a:miter lim="800000"/>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eaLnBrk="1" hangingPunct="1">
              <a:spcBef>
                <a:spcPct val="0"/>
              </a:spcBef>
              <a:buFontTx/>
              <a:buNone/>
            </a:pPr>
            <a:r>
              <a:rPr lang="vi-VN" altLang="en-US" sz="2800" i="1">
                <a:solidFill>
                  <a:srgbClr val="002060"/>
                </a:solidFill>
                <a:latin typeface="Times" pitchFamily="18" charset="0"/>
                <a:cs typeface="Times" pitchFamily="18" charset="0"/>
              </a:rPr>
              <a:t>Sinh hoạt chuyên đề: ít nhất 2 chuyên đề trong năm</a:t>
            </a:r>
            <a:r>
              <a:rPr lang="en-US" altLang="en-US" sz="2800" i="1">
                <a:solidFill>
                  <a:srgbClr val="002060"/>
                </a:solidFill>
                <a:latin typeface="Times" pitchFamily="18" charset="0"/>
                <a:cs typeface="Times" pitchFamily="18" charset="0"/>
              </a:rPr>
              <a:t>*</a:t>
            </a:r>
            <a:endParaRPr lang="en-US" altLang="en-US" sz="2800" i="1">
              <a:solidFill>
                <a:schemeClr val="tx1"/>
              </a:solidFill>
              <a:cs typeface="Times" pitchFamily="18" charset="0"/>
            </a:endParaRPr>
          </a:p>
        </p:txBody>
      </p:sp>
    </p:spTree>
    <p:extLst>
      <p:ext uri="{BB962C8B-B14F-4D97-AF65-F5344CB8AC3E}">
        <p14:creationId xmlns:p14="http://schemas.microsoft.com/office/powerpoint/2010/main" val="11476526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3"/>
          <p:cNvSpPr>
            <a:spLocks noChangeArrowheads="1"/>
          </p:cNvSpPr>
          <p:nvPr/>
        </p:nvSpPr>
        <p:spPr bwMode="auto">
          <a:xfrm>
            <a:off x="2514600" y="0"/>
            <a:ext cx="4572000" cy="1066800"/>
          </a:xfrm>
          <a:prstGeom prst="roundRect">
            <a:avLst>
              <a:gd name="adj" fmla="val 16667"/>
            </a:avLst>
          </a:prstGeom>
          <a:gradFill rotWithShape="1">
            <a:gsLst>
              <a:gs pos="0">
                <a:srgbClr val="88FFFF"/>
              </a:gs>
              <a:gs pos="50000">
                <a:srgbClr val="B8FEFF"/>
              </a:gs>
              <a:gs pos="100000">
                <a:srgbClr val="DCFEFF"/>
              </a:gs>
            </a:gsLst>
            <a:lin ang="8100000" scaled="1"/>
          </a:gradFill>
          <a:ln w="38100">
            <a:solidFill>
              <a:srgbClr val="000099"/>
            </a:solidFill>
            <a:round/>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algn="ctr" eaLnBrk="1" hangingPunct="1">
              <a:spcBef>
                <a:spcPct val="0"/>
              </a:spcBef>
              <a:buFontTx/>
              <a:buNone/>
            </a:pPr>
            <a:r>
              <a:rPr lang="en-US" altLang="en-US">
                <a:solidFill>
                  <a:srgbClr val="FF0000"/>
                </a:solidFill>
                <a:latin typeface="Times New Roman" pitchFamily="18" charset="0"/>
                <a:cs typeface="Times New Roman" pitchFamily="18" charset="0"/>
              </a:rPr>
              <a:t>2. </a:t>
            </a:r>
            <a:r>
              <a:rPr lang="vi-VN" altLang="en-US">
                <a:solidFill>
                  <a:srgbClr val="FF0000"/>
                </a:solidFill>
                <a:latin typeface="Times New Roman" pitchFamily="18" charset="0"/>
                <a:cs typeface="Times New Roman" pitchFamily="18" charset="0"/>
              </a:rPr>
              <a:t>Bình xét thi đua</a:t>
            </a:r>
            <a:r>
              <a:rPr lang="en-US" altLang="en-US">
                <a:solidFill>
                  <a:srgbClr val="FF0000"/>
                </a:solidFill>
                <a:latin typeface="Times New Roman" pitchFamily="18" charset="0"/>
                <a:cs typeface="Times New Roman" pitchFamily="18" charset="0"/>
              </a:rPr>
              <a:t>:</a:t>
            </a:r>
          </a:p>
        </p:txBody>
      </p:sp>
      <p:sp>
        <p:nvSpPr>
          <p:cNvPr id="6" name="Rounded Rectangle 4"/>
          <p:cNvSpPr>
            <a:spLocks noChangeArrowheads="1"/>
          </p:cNvSpPr>
          <p:nvPr/>
        </p:nvSpPr>
        <p:spPr bwMode="auto">
          <a:xfrm>
            <a:off x="762000" y="1447800"/>
            <a:ext cx="8077200" cy="762000"/>
          </a:xfrm>
          <a:prstGeom prst="roundRect">
            <a:avLst>
              <a:gd name="adj" fmla="val 16667"/>
            </a:avLst>
          </a:prstGeom>
          <a:gradFill rotWithShape="1">
            <a:gsLst>
              <a:gs pos="0">
                <a:srgbClr val="88FFFF"/>
              </a:gs>
              <a:gs pos="50000">
                <a:srgbClr val="B8FEFF"/>
              </a:gs>
              <a:gs pos="100000">
                <a:srgbClr val="DCFEFF"/>
              </a:gs>
            </a:gsLst>
            <a:lin ang="5400000" scaled="1"/>
          </a:gradFill>
          <a:ln w="38100">
            <a:solidFill>
              <a:srgbClr val="000099"/>
            </a:solidFill>
            <a:round/>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algn="just" eaLnBrk="1" hangingPunct="1">
              <a:spcBef>
                <a:spcPct val="0"/>
              </a:spcBef>
              <a:buFontTx/>
              <a:buNone/>
            </a:pPr>
            <a:r>
              <a:rPr lang="en-US" altLang="en-US" sz="2400">
                <a:solidFill>
                  <a:srgbClr val="FF0000"/>
                </a:solidFill>
                <a:latin typeface="Times New Roman" pitchFamily="18" charset="0"/>
                <a:cs typeface="Times New Roman" pitchFamily="18" charset="0"/>
              </a:rPr>
              <a:t>2.1. </a:t>
            </a:r>
            <a:r>
              <a:rPr lang="vi-VN" altLang="en-US" sz="2400">
                <a:solidFill>
                  <a:srgbClr val="FF0000"/>
                </a:solidFill>
                <a:latin typeface="Times New Roman" pitchFamily="18" charset="0"/>
                <a:cs typeface="Times New Roman" pitchFamily="18" charset="0"/>
              </a:rPr>
              <a:t>Đối với cụm, khối </a:t>
            </a:r>
            <a:r>
              <a:rPr lang="en-US" altLang="en-US" sz="2400">
                <a:solidFill>
                  <a:srgbClr val="FF0000"/>
                </a:solidFill>
                <a:latin typeface="Times New Roman" pitchFamily="18" charset="0"/>
                <a:cs typeface="Times New Roman" pitchFamily="18" charset="0"/>
              </a:rPr>
              <a:t>thi đua cấp T</a:t>
            </a:r>
            <a:r>
              <a:rPr lang="vi-VN" altLang="en-US" sz="2400">
                <a:solidFill>
                  <a:srgbClr val="FF0000"/>
                </a:solidFill>
                <a:latin typeface="Times New Roman" pitchFamily="18" charset="0"/>
                <a:cs typeface="Times New Roman" pitchFamily="18" charset="0"/>
              </a:rPr>
              <a:t>hành phố:</a:t>
            </a:r>
          </a:p>
        </p:txBody>
      </p:sp>
      <p:sp>
        <p:nvSpPr>
          <p:cNvPr id="7" name="Rounded Rectangle 5"/>
          <p:cNvSpPr>
            <a:spLocks noChangeArrowheads="1"/>
          </p:cNvSpPr>
          <p:nvPr/>
        </p:nvSpPr>
        <p:spPr bwMode="auto">
          <a:xfrm>
            <a:off x="112713" y="2819400"/>
            <a:ext cx="4267200" cy="3810000"/>
          </a:xfrm>
          <a:prstGeom prst="roundRect">
            <a:avLst>
              <a:gd name="adj" fmla="val 16667"/>
            </a:avLst>
          </a:prstGeom>
          <a:gradFill rotWithShape="1">
            <a:gsLst>
              <a:gs pos="0">
                <a:srgbClr val="88FFFF"/>
              </a:gs>
              <a:gs pos="50000">
                <a:srgbClr val="B8FEFF"/>
              </a:gs>
              <a:gs pos="100000">
                <a:srgbClr val="DCFEFF"/>
              </a:gs>
            </a:gsLst>
            <a:lin ang="5400000" scaled="1"/>
          </a:gradFill>
          <a:ln w="38100" algn="ctr">
            <a:solidFill>
              <a:schemeClr val="tx1"/>
            </a:solidFill>
            <a:round/>
            <a:headEnd/>
            <a:tailEnd/>
          </a:ln>
        </p:spPr>
        <p:txBody>
          <a:bodyPr wrap="none" anchor="ctr"/>
          <a:lstStyle>
            <a:lvl1pPr eaLnBrk="0" hangingPunct="0">
              <a:spcBef>
                <a:spcPct val="20000"/>
              </a:spcBef>
              <a:buChar char="•"/>
              <a:defRPr sz="3200" b="1">
                <a:solidFill>
                  <a:schemeClr val="accent1"/>
                </a:solidFill>
                <a:latin typeface="Arial" charset="0"/>
                <a:ea typeface="MS PGothic" pitchFamily="34" charset="-128"/>
              </a:defRPr>
            </a:lvl1pPr>
            <a:lvl2pPr marL="742950" indent="-285750" eaLnBrk="0" hangingPunct="0">
              <a:spcBef>
                <a:spcPct val="20000"/>
              </a:spcBef>
              <a:buChar char="–"/>
              <a:defRPr sz="2800">
                <a:solidFill>
                  <a:schemeClr val="tx2"/>
                </a:solidFill>
                <a:latin typeface="Arial" charset="0"/>
                <a:ea typeface="MS PGothic" pitchFamily="34" charset="-128"/>
              </a:defRPr>
            </a:lvl2pPr>
            <a:lvl3pPr marL="1143000" indent="-228600" eaLnBrk="0" hangingPunct="0">
              <a:spcBef>
                <a:spcPct val="20000"/>
              </a:spcBef>
              <a:buChar char="•"/>
              <a:defRPr sz="2400">
                <a:solidFill>
                  <a:schemeClr val="tx2"/>
                </a:solidFill>
                <a:latin typeface="Arial" charset="0"/>
                <a:ea typeface="MS PGothic" pitchFamily="34" charset="-128"/>
              </a:defRPr>
            </a:lvl3pPr>
            <a:lvl4pPr marL="1600200" indent="-228600" eaLnBrk="0" hangingPunct="0">
              <a:spcBef>
                <a:spcPct val="20000"/>
              </a:spcBef>
              <a:buChar char="–"/>
              <a:defRPr sz="2000">
                <a:solidFill>
                  <a:schemeClr val="tx2"/>
                </a:solidFill>
                <a:latin typeface="Arial" charset="0"/>
                <a:ea typeface="MS PGothic" pitchFamily="34" charset="-128"/>
              </a:defRPr>
            </a:lvl4pPr>
            <a:lvl5pPr marL="2057400" indent="-228600" eaLnBrk="0" hangingPunct="0">
              <a:spcBef>
                <a:spcPct val="20000"/>
              </a:spcBef>
              <a:buChar char="»"/>
              <a:defRPr sz="2000">
                <a:solidFill>
                  <a:schemeClr val="tx2"/>
                </a:solidFill>
                <a:latin typeface="Arial" charset="0"/>
                <a:ea typeface="MS PGothic" pitchFamily="34" charset="-128"/>
              </a:defRPr>
            </a:lvl5pPr>
            <a:lvl6pPr marL="2514600" indent="-228600" eaLnBrk="0" fontAlgn="base" hangingPunct="0">
              <a:spcBef>
                <a:spcPct val="20000"/>
              </a:spcBef>
              <a:spcAft>
                <a:spcPct val="0"/>
              </a:spcAft>
              <a:buChar char="»"/>
              <a:defRPr sz="2000">
                <a:solidFill>
                  <a:schemeClr val="tx2"/>
                </a:solidFill>
                <a:latin typeface="Arial" charset="0"/>
                <a:ea typeface="MS PGothic" pitchFamily="34" charset="-128"/>
              </a:defRPr>
            </a:lvl6pPr>
            <a:lvl7pPr marL="2971800" indent="-228600" eaLnBrk="0" fontAlgn="base" hangingPunct="0">
              <a:spcBef>
                <a:spcPct val="20000"/>
              </a:spcBef>
              <a:spcAft>
                <a:spcPct val="0"/>
              </a:spcAft>
              <a:buChar char="»"/>
              <a:defRPr sz="2000">
                <a:solidFill>
                  <a:schemeClr val="tx2"/>
                </a:solidFill>
                <a:latin typeface="Arial" charset="0"/>
                <a:ea typeface="MS PGothic" pitchFamily="34" charset="-128"/>
              </a:defRPr>
            </a:lvl7pPr>
            <a:lvl8pPr marL="3429000" indent="-228600" eaLnBrk="0" fontAlgn="base" hangingPunct="0">
              <a:spcBef>
                <a:spcPct val="20000"/>
              </a:spcBef>
              <a:spcAft>
                <a:spcPct val="0"/>
              </a:spcAft>
              <a:buChar char="»"/>
              <a:defRPr sz="2000">
                <a:solidFill>
                  <a:schemeClr val="tx2"/>
                </a:solidFill>
                <a:latin typeface="Arial" charset="0"/>
                <a:ea typeface="MS PGothic" pitchFamily="34" charset="-128"/>
              </a:defRPr>
            </a:lvl8pPr>
            <a:lvl9pPr marL="3886200" indent="-228600" eaLnBrk="0" fontAlgn="base" hangingPunct="0">
              <a:spcBef>
                <a:spcPct val="20000"/>
              </a:spcBef>
              <a:spcAft>
                <a:spcPct val="0"/>
              </a:spcAft>
              <a:buChar char="»"/>
              <a:defRPr sz="2000">
                <a:solidFill>
                  <a:schemeClr val="tx2"/>
                </a:solidFill>
                <a:latin typeface="Arial" charset="0"/>
                <a:ea typeface="MS PGothic" pitchFamily="34" charset="-128"/>
              </a:defRPr>
            </a:lvl9pPr>
          </a:lstStyle>
          <a:p>
            <a:pPr algn="just" eaLnBrk="1" hangingPunct="1">
              <a:spcBef>
                <a:spcPct val="0"/>
              </a:spcBef>
              <a:buFontTx/>
              <a:buNone/>
            </a:pPr>
            <a:r>
              <a:rPr lang="vi-VN" altLang="en-US" sz="2400" i="1" dirty="0">
                <a:solidFill>
                  <a:srgbClr val="002060"/>
                </a:solidFill>
                <a:latin typeface="Times New Roman" pitchFamily="18" charset="0"/>
                <a:cs typeface="Times New Roman" pitchFamily="18" charset="0"/>
              </a:rPr>
              <a:t>Mỗi cụm, khối tổ chức bình</a:t>
            </a:r>
            <a:r>
              <a:rPr lang="en-US" altLang="en-US" sz="2400" i="1" dirty="0">
                <a:solidFill>
                  <a:srgbClr val="002060"/>
                </a:solidFill>
                <a:latin typeface="Times New Roman" pitchFamily="18" charset="0"/>
                <a:cs typeface="Times New Roman" pitchFamily="18" charset="0"/>
              </a:rPr>
              <a:t/>
            </a:r>
            <a:br>
              <a:rPr lang="en-US" altLang="en-US" sz="2400" i="1" dirty="0">
                <a:solidFill>
                  <a:srgbClr val="002060"/>
                </a:solidFill>
                <a:latin typeface="Times New Roman" pitchFamily="18" charset="0"/>
                <a:cs typeface="Times New Roman" pitchFamily="18" charset="0"/>
              </a:rPr>
            </a:br>
            <a:r>
              <a:rPr lang="vi-VN" altLang="en-US" sz="2400" i="1" dirty="0">
                <a:solidFill>
                  <a:srgbClr val="002060"/>
                </a:solidFill>
                <a:latin typeface="Times New Roman" pitchFamily="18" charset="0"/>
                <a:cs typeface="Times New Roman" pitchFamily="18" charset="0"/>
              </a:rPr>
              <a:t>xét, suy tôn 01 đơn vị tiêu </a:t>
            </a:r>
            <a:r>
              <a:rPr lang="en-US" altLang="en-US" sz="2400" i="1" dirty="0">
                <a:solidFill>
                  <a:srgbClr val="002060"/>
                </a:solidFill>
                <a:latin typeface="Times New Roman" pitchFamily="18" charset="0"/>
                <a:cs typeface="Times New Roman" pitchFamily="18" charset="0"/>
              </a:rPr>
              <a:t/>
            </a:r>
            <a:br>
              <a:rPr lang="en-US" altLang="en-US" sz="2400" i="1" dirty="0">
                <a:solidFill>
                  <a:srgbClr val="002060"/>
                </a:solidFill>
                <a:latin typeface="Times New Roman" pitchFamily="18" charset="0"/>
                <a:cs typeface="Times New Roman" pitchFamily="18" charset="0"/>
              </a:rPr>
            </a:br>
            <a:r>
              <a:rPr lang="vi-VN" altLang="en-US" sz="2400" i="1" dirty="0">
                <a:solidFill>
                  <a:srgbClr val="002060"/>
                </a:solidFill>
                <a:latin typeface="Times New Roman" pitchFamily="18" charset="0"/>
                <a:cs typeface="Times New Roman" pitchFamily="18" charset="0"/>
              </a:rPr>
              <a:t>biểu,xuất sắc nhất đề nghị</a:t>
            </a:r>
            <a:endParaRPr lang="en-US" altLang="en-US" sz="2400" i="1" dirty="0">
              <a:solidFill>
                <a:srgbClr val="002060"/>
              </a:solidFill>
              <a:latin typeface="Times New Roman" pitchFamily="18" charset="0"/>
              <a:cs typeface="Times New Roman" pitchFamily="18" charset="0"/>
            </a:endParaRPr>
          </a:p>
          <a:p>
            <a:pPr algn="just" eaLnBrk="1" hangingPunct="1">
              <a:spcBef>
                <a:spcPct val="0"/>
              </a:spcBef>
              <a:buFontTx/>
              <a:buNone/>
            </a:pPr>
            <a:r>
              <a:rPr lang="vi-VN" altLang="en-US" sz="2400" i="1" dirty="0">
                <a:solidFill>
                  <a:srgbClr val="002060"/>
                </a:solidFill>
                <a:latin typeface="Times New Roman" pitchFamily="18" charset="0"/>
                <a:cs typeface="Times New Roman" pitchFamily="18" charset="0"/>
              </a:rPr>
              <a:t>Ủy ban nhân dân thành phố</a:t>
            </a:r>
            <a:r>
              <a:rPr lang="en-US" altLang="en-US" sz="2400" i="1" dirty="0">
                <a:solidFill>
                  <a:srgbClr val="002060"/>
                </a:solidFill>
                <a:latin typeface="Times New Roman" pitchFamily="18" charset="0"/>
                <a:cs typeface="Times New Roman" pitchFamily="18" charset="0"/>
              </a:rPr>
              <a:t/>
            </a:r>
            <a:br>
              <a:rPr lang="en-US" altLang="en-US" sz="2400" i="1" dirty="0">
                <a:solidFill>
                  <a:srgbClr val="002060"/>
                </a:solidFill>
                <a:latin typeface="Times New Roman" pitchFamily="18" charset="0"/>
                <a:cs typeface="Times New Roman" pitchFamily="18" charset="0"/>
              </a:rPr>
            </a:br>
            <a:r>
              <a:rPr lang="vi-VN" altLang="en-US" sz="2400" i="1" dirty="0">
                <a:solidFill>
                  <a:srgbClr val="002060"/>
                </a:solidFill>
                <a:latin typeface="Times New Roman" pitchFamily="18" charset="0"/>
                <a:cs typeface="Times New Roman" pitchFamily="18" charset="0"/>
              </a:rPr>
              <a:t>xét tặng Cờ thi đua thành phố</a:t>
            </a:r>
            <a:r>
              <a:rPr lang="en-US" altLang="en-US" sz="2400" i="1" dirty="0">
                <a:solidFill>
                  <a:srgbClr val="002060"/>
                </a:solidFill>
                <a:latin typeface="Times New Roman" pitchFamily="18" charset="0"/>
                <a:cs typeface="Times New Roman" pitchFamily="18" charset="0"/>
              </a:rPr>
              <a:t/>
            </a:r>
            <a:br>
              <a:rPr lang="en-US" altLang="en-US" sz="2400" i="1" dirty="0">
                <a:solidFill>
                  <a:srgbClr val="002060"/>
                </a:solidFill>
                <a:latin typeface="Times New Roman" pitchFamily="18" charset="0"/>
                <a:cs typeface="Times New Roman" pitchFamily="18" charset="0"/>
              </a:rPr>
            </a:br>
            <a:r>
              <a:rPr lang="vi-VN" altLang="en-US" sz="2400" i="1" dirty="0">
                <a:solidFill>
                  <a:srgbClr val="002060"/>
                </a:solidFill>
                <a:latin typeface="Times New Roman" pitchFamily="18" charset="0"/>
                <a:cs typeface="Times New Roman" pitchFamily="18" charset="0"/>
              </a:rPr>
              <a:t>và đề nghị xét tặng Cờ thi đua</a:t>
            </a:r>
            <a:r>
              <a:rPr lang="en-US" altLang="en-US" sz="2400" i="1" dirty="0">
                <a:solidFill>
                  <a:srgbClr val="002060"/>
                </a:solidFill>
                <a:latin typeface="Times New Roman" pitchFamily="18" charset="0"/>
                <a:cs typeface="Times New Roman" pitchFamily="18" charset="0"/>
              </a:rPr>
              <a:t/>
            </a:r>
            <a:br>
              <a:rPr lang="en-US" altLang="en-US" sz="2400" i="1" dirty="0">
                <a:solidFill>
                  <a:srgbClr val="002060"/>
                </a:solidFill>
                <a:latin typeface="Times New Roman" pitchFamily="18" charset="0"/>
                <a:cs typeface="Times New Roman" pitchFamily="18" charset="0"/>
              </a:rPr>
            </a:br>
            <a:r>
              <a:rPr lang="vi-VN" altLang="en-US" sz="2400" i="1" dirty="0">
                <a:solidFill>
                  <a:srgbClr val="002060"/>
                </a:solidFill>
                <a:latin typeface="Times New Roman" pitchFamily="18" charset="0"/>
                <a:cs typeface="Times New Roman" pitchFamily="18" charset="0"/>
              </a:rPr>
              <a:t> của Chính phủ</a:t>
            </a:r>
          </a:p>
        </p:txBody>
      </p:sp>
      <p:sp>
        <p:nvSpPr>
          <p:cNvPr id="8" name="Rounded Rectangle 7"/>
          <p:cNvSpPr/>
          <p:nvPr/>
        </p:nvSpPr>
        <p:spPr bwMode="auto">
          <a:xfrm>
            <a:off x="4760688" y="2826657"/>
            <a:ext cx="4267200" cy="3810000"/>
          </a:xfrm>
          <a:prstGeom prst="roundRect">
            <a:avLst/>
          </a:prstGeom>
          <a:gradFill flip="none" rotWithShape="1">
            <a:gsLst>
              <a:gs pos="0">
                <a:srgbClr val="27E0E9">
                  <a:tint val="66000"/>
                  <a:satMod val="160000"/>
                </a:srgbClr>
              </a:gs>
              <a:gs pos="50000">
                <a:srgbClr val="27E0E9">
                  <a:tint val="44500"/>
                  <a:satMod val="160000"/>
                </a:srgbClr>
              </a:gs>
              <a:gs pos="100000">
                <a:srgbClr val="27E0E9">
                  <a:tint val="23500"/>
                  <a:satMod val="160000"/>
                </a:srgbClr>
              </a:gs>
            </a:gsLst>
            <a:path path="circle">
              <a:fillToRect l="100000" b="100000"/>
            </a:path>
            <a:tileRect t="-100000" r="-100000"/>
          </a:gradFill>
          <a:ln w="38100">
            <a:solidFill>
              <a:schemeClr val="tx1"/>
            </a:solidFill>
          </a:ln>
          <a:effectLst/>
          <a:extLst/>
        </p:spPr>
        <p:txBody>
          <a:bodyPr wrap="none" anchor="ctr"/>
          <a:lstStyle/>
          <a:p>
            <a:pPr algn="just">
              <a:defRPr/>
            </a:pPr>
            <a:r>
              <a:rPr lang="en-US" sz="2400" b="1" i="1" dirty="0" err="1">
                <a:solidFill>
                  <a:srgbClr val="002060"/>
                </a:solidFill>
                <a:latin typeface="Times New Roman" pitchFamily="18" charset="0"/>
                <a:cs typeface="Times New Roman" pitchFamily="18" charset="0"/>
              </a:rPr>
              <a:t>Các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đơn</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vị</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còn</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lại</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được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tặng</a:t>
            </a:r>
            <a:r>
              <a:rPr lang="en-US" sz="2400" b="1" i="1" dirty="0">
                <a:solidFill>
                  <a:srgbClr val="002060"/>
                </a:solidFill>
                <a:latin typeface="Times New Roman" pitchFamily="18" charset="0"/>
                <a:cs typeface="Times New Roman" pitchFamily="18" charset="0"/>
              </a:rPr>
              <a:t> </a:t>
            </a:r>
            <a:br>
              <a:rPr lang="en-US" sz="2400" b="1" i="1" dirty="0">
                <a:solidFill>
                  <a:srgbClr val="002060"/>
                </a:solidFill>
                <a:latin typeface="Times New Roman" pitchFamily="18" charset="0"/>
                <a:cs typeface="Times New Roman" pitchFamily="18" charset="0"/>
              </a:rPr>
            </a:br>
            <a:r>
              <a:rPr lang="vi-VN" sz="2400" b="1" i="1" dirty="0">
                <a:solidFill>
                  <a:srgbClr val="002060"/>
                </a:solidFill>
                <a:latin typeface="Times New Roman" pitchFamily="18" charset="0"/>
                <a:cs typeface="Times New Roman" pitchFamily="18" charset="0"/>
              </a:rPr>
              <a:t>Bằng </a:t>
            </a:r>
            <a:r>
              <a:rPr lang="vi-VN" sz="2400" b="1" i="1" dirty="0">
                <a:solidFill>
                  <a:srgbClr val="002060"/>
                </a:solidFill>
                <a:latin typeface="Times New Roman" pitchFamily="18" charset="0"/>
                <a:cs typeface="Times New Roman" pitchFamily="18" charset="0"/>
              </a:rPr>
              <a:t>khen Chủ tịch Ủy ban </a:t>
            </a:r>
            <a:r>
              <a:rPr lang="en-US" sz="2400" b="1" i="1" dirty="0">
                <a:solidFill>
                  <a:srgbClr val="002060"/>
                </a:solidFill>
                <a:latin typeface="Times New Roman" pitchFamily="18" charset="0"/>
                <a:cs typeface="Times New Roman" pitchFamily="18" charset="0"/>
              </a:rPr>
              <a:t/>
            </a:r>
            <a:br>
              <a:rPr lang="en-US" sz="2400" b="1" i="1" dirty="0">
                <a:solidFill>
                  <a:srgbClr val="002060"/>
                </a:solidFill>
                <a:latin typeface="Times New Roman" pitchFamily="18" charset="0"/>
                <a:cs typeface="Times New Roman" pitchFamily="18" charset="0"/>
              </a:rPr>
            </a:br>
            <a:r>
              <a:rPr lang="vi-VN" sz="2400" b="1" i="1" dirty="0">
                <a:solidFill>
                  <a:srgbClr val="002060"/>
                </a:solidFill>
                <a:latin typeface="Times New Roman" pitchFamily="18" charset="0"/>
                <a:cs typeface="Times New Roman" pitchFamily="18" charset="0"/>
              </a:rPr>
              <a:t>nhân dân thành phố </a:t>
            </a:r>
            <a:r>
              <a:rPr lang="en-US" sz="2400" b="1" i="1" dirty="0">
                <a:solidFill>
                  <a:srgbClr val="002060"/>
                </a:solidFill>
                <a:latin typeface="Times New Roman" pitchFamily="18" charset="0"/>
                <a:cs typeface="Times New Roman" pitchFamily="18" charset="0"/>
              </a:rPr>
              <a:t>(</a:t>
            </a:r>
            <a:r>
              <a:rPr lang="vi-VN" sz="2400" b="1" i="1" dirty="0">
                <a:solidFill>
                  <a:srgbClr val="002060"/>
                </a:solidFill>
                <a:latin typeface="Times New Roman" pitchFamily="18" charset="0"/>
                <a:cs typeface="Times New Roman" pitchFamily="18" charset="0"/>
              </a:rPr>
              <a:t>đơn </a:t>
            </a:r>
            <a:r>
              <a:rPr lang="vi-VN" sz="2400" b="1" i="1" dirty="0">
                <a:solidFill>
                  <a:srgbClr val="002060"/>
                </a:solidFill>
                <a:latin typeface="Times New Roman" pitchFamily="18" charset="0"/>
                <a:cs typeface="Times New Roman" pitchFamily="18" charset="0"/>
              </a:rPr>
              <a:t>vị </a:t>
            </a:r>
            <a:r>
              <a:rPr lang="en-US" sz="2400" b="1" i="1" dirty="0">
                <a:solidFill>
                  <a:srgbClr val="002060"/>
                </a:solidFill>
                <a:latin typeface="Times New Roman" pitchFamily="18" charset="0"/>
                <a:cs typeface="Times New Roman" pitchFamily="18" charset="0"/>
              </a:rPr>
              <a:t/>
            </a:r>
            <a:br>
              <a:rPr lang="en-US" sz="2400" b="1" i="1" dirty="0">
                <a:solidFill>
                  <a:srgbClr val="002060"/>
                </a:solidFill>
                <a:latin typeface="Times New Roman" pitchFamily="18" charset="0"/>
                <a:cs typeface="Times New Roman" pitchFamily="18" charset="0"/>
              </a:rPr>
            </a:br>
            <a:r>
              <a:rPr lang="vi-VN" sz="2400" b="1" i="1" dirty="0">
                <a:solidFill>
                  <a:srgbClr val="002060"/>
                </a:solidFill>
                <a:latin typeface="Times New Roman" pitchFamily="18" charset="0"/>
                <a:cs typeface="Times New Roman" pitchFamily="18" charset="0"/>
              </a:rPr>
              <a:t>hoàn </a:t>
            </a:r>
            <a:r>
              <a:rPr lang="vi-VN" sz="2400" b="1" i="1" dirty="0">
                <a:solidFill>
                  <a:srgbClr val="002060"/>
                </a:solidFill>
                <a:latin typeface="Times New Roman" pitchFamily="18" charset="0"/>
                <a:cs typeface="Times New Roman" pitchFamily="18" charset="0"/>
              </a:rPr>
              <a:t>thành tốt nhiệm </a:t>
            </a:r>
            <a:r>
              <a:rPr lang="vi-VN" sz="2400" b="1" i="1" dirty="0">
                <a:solidFill>
                  <a:srgbClr val="002060"/>
                </a:solidFill>
                <a:latin typeface="Times New Roman" pitchFamily="18" charset="0"/>
                <a:cs typeface="Times New Roman" pitchFamily="18" charset="0"/>
              </a:rPr>
              <a:t>vụ </a:t>
            </a:r>
            <a:r>
              <a:rPr lang="vi-VN" sz="2400" b="1" i="1" dirty="0">
                <a:solidFill>
                  <a:srgbClr val="002060"/>
                </a:solidFill>
                <a:latin typeface="Times New Roman" pitchFamily="18" charset="0"/>
                <a:cs typeface="Times New Roman" pitchFamily="18" charset="0"/>
              </a:rPr>
              <a:t>và </a:t>
            </a:r>
            <a:endParaRPr lang="en-US" sz="2400" b="1" i="1" dirty="0">
              <a:solidFill>
                <a:srgbClr val="002060"/>
              </a:solidFill>
              <a:latin typeface="Times New Roman" pitchFamily="18" charset="0"/>
              <a:cs typeface="Times New Roman" pitchFamily="18" charset="0"/>
            </a:endParaRPr>
          </a:p>
          <a:p>
            <a:pPr algn="just">
              <a:defRPr/>
            </a:pPr>
            <a:r>
              <a:rPr lang="vi-VN" sz="2400" b="1" i="1" dirty="0">
                <a:solidFill>
                  <a:srgbClr val="002060"/>
                </a:solidFill>
                <a:latin typeface="Times New Roman" pitchFamily="18" charset="0"/>
                <a:cs typeface="Times New Roman" pitchFamily="18" charset="0"/>
              </a:rPr>
              <a:t>đạt </a:t>
            </a:r>
            <a:r>
              <a:rPr lang="vi-VN" sz="2400" b="1" i="1" dirty="0">
                <a:solidFill>
                  <a:srgbClr val="002060"/>
                </a:solidFill>
                <a:latin typeface="Times New Roman" pitchFamily="18" charset="0"/>
                <a:cs typeface="Times New Roman" pitchFamily="18" charset="0"/>
              </a:rPr>
              <a:t>từ 900 điểm trở </a:t>
            </a:r>
            <a:r>
              <a:rPr lang="vi-VN" sz="2400" b="1" i="1" dirty="0">
                <a:solidFill>
                  <a:srgbClr val="002060"/>
                </a:solidFill>
                <a:latin typeface="Times New Roman" pitchFamily="18" charset="0"/>
                <a:cs typeface="Times New Roman" pitchFamily="18" charset="0"/>
              </a:rPr>
              <a:t>lên</a:t>
            </a:r>
            <a:r>
              <a:rPr lang="en-US" sz="2400" b="1" i="1" dirty="0">
                <a:solidFill>
                  <a:srgbClr val="002060"/>
                </a:solidFill>
                <a:latin typeface="Times New Roman" pitchFamily="18" charset="0"/>
                <a:cs typeface="Times New Roman" pitchFamily="18" charset="0"/>
              </a:rPr>
              <a:t>)</a:t>
            </a:r>
            <a:r>
              <a:rPr lang="vi-VN" sz="2400" b="1" i="1" dirty="0">
                <a:solidFill>
                  <a:srgbClr val="002060"/>
                </a:solidFill>
                <a:latin typeface="Times New Roman" pitchFamily="18" charset="0"/>
                <a:cs typeface="Times New Roman" pitchFamily="18" charset="0"/>
              </a:rPr>
              <a:t>.</a:t>
            </a:r>
            <a:endParaRPr lang="vi-VN" sz="2400" b="1" i="1" dirty="0">
              <a:solidFill>
                <a:srgbClr val="002060"/>
              </a:solidFill>
              <a:latin typeface="Times New Roman" pitchFamily="18" charset="0"/>
              <a:cs typeface="Times New Roman" pitchFamily="18" charset="0"/>
            </a:endParaRPr>
          </a:p>
        </p:txBody>
      </p:sp>
      <p:cxnSp>
        <p:nvCxnSpPr>
          <p:cNvPr id="9" name="Straight Connector 8"/>
          <p:cNvCxnSpPr>
            <a:stCxn id="6" idx="2"/>
            <a:endCxn id="7" idx="0"/>
          </p:cNvCxnSpPr>
          <p:nvPr/>
        </p:nvCxnSpPr>
        <p:spPr bwMode="auto">
          <a:xfrm flipH="1">
            <a:off x="2246313" y="2209800"/>
            <a:ext cx="2554287" cy="609600"/>
          </a:xfrm>
          <a:prstGeom prst="line">
            <a:avLst/>
          </a:prstGeom>
          <a:gradFill rotWithShape="1">
            <a:gsLst>
              <a:gs pos="0">
                <a:schemeClr val="accent2"/>
              </a:gs>
              <a:gs pos="100000">
                <a:schemeClr val="accent2">
                  <a:gamma/>
                  <a:tint val="73725"/>
                  <a:invGamma/>
                </a:schemeClr>
              </a:gs>
            </a:gsLst>
            <a:lin ang="5400000" scaled="1"/>
          </a:gradFill>
          <a:ln w="9525" cap="flat" cmpd="sng" algn="ctr">
            <a:solidFill>
              <a:schemeClr val="tx1"/>
            </a:solidFill>
            <a:prstDash val="solid"/>
            <a:round/>
            <a:headEnd type="none" w="med" len="med"/>
            <a:tailEnd type="none" w="med" len="med"/>
          </a:ln>
          <a:effectLst/>
          <a:extLst/>
        </p:spPr>
      </p:cxnSp>
      <p:cxnSp>
        <p:nvCxnSpPr>
          <p:cNvPr id="10" name="Straight Connector 9"/>
          <p:cNvCxnSpPr>
            <a:stCxn id="6" idx="2"/>
          </p:cNvCxnSpPr>
          <p:nvPr/>
        </p:nvCxnSpPr>
        <p:spPr bwMode="auto">
          <a:xfrm>
            <a:off x="4800600" y="2209800"/>
            <a:ext cx="2209800" cy="617538"/>
          </a:xfrm>
          <a:prstGeom prst="line">
            <a:avLst/>
          </a:prstGeom>
          <a:gradFill rotWithShape="1">
            <a:gsLst>
              <a:gs pos="0">
                <a:schemeClr val="accent2"/>
              </a:gs>
              <a:gs pos="100000">
                <a:schemeClr val="accent2">
                  <a:gamma/>
                  <a:tint val="73725"/>
                  <a:invGamma/>
                </a:schemeClr>
              </a:gs>
            </a:gsLst>
            <a:lin ang="5400000" scaled="1"/>
          </a:gradFill>
          <a:ln w="9525" cap="flat" cmpd="sng" algn="ctr">
            <a:solidFill>
              <a:schemeClr val="tx1"/>
            </a:solidFill>
            <a:prstDash val="solid"/>
            <a:round/>
            <a:headEnd type="none" w="med" len="med"/>
            <a:tailEnd type="none" w="med" len="med"/>
          </a:ln>
          <a:effectLst/>
          <a:extLst/>
        </p:spPr>
      </p:cxnSp>
    </p:spTree>
    <p:extLst>
      <p:ext uri="{BB962C8B-B14F-4D97-AF65-F5344CB8AC3E}">
        <p14:creationId xmlns:p14="http://schemas.microsoft.com/office/powerpoint/2010/main" val="127890206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381000" y="228600"/>
            <a:ext cx="8305800" cy="1143000"/>
          </a:xfrm>
          <a:prstGeom prst="roundRect">
            <a:avLst/>
          </a:prstGeom>
          <a:ln>
            <a:solidFill>
              <a:srgbClr val="000099"/>
            </a:solidFill>
          </a:ln>
          <a:extLst/>
        </p:spPr>
        <p:style>
          <a:lnRef idx="1">
            <a:schemeClr val="accent2"/>
          </a:lnRef>
          <a:fillRef idx="2">
            <a:schemeClr val="accent2"/>
          </a:fillRef>
          <a:effectRef idx="1">
            <a:schemeClr val="accent2"/>
          </a:effectRef>
          <a:fontRef idx="minor">
            <a:schemeClr val="dk1"/>
          </a:fontRef>
        </p:style>
        <p:txBody>
          <a:bodyPr wrap="none" anchor="ctr"/>
          <a:lstStyle/>
          <a:p>
            <a:pPr algn="ctr">
              <a:defRPr/>
            </a:pPr>
            <a:r>
              <a:rPr lang="en-US" sz="2600" b="1" dirty="0">
                <a:solidFill>
                  <a:srgbClr val="FF0000"/>
                </a:solidFill>
                <a:latin typeface="Times New Roman" pitchFamily="18" charset="0"/>
                <a:cs typeface="Times New Roman" pitchFamily="18" charset="0"/>
              </a:rPr>
              <a:t>2.2. </a:t>
            </a:r>
            <a:r>
              <a:rPr lang="vi-VN" sz="2600" b="1" dirty="0">
                <a:solidFill>
                  <a:srgbClr val="FF0000"/>
                </a:solidFill>
                <a:latin typeface="Times New Roman" pitchFamily="18" charset="0"/>
                <a:cs typeface="Times New Roman" pitchFamily="18" charset="0"/>
              </a:rPr>
              <a:t>Đối với cụm, khối </a:t>
            </a:r>
            <a:r>
              <a:rPr lang="en-US" sz="2600" b="1" dirty="0" err="1">
                <a:solidFill>
                  <a:srgbClr val="FF0000"/>
                </a:solidFill>
                <a:latin typeface="Times New Roman" pitchFamily="18" charset="0"/>
                <a:cs typeface="Times New Roman" pitchFamily="18" charset="0"/>
              </a:rPr>
              <a:t>thi</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đua</a:t>
            </a:r>
            <a:r>
              <a:rPr lang="en-US" sz="2600" b="1" dirty="0">
                <a:solidFill>
                  <a:srgbClr val="FF0000"/>
                </a:solidFill>
                <a:latin typeface="Times New Roman" pitchFamily="18" charset="0"/>
                <a:cs typeface="Times New Roman" pitchFamily="18" charset="0"/>
              </a:rPr>
              <a:t> </a:t>
            </a:r>
            <a:r>
              <a:rPr lang="vi-VN" sz="2600" b="1" dirty="0">
                <a:solidFill>
                  <a:srgbClr val="FF0000"/>
                </a:solidFill>
                <a:latin typeface="Times New Roman" pitchFamily="18" charset="0"/>
                <a:cs typeface="Times New Roman" pitchFamily="18" charset="0"/>
              </a:rPr>
              <a:t>trực thuộc cơ quan, </a:t>
            </a:r>
            <a:r>
              <a:rPr lang="en-US" sz="2600" b="1" dirty="0">
                <a:solidFill>
                  <a:srgbClr val="FF0000"/>
                </a:solidFill>
                <a:latin typeface="Times New Roman" pitchFamily="18" charset="0"/>
                <a:cs typeface="Times New Roman" pitchFamily="18" charset="0"/>
              </a:rPr>
              <a:t/>
            </a:r>
            <a:br>
              <a:rPr lang="en-US" sz="2600" b="1" dirty="0">
                <a:solidFill>
                  <a:srgbClr val="FF0000"/>
                </a:solidFill>
                <a:latin typeface="Times New Roman" pitchFamily="18" charset="0"/>
                <a:cs typeface="Times New Roman" pitchFamily="18" charset="0"/>
              </a:rPr>
            </a:br>
            <a:r>
              <a:rPr lang="vi-VN" sz="2600" b="1" dirty="0">
                <a:solidFill>
                  <a:srgbClr val="FF0000"/>
                </a:solidFill>
                <a:latin typeface="Times New Roman" pitchFamily="18" charset="0"/>
                <a:cs typeface="Times New Roman" pitchFamily="18" charset="0"/>
              </a:rPr>
              <a:t>đơn vị </a:t>
            </a:r>
            <a:r>
              <a:rPr lang="en-US" sz="2600" b="1" dirty="0" err="1">
                <a:solidFill>
                  <a:srgbClr val="FF0000"/>
                </a:solidFill>
                <a:latin typeface="Times New Roman" pitchFamily="18" charset="0"/>
                <a:cs typeface="Times New Roman" pitchFamily="18" charset="0"/>
              </a:rPr>
              <a:t>thuộc</a:t>
            </a:r>
            <a:r>
              <a:rPr lang="en-US" sz="2600" b="1" dirty="0">
                <a:solidFill>
                  <a:srgbClr val="FF0000"/>
                </a:solidFill>
                <a:latin typeface="Times New Roman" pitchFamily="18" charset="0"/>
                <a:cs typeface="Times New Roman" pitchFamily="18" charset="0"/>
              </a:rPr>
              <a:t> </a:t>
            </a:r>
            <a:r>
              <a:rPr lang="vi-VN" sz="2600" b="1" dirty="0">
                <a:solidFill>
                  <a:srgbClr val="FF0000"/>
                </a:solidFill>
                <a:latin typeface="Times New Roman" pitchFamily="18" charset="0"/>
                <a:cs typeface="Times New Roman" pitchFamily="18" charset="0"/>
              </a:rPr>
              <a:t>thành phố:</a:t>
            </a:r>
          </a:p>
        </p:txBody>
      </p:sp>
      <p:sp>
        <p:nvSpPr>
          <p:cNvPr id="7" name="Rounded Rectangle 6"/>
          <p:cNvSpPr/>
          <p:nvPr/>
        </p:nvSpPr>
        <p:spPr bwMode="auto">
          <a:xfrm>
            <a:off x="112713" y="1724025"/>
            <a:ext cx="4267200" cy="4448175"/>
          </a:xfrm>
          <a:prstGeom prst="roundRect">
            <a:avLst/>
          </a:prstGeom>
          <a:ln>
            <a:solidFill>
              <a:srgbClr val="000099"/>
            </a:solidFill>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vi-VN" sz="2400" b="1" i="1" dirty="0">
                <a:solidFill>
                  <a:schemeClr val="bg1"/>
                </a:solidFill>
                <a:latin typeface="Times New Roman" pitchFamily="18" charset="0"/>
                <a:cs typeface="Times New Roman" pitchFamily="18" charset="0"/>
              </a:rPr>
              <a:t>Mỗi cụm, khối tổ chức bình xét,</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suy tôn 01 đơn vị tiêu biểu, </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xuất sắc nhất đề nghị Ủy ban </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nhân dân thành phố xét tặng </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Cờ thi đua thành phố và đề nghị</a:t>
            </a:r>
            <a:endParaRPr lang="en-US" sz="2400" b="1" i="1" dirty="0">
              <a:solidFill>
                <a:schemeClr val="bg1"/>
              </a:solidFill>
              <a:latin typeface="Times New Roman" pitchFamily="18" charset="0"/>
              <a:cs typeface="Times New Roman" pitchFamily="18" charset="0"/>
            </a:endParaRPr>
          </a:p>
          <a:p>
            <a:pPr algn="ctr">
              <a:defRPr/>
            </a:pPr>
            <a:r>
              <a:rPr lang="vi-VN" sz="2400" b="1" i="1" dirty="0">
                <a:solidFill>
                  <a:schemeClr val="bg1"/>
                </a:solidFill>
                <a:latin typeface="Times New Roman" pitchFamily="18" charset="0"/>
                <a:cs typeface="Times New Roman" pitchFamily="18" charset="0"/>
              </a:rPr>
              <a:t> xét tặng Cờ thi đua </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của Chính phủ</a:t>
            </a:r>
            <a:r>
              <a:rPr lang="en-US" sz="2400" b="1" i="1" dirty="0">
                <a:solidFill>
                  <a:schemeClr val="bg1"/>
                </a:solidFill>
                <a:latin typeface="Times New Roman" pitchFamily="18" charset="0"/>
                <a:cs typeface="Times New Roman" pitchFamily="18" charset="0"/>
              </a:rPr>
              <a:t>* </a:t>
            </a:r>
            <a:r>
              <a:rPr lang="en-US" sz="2400" b="1" i="1" dirty="0">
                <a:solidFill>
                  <a:schemeClr val="bg1"/>
                </a:solidFill>
              </a:rPr>
              <a:t>(</a:t>
            </a:r>
            <a:r>
              <a:rPr lang="en-US" sz="2400" b="1" i="1" dirty="0" err="1">
                <a:solidFill>
                  <a:schemeClr val="bg1"/>
                </a:solidFill>
              </a:rPr>
              <a:t>đối</a:t>
            </a:r>
            <a:r>
              <a:rPr lang="en-US" sz="2400" b="1" i="1" dirty="0">
                <a:solidFill>
                  <a:schemeClr val="bg1"/>
                </a:solidFill>
              </a:rPr>
              <a:t> </a:t>
            </a:r>
            <a:r>
              <a:rPr lang="en-US" sz="2400" b="1" i="1" dirty="0" err="1">
                <a:solidFill>
                  <a:schemeClr val="bg1"/>
                </a:solidFill>
              </a:rPr>
              <a:t>với</a:t>
            </a:r>
            <a:r>
              <a:rPr lang="en-US" sz="2400" b="1" i="1" dirty="0">
                <a:solidFill>
                  <a:schemeClr val="bg1"/>
                </a:solidFill>
              </a:rPr>
              <a:t> </a:t>
            </a:r>
            <a:r>
              <a:rPr lang="en-US" sz="2400" b="1" i="1" dirty="0" err="1">
                <a:solidFill>
                  <a:schemeClr val="bg1"/>
                </a:solidFill>
              </a:rPr>
              <a:t>đơn</a:t>
            </a:r>
            <a:r>
              <a:rPr lang="en-US" sz="2400" b="1" i="1" dirty="0">
                <a:solidFill>
                  <a:schemeClr val="bg1"/>
                </a:solidFill>
              </a:rPr>
              <a:t> </a:t>
            </a:r>
            <a:r>
              <a:rPr lang="en-US" sz="2400" b="1" i="1" dirty="0" err="1">
                <a:solidFill>
                  <a:schemeClr val="bg1"/>
                </a:solidFill>
              </a:rPr>
              <a:t>vị</a:t>
            </a:r>
            <a:r>
              <a:rPr lang="en-US" sz="2400" b="1" i="1" dirty="0">
                <a:solidFill>
                  <a:schemeClr val="bg1"/>
                </a:solidFill>
              </a:rPr>
              <a:t> </a:t>
            </a:r>
            <a:br>
              <a:rPr lang="en-US" sz="2400" b="1" i="1" dirty="0">
                <a:solidFill>
                  <a:schemeClr val="bg1"/>
                </a:solidFill>
              </a:rPr>
            </a:br>
            <a:r>
              <a:rPr lang="en-US" sz="2400" b="1" i="1" dirty="0" err="1">
                <a:solidFill>
                  <a:schemeClr val="bg1"/>
                </a:solidFill>
              </a:rPr>
              <a:t>Trung</a:t>
            </a:r>
            <a:r>
              <a:rPr lang="en-US" sz="2400" b="1" i="1" dirty="0">
                <a:solidFill>
                  <a:schemeClr val="bg1"/>
                </a:solidFill>
              </a:rPr>
              <a:t> </a:t>
            </a:r>
            <a:r>
              <a:rPr lang="en-US" sz="2400" b="1" i="1" dirty="0" err="1">
                <a:solidFill>
                  <a:schemeClr val="bg1"/>
                </a:solidFill>
              </a:rPr>
              <a:t>ương</a:t>
            </a:r>
            <a:r>
              <a:rPr lang="en-US" sz="2400" b="1" i="1" dirty="0">
                <a:solidFill>
                  <a:schemeClr val="bg1"/>
                </a:solidFill>
              </a:rPr>
              <a:t> </a:t>
            </a:r>
            <a:r>
              <a:rPr lang="en-US" sz="2400" b="1" i="1" dirty="0" err="1">
                <a:solidFill>
                  <a:schemeClr val="bg1"/>
                </a:solidFill>
              </a:rPr>
              <a:t>đóng</a:t>
            </a:r>
            <a:r>
              <a:rPr lang="en-US" sz="2400" b="1" i="1" dirty="0">
                <a:solidFill>
                  <a:schemeClr val="bg1"/>
                </a:solidFill>
              </a:rPr>
              <a:t> </a:t>
            </a:r>
            <a:r>
              <a:rPr lang="en-US" sz="2400" b="1" i="1" dirty="0" err="1">
                <a:solidFill>
                  <a:schemeClr val="bg1"/>
                </a:solidFill>
              </a:rPr>
              <a:t>trên</a:t>
            </a:r>
            <a:r>
              <a:rPr lang="en-US" sz="2400" b="1" i="1" dirty="0">
                <a:solidFill>
                  <a:schemeClr val="bg1"/>
                </a:solidFill>
              </a:rPr>
              <a:t/>
            </a:r>
            <a:br>
              <a:rPr lang="en-US" sz="2400" b="1" i="1" dirty="0">
                <a:solidFill>
                  <a:schemeClr val="bg1"/>
                </a:solidFill>
              </a:rPr>
            </a:br>
            <a:r>
              <a:rPr lang="en-US" sz="2400" b="1" i="1" dirty="0">
                <a:solidFill>
                  <a:schemeClr val="bg1"/>
                </a:solidFill>
              </a:rPr>
              <a:t> </a:t>
            </a:r>
            <a:r>
              <a:rPr lang="en-US" sz="2400" b="1" i="1" dirty="0" err="1">
                <a:solidFill>
                  <a:schemeClr val="bg1"/>
                </a:solidFill>
              </a:rPr>
              <a:t>địa</a:t>
            </a:r>
            <a:r>
              <a:rPr lang="en-US" sz="2400" b="1" i="1" dirty="0">
                <a:solidFill>
                  <a:schemeClr val="bg1"/>
                </a:solidFill>
              </a:rPr>
              <a:t> </a:t>
            </a:r>
            <a:r>
              <a:rPr lang="en-US" sz="2400" b="1" i="1" dirty="0" err="1">
                <a:solidFill>
                  <a:schemeClr val="bg1"/>
                </a:solidFill>
              </a:rPr>
              <a:t>bàn</a:t>
            </a:r>
            <a:r>
              <a:rPr lang="en-US" sz="2400" b="1" i="1" dirty="0">
                <a:solidFill>
                  <a:schemeClr val="bg1"/>
                </a:solidFill>
              </a:rPr>
              <a:t> </a:t>
            </a:r>
            <a:r>
              <a:rPr lang="en-US" sz="2400" b="1" i="1" dirty="0" err="1">
                <a:solidFill>
                  <a:schemeClr val="bg1"/>
                </a:solidFill>
              </a:rPr>
              <a:t>thành</a:t>
            </a:r>
            <a:r>
              <a:rPr lang="en-US" sz="2400" b="1" i="1" dirty="0">
                <a:solidFill>
                  <a:schemeClr val="bg1"/>
                </a:solidFill>
              </a:rPr>
              <a:t> </a:t>
            </a:r>
            <a:r>
              <a:rPr lang="en-US" sz="2400" b="1" i="1" dirty="0" err="1">
                <a:solidFill>
                  <a:schemeClr val="bg1"/>
                </a:solidFill>
              </a:rPr>
              <a:t>phố</a:t>
            </a:r>
            <a:r>
              <a:rPr lang="en-US" sz="2400" b="1" i="1" dirty="0">
                <a:solidFill>
                  <a:schemeClr val="bg1"/>
                </a:solidFill>
              </a:rPr>
              <a:t> </a:t>
            </a:r>
            <a:br>
              <a:rPr lang="en-US" sz="2400" b="1" i="1" dirty="0">
                <a:solidFill>
                  <a:schemeClr val="bg1"/>
                </a:solidFill>
              </a:rPr>
            </a:br>
            <a:r>
              <a:rPr lang="en-US" sz="2400" b="1" i="1" dirty="0" err="1">
                <a:solidFill>
                  <a:schemeClr val="bg1"/>
                </a:solidFill>
              </a:rPr>
              <a:t>không</a:t>
            </a:r>
            <a:r>
              <a:rPr lang="en-US" sz="2400" b="1" i="1" dirty="0">
                <a:solidFill>
                  <a:schemeClr val="bg1"/>
                </a:solidFill>
              </a:rPr>
              <a:t> </a:t>
            </a:r>
            <a:r>
              <a:rPr lang="en-US" sz="2400" b="1" i="1" dirty="0" err="1">
                <a:solidFill>
                  <a:schemeClr val="bg1"/>
                </a:solidFill>
              </a:rPr>
              <a:t>đề</a:t>
            </a:r>
            <a:r>
              <a:rPr lang="en-US" sz="2400" b="1" i="1" dirty="0">
                <a:solidFill>
                  <a:schemeClr val="bg1"/>
                </a:solidFill>
              </a:rPr>
              <a:t> </a:t>
            </a:r>
            <a:r>
              <a:rPr lang="en-US" sz="2400" b="1" i="1" dirty="0" err="1">
                <a:solidFill>
                  <a:schemeClr val="bg1"/>
                </a:solidFill>
              </a:rPr>
              <a:t>nghị</a:t>
            </a:r>
            <a:r>
              <a:rPr lang="en-US" sz="2400" b="1" i="1" dirty="0">
                <a:solidFill>
                  <a:schemeClr val="bg1"/>
                </a:solidFill>
              </a:rPr>
              <a:t> </a:t>
            </a:r>
            <a:r>
              <a:rPr lang="en-US" sz="2400" b="1" i="1" dirty="0" err="1">
                <a:solidFill>
                  <a:schemeClr val="bg1"/>
                </a:solidFill>
              </a:rPr>
              <a:t>Cờ</a:t>
            </a:r>
            <a:r>
              <a:rPr lang="en-US" sz="2400" b="1" i="1" dirty="0">
                <a:solidFill>
                  <a:schemeClr val="bg1"/>
                </a:solidFill>
              </a:rPr>
              <a:t> </a:t>
            </a:r>
            <a:r>
              <a:rPr lang="en-US" sz="2400" b="1" i="1" dirty="0" err="1">
                <a:solidFill>
                  <a:schemeClr val="bg1"/>
                </a:solidFill>
              </a:rPr>
              <a:t>Thi</a:t>
            </a:r>
            <a:r>
              <a:rPr lang="en-US" sz="2400" b="1" i="1" dirty="0">
                <a:solidFill>
                  <a:schemeClr val="bg1"/>
                </a:solidFill>
              </a:rPr>
              <a:t> </a:t>
            </a:r>
            <a:r>
              <a:rPr lang="en-US" sz="2400" b="1" i="1" dirty="0" err="1">
                <a:solidFill>
                  <a:schemeClr val="bg1"/>
                </a:solidFill>
              </a:rPr>
              <a:t>đua</a:t>
            </a:r>
            <a:r>
              <a:rPr lang="en-US" sz="2400" b="1" i="1" dirty="0">
                <a:solidFill>
                  <a:schemeClr val="bg1"/>
                </a:solidFill>
              </a:rPr>
              <a:t> </a:t>
            </a:r>
            <a:br>
              <a:rPr lang="en-US" sz="2400" b="1" i="1" dirty="0">
                <a:solidFill>
                  <a:schemeClr val="bg1"/>
                </a:solidFill>
              </a:rPr>
            </a:br>
            <a:r>
              <a:rPr lang="en-US" sz="2400" b="1" i="1" dirty="0" err="1">
                <a:solidFill>
                  <a:schemeClr val="bg1"/>
                </a:solidFill>
              </a:rPr>
              <a:t>của</a:t>
            </a:r>
            <a:r>
              <a:rPr lang="en-US" sz="2400" b="1" i="1" dirty="0">
                <a:solidFill>
                  <a:schemeClr val="bg1"/>
                </a:solidFill>
              </a:rPr>
              <a:t> </a:t>
            </a:r>
            <a:r>
              <a:rPr lang="en-US" sz="2400" b="1" i="1" dirty="0" err="1">
                <a:solidFill>
                  <a:schemeClr val="bg1"/>
                </a:solidFill>
              </a:rPr>
              <a:t>Chính</a:t>
            </a:r>
            <a:r>
              <a:rPr lang="en-US" sz="2400" b="1" i="1" dirty="0">
                <a:solidFill>
                  <a:schemeClr val="bg1"/>
                </a:solidFill>
              </a:rPr>
              <a:t> </a:t>
            </a:r>
            <a:r>
              <a:rPr lang="en-US" sz="2400" b="1" i="1" dirty="0" err="1">
                <a:solidFill>
                  <a:schemeClr val="bg1"/>
                </a:solidFill>
              </a:rPr>
              <a:t>phủ</a:t>
            </a:r>
            <a:r>
              <a:rPr lang="en-US" sz="2400" b="1" i="1" dirty="0">
                <a:solidFill>
                  <a:schemeClr val="bg1"/>
                </a:solidFill>
              </a:rPr>
              <a:t>)</a:t>
            </a:r>
            <a:r>
              <a:rPr lang="en-US" sz="2400" dirty="0">
                <a:solidFill>
                  <a:schemeClr val="bg1"/>
                </a:solidFill>
              </a:rPr>
              <a:t>;</a:t>
            </a:r>
            <a:endParaRPr lang="vi-VN" sz="2400" b="1" i="1" dirty="0">
              <a:solidFill>
                <a:schemeClr val="bg1"/>
              </a:solidFill>
              <a:latin typeface="Times New Roman" pitchFamily="18" charset="0"/>
              <a:cs typeface="Times New Roman" pitchFamily="18" charset="0"/>
            </a:endParaRPr>
          </a:p>
        </p:txBody>
      </p:sp>
      <p:sp>
        <p:nvSpPr>
          <p:cNvPr id="8" name="Rounded Rectangle 7"/>
          <p:cNvSpPr/>
          <p:nvPr/>
        </p:nvSpPr>
        <p:spPr bwMode="auto">
          <a:xfrm>
            <a:off x="4608513" y="1800225"/>
            <a:ext cx="4419600" cy="2695575"/>
          </a:xfrm>
          <a:prstGeom prst="roundRect">
            <a:avLst/>
          </a:prstGeom>
          <a:ln>
            <a:solidFill>
              <a:srgbClr val="000099"/>
            </a:solidFill>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vi-VN" sz="2400" b="1" i="1" dirty="0">
                <a:solidFill>
                  <a:schemeClr val="bg1"/>
                </a:solidFill>
                <a:latin typeface="Times New Roman" pitchFamily="18" charset="0"/>
                <a:cs typeface="Times New Roman" pitchFamily="18" charset="0"/>
              </a:rPr>
              <a:t>Việc đề nghị xét tặng Cờ thi đua</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của Chính phủ, do Hội đồng </a:t>
            </a:r>
            <a:endParaRPr lang="en-US" sz="2400" b="1" i="1" dirty="0">
              <a:solidFill>
                <a:schemeClr val="bg1"/>
              </a:solidFill>
              <a:latin typeface="Times New Roman" pitchFamily="18" charset="0"/>
              <a:cs typeface="Times New Roman" pitchFamily="18" charset="0"/>
            </a:endParaRPr>
          </a:p>
          <a:p>
            <a:pPr algn="ctr">
              <a:defRPr/>
            </a:pPr>
            <a:r>
              <a:rPr lang="vi-VN" sz="2400" b="1" i="1" dirty="0">
                <a:solidFill>
                  <a:schemeClr val="bg1"/>
                </a:solidFill>
                <a:latin typeface="Times New Roman" pitchFamily="18" charset="0"/>
                <a:cs typeface="Times New Roman" pitchFamily="18" charset="0"/>
              </a:rPr>
              <a:t>TĐKT thành phố xem xét và </a:t>
            </a:r>
            <a:endParaRPr lang="en-US" sz="2400" b="1" i="1" dirty="0">
              <a:solidFill>
                <a:schemeClr val="bg1"/>
              </a:solidFill>
              <a:latin typeface="Times New Roman" pitchFamily="18" charset="0"/>
              <a:cs typeface="Times New Roman" pitchFamily="18" charset="0"/>
            </a:endParaRPr>
          </a:p>
          <a:p>
            <a:pPr algn="ctr">
              <a:defRPr/>
            </a:pPr>
            <a:r>
              <a:rPr lang="vi-VN" sz="2400" b="1" i="1" dirty="0">
                <a:solidFill>
                  <a:schemeClr val="bg1"/>
                </a:solidFill>
                <a:latin typeface="Times New Roman" pitchFamily="18" charset="0"/>
                <a:cs typeface="Times New Roman" pitchFamily="18" charset="0"/>
              </a:rPr>
              <a:t>lựa chọn</a:t>
            </a:r>
            <a:r>
              <a:rPr lang="en-US" sz="2400" b="1" i="1" dirty="0">
                <a:solidFill>
                  <a:schemeClr val="bg1"/>
                </a:solidFill>
                <a:latin typeface="Times New Roman" pitchFamily="18" charset="0"/>
                <a:cs typeface="Times New Roman" pitchFamily="18" charset="0"/>
              </a:rPr>
              <a:t> 20% </a:t>
            </a:r>
            <a:r>
              <a:rPr lang="vi-VN" sz="2400" b="1" i="1" dirty="0">
                <a:solidFill>
                  <a:schemeClr val="bg1"/>
                </a:solidFill>
                <a:latin typeface="Times New Roman" pitchFamily="18" charset="0"/>
                <a:cs typeface="Times New Roman" pitchFamily="18" charset="0"/>
              </a:rPr>
              <a:t>trong </a:t>
            </a:r>
            <a:r>
              <a:rPr lang="en-US" sz="2400" b="1" i="1" dirty="0" err="1">
                <a:solidFill>
                  <a:schemeClr val="bg1"/>
                </a:solidFill>
                <a:latin typeface="Times New Roman" pitchFamily="18" charset="0"/>
                <a:cs typeface="Times New Roman" pitchFamily="18" charset="0"/>
              </a:rPr>
              <a:t>tổng</a:t>
            </a:r>
            <a:r>
              <a:rPr lang="en-US" sz="2400" b="1" i="1" dirty="0">
                <a:solidFill>
                  <a:schemeClr val="bg1"/>
                </a:solidFill>
                <a:latin typeface="Times New Roman" pitchFamily="18" charset="0"/>
                <a:cs typeface="Times New Roman" pitchFamily="18" charset="0"/>
              </a:rPr>
              <a:t> </a:t>
            </a:r>
            <a:r>
              <a:rPr lang="vi-VN" sz="2400" b="1" i="1" dirty="0">
                <a:solidFill>
                  <a:schemeClr val="bg1"/>
                </a:solidFill>
                <a:latin typeface="Times New Roman" pitchFamily="18" charset="0"/>
                <a:cs typeface="Times New Roman" pitchFamily="18" charset="0"/>
              </a:rPr>
              <a:t>số các </a:t>
            </a:r>
            <a:endParaRPr lang="en-US" sz="2400" b="1" i="1" dirty="0">
              <a:solidFill>
                <a:schemeClr val="bg1"/>
              </a:solidFill>
              <a:latin typeface="Times New Roman" pitchFamily="18" charset="0"/>
              <a:cs typeface="Times New Roman" pitchFamily="18" charset="0"/>
            </a:endParaRPr>
          </a:p>
          <a:p>
            <a:pPr algn="ctr">
              <a:defRPr/>
            </a:pPr>
            <a:r>
              <a:rPr lang="vi-VN" sz="2400" b="1" i="1" dirty="0">
                <a:solidFill>
                  <a:schemeClr val="bg1"/>
                </a:solidFill>
                <a:latin typeface="Times New Roman" pitchFamily="18" charset="0"/>
                <a:cs typeface="Times New Roman" pitchFamily="18" charset="0"/>
              </a:rPr>
              <a:t>đơn vị đủ điều kiện, tiêu chuẩn </a:t>
            </a:r>
            <a:endParaRPr lang="en-US" sz="2400" b="1" i="1" dirty="0">
              <a:solidFill>
                <a:schemeClr val="bg1"/>
              </a:solidFill>
              <a:latin typeface="Times New Roman" pitchFamily="18" charset="0"/>
              <a:cs typeface="Times New Roman" pitchFamily="18" charset="0"/>
            </a:endParaRPr>
          </a:p>
          <a:p>
            <a:pPr algn="ctr">
              <a:defRPr/>
            </a:pPr>
            <a:r>
              <a:rPr lang="vi-VN" sz="2400" b="1" i="1" dirty="0">
                <a:solidFill>
                  <a:schemeClr val="bg1"/>
                </a:solidFill>
                <a:latin typeface="Times New Roman" pitchFamily="18" charset="0"/>
                <a:cs typeface="Times New Roman" pitchFamily="18" charset="0"/>
              </a:rPr>
              <a:t>Cờ Thi</a:t>
            </a:r>
            <a:r>
              <a:rPr lang="en-US" sz="2400" b="1" i="1" dirty="0">
                <a:solidFill>
                  <a:schemeClr val="bg1"/>
                </a:solidFill>
                <a:latin typeface="Times New Roman" pitchFamily="18" charset="0"/>
                <a:cs typeface="Times New Roman" pitchFamily="18" charset="0"/>
              </a:rPr>
              <a:t> </a:t>
            </a:r>
            <a:r>
              <a:rPr lang="vi-VN" sz="2400" b="1" i="1" dirty="0">
                <a:solidFill>
                  <a:schemeClr val="bg1"/>
                </a:solidFill>
                <a:latin typeface="Times New Roman" pitchFamily="18" charset="0"/>
                <a:cs typeface="Times New Roman" pitchFamily="18" charset="0"/>
              </a:rPr>
              <a:t> đua thành phố và có </a:t>
            </a:r>
            <a:r>
              <a:rPr lang="vi-VN" sz="2400" b="1" i="1" dirty="0">
                <a:solidFill>
                  <a:srgbClr val="FF0000"/>
                </a:solidFill>
                <a:latin typeface="Times New Roman" pitchFamily="18" charset="0"/>
                <a:cs typeface="Times New Roman" pitchFamily="18" charset="0"/>
              </a:rPr>
              <a:t>đăng </a:t>
            </a:r>
            <a:endParaRPr lang="en-US" sz="2400" b="1" i="1" dirty="0">
              <a:solidFill>
                <a:srgbClr val="FF0000"/>
              </a:solidFill>
              <a:latin typeface="Times New Roman" pitchFamily="18" charset="0"/>
              <a:cs typeface="Times New Roman" pitchFamily="18" charset="0"/>
            </a:endParaRPr>
          </a:p>
          <a:p>
            <a:pPr algn="ctr">
              <a:defRPr/>
            </a:pPr>
            <a:r>
              <a:rPr lang="vi-VN" sz="2400" b="1" i="1" dirty="0">
                <a:solidFill>
                  <a:srgbClr val="FF0000"/>
                </a:solidFill>
                <a:latin typeface="Times New Roman" pitchFamily="18" charset="0"/>
                <a:cs typeface="Times New Roman" pitchFamily="18" charset="0"/>
              </a:rPr>
              <a:t>ký Cờ thi đua của Chính phủ</a:t>
            </a:r>
          </a:p>
        </p:txBody>
      </p:sp>
      <p:cxnSp>
        <p:nvCxnSpPr>
          <p:cNvPr id="9" name="Straight Connector 8"/>
          <p:cNvCxnSpPr>
            <a:stCxn id="4" idx="2"/>
          </p:cNvCxnSpPr>
          <p:nvPr/>
        </p:nvCxnSpPr>
        <p:spPr bwMode="auto">
          <a:xfrm flipH="1">
            <a:off x="3733800" y="1371600"/>
            <a:ext cx="800100" cy="381000"/>
          </a:xfrm>
          <a:prstGeom prst="line">
            <a:avLst/>
          </a:prstGeom>
          <a:gradFill rotWithShape="1">
            <a:gsLst>
              <a:gs pos="0">
                <a:schemeClr val="accent2"/>
              </a:gs>
              <a:gs pos="100000">
                <a:schemeClr val="accent2">
                  <a:gamma/>
                  <a:tint val="73725"/>
                  <a:invGamma/>
                </a:schemeClr>
              </a:gs>
            </a:gsLst>
            <a:lin ang="5400000" scaled="1"/>
          </a:gradFill>
          <a:ln w="9525" cap="flat" cmpd="sng" algn="ctr">
            <a:solidFill>
              <a:schemeClr val="tx1"/>
            </a:solidFill>
            <a:prstDash val="solid"/>
            <a:round/>
            <a:headEnd type="none" w="med" len="med"/>
            <a:tailEnd type="none" w="med" len="med"/>
          </a:ln>
          <a:effectLst/>
          <a:extLst/>
        </p:spPr>
      </p:cxnSp>
      <p:cxnSp>
        <p:nvCxnSpPr>
          <p:cNvPr id="10" name="Straight Connector 9"/>
          <p:cNvCxnSpPr>
            <a:stCxn id="4" idx="2"/>
          </p:cNvCxnSpPr>
          <p:nvPr/>
        </p:nvCxnSpPr>
        <p:spPr bwMode="auto">
          <a:xfrm>
            <a:off x="4533900" y="1371600"/>
            <a:ext cx="800100" cy="428625"/>
          </a:xfrm>
          <a:prstGeom prst="line">
            <a:avLst/>
          </a:prstGeom>
          <a:gradFill rotWithShape="1">
            <a:gsLst>
              <a:gs pos="0">
                <a:schemeClr val="accent2"/>
              </a:gs>
              <a:gs pos="100000">
                <a:schemeClr val="accent2">
                  <a:gamma/>
                  <a:tint val="73725"/>
                  <a:invGamma/>
                </a:schemeClr>
              </a:gs>
            </a:gsLst>
            <a:lin ang="5400000" scaled="1"/>
          </a:gradFill>
          <a:ln w="9525" cap="flat" cmpd="sng" algn="ctr">
            <a:solidFill>
              <a:schemeClr val="tx1"/>
            </a:solidFill>
            <a:prstDash val="solid"/>
            <a:round/>
            <a:headEnd type="none" w="med" len="med"/>
            <a:tailEnd type="none" w="med" len="med"/>
          </a:ln>
          <a:effectLst/>
          <a:extLst/>
        </p:spPr>
      </p:cxnSp>
      <p:sp>
        <p:nvSpPr>
          <p:cNvPr id="11" name="Rounded Rectangle 10"/>
          <p:cNvSpPr/>
          <p:nvPr/>
        </p:nvSpPr>
        <p:spPr bwMode="auto">
          <a:xfrm>
            <a:off x="4576763" y="4841875"/>
            <a:ext cx="4419600" cy="1347788"/>
          </a:xfrm>
          <a:prstGeom prst="roundRect">
            <a:avLst/>
          </a:prstGeom>
          <a:ln>
            <a:solidFill>
              <a:srgbClr val="000099"/>
            </a:solidFill>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en-US" sz="2400" b="1" i="1" dirty="0">
                <a:solidFill>
                  <a:srgbClr val="3333FF"/>
                </a:solidFill>
                <a:latin typeface="Times New Roman" pitchFamily="18" charset="0"/>
                <a:cs typeface="Times New Roman" pitchFamily="18" charset="0"/>
              </a:rPr>
              <a:t>C</a:t>
            </a:r>
            <a:r>
              <a:rPr lang="vi-VN" sz="2400" b="1" i="1" dirty="0">
                <a:solidFill>
                  <a:srgbClr val="3333FF"/>
                </a:solidFill>
                <a:latin typeface="Times New Roman" pitchFamily="18" charset="0"/>
                <a:cs typeface="Times New Roman" pitchFamily="18" charset="0"/>
              </a:rPr>
              <a:t>ác đơn vị còn lại được </a:t>
            </a:r>
            <a:endParaRPr lang="en-US" sz="2400" b="1" i="1" dirty="0">
              <a:solidFill>
                <a:srgbClr val="3333FF"/>
              </a:solidFill>
              <a:latin typeface="Times New Roman" pitchFamily="18" charset="0"/>
              <a:cs typeface="Times New Roman" pitchFamily="18" charset="0"/>
            </a:endParaRPr>
          </a:p>
          <a:p>
            <a:pPr algn="ctr">
              <a:defRPr/>
            </a:pPr>
            <a:r>
              <a:rPr lang="vi-VN" sz="2400" b="1" i="1" dirty="0">
                <a:solidFill>
                  <a:srgbClr val="3333FF"/>
                </a:solidFill>
                <a:latin typeface="Times New Roman" pitchFamily="18" charset="0"/>
                <a:cs typeface="Times New Roman" pitchFamily="18" charset="0"/>
              </a:rPr>
              <a:t>xét danh hiệu TTLĐSX </a:t>
            </a:r>
            <a:endParaRPr lang="en-US" sz="2400" b="1" i="1" dirty="0">
              <a:solidFill>
                <a:srgbClr val="3333FF"/>
              </a:solidFill>
              <a:latin typeface="Times New Roman" pitchFamily="18" charset="0"/>
              <a:cs typeface="Times New Roman" pitchFamily="18" charset="0"/>
            </a:endParaRPr>
          </a:p>
          <a:p>
            <a:pPr algn="ctr">
              <a:defRPr/>
            </a:pPr>
            <a:r>
              <a:rPr lang="vi-VN" sz="2400" b="1" i="1" dirty="0">
                <a:solidFill>
                  <a:srgbClr val="3333FF"/>
                </a:solidFill>
                <a:latin typeface="Times New Roman" pitchFamily="18" charset="0"/>
                <a:cs typeface="Times New Roman" pitchFamily="18" charset="0"/>
              </a:rPr>
              <a:t>theo quy định</a:t>
            </a:r>
          </a:p>
        </p:txBody>
      </p:sp>
    </p:spTree>
    <p:extLst>
      <p:ext uri="{BB962C8B-B14F-4D97-AF65-F5344CB8AC3E}">
        <p14:creationId xmlns:p14="http://schemas.microsoft.com/office/powerpoint/2010/main" val="676694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32348"/>
            <a:ext cx="8915400" cy="5943600"/>
          </a:xfrm>
        </p:spPr>
        <p:txBody>
          <a:bodyPr/>
          <a:lstStyle/>
          <a:p>
            <a:pPr algn="ctr">
              <a:lnSpc>
                <a:spcPct val="114000"/>
              </a:lnSpc>
              <a:buFont typeface="Wingdings" pitchFamily="2" charset="2"/>
              <a:buNone/>
              <a:defRPr/>
            </a:pPr>
            <a:r>
              <a:rPr lang="sq-AL" b="1" dirty="0" smtClean="0">
                <a:solidFill>
                  <a:srgbClr val="FFFF00"/>
                </a:solidFill>
                <a:latin typeface="+mj-lt"/>
              </a:rPr>
              <a:t>Chương I</a:t>
            </a:r>
            <a:r>
              <a:rPr lang="en-US" b="1" dirty="0" smtClean="0">
                <a:solidFill>
                  <a:srgbClr val="FFFF00"/>
                </a:solidFill>
                <a:latin typeface="+mj-lt"/>
              </a:rPr>
              <a:t>: </a:t>
            </a:r>
            <a:r>
              <a:rPr lang="en-US" b="1" dirty="0" err="1" smtClean="0">
                <a:solidFill>
                  <a:srgbClr val="FFFF00"/>
                </a:solidFill>
                <a:latin typeface="+mj-lt"/>
              </a:rPr>
              <a:t>Những</a:t>
            </a:r>
            <a:r>
              <a:rPr lang="en-US" b="1" dirty="0" smtClean="0">
                <a:solidFill>
                  <a:srgbClr val="FFFF00"/>
                </a:solidFill>
                <a:latin typeface="+mj-lt"/>
              </a:rPr>
              <a:t> </a:t>
            </a:r>
            <a:r>
              <a:rPr lang="en-US" b="1" dirty="0" err="1" smtClean="0">
                <a:solidFill>
                  <a:srgbClr val="FFFF00"/>
                </a:solidFill>
                <a:latin typeface="+mj-lt"/>
              </a:rPr>
              <a:t>quy</a:t>
            </a:r>
            <a:r>
              <a:rPr lang="en-US" b="1" dirty="0" smtClean="0">
                <a:solidFill>
                  <a:srgbClr val="FFFF00"/>
                </a:solidFill>
                <a:latin typeface="+mj-lt"/>
              </a:rPr>
              <a:t> </a:t>
            </a:r>
            <a:r>
              <a:rPr lang="en-US" b="1" dirty="0" err="1" smtClean="0">
                <a:solidFill>
                  <a:srgbClr val="FFFF00"/>
                </a:solidFill>
                <a:latin typeface="+mj-lt"/>
              </a:rPr>
              <a:t>định</a:t>
            </a:r>
            <a:r>
              <a:rPr lang="en-US" b="1" dirty="0" smtClean="0">
                <a:solidFill>
                  <a:srgbClr val="FFFF00"/>
                </a:solidFill>
                <a:latin typeface="+mj-lt"/>
              </a:rPr>
              <a:t> </a:t>
            </a:r>
            <a:r>
              <a:rPr lang="en-US" b="1" dirty="0" err="1" smtClean="0">
                <a:solidFill>
                  <a:srgbClr val="FFFF00"/>
                </a:solidFill>
                <a:latin typeface="+mj-lt"/>
              </a:rPr>
              <a:t>chung</a:t>
            </a:r>
            <a:endParaRPr lang="en-US" b="1" dirty="0" smtClean="0">
              <a:solidFill>
                <a:srgbClr val="FFFF00"/>
              </a:solidFill>
              <a:latin typeface="+mj-lt"/>
            </a:endParaRPr>
          </a:p>
          <a:p>
            <a:pPr>
              <a:lnSpc>
                <a:spcPct val="114000"/>
              </a:lnSpc>
              <a:buFont typeface="Wingdings" pitchFamily="2" charset="2"/>
              <a:buNone/>
              <a:defRPr/>
            </a:pPr>
            <a:r>
              <a:rPr lang="en-US" sz="2500" b="1" i="1" dirty="0" smtClean="0">
                <a:solidFill>
                  <a:srgbClr val="99FF33"/>
                </a:solidFill>
                <a:effectLst/>
                <a:latin typeface="+mj-lt"/>
              </a:rPr>
              <a:t>	</a:t>
            </a:r>
            <a:r>
              <a:rPr lang="sq-AL" sz="2500" b="1" dirty="0" smtClean="0">
                <a:solidFill>
                  <a:srgbClr val="99FF33"/>
                </a:solidFill>
                <a:effectLst/>
                <a:latin typeface="+mj-lt"/>
              </a:rPr>
              <a:t>1. Đối tượng</a:t>
            </a:r>
            <a:r>
              <a:rPr lang="en-US" sz="2500" b="1" dirty="0" smtClean="0">
                <a:solidFill>
                  <a:srgbClr val="99FF33"/>
                </a:solidFill>
                <a:effectLst/>
                <a:latin typeface="+mj-lt"/>
              </a:rPr>
              <a:t>:</a:t>
            </a:r>
            <a:r>
              <a:rPr lang="sq-AL" sz="2500" dirty="0" smtClean="0">
                <a:latin typeface="+mj-lt"/>
              </a:rPr>
              <a:t> </a:t>
            </a:r>
            <a:r>
              <a:rPr lang="en-US" sz="2500" dirty="0" smtClean="0">
                <a:latin typeface="+mj-lt"/>
              </a:rPr>
              <a:t>B</a:t>
            </a:r>
            <a:r>
              <a:rPr lang="sq-AL" sz="2500" dirty="0" smtClean="0">
                <a:latin typeface="+mj-lt"/>
              </a:rPr>
              <a:t>ổ sung </a:t>
            </a:r>
            <a:r>
              <a:rPr lang="en-US" sz="2500" dirty="0" err="1" smtClean="0">
                <a:latin typeface="+mj-lt"/>
              </a:rPr>
              <a:t>đối</a:t>
            </a:r>
            <a:r>
              <a:rPr lang="en-US" sz="2500" dirty="0" smtClean="0">
                <a:latin typeface="+mj-lt"/>
              </a:rPr>
              <a:t> </a:t>
            </a:r>
            <a:r>
              <a:rPr lang="en-US" sz="2500" dirty="0" err="1" smtClean="0">
                <a:latin typeface="+mj-lt"/>
              </a:rPr>
              <a:t>tượng</a:t>
            </a:r>
            <a:r>
              <a:rPr lang="en-US" sz="2500" dirty="0" smtClean="0">
                <a:latin typeface="+mj-lt"/>
              </a:rPr>
              <a:t> </a:t>
            </a:r>
            <a:r>
              <a:rPr lang="sq-AL" sz="2500" dirty="0" smtClean="0">
                <a:latin typeface="+mj-lt"/>
              </a:rPr>
              <a:t>gia đình</a:t>
            </a:r>
            <a:endParaRPr lang="en-US" sz="2500" dirty="0" smtClean="0">
              <a:latin typeface="+mj-lt"/>
            </a:endParaRPr>
          </a:p>
          <a:p>
            <a:pPr>
              <a:lnSpc>
                <a:spcPct val="114000"/>
              </a:lnSpc>
              <a:buNone/>
              <a:defRPr/>
            </a:pPr>
            <a:r>
              <a:rPr lang="en-US" sz="2500" b="1" i="1" dirty="0" smtClean="0">
                <a:solidFill>
                  <a:srgbClr val="FF0066"/>
                </a:solidFill>
                <a:latin typeface="+mj-lt"/>
              </a:rPr>
              <a:t> 	</a:t>
            </a:r>
            <a:r>
              <a:rPr lang="en-US" sz="2500" b="1" dirty="0" smtClean="0">
                <a:solidFill>
                  <a:srgbClr val="99FF33"/>
                </a:solidFill>
                <a:effectLst/>
                <a:latin typeface="+mj-lt"/>
              </a:rPr>
              <a:t>2</a:t>
            </a:r>
            <a:r>
              <a:rPr lang="sq-AL" sz="2500" b="1" dirty="0" smtClean="0">
                <a:solidFill>
                  <a:srgbClr val="99FF33"/>
                </a:solidFill>
                <a:effectLst/>
                <a:latin typeface="+mj-lt"/>
              </a:rPr>
              <a:t>.</a:t>
            </a:r>
            <a:r>
              <a:rPr lang="en-US" sz="2500" b="1" dirty="0" smtClean="0">
                <a:solidFill>
                  <a:srgbClr val="99FF33"/>
                </a:solidFill>
                <a:effectLst/>
                <a:latin typeface="+mj-lt"/>
              </a:rPr>
              <a:t> </a:t>
            </a:r>
            <a:r>
              <a:rPr lang="en-US" sz="2500" b="1" dirty="0" err="1" smtClean="0">
                <a:solidFill>
                  <a:srgbClr val="99FF33"/>
                </a:solidFill>
                <a:effectLst/>
                <a:latin typeface="+mj-lt"/>
              </a:rPr>
              <a:t>Nguyên</a:t>
            </a:r>
            <a:r>
              <a:rPr lang="en-US" sz="2500" b="1" dirty="0" smtClean="0">
                <a:solidFill>
                  <a:srgbClr val="99FF33"/>
                </a:solidFill>
                <a:effectLst/>
                <a:latin typeface="+mj-lt"/>
              </a:rPr>
              <a:t> </a:t>
            </a:r>
            <a:r>
              <a:rPr lang="en-US" sz="2500" b="1" dirty="0" err="1" smtClean="0">
                <a:solidFill>
                  <a:srgbClr val="99FF33"/>
                </a:solidFill>
                <a:effectLst/>
                <a:latin typeface="+mj-lt"/>
              </a:rPr>
              <a:t>tắc</a:t>
            </a:r>
            <a:r>
              <a:rPr lang="en-US" sz="2500" b="1" dirty="0" smtClean="0">
                <a:solidFill>
                  <a:srgbClr val="99FF33"/>
                </a:solidFill>
                <a:effectLst/>
                <a:latin typeface="+mj-lt"/>
              </a:rPr>
              <a:t> </a:t>
            </a:r>
            <a:r>
              <a:rPr lang="en-US" sz="2500" b="1" dirty="0" err="1" smtClean="0">
                <a:solidFill>
                  <a:srgbClr val="99FF33"/>
                </a:solidFill>
                <a:effectLst/>
                <a:latin typeface="+mj-lt"/>
              </a:rPr>
              <a:t>thi</a:t>
            </a:r>
            <a:r>
              <a:rPr lang="en-US" sz="2500" b="1" dirty="0" smtClean="0">
                <a:solidFill>
                  <a:srgbClr val="99FF33"/>
                </a:solidFill>
                <a:effectLst/>
                <a:latin typeface="+mj-lt"/>
              </a:rPr>
              <a:t> </a:t>
            </a:r>
            <a:r>
              <a:rPr lang="en-US" sz="2500" b="1" dirty="0" err="1" smtClean="0">
                <a:solidFill>
                  <a:srgbClr val="99FF33"/>
                </a:solidFill>
                <a:effectLst/>
                <a:latin typeface="+mj-lt"/>
              </a:rPr>
              <a:t>đua</a:t>
            </a:r>
            <a:r>
              <a:rPr lang="en-US" sz="2500" b="1" dirty="0" smtClean="0">
                <a:solidFill>
                  <a:srgbClr val="99FF33"/>
                </a:solidFill>
                <a:effectLst/>
                <a:latin typeface="+mj-lt"/>
              </a:rPr>
              <a:t> </a:t>
            </a:r>
            <a:r>
              <a:rPr lang="en-US" sz="2800" i="1" dirty="0" smtClean="0">
                <a:solidFill>
                  <a:srgbClr val="FF0000"/>
                </a:solidFill>
                <a:latin typeface="Calibri" charset="0"/>
                <a:ea typeface="Calibri" charset="0"/>
              </a:rPr>
              <a:t>(</a:t>
            </a:r>
            <a:r>
              <a:rPr lang="en-US" sz="2800" i="1" dirty="0" err="1" smtClean="0">
                <a:solidFill>
                  <a:srgbClr val="FF0000"/>
                </a:solidFill>
                <a:latin typeface="Calibri" charset="0"/>
                <a:ea typeface="Calibri" charset="0"/>
              </a:rPr>
              <a:t>Khoản</a:t>
            </a:r>
            <a:r>
              <a:rPr lang="en-US" sz="2800" i="1" dirty="0" smtClean="0">
                <a:solidFill>
                  <a:srgbClr val="FF0000"/>
                </a:solidFill>
                <a:latin typeface="Calibri" charset="0"/>
                <a:ea typeface="Calibri" charset="0"/>
              </a:rPr>
              <a:t> 1, </a:t>
            </a:r>
            <a:r>
              <a:rPr lang="en-US" sz="2800" i="1" dirty="0" err="1" smtClean="0">
                <a:solidFill>
                  <a:srgbClr val="FF0000"/>
                </a:solidFill>
                <a:latin typeface="Calibri" charset="0"/>
                <a:ea typeface="Calibri" charset="0"/>
              </a:rPr>
              <a:t>Điều</a:t>
            </a:r>
            <a:r>
              <a:rPr lang="en-US" sz="2800" i="1" dirty="0" smtClean="0">
                <a:solidFill>
                  <a:srgbClr val="FF0000"/>
                </a:solidFill>
                <a:latin typeface="Calibri" charset="0"/>
                <a:ea typeface="Calibri" charset="0"/>
              </a:rPr>
              <a:t> 3)</a:t>
            </a:r>
          </a:p>
          <a:p>
            <a:pPr algn="just">
              <a:lnSpc>
                <a:spcPct val="114000"/>
              </a:lnSpc>
              <a:buFont typeface="Wingdings" pitchFamily="2" charset="2"/>
              <a:buNone/>
              <a:defRPr/>
            </a:pPr>
            <a:r>
              <a:rPr lang="en-US" sz="2500" dirty="0" smtClean="0">
                <a:latin typeface="+mj-lt"/>
              </a:rPr>
              <a:t>a) </a:t>
            </a:r>
            <a:r>
              <a:rPr lang="vi-VN" sz="2500" dirty="0" smtClean="0">
                <a:latin typeface="+mj-lt"/>
              </a:rPr>
              <a:t>Thi đua thực hiện trên nguyên tắc </a:t>
            </a:r>
            <a:r>
              <a:rPr lang="vi-VN" sz="2500" dirty="0" smtClean="0">
                <a:solidFill>
                  <a:srgbClr val="FFFF00"/>
                </a:solidFill>
                <a:latin typeface="+mj-lt"/>
              </a:rPr>
              <a:t>tự nguyện, tự giác</a:t>
            </a:r>
            <a:r>
              <a:rPr lang="en-US" sz="2500" dirty="0" smtClean="0">
                <a:latin typeface="+mj-lt"/>
              </a:rPr>
              <a:t>.</a:t>
            </a:r>
          </a:p>
          <a:p>
            <a:pPr algn="just">
              <a:lnSpc>
                <a:spcPct val="114000"/>
              </a:lnSpc>
              <a:buFont typeface="Wingdings" pitchFamily="2" charset="2"/>
              <a:buNone/>
              <a:defRPr/>
            </a:pPr>
            <a:r>
              <a:rPr lang="en-US" sz="2500" dirty="0" smtClean="0">
                <a:latin typeface="+mj-lt"/>
              </a:rPr>
              <a:t>b) </a:t>
            </a:r>
            <a:r>
              <a:rPr lang="en-US" sz="2500" dirty="0" err="1" smtClean="0">
                <a:latin typeface="+mj-lt"/>
              </a:rPr>
              <a:t>Việc</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tặng</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danh</a:t>
            </a:r>
            <a:r>
              <a:rPr lang="en-US" sz="2500" dirty="0" smtClean="0">
                <a:latin typeface="+mj-lt"/>
              </a:rPr>
              <a:t> </a:t>
            </a:r>
            <a:r>
              <a:rPr lang="en-US" sz="2500" dirty="0" err="1" smtClean="0">
                <a:latin typeface="+mj-lt"/>
              </a:rPr>
              <a:t>hiệu</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phải</a:t>
            </a:r>
            <a:r>
              <a:rPr lang="en-US" sz="2500" dirty="0" smtClean="0">
                <a:latin typeface="+mj-lt"/>
              </a:rPr>
              <a:t> </a:t>
            </a:r>
            <a:r>
              <a:rPr lang="en-US" sz="2500" dirty="0" err="1" smtClean="0">
                <a:latin typeface="+mj-lt"/>
              </a:rPr>
              <a:t>căn</a:t>
            </a:r>
            <a:r>
              <a:rPr lang="en-US" sz="2500" dirty="0" smtClean="0">
                <a:latin typeface="+mj-lt"/>
              </a:rPr>
              <a:t> </a:t>
            </a:r>
            <a:r>
              <a:rPr lang="en-US" sz="2500" dirty="0" err="1" smtClean="0">
                <a:latin typeface="+mj-lt"/>
              </a:rPr>
              <a:t>cứ</a:t>
            </a:r>
            <a:r>
              <a:rPr lang="en-US" sz="2500" dirty="0" smtClean="0">
                <a:latin typeface="+mj-lt"/>
              </a:rPr>
              <a:t> </a:t>
            </a:r>
            <a:r>
              <a:rPr lang="en-US" sz="2500" dirty="0" err="1" smtClean="0">
                <a:latin typeface="+mj-lt"/>
              </a:rPr>
              <a:t>vào</a:t>
            </a:r>
            <a:r>
              <a:rPr lang="en-US" sz="2500" dirty="0" smtClean="0">
                <a:latin typeface="+mj-lt"/>
              </a:rPr>
              <a:t> </a:t>
            </a:r>
            <a:r>
              <a:rPr lang="en-US" sz="2500" dirty="0" err="1" smtClean="0">
                <a:latin typeface="+mj-lt"/>
              </a:rPr>
              <a:t>phong</a:t>
            </a:r>
            <a:r>
              <a:rPr lang="en-US" sz="2500" dirty="0" smtClean="0">
                <a:latin typeface="+mj-lt"/>
              </a:rPr>
              <a:t> </a:t>
            </a:r>
            <a:r>
              <a:rPr lang="en-US" sz="2500" dirty="0" err="1" smtClean="0">
                <a:latin typeface="+mj-lt"/>
              </a:rPr>
              <a:t>trào</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thành</a:t>
            </a:r>
            <a:r>
              <a:rPr lang="en-US" sz="2500" dirty="0" smtClean="0">
                <a:latin typeface="+mj-lt"/>
              </a:rPr>
              <a:t> </a:t>
            </a:r>
            <a:r>
              <a:rPr lang="en-US" sz="2500" dirty="0" err="1" smtClean="0">
                <a:latin typeface="+mj-lt"/>
              </a:rPr>
              <a:t>tích</a:t>
            </a:r>
            <a:r>
              <a:rPr lang="en-US" sz="2500" dirty="0" smtClean="0">
                <a:latin typeface="+mj-lt"/>
              </a:rPr>
              <a:t> </a:t>
            </a:r>
            <a:r>
              <a:rPr lang="en-US" sz="2500" dirty="0" err="1" smtClean="0">
                <a:latin typeface="+mj-lt"/>
              </a:rPr>
              <a:t>trong</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phong</a:t>
            </a:r>
            <a:r>
              <a:rPr lang="en-US" sz="2500" dirty="0" smtClean="0">
                <a:latin typeface="+mj-lt"/>
              </a:rPr>
              <a:t> </a:t>
            </a:r>
            <a:r>
              <a:rPr lang="en-US" sz="2500" dirty="0" err="1" smtClean="0">
                <a:latin typeface="+mj-lt"/>
              </a:rPr>
              <a:t>trào</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Các</a:t>
            </a:r>
            <a:r>
              <a:rPr lang="en-US" sz="2500" dirty="0" smtClean="0">
                <a:latin typeface="+mj-lt"/>
              </a:rPr>
              <a:t>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b="1" dirty="0" smtClean="0">
                <a:solidFill>
                  <a:srgbClr val="FFFF00"/>
                </a:solidFill>
                <a:latin typeface="+mj-lt"/>
              </a:rPr>
              <a:t>PHẢI</a:t>
            </a:r>
            <a:r>
              <a:rPr lang="en-US" sz="2500" dirty="0" smtClean="0">
                <a:latin typeface="+mj-lt"/>
              </a:rPr>
              <a:t> </a:t>
            </a:r>
            <a:r>
              <a:rPr lang="en-US" sz="2500" dirty="0" err="1" smtClean="0">
                <a:latin typeface="+mj-lt"/>
              </a:rPr>
              <a:t>đăng</a:t>
            </a:r>
            <a:r>
              <a:rPr lang="en-US" sz="2500" dirty="0" smtClean="0">
                <a:latin typeface="+mj-lt"/>
              </a:rPr>
              <a:t> </a:t>
            </a:r>
            <a:r>
              <a:rPr lang="en-US" sz="2500" dirty="0" err="1" smtClean="0">
                <a:latin typeface="+mj-lt"/>
              </a:rPr>
              <a:t>ký</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b="1" dirty="0" smtClean="0">
                <a:solidFill>
                  <a:srgbClr val="FFFF00"/>
                </a:solidFill>
                <a:latin typeface="+mj-lt"/>
              </a:rPr>
              <a:t>KHÔNG</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nếu</a:t>
            </a:r>
            <a:r>
              <a:rPr lang="en-US" sz="2500" dirty="0" smtClean="0">
                <a:latin typeface="+mj-lt"/>
              </a:rPr>
              <a:t> </a:t>
            </a:r>
            <a:r>
              <a:rPr lang="en-US" sz="2500" dirty="0" err="1" smtClean="0">
                <a:latin typeface="+mj-lt"/>
              </a:rPr>
              <a:t>không</a:t>
            </a:r>
            <a:r>
              <a:rPr lang="en-US" sz="2500" dirty="0" smtClean="0">
                <a:latin typeface="+mj-lt"/>
              </a:rPr>
              <a:t> </a:t>
            </a:r>
            <a:r>
              <a:rPr lang="en-US" sz="2500" dirty="0" err="1" smtClean="0">
                <a:latin typeface="+mj-lt"/>
              </a:rPr>
              <a:t>đăng</a:t>
            </a:r>
            <a:r>
              <a:rPr lang="en-US" sz="2500" dirty="0" smtClean="0">
                <a:latin typeface="+mj-lt"/>
              </a:rPr>
              <a:t> </a:t>
            </a:r>
            <a:r>
              <a:rPr lang="en-US" sz="2500" dirty="0" err="1" smtClean="0">
                <a:latin typeface="+mj-lt"/>
              </a:rPr>
              <a:t>ký</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tập</a:t>
            </a:r>
            <a:r>
              <a:rPr lang="en-US" sz="2500" dirty="0" smtClean="0">
                <a:latin typeface="+mj-lt"/>
              </a:rPr>
              <a:t> </a:t>
            </a:r>
            <a:r>
              <a:rPr lang="en-US" sz="2500" dirty="0" err="1" smtClean="0">
                <a:latin typeface="+mj-lt"/>
              </a:rPr>
              <a:t>thể</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latin typeface="+mj-lt"/>
              </a:rPr>
              <a:t>cá</a:t>
            </a:r>
            <a:r>
              <a:rPr lang="en-US" sz="2500" dirty="0" smtClean="0">
                <a:latin typeface="+mj-lt"/>
              </a:rPr>
              <a:t> </a:t>
            </a:r>
            <a:r>
              <a:rPr lang="en-US" sz="2500" dirty="0" err="1" smtClean="0">
                <a:latin typeface="+mj-lt"/>
              </a:rPr>
              <a:t>nhân</a:t>
            </a:r>
            <a:r>
              <a:rPr lang="en-US" sz="2500" dirty="0" smtClean="0">
                <a:latin typeface="+mj-lt"/>
              </a:rPr>
              <a:t> </a:t>
            </a:r>
            <a:r>
              <a:rPr lang="en-US" sz="2500" dirty="0" err="1" smtClean="0">
                <a:latin typeface="+mj-lt"/>
              </a:rPr>
              <a:t>bị</a:t>
            </a:r>
            <a:r>
              <a:rPr lang="en-US" sz="2500" dirty="0" smtClean="0">
                <a:latin typeface="+mj-lt"/>
              </a:rPr>
              <a:t> </a:t>
            </a:r>
            <a:r>
              <a:rPr lang="en-US" sz="2500" dirty="0" err="1" smtClean="0">
                <a:latin typeface="+mj-lt"/>
              </a:rPr>
              <a:t>xử</a:t>
            </a:r>
            <a:r>
              <a:rPr lang="en-US" sz="2500" dirty="0" smtClean="0">
                <a:latin typeface="+mj-lt"/>
              </a:rPr>
              <a:t> </a:t>
            </a:r>
            <a:r>
              <a:rPr lang="en-US" sz="2500" dirty="0" err="1" smtClean="0">
                <a:latin typeface="+mj-lt"/>
              </a:rPr>
              <a:t>lý</a:t>
            </a:r>
            <a:r>
              <a:rPr lang="en-US" sz="2500" dirty="0" smtClean="0">
                <a:latin typeface="+mj-lt"/>
              </a:rPr>
              <a:t> </a:t>
            </a:r>
            <a:r>
              <a:rPr lang="en-US" sz="2500" dirty="0" err="1" smtClean="0">
                <a:latin typeface="+mj-lt"/>
              </a:rPr>
              <a:t>kỷ</a:t>
            </a:r>
            <a:r>
              <a:rPr lang="en-US" sz="2500" dirty="0" smtClean="0">
                <a:latin typeface="+mj-lt"/>
              </a:rPr>
              <a:t> </a:t>
            </a:r>
            <a:r>
              <a:rPr lang="en-US" sz="2500" dirty="0" err="1" smtClean="0">
                <a:latin typeface="+mj-lt"/>
              </a:rPr>
              <a:t>luật</a:t>
            </a:r>
            <a:r>
              <a:rPr lang="en-US" sz="2500" dirty="0" smtClean="0">
                <a:latin typeface="+mj-lt"/>
              </a:rPr>
              <a:t> </a:t>
            </a:r>
            <a:r>
              <a:rPr lang="en-US" sz="2500" dirty="0" err="1" smtClean="0">
                <a:latin typeface="+mj-lt"/>
              </a:rPr>
              <a:t>từ</a:t>
            </a:r>
            <a:r>
              <a:rPr lang="en-US" sz="2500" dirty="0" smtClean="0">
                <a:latin typeface="+mj-lt"/>
              </a:rPr>
              <a:t> </a:t>
            </a:r>
            <a:r>
              <a:rPr lang="en-US" sz="2500" dirty="0" err="1" smtClean="0">
                <a:latin typeface="+mj-lt"/>
              </a:rPr>
              <a:t>cảnh</a:t>
            </a:r>
            <a:r>
              <a:rPr lang="en-US" sz="2500" dirty="0" smtClean="0">
                <a:latin typeface="+mj-lt"/>
              </a:rPr>
              <a:t> </a:t>
            </a:r>
            <a:r>
              <a:rPr lang="en-US" sz="2500" dirty="0" err="1" smtClean="0">
                <a:latin typeface="+mj-lt"/>
              </a:rPr>
              <a:t>cáo</a:t>
            </a:r>
            <a:r>
              <a:rPr lang="en-US" sz="2500" dirty="0" smtClean="0">
                <a:latin typeface="+mj-lt"/>
              </a:rPr>
              <a:t> </a:t>
            </a:r>
            <a:r>
              <a:rPr lang="en-US" sz="2500" dirty="0" err="1" smtClean="0">
                <a:latin typeface="+mj-lt"/>
              </a:rPr>
              <a:t>trở</a:t>
            </a:r>
            <a:r>
              <a:rPr lang="en-US" sz="2500" dirty="0" smtClean="0">
                <a:latin typeface="+mj-lt"/>
              </a:rPr>
              <a:t> </a:t>
            </a:r>
            <a:r>
              <a:rPr lang="en-US" sz="2500" dirty="0" err="1" smtClean="0">
                <a:latin typeface="+mj-lt"/>
              </a:rPr>
              <a:t>lên</a:t>
            </a:r>
            <a:r>
              <a:rPr lang="en-US" sz="2500" dirty="0" smtClean="0">
                <a:latin typeface="+mj-lt"/>
              </a:rPr>
              <a:t>.</a:t>
            </a:r>
          </a:p>
          <a:p>
            <a:pPr algn="just">
              <a:lnSpc>
                <a:spcPct val="114000"/>
              </a:lnSpc>
              <a:buFont typeface="Wingdings" pitchFamily="2" charset="2"/>
              <a:buNone/>
              <a:defRPr/>
            </a:pPr>
            <a:r>
              <a:rPr lang="en-US" sz="2500" dirty="0" smtClean="0">
                <a:latin typeface="+mj-lt"/>
              </a:rPr>
              <a:t>c) </a:t>
            </a:r>
            <a:r>
              <a:rPr lang="en-US" sz="2500" dirty="0" err="1" smtClean="0">
                <a:solidFill>
                  <a:srgbClr val="FFFF00"/>
                </a:solidFill>
                <a:latin typeface="+mj-lt"/>
              </a:rPr>
              <a:t>Mức</a:t>
            </a:r>
            <a:r>
              <a:rPr lang="en-US" sz="2500" dirty="0" smtClean="0">
                <a:solidFill>
                  <a:srgbClr val="FFFF00"/>
                </a:solidFill>
                <a:latin typeface="+mj-lt"/>
              </a:rPr>
              <a:t> </a:t>
            </a:r>
            <a:r>
              <a:rPr lang="en-US" sz="2500" dirty="0" err="1" smtClean="0">
                <a:solidFill>
                  <a:srgbClr val="FFFF00"/>
                </a:solidFill>
                <a:latin typeface="+mj-lt"/>
              </a:rPr>
              <a:t>độ</a:t>
            </a:r>
            <a:r>
              <a:rPr lang="en-US" sz="2500" dirty="0" smtClean="0">
                <a:solidFill>
                  <a:srgbClr val="FFFF00"/>
                </a:solidFill>
                <a:latin typeface="+mj-lt"/>
              </a:rPr>
              <a:t> </a:t>
            </a:r>
            <a:r>
              <a:rPr lang="en-US" sz="2500" dirty="0" err="1" smtClean="0">
                <a:solidFill>
                  <a:srgbClr val="FFFF00"/>
                </a:solidFill>
                <a:latin typeface="+mj-lt"/>
              </a:rPr>
              <a:t>hoàn</a:t>
            </a:r>
            <a:r>
              <a:rPr lang="en-US" sz="2500" dirty="0" smtClean="0">
                <a:solidFill>
                  <a:srgbClr val="FFFF00"/>
                </a:solidFill>
                <a:latin typeface="+mj-lt"/>
              </a:rPr>
              <a:t> </a:t>
            </a:r>
            <a:r>
              <a:rPr lang="en-US" sz="2500" dirty="0" err="1" smtClean="0">
                <a:solidFill>
                  <a:srgbClr val="FFFF00"/>
                </a:solidFill>
                <a:latin typeface="+mj-lt"/>
              </a:rPr>
              <a:t>thành</a:t>
            </a:r>
            <a:r>
              <a:rPr lang="en-US" sz="2500" dirty="0" smtClean="0">
                <a:solidFill>
                  <a:srgbClr val="FFFF00"/>
                </a:solidFill>
                <a:latin typeface="+mj-lt"/>
              </a:rPr>
              <a:t> </a:t>
            </a:r>
            <a:r>
              <a:rPr lang="en-US" sz="2500" dirty="0" err="1" smtClean="0">
                <a:solidFill>
                  <a:srgbClr val="FFFF00"/>
                </a:solidFill>
                <a:latin typeface="+mj-lt"/>
              </a:rPr>
              <a:t>xuất</a:t>
            </a:r>
            <a:r>
              <a:rPr lang="en-US" sz="2500" dirty="0" smtClean="0">
                <a:solidFill>
                  <a:srgbClr val="FFFF00"/>
                </a:solidFill>
                <a:latin typeface="+mj-lt"/>
              </a:rPr>
              <a:t> </a:t>
            </a:r>
            <a:r>
              <a:rPr lang="en-US" sz="2500" dirty="0" err="1" smtClean="0">
                <a:solidFill>
                  <a:srgbClr val="FFFF00"/>
                </a:solidFill>
                <a:latin typeface="+mj-lt"/>
              </a:rPr>
              <a:t>sắc</a:t>
            </a:r>
            <a:r>
              <a:rPr lang="en-US" sz="2500" dirty="0" smtClean="0">
                <a:solidFill>
                  <a:srgbClr val="FFFF00"/>
                </a:solidFill>
                <a:latin typeface="+mj-lt"/>
              </a:rPr>
              <a:t> </a:t>
            </a:r>
            <a:r>
              <a:rPr lang="en-US" sz="2500" dirty="0" err="1" smtClean="0">
                <a:solidFill>
                  <a:srgbClr val="FFFF00"/>
                </a:solidFill>
                <a:latin typeface="+mj-lt"/>
              </a:rPr>
              <a:t>nhiệm</a:t>
            </a:r>
            <a:r>
              <a:rPr lang="en-US" sz="2500" dirty="0" smtClean="0">
                <a:solidFill>
                  <a:srgbClr val="FFFF00"/>
                </a:solidFill>
                <a:latin typeface="+mj-lt"/>
              </a:rPr>
              <a:t> </a:t>
            </a:r>
            <a:r>
              <a:rPr lang="en-US" sz="2500" dirty="0" err="1" smtClean="0">
                <a:solidFill>
                  <a:srgbClr val="FFFF00"/>
                </a:solidFill>
                <a:latin typeface="+mj-lt"/>
              </a:rPr>
              <a:t>vụ</a:t>
            </a:r>
            <a:r>
              <a:rPr lang="en-US" sz="2500" dirty="0" smtClean="0">
                <a:solidFill>
                  <a:srgbClr val="FFFF00"/>
                </a:solidFill>
                <a:latin typeface="+mj-lt"/>
              </a:rPr>
              <a:t>, </a:t>
            </a:r>
            <a:r>
              <a:rPr lang="en-US" sz="2500" dirty="0" err="1" smtClean="0">
                <a:solidFill>
                  <a:srgbClr val="FFFF00"/>
                </a:solidFill>
                <a:latin typeface="+mj-lt"/>
              </a:rPr>
              <a:t>phạm</a:t>
            </a:r>
            <a:r>
              <a:rPr lang="en-US" sz="2500" dirty="0" smtClean="0">
                <a:solidFill>
                  <a:srgbClr val="FFFF00"/>
                </a:solidFill>
                <a:latin typeface="+mj-lt"/>
              </a:rPr>
              <a:t> vi </a:t>
            </a:r>
            <a:r>
              <a:rPr lang="en-US" sz="2500" dirty="0" err="1" smtClean="0">
                <a:solidFill>
                  <a:srgbClr val="FFFF00"/>
                </a:solidFill>
                <a:latin typeface="+mj-lt"/>
              </a:rPr>
              <a:t>ảnh</a:t>
            </a:r>
            <a:r>
              <a:rPr lang="en-US" sz="2500" dirty="0" smtClean="0">
                <a:solidFill>
                  <a:srgbClr val="FFFF00"/>
                </a:solidFill>
                <a:latin typeface="+mj-lt"/>
              </a:rPr>
              <a:t> </a:t>
            </a:r>
            <a:r>
              <a:rPr lang="en-US" sz="2500" dirty="0" err="1" smtClean="0">
                <a:solidFill>
                  <a:srgbClr val="FFFF00"/>
                </a:solidFill>
                <a:latin typeface="+mj-lt"/>
              </a:rPr>
              <a:t>hưởng</a:t>
            </a:r>
            <a:r>
              <a:rPr lang="en-US" sz="2500" dirty="0" smtClean="0">
                <a:solidFill>
                  <a:srgbClr val="FFFF00"/>
                </a:solidFill>
                <a:latin typeface="+mj-lt"/>
              </a:rPr>
              <a:t> </a:t>
            </a:r>
            <a:r>
              <a:rPr lang="en-US" sz="2500" dirty="0" err="1" smtClean="0">
                <a:solidFill>
                  <a:srgbClr val="FFFF00"/>
                </a:solidFill>
                <a:latin typeface="+mj-lt"/>
              </a:rPr>
              <a:t>của</a:t>
            </a:r>
            <a:r>
              <a:rPr lang="en-US" sz="2500" dirty="0" smtClean="0">
                <a:solidFill>
                  <a:srgbClr val="FFFF00"/>
                </a:solidFill>
                <a:latin typeface="+mj-lt"/>
              </a:rPr>
              <a:t> </a:t>
            </a:r>
            <a:r>
              <a:rPr lang="en-US" sz="2500" dirty="0" err="1" smtClean="0">
                <a:solidFill>
                  <a:srgbClr val="FFFF00"/>
                </a:solidFill>
                <a:latin typeface="+mj-lt"/>
              </a:rPr>
              <a:t>thành</a:t>
            </a:r>
            <a:r>
              <a:rPr lang="en-US" sz="2500" dirty="0" smtClean="0">
                <a:solidFill>
                  <a:srgbClr val="FFFF00"/>
                </a:solidFill>
                <a:latin typeface="+mj-lt"/>
              </a:rPr>
              <a:t> </a:t>
            </a:r>
            <a:r>
              <a:rPr lang="en-US" sz="2500" dirty="0" err="1" smtClean="0">
                <a:solidFill>
                  <a:srgbClr val="FFFF00"/>
                </a:solidFill>
                <a:latin typeface="+mj-lt"/>
              </a:rPr>
              <a:t>tích</a:t>
            </a:r>
            <a:r>
              <a:rPr lang="en-US" sz="2500" dirty="0" smtClean="0">
                <a:solidFill>
                  <a:srgbClr val="FFFF00"/>
                </a:solidFill>
                <a:latin typeface="+mj-lt"/>
              </a:rPr>
              <a:t> </a:t>
            </a:r>
            <a:r>
              <a:rPr lang="en-US" sz="2500" dirty="0" err="1" smtClean="0">
                <a:latin typeface="+mj-lt"/>
              </a:rPr>
              <a:t>căn</a:t>
            </a:r>
            <a:r>
              <a:rPr lang="en-US" sz="2500" dirty="0" smtClean="0">
                <a:latin typeface="+mj-lt"/>
              </a:rPr>
              <a:t> </a:t>
            </a:r>
            <a:r>
              <a:rPr lang="en-US" sz="2500" dirty="0" err="1" smtClean="0">
                <a:latin typeface="+mj-lt"/>
              </a:rPr>
              <a:t>cứ</a:t>
            </a:r>
            <a:r>
              <a:rPr lang="en-US" sz="2500" dirty="0" smtClean="0">
                <a:latin typeface="+mj-lt"/>
              </a:rPr>
              <a:t> </a:t>
            </a:r>
            <a:r>
              <a:rPr lang="en-US" sz="2500" dirty="0" err="1" smtClean="0">
                <a:latin typeface="+mj-lt"/>
              </a:rPr>
              <a:t>để</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thi</a:t>
            </a:r>
            <a:r>
              <a:rPr lang="en-US" sz="2500" dirty="0" smtClean="0">
                <a:latin typeface="+mj-lt"/>
              </a:rPr>
              <a:t> </a:t>
            </a:r>
            <a:r>
              <a:rPr lang="en-US" sz="2500" dirty="0" err="1" smtClean="0">
                <a:latin typeface="+mj-lt"/>
              </a:rPr>
              <a:t>đua</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xét</a:t>
            </a:r>
            <a:r>
              <a:rPr lang="en-US" sz="2500" dirty="0" smtClean="0">
                <a:latin typeface="+mj-lt"/>
              </a:rPr>
              <a:t> </a:t>
            </a:r>
            <a:r>
              <a:rPr lang="en-US" sz="2500" dirty="0" err="1" smtClean="0">
                <a:latin typeface="+mj-lt"/>
              </a:rPr>
              <a:t>khen</a:t>
            </a:r>
            <a:r>
              <a:rPr lang="en-US" sz="2500" dirty="0" smtClean="0">
                <a:latin typeface="+mj-lt"/>
              </a:rPr>
              <a:t> </a:t>
            </a:r>
            <a:r>
              <a:rPr lang="en-US" sz="2500" dirty="0" err="1" smtClean="0">
                <a:latin typeface="+mj-lt"/>
              </a:rPr>
              <a:t>thưởng</a:t>
            </a:r>
            <a:r>
              <a:rPr lang="en-US" sz="2500" dirty="0" smtClean="0">
                <a:latin typeface="+mj-lt"/>
              </a:rPr>
              <a:t> </a:t>
            </a:r>
            <a:r>
              <a:rPr lang="en-US" sz="2500" dirty="0" smtClean="0">
                <a:solidFill>
                  <a:srgbClr val="FFFF00"/>
                </a:solidFill>
                <a:latin typeface="+mj-lt"/>
              </a:rPr>
              <a:t>DO NGƯỜI ĐỨNG ĐẦU</a:t>
            </a:r>
            <a:r>
              <a:rPr lang="en-US" sz="2500" dirty="0" smtClean="0">
                <a:latin typeface="+mj-lt"/>
              </a:rPr>
              <a:t> </a:t>
            </a:r>
            <a:r>
              <a:rPr lang="en-US" sz="2500" dirty="0" err="1" smtClean="0">
                <a:latin typeface="+mj-lt"/>
              </a:rPr>
              <a:t>cơ</a:t>
            </a:r>
            <a:r>
              <a:rPr lang="en-US" sz="2500" dirty="0" smtClean="0">
                <a:latin typeface="+mj-lt"/>
              </a:rPr>
              <a:t> </a:t>
            </a:r>
            <a:r>
              <a:rPr lang="en-US" sz="2500" dirty="0" err="1" smtClean="0">
                <a:latin typeface="+mj-lt"/>
              </a:rPr>
              <a:t>quan</a:t>
            </a:r>
            <a:r>
              <a:rPr lang="en-US" sz="2500" dirty="0" smtClean="0">
                <a:latin typeface="+mj-lt"/>
              </a:rPr>
              <a:t>, </a:t>
            </a:r>
            <a:r>
              <a:rPr lang="en-US" sz="2500" dirty="0" err="1" smtClean="0">
                <a:latin typeface="+mj-lt"/>
              </a:rPr>
              <a:t>đơn</a:t>
            </a:r>
            <a:r>
              <a:rPr lang="en-US" sz="2500" dirty="0" smtClean="0">
                <a:latin typeface="+mj-lt"/>
              </a:rPr>
              <a:t> </a:t>
            </a:r>
            <a:r>
              <a:rPr lang="en-US" sz="2500" dirty="0" err="1" smtClean="0">
                <a:latin typeface="+mj-lt"/>
              </a:rPr>
              <a:t>vị</a:t>
            </a:r>
            <a:r>
              <a:rPr lang="en-US" sz="2500" dirty="0" smtClean="0">
                <a:latin typeface="+mj-lt"/>
              </a:rPr>
              <a:t>, </a:t>
            </a:r>
            <a:r>
              <a:rPr lang="en-US" sz="2500" dirty="0" err="1" smtClean="0">
                <a:latin typeface="+mj-lt"/>
              </a:rPr>
              <a:t>địa</a:t>
            </a:r>
            <a:r>
              <a:rPr lang="en-US" sz="2500" dirty="0" smtClean="0">
                <a:latin typeface="+mj-lt"/>
              </a:rPr>
              <a:t> </a:t>
            </a:r>
            <a:r>
              <a:rPr lang="en-US" sz="2500" dirty="0" err="1" smtClean="0">
                <a:latin typeface="+mj-lt"/>
              </a:rPr>
              <a:t>phương</a:t>
            </a:r>
            <a:r>
              <a:rPr lang="en-US" sz="2500" dirty="0" smtClean="0">
                <a:latin typeface="+mj-lt"/>
              </a:rPr>
              <a:t> </a:t>
            </a:r>
            <a:r>
              <a:rPr lang="en-US" sz="2500" dirty="0" err="1" smtClean="0">
                <a:latin typeface="+mj-lt"/>
              </a:rPr>
              <a:t>có</a:t>
            </a:r>
            <a:r>
              <a:rPr lang="en-US" sz="2500" dirty="0" smtClean="0">
                <a:latin typeface="+mj-lt"/>
              </a:rPr>
              <a:t> </a:t>
            </a:r>
            <a:r>
              <a:rPr lang="en-US" sz="2500" dirty="0" err="1" smtClean="0">
                <a:solidFill>
                  <a:srgbClr val="FF3300"/>
                </a:solidFill>
                <a:latin typeface="+mj-lt"/>
                <a:hlinkClick r:id="rId3" action="ppaction://hlinksldjump"/>
              </a:rPr>
              <a:t>thẩm</a:t>
            </a:r>
            <a:r>
              <a:rPr lang="en-US" sz="2500" dirty="0" smtClean="0">
                <a:solidFill>
                  <a:srgbClr val="FF3300"/>
                </a:solidFill>
                <a:latin typeface="+mj-lt"/>
                <a:hlinkClick r:id="rId3" action="ppaction://hlinksldjump"/>
              </a:rPr>
              <a:t> </a:t>
            </a:r>
            <a:r>
              <a:rPr lang="en-US" sz="2500" dirty="0" err="1" smtClean="0">
                <a:solidFill>
                  <a:srgbClr val="FF3300"/>
                </a:solidFill>
                <a:latin typeface="+mj-lt"/>
                <a:hlinkClick r:id="rId3" action="ppaction://hlinksldjump"/>
              </a:rPr>
              <a:t>quyền</a:t>
            </a:r>
            <a:r>
              <a:rPr lang="en-US" sz="2500" dirty="0" smtClean="0">
                <a:solidFill>
                  <a:srgbClr val="FF3300"/>
                </a:solidFill>
                <a:latin typeface="+mj-lt"/>
                <a:hlinkClick r:id="rId3" action="ppaction://hlinksldjump"/>
              </a:rPr>
              <a:t> </a:t>
            </a:r>
            <a:r>
              <a:rPr lang="en-US" sz="2500" dirty="0" err="1" smtClean="0">
                <a:solidFill>
                  <a:srgbClr val="FF3300"/>
                </a:solidFill>
                <a:latin typeface="+mj-lt"/>
                <a:hlinkClick r:id="rId3" action="ppaction://hlinksldjump"/>
              </a:rPr>
              <a:t>khen</a:t>
            </a:r>
            <a:r>
              <a:rPr lang="en-US" sz="2500" dirty="0" smtClean="0">
                <a:solidFill>
                  <a:srgbClr val="FF3300"/>
                </a:solidFill>
                <a:latin typeface="+mj-lt"/>
                <a:hlinkClick r:id="rId3" action="ppaction://hlinksldjump"/>
              </a:rPr>
              <a:t> </a:t>
            </a:r>
            <a:r>
              <a:rPr lang="en-US" sz="2500" dirty="0" err="1" smtClean="0">
                <a:solidFill>
                  <a:srgbClr val="FF3300"/>
                </a:solidFill>
                <a:latin typeface="+mj-lt"/>
                <a:hlinkClick r:id="rId3" action="ppaction://hlinksldjump"/>
              </a:rPr>
              <a:t>thưởng</a:t>
            </a:r>
            <a:r>
              <a:rPr lang="en-US" sz="2500" dirty="0" smtClean="0">
                <a:solidFill>
                  <a:srgbClr val="FF3300"/>
                </a:solidFill>
                <a:latin typeface="+mj-lt"/>
              </a:rPr>
              <a:t>* </a:t>
            </a:r>
            <a:r>
              <a:rPr lang="en-US" sz="2500" dirty="0" err="1" smtClean="0">
                <a:latin typeface="+mj-lt"/>
              </a:rPr>
              <a:t>quyết</a:t>
            </a:r>
            <a:r>
              <a:rPr lang="en-US" sz="2500" dirty="0" smtClean="0">
                <a:latin typeface="+mj-lt"/>
              </a:rPr>
              <a:t> </a:t>
            </a:r>
            <a:r>
              <a:rPr lang="en-US" sz="2500" dirty="0" err="1" smtClean="0">
                <a:latin typeface="+mj-lt"/>
              </a:rPr>
              <a:t>định</a:t>
            </a:r>
            <a:r>
              <a:rPr lang="en-US" sz="2500" dirty="0" smtClean="0">
                <a:latin typeface="+mj-lt"/>
              </a:rPr>
              <a:t> </a:t>
            </a:r>
            <a:r>
              <a:rPr lang="en-US" sz="2500" dirty="0" err="1" smtClean="0">
                <a:latin typeface="+mj-lt"/>
              </a:rPr>
              <a:t>và</a:t>
            </a:r>
            <a:r>
              <a:rPr lang="en-US" sz="2500" dirty="0" smtClean="0">
                <a:latin typeface="+mj-lt"/>
              </a:rPr>
              <a:t> </a:t>
            </a:r>
            <a:r>
              <a:rPr lang="en-US" sz="2500" dirty="0" err="1" smtClean="0">
                <a:latin typeface="+mj-lt"/>
              </a:rPr>
              <a:t>chịu</a:t>
            </a:r>
            <a:r>
              <a:rPr lang="en-US" sz="2500" dirty="0" smtClean="0">
                <a:latin typeface="+mj-lt"/>
              </a:rPr>
              <a:t> </a:t>
            </a:r>
            <a:r>
              <a:rPr lang="en-US" sz="2500" dirty="0" err="1" smtClean="0">
                <a:latin typeface="+mj-lt"/>
              </a:rPr>
              <a:t>trách</a:t>
            </a:r>
            <a:r>
              <a:rPr lang="en-US" sz="2500" dirty="0" smtClean="0">
                <a:latin typeface="+mj-lt"/>
              </a:rPr>
              <a:t> </a:t>
            </a:r>
            <a:r>
              <a:rPr lang="en-US" sz="2500" dirty="0" err="1" smtClean="0">
                <a:latin typeface="+mj-lt"/>
              </a:rPr>
              <a:t>nhiệm</a:t>
            </a:r>
            <a:r>
              <a:rPr lang="en-US" sz="2500" dirty="0" smtClean="0">
                <a:latin typeface="+mj-lt"/>
              </a:rPr>
              <a:t> </a:t>
            </a:r>
            <a:r>
              <a:rPr lang="en-US" sz="2500" dirty="0" err="1" smtClean="0">
                <a:latin typeface="+mj-lt"/>
              </a:rPr>
              <a:t>trước</a:t>
            </a:r>
            <a:r>
              <a:rPr lang="en-US" sz="2500" dirty="0" smtClean="0">
                <a:latin typeface="+mj-lt"/>
              </a:rPr>
              <a:t> </a:t>
            </a:r>
            <a:r>
              <a:rPr lang="en-US" sz="2500" dirty="0" err="1" smtClean="0">
                <a:latin typeface="+mj-lt"/>
              </a:rPr>
              <a:t>pháp</a:t>
            </a:r>
            <a:r>
              <a:rPr lang="en-US" sz="2500" dirty="0" smtClean="0">
                <a:latin typeface="+mj-lt"/>
              </a:rPr>
              <a:t> </a:t>
            </a:r>
            <a:r>
              <a:rPr lang="en-US" sz="2500" dirty="0" err="1" smtClean="0">
                <a:latin typeface="+mj-lt"/>
              </a:rPr>
              <a:t>luật</a:t>
            </a:r>
            <a:endParaRPr lang="en-US" sz="2500" dirty="0" smtClean="0">
              <a:latin typeface="+mj-lt"/>
            </a:endParaRPr>
          </a:p>
          <a:p>
            <a:pPr algn="just">
              <a:lnSpc>
                <a:spcPct val="114000"/>
              </a:lnSpc>
              <a:buFont typeface="Wingdings" pitchFamily="2" charset="2"/>
              <a:buNone/>
              <a:defRPr/>
            </a:pPr>
            <a:endParaRPr lang="en-US" sz="2500" dirty="0" smtClean="0">
              <a:latin typeface="+mj-lt"/>
            </a:endParaRPr>
          </a:p>
          <a:p>
            <a:pPr algn="just">
              <a:lnSpc>
                <a:spcPct val="114000"/>
              </a:lnSpc>
              <a:buFont typeface="Wingdings" pitchFamily="2" charset="2"/>
              <a:buNone/>
              <a:defRPr/>
            </a:pPr>
            <a:endParaRPr lang="en-US" sz="2500" dirty="0" smtClean="0">
              <a:latin typeface="+mj-l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034"/>
            <a:ext cx="8686800" cy="6248400"/>
          </a:xfrm>
        </p:spPr>
        <p:txBody>
          <a:bodyPr/>
          <a:lstStyle/>
          <a:p>
            <a:pPr marL="0" indent="0" algn="just">
              <a:lnSpc>
                <a:spcPct val="120000"/>
              </a:lnSpc>
              <a:spcBef>
                <a:spcPts val="600"/>
              </a:spcBef>
              <a:buFontTx/>
              <a:buNone/>
            </a:pPr>
            <a:endParaRPr lang="en-US" sz="2700" dirty="0" smtClean="0">
              <a:solidFill>
                <a:srgbClr val="FFFF00"/>
              </a:solidFill>
              <a:effectLst/>
              <a:latin typeface="+mj-lt"/>
            </a:endParaRPr>
          </a:p>
        </p:txBody>
      </p:sp>
      <p:sp>
        <p:nvSpPr>
          <p:cNvPr id="4" name="Rounded Rectangle 3"/>
          <p:cNvSpPr/>
          <p:nvPr/>
        </p:nvSpPr>
        <p:spPr bwMode="auto">
          <a:xfrm>
            <a:off x="381000" y="228600"/>
            <a:ext cx="8305800" cy="1143000"/>
          </a:xfrm>
          <a:prstGeom prst="roundRect">
            <a:avLst/>
          </a:prstGeom>
          <a:gradFill>
            <a:gsLst>
              <a:gs pos="0">
                <a:srgbClr val="8488C4"/>
              </a:gs>
              <a:gs pos="53000">
                <a:srgbClr val="D4DEFF"/>
              </a:gs>
              <a:gs pos="83000">
                <a:srgbClr val="D4DEFF"/>
              </a:gs>
              <a:gs pos="100000">
                <a:srgbClr val="96AB94"/>
              </a:gs>
            </a:gsLst>
            <a:lin ang="5400000" scaled="0"/>
          </a:gradFill>
          <a:ln>
            <a:solidFill>
              <a:srgbClr val="000099"/>
            </a:solidFill>
          </a:ln>
          <a:extLst/>
        </p:spPr>
        <p:style>
          <a:lnRef idx="1">
            <a:schemeClr val="accent2"/>
          </a:lnRef>
          <a:fillRef idx="2">
            <a:schemeClr val="accent2"/>
          </a:fillRef>
          <a:effectRef idx="1">
            <a:schemeClr val="accent2"/>
          </a:effectRef>
          <a:fontRef idx="minor">
            <a:schemeClr val="dk1"/>
          </a:fontRef>
        </p:style>
        <p:txBody>
          <a:bodyPr wrap="none" anchor="ctr"/>
          <a:lstStyle/>
          <a:p>
            <a:pPr algn="ctr">
              <a:defRPr/>
            </a:pPr>
            <a:r>
              <a:rPr lang="en-US" sz="2600" b="1" dirty="0">
                <a:solidFill>
                  <a:srgbClr val="FF0000"/>
                </a:solidFill>
                <a:latin typeface="Times New Roman" pitchFamily="18" charset="0"/>
                <a:cs typeface="Times New Roman" pitchFamily="18" charset="0"/>
              </a:rPr>
              <a:t>2.3. </a:t>
            </a:r>
            <a:r>
              <a:rPr lang="vi-VN" sz="2600" b="1" dirty="0">
                <a:solidFill>
                  <a:srgbClr val="FF0000"/>
                </a:solidFill>
                <a:latin typeface="Times New Roman" pitchFamily="18" charset="0"/>
                <a:cs typeface="Times New Roman" pitchFamily="18" charset="0"/>
              </a:rPr>
              <a:t>Đối với </a:t>
            </a:r>
            <a:r>
              <a:rPr lang="en-US" sz="2600" b="1" dirty="0" err="1">
                <a:solidFill>
                  <a:srgbClr val="FF0000"/>
                </a:solidFill>
                <a:latin typeface="Times New Roman" pitchFamily="18" charset="0"/>
                <a:cs typeface="Times New Roman" pitchFamily="18" charset="0"/>
              </a:rPr>
              <a:t>các</a:t>
            </a:r>
            <a:r>
              <a:rPr lang="vi-VN" sz="2600" b="1" dirty="0">
                <a:solidFill>
                  <a:srgbClr val="FF0000"/>
                </a:solidFill>
                <a:latin typeface="Times New Roman" pitchFamily="18" charset="0"/>
                <a:cs typeface="Times New Roman" pitchFamily="18" charset="0"/>
              </a:rPr>
              <a:t> khối </a:t>
            </a:r>
            <a:r>
              <a:rPr lang="en-US" sz="2600" b="1" dirty="0" err="1">
                <a:solidFill>
                  <a:srgbClr val="FF0000"/>
                </a:solidFill>
                <a:latin typeface="Times New Roman" pitchFamily="18" charset="0"/>
                <a:cs typeface="Times New Roman" pitchFamily="18" charset="0"/>
              </a:rPr>
              <a:t>thi</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đua</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Phòng</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Giáo</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dục</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và</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Đào</a:t>
            </a:r>
            <a:r>
              <a:rPr lang="en-US" sz="2600" b="1" dirty="0">
                <a:solidFill>
                  <a:srgbClr val="FF0000"/>
                </a:solidFill>
                <a:latin typeface="Times New Roman" pitchFamily="18" charset="0"/>
                <a:cs typeface="Times New Roman" pitchFamily="18" charset="0"/>
              </a:rPr>
              <a:t> </a:t>
            </a:r>
            <a:r>
              <a:rPr lang="en-US" sz="2600" b="1" dirty="0" err="1">
                <a:solidFill>
                  <a:srgbClr val="FF0000"/>
                </a:solidFill>
                <a:latin typeface="Times New Roman" pitchFamily="18" charset="0"/>
                <a:cs typeface="Times New Roman" pitchFamily="18" charset="0"/>
              </a:rPr>
              <a:t>tạo</a:t>
            </a:r>
            <a:r>
              <a:rPr lang="en-US" sz="2600" b="1" dirty="0">
                <a:solidFill>
                  <a:srgbClr val="FF0000"/>
                </a:solidFill>
                <a:latin typeface="Times New Roman" pitchFamily="18" charset="0"/>
                <a:cs typeface="Times New Roman" pitchFamily="18" charset="0"/>
              </a:rPr>
              <a:t>*</a:t>
            </a:r>
            <a:r>
              <a:rPr lang="vi-VN" sz="2600" b="1" dirty="0">
                <a:solidFill>
                  <a:srgbClr val="FF0000"/>
                </a:solidFill>
                <a:latin typeface="Times New Roman" pitchFamily="18" charset="0"/>
                <a:cs typeface="Times New Roman" pitchFamily="18" charset="0"/>
              </a:rPr>
              <a:t>:</a:t>
            </a:r>
          </a:p>
        </p:txBody>
      </p:sp>
      <p:sp>
        <p:nvSpPr>
          <p:cNvPr id="5" name="Rounded Rectangle 4"/>
          <p:cNvSpPr/>
          <p:nvPr/>
        </p:nvSpPr>
        <p:spPr bwMode="auto">
          <a:xfrm>
            <a:off x="112713" y="1724025"/>
            <a:ext cx="4267200" cy="2619375"/>
          </a:xfrm>
          <a:prstGeom prst="roundRect">
            <a:avLst/>
          </a:prstGeom>
          <a:gradFill>
            <a:gsLst>
              <a:gs pos="0">
                <a:srgbClr val="8488C4"/>
              </a:gs>
              <a:gs pos="53000">
                <a:srgbClr val="D4DEFF"/>
              </a:gs>
              <a:gs pos="83000">
                <a:srgbClr val="D4DEFF"/>
              </a:gs>
              <a:gs pos="100000">
                <a:srgbClr val="96AB94"/>
              </a:gs>
            </a:gsLst>
            <a:lin ang="5400000" scaled="0"/>
          </a:gradFill>
          <a:ln>
            <a:solidFill>
              <a:srgbClr val="000099"/>
            </a:solidFill>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vi-VN" sz="2400" b="1" i="1" dirty="0">
                <a:solidFill>
                  <a:schemeClr val="bg1"/>
                </a:solidFill>
                <a:latin typeface="Times New Roman" pitchFamily="18" charset="0"/>
                <a:cs typeface="Times New Roman" pitchFamily="18" charset="0"/>
              </a:rPr>
              <a:t>Mỗi khối tổ chức bình xét,</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suy tôn 01 đơn vị tiêu biểu, </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xuất sắc nhất đề nghị Ủy ban </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nhân dân thành phố xét tặng </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Cờ thi đua </a:t>
            </a:r>
            <a:r>
              <a:rPr lang="vi-VN" sz="2400" b="1" i="1" dirty="0">
                <a:solidFill>
                  <a:schemeClr val="bg1"/>
                </a:solidFill>
                <a:latin typeface="Times New Roman" pitchFamily="18" charset="0"/>
                <a:cs typeface="Times New Roman" pitchFamily="18" charset="0"/>
              </a:rPr>
              <a:t>và </a:t>
            </a:r>
            <a:r>
              <a:rPr lang="vi-VN" sz="2400" b="1" i="1" dirty="0">
                <a:solidFill>
                  <a:schemeClr val="bg1"/>
                </a:solidFill>
                <a:latin typeface="Times New Roman" pitchFamily="18" charset="0"/>
                <a:cs typeface="Times New Roman" pitchFamily="18" charset="0"/>
              </a:rPr>
              <a:t>đề </a:t>
            </a:r>
            <a:r>
              <a:rPr lang="vi-VN" sz="2400" b="1" i="1" dirty="0">
                <a:solidFill>
                  <a:schemeClr val="bg1"/>
                </a:solidFill>
                <a:latin typeface="Times New Roman" pitchFamily="18" charset="0"/>
                <a:cs typeface="Times New Roman" pitchFamily="18" charset="0"/>
              </a:rPr>
              <a:t>nghị</a:t>
            </a:r>
            <a:r>
              <a:rPr lang="en-US" sz="2400" b="1" i="1" dirty="0">
                <a:solidFill>
                  <a:schemeClr val="bg1"/>
                </a:solidFill>
                <a:latin typeface="Times New Roman" pitchFamily="18" charset="0"/>
                <a:cs typeface="Times New Roman" pitchFamily="18" charset="0"/>
              </a:rPr>
              <a:t> </a:t>
            </a:r>
            <a:r>
              <a:rPr lang="vi-VN" sz="2400" b="1" i="1" dirty="0">
                <a:solidFill>
                  <a:schemeClr val="bg1"/>
                </a:solidFill>
                <a:latin typeface="Times New Roman" pitchFamily="18" charset="0"/>
                <a:cs typeface="Times New Roman" pitchFamily="18" charset="0"/>
              </a:rPr>
              <a:t> </a:t>
            </a:r>
            <a:r>
              <a:rPr lang="vi-VN" sz="2400" b="1" i="1" dirty="0">
                <a:solidFill>
                  <a:schemeClr val="bg1"/>
                </a:solidFill>
                <a:latin typeface="Times New Roman" pitchFamily="18" charset="0"/>
                <a:cs typeface="Times New Roman" pitchFamily="18" charset="0"/>
              </a:rPr>
              <a:t>xét tặng </a:t>
            </a:r>
            <a:r>
              <a:rPr lang="en-US" sz="2400" b="1" i="1" dirty="0">
                <a:solidFill>
                  <a:schemeClr val="bg1"/>
                </a:solidFill>
                <a:latin typeface="Times New Roman" pitchFamily="18" charset="0"/>
                <a:cs typeface="Times New Roman" pitchFamily="18" charset="0"/>
              </a:rPr>
              <a:t/>
            </a:r>
            <a:br>
              <a:rPr lang="en-US" sz="2400" b="1" i="1" dirty="0">
                <a:solidFill>
                  <a:schemeClr val="bg1"/>
                </a:solidFill>
                <a:latin typeface="Times New Roman" pitchFamily="18" charset="0"/>
                <a:cs typeface="Times New Roman" pitchFamily="18" charset="0"/>
              </a:rPr>
            </a:br>
            <a:r>
              <a:rPr lang="vi-VN" sz="2400" b="1" i="1" dirty="0">
                <a:solidFill>
                  <a:schemeClr val="bg1"/>
                </a:solidFill>
                <a:latin typeface="Times New Roman" pitchFamily="18" charset="0"/>
                <a:cs typeface="Times New Roman" pitchFamily="18" charset="0"/>
              </a:rPr>
              <a:t>Cờ </a:t>
            </a:r>
            <a:r>
              <a:rPr lang="vi-VN" sz="2400" b="1" i="1" dirty="0">
                <a:solidFill>
                  <a:schemeClr val="bg1"/>
                </a:solidFill>
                <a:latin typeface="Times New Roman" pitchFamily="18" charset="0"/>
                <a:cs typeface="Times New Roman" pitchFamily="18" charset="0"/>
              </a:rPr>
              <a:t>thi đua </a:t>
            </a:r>
            <a:r>
              <a:rPr lang="vi-VN" sz="2400" b="1" i="1" dirty="0">
                <a:solidFill>
                  <a:schemeClr val="bg1"/>
                </a:solidFill>
                <a:latin typeface="Times New Roman" pitchFamily="18" charset="0"/>
                <a:cs typeface="Times New Roman" pitchFamily="18" charset="0"/>
              </a:rPr>
              <a:t>của </a:t>
            </a:r>
            <a:r>
              <a:rPr lang="vi-VN" sz="2400" b="1" i="1" dirty="0">
                <a:solidFill>
                  <a:schemeClr val="bg1"/>
                </a:solidFill>
                <a:latin typeface="Times New Roman" pitchFamily="18" charset="0"/>
                <a:cs typeface="Times New Roman" pitchFamily="18" charset="0"/>
              </a:rPr>
              <a:t>Chính </a:t>
            </a:r>
            <a:r>
              <a:rPr lang="vi-VN" sz="2400" b="1" i="1" dirty="0">
                <a:solidFill>
                  <a:schemeClr val="bg1"/>
                </a:solidFill>
                <a:latin typeface="Times New Roman" pitchFamily="18" charset="0"/>
                <a:cs typeface="Times New Roman" pitchFamily="18" charset="0"/>
              </a:rPr>
              <a:t>phủ</a:t>
            </a:r>
            <a:r>
              <a:rPr lang="en-US" sz="2400" b="1" i="1" dirty="0">
                <a:solidFill>
                  <a:schemeClr val="bg1"/>
                </a:solidFill>
                <a:latin typeface="Times New Roman" pitchFamily="18" charset="0"/>
                <a:cs typeface="Times New Roman" pitchFamily="18" charset="0"/>
              </a:rPr>
              <a:t>*</a:t>
            </a:r>
            <a:endParaRPr lang="vi-VN" sz="2400" b="1" i="1" dirty="0">
              <a:solidFill>
                <a:schemeClr val="bg1"/>
              </a:solidFill>
              <a:latin typeface="Times New Roman" pitchFamily="18" charset="0"/>
              <a:cs typeface="Times New Roman" pitchFamily="18" charset="0"/>
            </a:endParaRPr>
          </a:p>
        </p:txBody>
      </p:sp>
      <p:sp>
        <p:nvSpPr>
          <p:cNvPr id="6" name="Rounded Rectangle 5"/>
          <p:cNvSpPr/>
          <p:nvPr/>
        </p:nvSpPr>
        <p:spPr bwMode="auto">
          <a:xfrm>
            <a:off x="4608513" y="1800225"/>
            <a:ext cx="4419600" cy="2543175"/>
          </a:xfrm>
          <a:prstGeom prst="roundRect">
            <a:avLst/>
          </a:prstGeom>
          <a:gradFill>
            <a:gsLst>
              <a:gs pos="0">
                <a:srgbClr val="8488C4"/>
              </a:gs>
              <a:gs pos="53000">
                <a:srgbClr val="D4DEFF"/>
              </a:gs>
              <a:gs pos="83000">
                <a:srgbClr val="D4DEFF"/>
              </a:gs>
              <a:gs pos="100000">
                <a:srgbClr val="96AB94"/>
              </a:gs>
            </a:gsLst>
            <a:lin ang="5400000" scaled="0"/>
          </a:gradFill>
          <a:ln>
            <a:solidFill>
              <a:srgbClr val="000099"/>
            </a:solidFill>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wrap="none" anchor="ctr"/>
          <a:lstStyle/>
          <a:p>
            <a:pPr algn="ctr">
              <a:defRPr/>
            </a:pPr>
            <a:r>
              <a:rPr lang="en-US" sz="2400" b="1" i="1" dirty="0">
                <a:solidFill>
                  <a:schemeClr val="bg1"/>
                </a:solidFill>
                <a:latin typeface="Times New Roman" pitchFamily="18" charset="0"/>
                <a:cs typeface="Times New Roman" pitchFamily="18" charset="0"/>
              </a:rPr>
              <a:t>Ban </a:t>
            </a:r>
            <a:r>
              <a:rPr lang="en-US" sz="2400" b="1" i="1" dirty="0" err="1">
                <a:solidFill>
                  <a:schemeClr val="bg1"/>
                </a:solidFill>
                <a:latin typeface="Times New Roman" pitchFamily="18" charset="0"/>
                <a:cs typeface="Times New Roman" pitchFamily="18" charset="0"/>
              </a:rPr>
              <a:t>Thi</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đua</a:t>
            </a:r>
            <a:r>
              <a:rPr lang="en-US" sz="2400" b="1" i="1" dirty="0">
                <a:solidFill>
                  <a:schemeClr val="bg1"/>
                </a:solidFill>
                <a:latin typeface="Times New Roman" pitchFamily="18" charset="0"/>
                <a:cs typeface="Times New Roman" pitchFamily="18" charset="0"/>
              </a:rPr>
              <a:t> - </a:t>
            </a:r>
            <a:r>
              <a:rPr lang="en-US" sz="2400" b="1" i="1" dirty="0" err="1">
                <a:solidFill>
                  <a:schemeClr val="bg1"/>
                </a:solidFill>
                <a:latin typeface="Times New Roman" pitchFamily="18" charset="0"/>
                <a:cs typeface="Times New Roman" pitchFamily="18" charset="0"/>
              </a:rPr>
              <a:t>Khen</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thưởng</a:t>
            </a:r>
            <a:r>
              <a:rPr lang="en-US" sz="2400" b="1" i="1" dirty="0">
                <a:solidFill>
                  <a:schemeClr val="bg1"/>
                </a:solidFill>
                <a:latin typeface="Times New Roman" pitchFamily="18" charset="0"/>
                <a:cs typeface="Times New Roman" pitchFamily="18" charset="0"/>
              </a:rPr>
              <a:t> TP </a:t>
            </a:r>
          </a:p>
          <a:p>
            <a:pPr algn="ctr">
              <a:defRPr/>
            </a:pPr>
            <a:r>
              <a:rPr lang="en-US" sz="2400" b="1" i="1" dirty="0" err="1">
                <a:solidFill>
                  <a:schemeClr val="bg1"/>
                </a:solidFill>
                <a:latin typeface="Times New Roman" pitchFamily="18" charset="0"/>
                <a:cs typeface="Times New Roman" pitchFamily="18" charset="0"/>
              </a:rPr>
              <a:t>căn</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cứ</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đề</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nghị</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của</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Sở</a:t>
            </a:r>
            <a:r>
              <a:rPr lang="en-US" sz="2400" b="1" i="1" dirty="0">
                <a:solidFill>
                  <a:schemeClr val="bg1"/>
                </a:solidFill>
                <a:latin typeface="Times New Roman" pitchFamily="18" charset="0"/>
                <a:cs typeface="Times New Roman" pitchFamily="18" charset="0"/>
              </a:rPr>
              <a:t> GDĐT </a:t>
            </a:r>
          </a:p>
          <a:p>
            <a:pPr algn="ctr">
              <a:defRPr/>
            </a:pPr>
            <a:r>
              <a:rPr lang="en-US" sz="2400" b="1" i="1" dirty="0" err="1">
                <a:solidFill>
                  <a:schemeClr val="bg1"/>
                </a:solidFill>
                <a:latin typeface="Times New Roman" pitchFamily="18" charset="0"/>
                <a:cs typeface="Times New Roman" pitchFamily="18" charset="0"/>
              </a:rPr>
              <a:t>để</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hiệp</a:t>
            </a:r>
            <a:r>
              <a:rPr lang="en-US" sz="2400" b="1" i="1" dirty="0">
                <a:solidFill>
                  <a:schemeClr val="bg1"/>
                </a:solidFill>
                <a:latin typeface="Times New Roman" pitchFamily="18" charset="0"/>
                <a:cs typeface="Times New Roman" pitchFamily="18" charset="0"/>
              </a:rPr>
              <a:t> y </a:t>
            </a:r>
            <a:r>
              <a:rPr lang="en-US" sz="2400" b="1" i="1" dirty="0" err="1">
                <a:solidFill>
                  <a:schemeClr val="bg1"/>
                </a:solidFill>
                <a:latin typeface="Times New Roman" pitchFamily="18" charset="0"/>
                <a:cs typeface="Times New Roman" pitchFamily="18" charset="0"/>
              </a:rPr>
              <a:t>các</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quận</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huyện</a:t>
            </a:r>
            <a:r>
              <a:rPr lang="en-US" sz="2400" b="1" i="1" dirty="0">
                <a:solidFill>
                  <a:schemeClr val="bg1"/>
                </a:solidFill>
                <a:latin typeface="Times New Roman" pitchFamily="18" charset="0"/>
                <a:cs typeface="Times New Roman" pitchFamily="18" charset="0"/>
              </a:rPr>
              <a:t> </a:t>
            </a:r>
          </a:p>
          <a:p>
            <a:pPr algn="ctr">
              <a:defRPr/>
            </a:pPr>
            <a:r>
              <a:rPr lang="en-US" sz="2400" b="1" i="1" dirty="0" err="1">
                <a:solidFill>
                  <a:schemeClr val="bg1"/>
                </a:solidFill>
                <a:latin typeface="Times New Roman" pitchFamily="18" charset="0"/>
                <a:cs typeface="Times New Roman" pitchFamily="18" charset="0"/>
              </a:rPr>
              <a:t>trước</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khi</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xem</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xét</a:t>
            </a:r>
            <a:r>
              <a:rPr lang="en-US" sz="2400" b="1" i="1" dirty="0">
                <a:solidFill>
                  <a:schemeClr val="bg1"/>
                </a:solidFill>
                <a:latin typeface="Times New Roman" pitchFamily="18" charset="0"/>
                <a:cs typeface="Times New Roman" pitchFamily="18" charset="0"/>
              </a:rPr>
              <a:t>, </a:t>
            </a:r>
            <a:r>
              <a:rPr lang="en-US" sz="2400" b="1" i="1" dirty="0" err="1">
                <a:solidFill>
                  <a:schemeClr val="bg1"/>
                </a:solidFill>
                <a:latin typeface="Times New Roman" pitchFamily="18" charset="0"/>
                <a:cs typeface="Times New Roman" pitchFamily="18" charset="0"/>
              </a:rPr>
              <a:t>trình</a:t>
            </a:r>
            <a:r>
              <a:rPr lang="en-US" sz="2400" b="1" i="1" dirty="0">
                <a:solidFill>
                  <a:schemeClr val="bg1"/>
                </a:solidFill>
                <a:latin typeface="Times New Roman" pitchFamily="18" charset="0"/>
                <a:cs typeface="Times New Roman" pitchFamily="18" charset="0"/>
              </a:rPr>
              <a:t> </a:t>
            </a:r>
          </a:p>
          <a:p>
            <a:pPr algn="ctr">
              <a:defRPr/>
            </a:pPr>
            <a:r>
              <a:rPr lang="en-US" sz="2400" b="1" i="1" dirty="0">
                <a:solidFill>
                  <a:schemeClr val="bg1"/>
                </a:solidFill>
                <a:latin typeface="Times New Roman" pitchFamily="18" charset="0"/>
                <a:cs typeface="Times New Roman" pitchFamily="18" charset="0"/>
              </a:rPr>
              <a:t>HĐTĐKT TP </a:t>
            </a:r>
            <a:r>
              <a:rPr lang="en-US" sz="2400" b="1" i="1" dirty="0" err="1">
                <a:solidFill>
                  <a:schemeClr val="bg1"/>
                </a:solidFill>
                <a:latin typeface="Times New Roman" pitchFamily="18" charset="0"/>
                <a:cs typeface="Times New Roman" pitchFamily="18" charset="0"/>
              </a:rPr>
              <a:t>và</a:t>
            </a:r>
            <a:r>
              <a:rPr lang="en-US" sz="2400" b="1" i="1" dirty="0">
                <a:solidFill>
                  <a:schemeClr val="bg1"/>
                </a:solidFill>
                <a:latin typeface="Times New Roman" pitchFamily="18" charset="0"/>
                <a:cs typeface="Times New Roman" pitchFamily="18" charset="0"/>
              </a:rPr>
              <a:t> UBND TP</a:t>
            </a:r>
            <a:endParaRPr lang="vi-VN" sz="2400" b="1" i="1" dirty="0">
              <a:solidFill>
                <a:schemeClr val="bg1"/>
              </a:solidFill>
              <a:latin typeface="Times New Roman" pitchFamily="18" charset="0"/>
              <a:cs typeface="Times New Roman" pitchFamily="18" charset="0"/>
            </a:endParaRPr>
          </a:p>
        </p:txBody>
      </p:sp>
      <p:cxnSp>
        <p:nvCxnSpPr>
          <p:cNvPr id="7" name="Straight Connector 6"/>
          <p:cNvCxnSpPr>
            <a:stCxn id="4" idx="2"/>
          </p:cNvCxnSpPr>
          <p:nvPr/>
        </p:nvCxnSpPr>
        <p:spPr bwMode="auto">
          <a:xfrm flipH="1">
            <a:off x="3733800" y="1371600"/>
            <a:ext cx="800100" cy="381000"/>
          </a:xfrm>
          <a:prstGeom prst="line">
            <a:avLst/>
          </a:prstGeom>
          <a:gradFill rotWithShape="1">
            <a:gsLst>
              <a:gs pos="0">
                <a:schemeClr val="accent2"/>
              </a:gs>
              <a:gs pos="100000">
                <a:schemeClr val="accent2">
                  <a:gamma/>
                  <a:tint val="73725"/>
                  <a:invGamma/>
                </a:schemeClr>
              </a:gs>
            </a:gsLst>
            <a:lin ang="5400000" scaled="1"/>
          </a:gradFill>
          <a:ln w="9525" cap="flat" cmpd="sng" algn="ctr">
            <a:solidFill>
              <a:schemeClr val="tx1"/>
            </a:solidFill>
            <a:prstDash val="solid"/>
            <a:round/>
            <a:headEnd type="none" w="med" len="med"/>
            <a:tailEnd type="none" w="med" len="med"/>
          </a:ln>
          <a:effectLst/>
          <a:extLst/>
        </p:spPr>
      </p:cxnSp>
      <p:cxnSp>
        <p:nvCxnSpPr>
          <p:cNvPr id="8" name="Straight Connector 7"/>
          <p:cNvCxnSpPr>
            <a:stCxn id="4" idx="2"/>
          </p:cNvCxnSpPr>
          <p:nvPr/>
        </p:nvCxnSpPr>
        <p:spPr bwMode="auto">
          <a:xfrm>
            <a:off x="4533900" y="1371600"/>
            <a:ext cx="800100" cy="428625"/>
          </a:xfrm>
          <a:prstGeom prst="line">
            <a:avLst/>
          </a:prstGeom>
          <a:gradFill rotWithShape="1">
            <a:gsLst>
              <a:gs pos="0">
                <a:schemeClr val="accent2"/>
              </a:gs>
              <a:gs pos="100000">
                <a:schemeClr val="accent2">
                  <a:gamma/>
                  <a:tint val="73725"/>
                  <a:invGamma/>
                </a:schemeClr>
              </a:gs>
            </a:gsLst>
            <a:lin ang="5400000" scaled="1"/>
          </a:gradFill>
          <a:ln w="9525" cap="flat" cmpd="sng" algn="ctr">
            <a:solidFill>
              <a:schemeClr val="tx1"/>
            </a:solidFill>
            <a:prstDash val="solid"/>
            <a:round/>
            <a:headEnd type="none" w="med" len="med"/>
            <a:tailEnd type="none" w="med" len="med"/>
          </a:ln>
          <a:effectLst/>
          <a:extLst/>
        </p:spPr>
      </p:cxnSp>
      <p:sp>
        <p:nvSpPr>
          <p:cNvPr id="9" name="Rounded Rectangle 8"/>
          <p:cNvSpPr/>
          <p:nvPr/>
        </p:nvSpPr>
        <p:spPr bwMode="auto">
          <a:xfrm>
            <a:off x="112713" y="4800600"/>
            <a:ext cx="8915400" cy="1676400"/>
          </a:xfrm>
          <a:prstGeom prst="roundRect">
            <a:avLst/>
          </a:prstGeom>
          <a:gradFill>
            <a:gsLst>
              <a:gs pos="0">
                <a:srgbClr val="8488C4"/>
              </a:gs>
              <a:gs pos="53000">
                <a:srgbClr val="D4DEFF"/>
              </a:gs>
              <a:gs pos="83000">
                <a:srgbClr val="D4DEFF"/>
              </a:gs>
              <a:gs pos="100000">
                <a:srgbClr val="96AB94"/>
              </a:gs>
            </a:gsLst>
            <a:lin ang="5400000" scaled="0"/>
          </a:gradFill>
          <a:ln>
            <a:solidFill>
              <a:srgbClr val="000099"/>
            </a:solidFill>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wrap="none" anchor="ctr"/>
          <a:lstStyle/>
          <a:p>
            <a:pPr marL="342900" indent="-342900" algn="just">
              <a:buFontTx/>
              <a:buChar char="-"/>
              <a:defRPr/>
            </a:pPr>
            <a:r>
              <a:rPr lang="en-US" sz="2400" b="1" i="1" dirty="0">
                <a:solidFill>
                  <a:srgbClr val="3333FF"/>
                </a:solidFill>
                <a:latin typeface="Times New Roman" pitchFamily="18" charset="0"/>
                <a:cs typeface="Times New Roman" pitchFamily="18" charset="0"/>
              </a:rPr>
              <a:t>C</a:t>
            </a:r>
            <a:r>
              <a:rPr lang="vi-VN" sz="2400" b="1" i="1" dirty="0">
                <a:solidFill>
                  <a:srgbClr val="3333FF"/>
                </a:solidFill>
                <a:latin typeface="Times New Roman" pitchFamily="18" charset="0"/>
                <a:cs typeface="Times New Roman" pitchFamily="18" charset="0"/>
              </a:rPr>
              <a:t>ác đơn vị còn lại được xét danh hiệu TTLĐSX theo quy định</a:t>
            </a:r>
            <a:r>
              <a:rPr lang="en-US" sz="2400" b="1" i="1" dirty="0">
                <a:solidFill>
                  <a:srgbClr val="3333FF"/>
                </a:solidFill>
                <a:latin typeface="Times New Roman" pitchFamily="18" charset="0"/>
                <a:cs typeface="Times New Roman" pitchFamily="18" charset="0"/>
              </a:rPr>
              <a:t>.</a:t>
            </a:r>
          </a:p>
          <a:p>
            <a:pPr marL="342900" indent="-342900" algn="just">
              <a:spcBef>
                <a:spcPts val="600"/>
              </a:spcBef>
              <a:buFontTx/>
              <a:buChar char="-"/>
              <a:defRPr/>
            </a:pPr>
            <a:r>
              <a:rPr lang="en-US" sz="2400" b="1" i="1" dirty="0" err="1">
                <a:solidFill>
                  <a:srgbClr val="3333FF"/>
                </a:solidFill>
                <a:latin typeface="Times New Roman" pitchFamily="18" charset="0"/>
                <a:cs typeface="Times New Roman" pitchFamily="18" charset="0"/>
              </a:rPr>
              <a:t>Tập</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thể</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và</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cá</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nhân</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thuộc</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Phòng</a:t>
            </a:r>
            <a:r>
              <a:rPr lang="en-US" sz="2400" b="1" i="1" dirty="0">
                <a:solidFill>
                  <a:srgbClr val="3333FF"/>
                </a:solidFill>
                <a:latin typeface="Times New Roman" pitchFamily="18" charset="0"/>
                <a:cs typeface="Times New Roman" pitchFamily="18" charset="0"/>
              </a:rPr>
              <a:t> GDĐT do </a:t>
            </a:r>
            <a:r>
              <a:rPr lang="en-US" sz="2400" b="1" i="1" dirty="0" err="1">
                <a:solidFill>
                  <a:srgbClr val="3333FF"/>
                </a:solidFill>
                <a:latin typeface="Times New Roman" pitchFamily="18" charset="0"/>
                <a:cs typeface="Times New Roman" pitchFamily="18" charset="0"/>
              </a:rPr>
              <a:t>quận</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huyện</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xét</a:t>
            </a:r>
            <a:r>
              <a:rPr lang="en-US" sz="2400" b="1" i="1" dirty="0">
                <a:solidFill>
                  <a:srgbClr val="3333FF"/>
                </a:solidFill>
                <a:latin typeface="Times New Roman" pitchFamily="18" charset="0"/>
                <a:cs typeface="Times New Roman" pitchFamily="18" charset="0"/>
              </a:rPr>
              <a:t> </a:t>
            </a:r>
          </a:p>
          <a:p>
            <a:pPr algn="just">
              <a:spcBef>
                <a:spcPts val="600"/>
              </a:spcBef>
              <a:defRPr/>
            </a:pPr>
            <a:r>
              <a:rPr lang="en-US" sz="2400" b="1" i="1" dirty="0" err="1">
                <a:solidFill>
                  <a:srgbClr val="3333FF"/>
                </a:solidFill>
                <a:latin typeface="Times New Roman" pitchFamily="18" charset="0"/>
                <a:cs typeface="Times New Roman" pitchFamily="18" charset="0"/>
              </a:rPr>
              <a:t>khen</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thưởng</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và</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trình</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khen</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thưởng</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theo</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quy</a:t>
            </a:r>
            <a:r>
              <a:rPr lang="en-US" sz="2400" b="1" i="1" dirty="0">
                <a:solidFill>
                  <a:srgbClr val="3333FF"/>
                </a:solidFill>
                <a:latin typeface="Times New Roman" pitchFamily="18" charset="0"/>
                <a:cs typeface="Times New Roman" pitchFamily="18" charset="0"/>
              </a:rPr>
              <a:t> </a:t>
            </a:r>
            <a:r>
              <a:rPr lang="en-US" sz="2400" b="1" i="1" dirty="0" err="1">
                <a:solidFill>
                  <a:srgbClr val="3333FF"/>
                </a:solidFill>
                <a:latin typeface="Times New Roman" pitchFamily="18" charset="0"/>
                <a:cs typeface="Times New Roman" pitchFamily="18" charset="0"/>
              </a:rPr>
              <a:t>định</a:t>
            </a:r>
            <a:r>
              <a:rPr lang="en-US" sz="2400" b="1" i="1" dirty="0">
                <a:solidFill>
                  <a:srgbClr val="3333FF"/>
                </a:solidFill>
                <a:latin typeface="Times New Roman" pitchFamily="18" charset="0"/>
                <a:cs typeface="Times New Roman" pitchFamily="18" charset="0"/>
              </a:rPr>
              <a:t>.</a:t>
            </a:r>
          </a:p>
        </p:txBody>
      </p:sp>
    </p:spTree>
    <p:extLst>
      <p:ext uri="{BB962C8B-B14F-4D97-AF65-F5344CB8AC3E}">
        <p14:creationId xmlns:p14="http://schemas.microsoft.com/office/powerpoint/2010/main" val="252726108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160"/>
            <a:ext cx="8686800" cy="6248400"/>
          </a:xfrm>
        </p:spPr>
        <p:txBody>
          <a:bodyPr/>
          <a:lstStyle/>
          <a:p>
            <a:pPr marL="0" indent="0" algn="just">
              <a:lnSpc>
                <a:spcPct val="110000"/>
              </a:lnSpc>
              <a:spcBef>
                <a:spcPts val="1200"/>
              </a:spcBef>
              <a:buFontTx/>
              <a:buNone/>
            </a:pPr>
            <a:endParaRPr lang="en-US" sz="2500" spc="-100" dirty="0" smtClean="0">
              <a:solidFill>
                <a:srgbClr val="FFFF00"/>
              </a:solidFill>
              <a:effectLst/>
              <a:latin typeface="+mj-lt"/>
            </a:endParaRPr>
          </a:p>
        </p:txBody>
      </p:sp>
      <p:sp>
        <p:nvSpPr>
          <p:cNvPr id="4" name="Rounded Rectangle 3"/>
          <p:cNvSpPr/>
          <p:nvPr/>
        </p:nvSpPr>
        <p:spPr bwMode="auto">
          <a:xfrm>
            <a:off x="152400" y="1600200"/>
            <a:ext cx="8991600" cy="5257800"/>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100000" t="100000"/>
            </a:path>
            <a:tileRect r="-100000" b="-100000"/>
          </a:gradFill>
          <a:ln>
            <a:solidFill>
              <a:srgbClr val="000099"/>
            </a:solidFill>
          </a:ln>
          <a:effectLst/>
          <a:extLst/>
        </p:spPr>
        <p:txBody>
          <a:bodyPr wrap="none" anchor="ctr"/>
          <a:lstStyle/>
          <a:p>
            <a:pPr marL="342900" indent="-342900" algn="just">
              <a:buFontTx/>
              <a:buChar char="-"/>
              <a:defRPr/>
            </a:pPr>
            <a:r>
              <a:rPr lang="en-US" sz="2500" b="1" dirty="0" err="1">
                <a:solidFill>
                  <a:srgbClr val="3333FF"/>
                </a:solidFill>
                <a:latin typeface="Times New Roman" pitchFamily="18" charset="0"/>
                <a:cs typeface="Times New Roman" pitchFamily="18" charset="0"/>
              </a:rPr>
              <a:t>Quy</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chế</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hoạt</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động</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của</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cụm</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khối</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thi</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đua</a:t>
            </a:r>
            <a:r>
              <a:rPr lang="en-US" sz="2500" b="1" dirty="0">
                <a:solidFill>
                  <a:srgbClr val="3333FF"/>
                </a:solidFill>
                <a:latin typeface="Times New Roman" pitchFamily="18" charset="0"/>
                <a:cs typeface="Times New Roman" pitchFamily="18" charset="0"/>
              </a:rPr>
              <a:t> </a:t>
            </a:r>
            <a:br>
              <a:rPr lang="en-US" sz="2500" b="1" dirty="0">
                <a:solidFill>
                  <a:srgbClr val="3333FF"/>
                </a:solidFill>
                <a:latin typeface="Times New Roman" pitchFamily="18" charset="0"/>
                <a:cs typeface="Times New Roman" pitchFamily="18" charset="0"/>
              </a:rPr>
            </a:br>
            <a:r>
              <a:rPr lang="en-US" sz="2500" i="1" dirty="0">
                <a:solidFill>
                  <a:srgbClr val="3333FF"/>
                </a:solidFill>
                <a:latin typeface="Times New Roman" pitchFamily="18" charset="0"/>
                <a:cs typeface="Times New Roman" pitchFamily="18" charset="0"/>
              </a:rPr>
              <a:t>(</a:t>
            </a:r>
            <a:r>
              <a:rPr lang="en-US" sz="2500" i="1" dirty="0" err="1">
                <a:solidFill>
                  <a:srgbClr val="3333FF"/>
                </a:solidFill>
                <a:latin typeface="Times New Roman" pitchFamily="18" charset="0"/>
                <a:cs typeface="Times New Roman" pitchFamily="18" charset="0"/>
              </a:rPr>
              <a:t>kèm</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bảng</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điểm</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các</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tiêu</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chí</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bình</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xét</a:t>
            </a:r>
            <a:r>
              <a:rPr lang="en-US" sz="2500" i="1" dirty="0">
                <a:solidFill>
                  <a:srgbClr val="3333FF"/>
                </a:solidFill>
                <a:latin typeface="Times New Roman" pitchFamily="18" charset="0"/>
                <a:cs typeface="Times New Roman" pitchFamily="18" charset="0"/>
              </a:rPr>
              <a:t>)</a:t>
            </a:r>
          </a:p>
          <a:p>
            <a:pPr marL="342900" indent="-342900" algn="just">
              <a:buFontTx/>
              <a:buChar char="-"/>
              <a:defRPr/>
            </a:pPr>
            <a:r>
              <a:rPr lang="en-US" sz="2500" b="1" dirty="0" err="1">
                <a:solidFill>
                  <a:srgbClr val="3333FF"/>
                </a:solidFill>
                <a:latin typeface="Times New Roman" pitchFamily="18" charset="0"/>
                <a:cs typeface="Times New Roman" pitchFamily="18" charset="0"/>
              </a:rPr>
              <a:t>Kế</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hoạch</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chương</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trình</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hoạt</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động</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của</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cụm</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khối</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thi</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đua</a:t>
            </a:r>
            <a:r>
              <a:rPr lang="en-US" sz="2500" b="1" dirty="0">
                <a:solidFill>
                  <a:srgbClr val="3333FF"/>
                </a:solidFill>
                <a:latin typeface="Times New Roman" pitchFamily="18" charset="0"/>
                <a:cs typeface="Times New Roman" pitchFamily="18" charset="0"/>
              </a:rPr>
              <a:t>;</a:t>
            </a:r>
          </a:p>
          <a:p>
            <a:pPr marL="342900" indent="-342900" algn="just">
              <a:buFontTx/>
              <a:buChar char="-"/>
              <a:defRPr/>
            </a:pPr>
            <a:r>
              <a:rPr lang="en-US" sz="2500" b="1" dirty="0" err="1">
                <a:solidFill>
                  <a:srgbClr val="3333FF"/>
                </a:solidFill>
                <a:latin typeface="Times New Roman" pitchFamily="18" charset="0"/>
                <a:cs typeface="Times New Roman" pitchFamily="18" charset="0"/>
              </a:rPr>
              <a:t>Bảng</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đăng</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ký</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danh</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hiệu</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thi</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đua</a:t>
            </a:r>
            <a:r>
              <a:rPr lang="en-US" sz="2500" b="1" dirty="0">
                <a:solidFill>
                  <a:srgbClr val="3333FF"/>
                </a:solidFill>
                <a:latin typeface="Times New Roman" pitchFamily="18" charset="0"/>
                <a:cs typeface="Times New Roman" pitchFamily="18" charset="0"/>
              </a:rPr>
              <a:t>;</a:t>
            </a:r>
          </a:p>
          <a:p>
            <a:pPr algn="just">
              <a:defRPr/>
            </a:pP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Bảng</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ký</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kết</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giao</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ước</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thi</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đua</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của</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các</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đơn</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vị</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trong</a:t>
            </a:r>
            <a:r>
              <a:rPr lang="en-US" sz="2500" b="1" dirty="0">
                <a:solidFill>
                  <a:srgbClr val="3333FF"/>
                </a:solidFill>
                <a:latin typeface="Times New Roman" pitchFamily="18" charset="0"/>
                <a:cs typeface="Times New Roman" pitchFamily="18" charset="0"/>
              </a:rPr>
              <a:t> cum, </a:t>
            </a:r>
            <a:r>
              <a:rPr lang="en-US" sz="2500" b="1" dirty="0" err="1">
                <a:solidFill>
                  <a:srgbClr val="3333FF"/>
                </a:solidFill>
                <a:latin typeface="Times New Roman" pitchFamily="18" charset="0"/>
                <a:cs typeface="Times New Roman" pitchFamily="18" charset="0"/>
              </a:rPr>
              <a:t>khối</a:t>
            </a:r>
            <a:r>
              <a:rPr lang="en-US" sz="2500" b="1" dirty="0">
                <a:solidFill>
                  <a:srgbClr val="3333FF"/>
                </a:solidFill>
                <a:latin typeface="Times New Roman" pitchFamily="18" charset="0"/>
                <a:cs typeface="Times New Roman" pitchFamily="18" charset="0"/>
              </a:rPr>
              <a:t>;</a:t>
            </a:r>
          </a:p>
          <a:p>
            <a:pPr marL="342900" indent="-342900" algn="just">
              <a:buFontTx/>
              <a:buChar char="-"/>
              <a:defRPr/>
            </a:pPr>
            <a:r>
              <a:rPr lang="vi-VN" sz="2500" b="1" dirty="0">
                <a:solidFill>
                  <a:srgbClr val="3333FF"/>
                </a:solidFill>
                <a:latin typeface="Times New Roman" pitchFamily="18" charset="0"/>
                <a:cs typeface="Times New Roman" pitchFamily="18" charset="0"/>
              </a:rPr>
              <a:t>Báo cáo </a:t>
            </a:r>
            <a:r>
              <a:rPr lang="en-US" sz="2500" b="1" dirty="0" err="1">
                <a:solidFill>
                  <a:srgbClr val="3333FF"/>
                </a:solidFill>
                <a:latin typeface="Times New Roman" pitchFamily="18" charset="0"/>
                <a:cs typeface="Times New Roman" pitchFamily="18" charset="0"/>
              </a:rPr>
              <a:t>sơ</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kết</a:t>
            </a:r>
            <a:r>
              <a:rPr lang="en-US" sz="2500" b="1" dirty="0">
                <a:solidFill>
                  <a:srgbClr val="3333FF"/>
                </a:solidFill>
                <a:latin typeface="Times New Roman" pitchFamily="18" charset="0"/>
                <a:cs typeface="Times New Roman" pitchFamily="18" charset="0"/>
              </a:rPr>
              <a:t>, </a:t>
            </a:r>
            <a:r>
              <a:rPr lang="vi-VN" sz="2500" b="1" dirty="0">
                <a:solidFill>
                  <a:srgbClr val="3333FF"/>
                </a:solidFill>
                <a:latin typeface="Times New Roman" pitchFamily="18" charset="0"/>
                <a:cs typeface="Times New Roman" pitchFamily="18" charset="0"/>
              </a:rPr>
              <a:t>tổng kết hoạt động cụm, khối thi đua</a:t>
            </a:r>
            <a:r>
              <a:rPr lang="en-US" sz="2500" b="1" dirty="0">
                <a:solidFill>
                  <a:srgbClr val="3333FF"/>
                </a:solidFill>
                <a:latin typeface="Times New Roman" pitchFamily="18" charset="0"/>
                <a:cs typeface="Times New Roman" pitchFamily="18" charset="0"/>
              </a:rPr>
              <a:t>; </a:t>
            </a:r>
          </a:p>
          <a:p>
            <a:pPr marL="342900" indent="-342900" algn="just">
              <a:buFontTx/>
              <a:buChar char="-"/>
              <a:defRPr/>
            </a:pPr>
            <a:r>
              <a:rPr lang="en-US" sz="2500" b="1" dirty="0" err="1">
                <a:solidFill>
                  <a:srgbClr val="3333FF"/>
                </a:solidFill>
                <a:latin typeface="Times New Roman" pitchFamily="18" charset="0"/>
                <a:cs typeface="Times New Roman" pitchFamily="18" charset="0"/>
              </a:rPr>
              <a:t>Các</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báo</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cáo</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chuyên</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đề</a:t>
            </a:r>
            <a:r>
              <a:rPr lang="en-US" sz="2500" b="1" dirty="0">
                <a:solidFill>
                  <a:srgbClr val="3333FF"/>
                </a:solidFill>
                <a:latin typeface="Times New Roman" pitchFamily="18" charset="0"/>
                <a:cs typeface="Times New Roman" pitchFamily="18" charset="0"/>
              </a:rPr>
              <a:t> ;</a:t>
            </a:r>
          </a:p>
          <a:p>
            <a:pPr marL="342900" indent="-342900" algn="just">
              <a:buFontTx/>
              <a:buChar char="-"/>
              <a:defRPr/>
            </a:pPr>
            <a:r>
              <a:rPr lang="vi-VN" sz="2500" b="1" dirty="0">
                <a:solidFill>
                  <a:srgbClr val="3333FF"/>
                </a:solidFill>
                <a:latin typeface="Times New Roman" pitchFamily="18" charset="0"/>
                <a:cs typeface="Times New Roman" pitchFamily="18" charset="0"/>
              </a:rPr>
              <a:t>Bảng tổng hợp </a:t>
            </a:r>
            <a:r>
              <a:rPr lang="en-US" sz="2500" b="1" dirty="0" err="1">
                <a:solidFill>
                  <a:srgbClr val="3333FF"/>
                </a:solidFill>
                <a:latin typeface="Times New Roman" pitchFamily="18" charset="0"/>
                <a:cs typeface="Times New Roman" pitchFamily="18" charset="0"/>
              </a:rPr>
              <a:t>chấm</a:t>
            </a:r>
            <a:r>
              <a:rPr lang="en-US" sz="2500" b="1" dirty="0">
                <a:solidFill>
                  <a:srgbClr val="3333FF"/>
                </a:solidFill>
                <a:latin typeface="Times New Roman" pitchFamily="18" charset="0"/>
                <a:cs typeface="Times New Roman" pitchFamily="18" charset="0"/>
              </a:rPr>
              <a:t> </a:t>
            </a:r>
            <a:r>
              <a:rPr lang="vi-VN" sz="2500" b="1" dirty="0">
                <a:solidFill>
                  <a:srgbClr val="3333FF"/>
                </a:solidFill>
                <a:latin typeface="Times New Roman" pitchFamily="18" charset="0"/>
                <a:cs typeface="Times New Roman" pitchFamily="18" charset="0"/>
              </a:rPr>
              <a:t>điểm của Cụm trưởng, Khối trưởng </a:t>
            </a:r>
            <a:r>
              <a:rPr lang="en-US" sz="2500" b="1" dirty="0">
                <a:solidFill>
                  <a:srgbClr val="3333FF"/>
                </a:solidFill>
                <a:latin typeface="Times New Roman" pitchFamily="18" charset="0"/>
                <a:cs typeface="Times New Roman" pitchFamily="18" charset="0"/>
              </a:rPr>
              <a:t/>
            </a:r>
            <a:br>
              <a:rPr lang="en-US" sz="2500" b="1" dirty="0">
                <a:solidFill>
                  <a:srgbClr val="3333FF"/>
                </a:solidFill>
                <a:latin typeface="Times New Roman" pitchFamily="18" charset="0"/>
                <a:cs typeface="Times New Roman" pitchFamily="18" charset="0"/>
              </a:rPr>
            </a:br>
            <a:r>
              <a:rPr lang="en-US" sz="2500" i="1" dirty="0">
                <a:solidFill>
                  <a:srgbClr val="3333FF"/>
                </a:solidFill>
                <a:latin typeface="Times New Roman" pitchFamily="18" charset="0"/>
                <a:cs typeface="Times New Roman" pitchFamily="18" charset="0"/>
              </a:rPr>
              <a:t>(</a:t>
            </a:r>
            <a:r>
              <a:rPr lang="vi-VN" sz="2500" i="1" dirty="0">
                <a:solidFill>
                  <a:srgbClr val="3333FF"/>
                </a:solidFill>
                <a:latin typeface="Times New Roman" pitchFamily="18" charset="0"/>
                <a:cs typeface="Times New Roman" pitchFamily="18" charset="0"/>
              </a:rPr>
              <a:t>đã được</a:t>
            </a:r>
            <a:r>
              <a:rPr lang="en-US" sz="2500" i="1" dirty="0">
                <a:solidFill>
                  <a:srgbClr val="3333FF"/>
                </a:solidFill>
                <a:latin typeface="Times New Roman" pitchFamily="18" charset="0"/>
                <a:cs typeface="Times New Roman" pitchFamily="18" charset="0"/>
              </a:rPr>
              <a:t> </a:t>
            </a:r>
            <a:r>
              <a:rPr lang="vi-VN" sz="2500" i="1" dirty="0">
                <a:solidFill>
                  <a:srgbClr val="3333FF"/>
                </a:solidFill>
                <a:latin typeface="Times New Roman" pitchFamily="18" charset="0"/>
                <a:cs typeface="Times New Roman" pitchFamily="18" charset="0"/>
              </a:rPr>
              <a:t>các thành viên trong cụm, khối thống nhất</a:t>
            </a:r>
            <a:r>
              <a:rPr lang="en-US" sz="2500" i="1" dirty="0">
                <a:solidFill>
                  <a:srgbClr val="3333FF"/>
                </a:solidFill>
                <a:latin typeface="Times New Roman" pitchFamily="18" charset="0"/>
                <a:cs typeface="Times New Roman" pitchFamily="18" charset="0"/>
              </a:rPr>
              <a:t>);</a:t>
            </a:r>
          </a:p>
          <a:p>
            <a:pPr algn="just">
              <a:defRPr/>
            </a:pPr>
            <a:r>
              <a:rPr lang="vi-VN" sz="2500" b="1" dirty="0">
                <a:solidFill>
                  <a:srgbClr val="3333FF"/>
                </a:solidFill>
                <a:latin typeface="Times New Roman" pitchFamily="18" charset="0"/>
                <a:cs typeface="Times New Roman" pitchFamily="18" charset="0"/>
              </a:rPr>
              <a:t>- </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Văn</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bản</a:t>
            </a:r>
            <a:r>
              <a:rPr lang="vi-VN" sz="2500" b="1" dirty="0">
                <a:solidFill>
                  <a:srgbClr val="3333FF"/>
                </a:solidFill>
                <a:latin typeface="Times New Roman" pitchFamily="18" charset="0"/>
                <a:cs typeface="Times New Roman" pitchFamily="18" charset="0"/>
              </a:rPr>
              <a:t> đề nghị khen thưởng của Cụm trưởng, Khối trưởng;</a:t>
            </a:r>
          </a:p>
          <a:p>
            <a:pPr algn="just">
              <a:defRPr/>
            </a:pPr>
            <a:r>
              <a:rPr lang="vi-VN" sz="2500" b="1" dirty="0">
                <a:solidFill>
                  <a:srgbClr val="3333FF"/>
                </a:solidFill>
                <a:latin typeface="Times New Roman" pitchFamily="18" charset="0"/>
                <a:cs typeface="Times New Roman" pitchFamily="18" charset="0"/>
              </a:rPr>
              <a:t>- </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Các</a:t>
            </a:r>
            <a:r>
              <a:rPr lang="en-US" sz="2500" b="1" dirty="0">
                <a:solidFill>
                  <a:srgbClr val="3333FF"/>
                </a:solidFill>
                <a:latin typeface="Times New Roman" pitchFamily="18" charset="0"/>
                <a:cs typeface="Times New Roman" pitchFamily="18" charset="0"/>
              </a:rPr>
              <a:t> b</a:t>
            </a:r>
            <a:r>
              <a:rPr lang="vi-VN" sz="2500" b="1" dirty="0">
                <a:solidFill>
                  <a:srgbClr val="3333FF"/>
                </a:solidFill>
                <a:latin typeface="Times New Roman" pitchFamily="18" charset="0"/>
                <a:cs typeface="Times New Roman" pitchFamily="18" charset="0"/>
              </a:rPr>
              <a:t>iên bản </a:t>
            </a:r>
            <a:r>
              <a:rPr lang="en-US" sz="2500" b="1" dirty="0" err="1">
                <a:solidFill>
                  <a:srgbClr val="3333FF"/>
                </a:solidFill>
                <a:latin typeface="Times New Roman" pitchFamily="18" charset="0"/>
                <a:cs typeface="Times New Roman" pitchFamily="18" charset="0"/>
              </a:rPr>
              <a:t>của</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các</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ký</a:t>
            </a:r>
            <a:r>
              <a:rPr lang="en-US" sz="2500" b="1" dirty="0">
                <a:solidFill>
                  <a:srgbClr val="3333FF"/>
                </a:solidFill>
                <a:latin typeface="Times New Roman" pitchFamily="18" charset="0"/>
                <a:cs typeface="Times New Roman" pitchFamily="18" charset="0"/>
              </a:rPr>
              <a:t> </a:t>
            </a:r>
            <a:r>
              <a:rPr lang="vi-VN" sz="2500" b="1" dirty="0">
                <a:solidFill>
                  <a:srgbClr val="3333FF"/>
                </a:solidFill>
                <a:latin typeface="Times New Roman" pitchFamily="18" charset="0"/>
                <a:cs typeface="Times New Roman" pitchFamily="18" charset="0"/>
              </a:rPr>
              <a:t>họp;</a:t>
            </a:r>
          </a:p>
          <a:p>
            <a:pPr marL="342900" indent="-342900" algn="just">
              <a:buFontTx/>
              <a:buChar char="-"/>
              <a:defRPr/>
            </a:pPr>
            <a:r>
              <a:rPr lang="vi-VN" sz="2500" b="1" dirty="0">
                <a:solidFill>
                  <a:srgbClr val="3333FF"/>
                </a:solidFill>
                <a:latin typeface="Times New Roman" pitchFamily="18" charset="0"/>
                <a:cs typeface="Times New Roman" pitchFamily="18" charset="0"/>
              </a:rPr>
              <a:t>Báo cáo thành tích của đơn vị được </a:t>
            </a:r>
            <a:r>
              <a:rPr lang="en-US" sz="2500" b="1" dirty="0" err="1">
                <a:solidFill>
                  <a:srgbClr val="3333FF"/>
                </a:solidFill>
                <a:latin typeface="Times New Roman" pitchFamily="18" charset="0"/>
                <a:cs typeface="Times New Roman" pitchFamily="18" charset="0"/>
              </a:rPr>
              <a:t>đề</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nghị</a:t>
            </a:r>
            <a:r>
              <a:rPr lang="en-US" sz="2500" b="1" dirty="0">
                <a:solidFill>
                  <a:srgbClr val="3333FF"/>
                </a:solidFill>
                <a:latin typeface="Times New Roman" pitchFamily="18" charset="0"/>
                <a:cs typeface="Times New Roman" pitchFamily="18" charset="0"/>
              </a:rPr>
              <a:t> </a:t>
            </a:r>
            <a:r>
              <a:rPr lang="en-US" sz="2500" b="1" dirty="0" err="1">
                <a:solidFill>
                  <a:srgbClr val="3333FF"/>
                </a:solidFill>
                <a:latin typeface="Times New Roman" pitchFamily="18" charset="0"/>
                <a:cs typeface="Times New Roman" pitchFamily="18" charset="0"/>
              </a:rPr>
              <a:t>Cờ</a:t>
            </a:r>
            <a:r>
              <a:rPr lang="en-US" sz="2500" b="1" dirty="0">
                <a:solidFill>
                  <a:srgbClr val="3333FF"/>
                </a:solidFill>
                <a:latin typeface="Times New Roman" pitchFamily="18" charset="0"/>
                <a:cs typeface="Times New Roman" pitchFamily="18" charset="0"/>
              </a:rPr>
              <a:t> TP , </a:t>
            </a:r>
            <a:r>
              <a:rPr lang="en-US" sz="2500" b="1" dirty="0" err="1">
                <a:solidFill>
                  <a:srgbClr val="3333FF"/>
                </a:solidFill>
                <a:latin typeface="Times New Roman" pitchFamily="18" charset="0"/>
                <a:cs typeface="Times New Roman" pitchFamily="18" charset="0"/>
              </a:rPr>
              <a:t>Cờ</a:t>
            </a:r>
            <a:r>
              <a:rPr lang="en-US" sz="2500" b="1" dirty="0">
                <a:solidFill>
                  <a:srgbClr val="3333FF"/>
                </a:solidFill>
                <a:latin typeface="Times New Roman" pitchFamily="18" charset="0"/>
                <a:cs typeface="Times New Roman" pitchFamily="18" charset="0"/>
              </a:rPr>
              <a:t> CP. </a:t>
            </a:r>
          </a:p>
          <a:p>
            <a:pPr algn="just">
              <a:defRPr/>
            </a:pPr>
            <a:r>
              <a:rPr lang="en-US" sz="2500" i="1" dirty="0">
                <a:solidFill>
                  <a:srgbClr val="3333FF"/>
                </a:solidFill>
                <a:latin typeface="Times New Roman" pitchFamily="18" charset="0"/>
                <a:cs typeface="Times New Roman" pitchFamily="18" charset="0"/>
              </a:rPr>
              <a:t>(</a:t>
            </a:r>
            <a:r>
              <a:rPr lang="en-US" sz="2500" i="1" dirty="0" err="1">
                <a:solidFill>
                  <a:srgbClr val="3333FF"/>
                </a:solidFill>
                <a:latin typeface="Times New Roman" pitchFamily="18" charset="0"/>
                <a:cs typeface="Times New Roman" pitchFamily="18" charset="0"/>
              </a:rPr>
              <a:t>Nêu</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rõ</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mô</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hình</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giải</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pháp</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đã</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được</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thực</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hiện</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hiệu</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quả</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tại</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đơn</a:t>
            </a:r>
            <a:r>
              <a:rPr lang="en-US" sz="2500" i="1" dirty="0">
                <a:solidFill>
                  <a:srgbClr val="3333FF"/>
                </a:solidFill>
                <a:latin typeface="Times New Roman" pitchFamily="18" charset="0"/>
                <a:cs typeface="Times New Roman" pitchFamily="18" charset="0"/>
              </a:rPr>
              <a:t> </a:t>
            </a:r>
            <a:r>
              <a:rPr lang="en-US" sz="2500" i="1" dirty="0" err="1">
                <a:solidFill>
                  <a:srgbClr val="3333FF"/>
                </a:solidFill>
                <a:latin typeface="Times New Roman" pitchFamily="18" charset="0"/>
                <a:cs typeface="Times New Roman" pitchFamily="18" charset="0"/>
              </a:rPr>
              <a:t>vị</a:t>
            </a:r>
            <a:r>
              <a:rPr lang="en-US" sz="2500" i="1" dirty="0">
                <a:solidFill>
                  <a:srgbClr val="3333FF"/>
                </a:solidFill>
                <a:latin typeface="Times New Roman" pitchFamily="18" charset="0"/>
                <a:cs typeface="Times New Roman" pitchFamily="18" charset="0"/>
              </a:rPr>
              <a:t>)</a:t>
            </a:r>
            <a:endParaRPr lang="vi-VN" sz="2500" i="1" dirty="0">
              <a:solidFill>
                <a:srgbClr val="3333FF"/>
              </a:solidFill>
              <a:latin typeface="Times New Roman" pitchFamily="18" charset="0"/>
              <a:cs typeface="Times New Roman" pitchFamily="18" charset="0"/>
            </a:endParaRPr>
          </a:p>
        </p:txBody>
      </p:sp>
      <p:sp>
        <p:nvSpPr>
          <p:cNvPr id="5" name="Rounded Rectangle 4"/>
          <p:cNvSpPr/>
          <p:nvPr/>
        </p:nvSpPr>
        <p:spPr bwMode="auto">
          <a:xfrm>
            <a:off x="304800" y="228600"/>
            <a:ext cx="8686800" cy="1143000"/>
          </a:xfrm>
          <a:prstGeom prst="roundRect">
            <a:avLst/>
          </a:prstGeom>
          <a:ln/>
          <a:extLst/>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en-US" altLang="en-US" sz="2800" b="1" dirty="0">
                <a:solidFill>
                  <a:srgbClr val="FF0000"/>
                </a:solidFill>
                <a:latin typeface="Times New Roman" pitchFamily="18" charset="0"/>
                <a:cs typeface="Times New Roman" pitchFamily="18" charset="0"/>
              </a:rPr>
              <a:t>3. </a:t>
            </a:r>
            <a:r>
              <a:rPr lang="en-US" altLang="en-US" sz="2800" b="1" dirty="0" err="1">
                <a:solidFill>
                  <a:srgbClr val="FF0000"/>
                </a:solidFill>
                <a:latin typeface="Times New Roman" pitchFamily="18" charset="0"/>
                <a:cs typeface="Times New Roman" pitchFamily="18" charset="0"/>
              </a:rPr>
              <a:t>Thủ</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tục</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hồ</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sơ</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đề</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nghị</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xét</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tặng</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Cờ</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thi</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đua</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thành</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phố</a:t>
            </a:r>
            <a:r>
              <a:rPr lang="en-US" altLang="en-US" sz="2800" b="1" dirty="0">
                <a:solidFill>
                  <a:srgbClr val="FF0000"/>
                </a:solidFill>
                <a:latin typeface="Times New Roman" pitchFamily="18" charset="0"/>
                <a:cs typeface="Times New Roman" pitchFamily="18" charset="0"/>
              </a:rPr>
              <a:t> </a:t>
            </a:r>
          </a:p>
          <a:p>
            <a:pPr algn="ctr">
              <a:defRPr/>
            </a:pPr>
            <a:r>
              <a:rPr lang="en-US" altLang="en-US" sz="2800" b="1" dirty="0" err="1">
                <a:solidFill>
                  <a:srgbClr val="FF0000"/>
                </a:solidFill>
                <a:latin typeface="Times New Roman" pitchFamily="18" charset="0"/>
                <a:cs typeface="Times New Roman" pitchFamily="18" charset="0"/>
              </a:rPr>
              <a:t>và</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Cờ</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Thi</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đua</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Chính</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phủ</a:t>
            </a:r>
            <a:r>
              <a:rPr lang="en-US" altLang="en-US" sz="2800" b="1"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41542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lstStyle/>
          <a:p>
            <a:pPr marL="0" indent="0" algn="ctr">
              <a:buFontTx/>
              <a:buNone/>
            </a:pPr>
            <a:endParaRPr lang="en-US" sz="2800" dirty="0" smtClean="0">
              <a:solidFill>
                <a:srgbClr val="99FF33"/>
              </a:solidFill>
            </a:endParaRPr>
          </a:p>
          <a:p>
            <a:pPr marL="0" indent="0" algn="ctr">
              <a:buFontTx/>
              <a:buNone/>
            </a:pPr>
            <a:r>
              <a:rPr lang="en-US" sz="2800" b="1" dirty="0" smtClean="0"/>
              <a:t>PHẦN THỨ BA</a:t>
            </a:r>
          </a:p>
          <a:p>
            <a:pPr marL="0" indent="0" algn="ctr">
              <a:lnSpc>
                <a:spcPct val="120000"/>
              </a:lnSpc>
              <a:spcBef>
                <a:spcPts val="2400"/>
              </a:spcBef>
              <a:buFontTx/>
              <a:buNone/>
            </a:pPr>
            <a:r>
              <a:rPr lang="en-US" sz="3000" b="1" dirty="0" err="1" smtClean="0">
                <a:solidFill>
                  <a:srgbClr val="99FF33"/>
                </a:solidFill>
              </a:rPr>
              <a:t>Hướng</a:t>
            </a:r>
            <a:r>
              <a:rPr lang="en-US" sz="3000" b="1" dirty="0" smtClean="0">
                <a:solidFill>
                  <a:srgbClr val="99FF33"/>
                </a:solidFill>
              </a:rPr>
              <a:t> </a:t>
            </a:r>
            <a:r>
              <a:rPr lang="en-US" sz="3000" b="1" dirty="0" err="1" smtClean="0">
                <a:solidFill>
                  <a:srgbClr val="99FF33"/>
                </a:solidFill>
              </a:rPr>
              <a:t>dẫn</a:t>
            </a:r>
            <a:r>
              <a:rPr lang="en-US" sz="3000" b="1" dirty="0" smtClean="0">
                <a:solidFill>
                  <a:srgbClr val="99FF33"/>
                </a:solidFill>
              </a:rPr>
              <a:t> </a:t>
            </a:r>
            <a:r>
              <a:rPr lang="en-US" sz="3000" b="1" dirty="0" err="1">
                <a:solidFill>
                  <a:srgbClr val="99FF33"/>
                </a:solidFill>
                <a:effectLst/>
              </a:rPr>
              <a:t>xét</a:t>
            </a:r>
            <a:r>
              <a:rPr lang="en-US" sz="3000" b="1" dirty="0">
                <a:solidFill>
                  <a:srgbClr val="99FF33"/>
                </a:solidFill>
                <a:effectLst/>
              </a:rPr>
              <a:t> </a:t>
            </a:r>
            <a:r>
              <a:rPr lang="en-US" sz="3000" b="1" dirty="0" err="1">
                <a:solidFill>
                  <a:srgbClr val="99FF33"/>
                </a:solidFill>
                <a:effectLst/>
              </a:rPr>
              <a:t>công</a:t>
            </a:r>
            <a:r>
              <a:rPr lang="en-US" sz="3000" b="1" dirty="0">
                <a:solidFill>
                  <a:srgbClr val="99FF33"/>
                </a:solidFill>
                <a:effectLst/>
              </a:rPr>
              <a:t> </a:t>
            </a:r>
            <a:r>
              <a:rPr lang="en-US" sz="3000" b="1" dirty="0" err="1">
                <a:solidFill>
                  <a:srgbClr val="99FF33"/>
                </a:solidFill>
                <a:effectLst/>
              </a:rPr>
              <a:t>nhận</a:t>
            </a:r>
            <a:r>
              <a:rPr lang="en-US" sz="3000" b="1" dirty="0">
                <a:solidFill>
                  <a:srgbClr val="99FF33"/>
                </a:solidFill>
                <a:effectLst/>
              </a:rPr>
              <a:t> </a:t>
            </a:r>
            <a:r>
              <a:rPr lang="en-US" sz="3000" b="1" dirty="0" err="1">
                <a:solidFill>
                  <a:srgbClr val="99FF33"/>
                </a:solidFill>
                <a:effectLst/>
              </a:rPr>
              <a:t>phạm</a:t>
            </a:r>
            <a:r>
              <a:rPr lang="en-US" sz="3000" b="1" dirty="0">
                <a:solidFill>
                  <a:srgbClr val="99FF33"/>
                </a:solidFill>
                <a:effectLst/>
              </a:rPr>
              <a:t> vi </a:t>
            </a:r>
            <a:r>
              <a:rPr lang="en-US" sz="3000" b="1" dirty="0" err="1">
                <a:solidFill>
                  <a:srgbClr val="99FF33"/>
                </a:solidFill>
                <a:effectLst/>
              </a:rPr>
              <a:t>ảnh</a:t>
            </a:r>
            <a:r>
              <a:rPr lang="en-US" sz="3000" b="1" dirty="0">
                <a:solidFill>
                  <a:srgbClr val="99FF33"/>
                </a:solidFill>
                <a:effectLst/>
              </a:rPr>
              <a:t> </a:t>
            </a:r>
            <a:r>
              <a:rPr lang="en-US" sz="3000" b="1" dirty="0" err="1">
                <a:solidFill>
                  <a:srgbClr val="99FF33"/>
                </a:solidFill>
                <a:effectLst/>
              </a:rPr>
              <a:t>hưởng</a:t>
            </a:r>
            <a:r>
              <a:rPr lang="en-US" sz="3000" b="1" dirty="0">
                <a:solidFill>
                  <a:srgbClr val="99FF33"/>
                </a:solidFill>
                <a:effectLst/>
              </a:rPr>
              <a:t> </a:t>
            </a:r>
            <a:r>
              <a:rPr lang="en-US" sz="3000" b="1" dirty="0" err="1">
                <a:solidFill>
                  <a:srgbClr val="99FF33"/>
                </a:solidFill>
                <a:effectLst/>
              </a:rPr>
              <a:t>của</a:t>
            </a:r>
            <a:r>
              <a:rPr lang="en-US" sz="3000" b="1" dirty="0">
                <a:solidFill>
                  <a:srgbClr val="99FF33"/>
                </a:solidFill>
                <a:effectLst/>
              </a:rPr>
              <a:t> s</a:t>
            </a:r>
            <a:r>
              <a:rPr lang="vi-VN" sz="3000" b="1" dirty="0">
                <a:solidFill>
                  <a:srgbClr val="99FF33"/>
                </a:solidFill>
                <a:effectLst/>
              </a:rPr>
              <a:t>áng kiến</a:t>
            </a:r>
            <a:r>
              <a:rPr lang="en-US" sz="3000" b="1" dirty="0">
                <a:solidFill>
                  <a:srgbClr val="99FF33"/>
                </a:solidFill>
                <a:effectLst/>
              </a:rPr>
              <a:t>, </a:t>
            </a:r>
            <a:r>
              <a:rPr lang="en-US" sz="3000" b="1" dirty="0" err="1">
                <a:solidFill>
                  <a:srgbClr val="99FF33"/>
                </a:solidFill>
                <a:effectLst/>
              </a:rPr>
              <a:t>đề</a:t>
            </a:r>
            <a:r>
              <a:rPr lang="en-US" sz="3000" b="1" dirty="0">
                <a:solidFill>
                  <a:srgbClr val="99FF33"/>
                </a:solidFill>
                <a:effectLst/>
              </a:rPr>
              <a:t> </a:t>
            </a:r>
            <a:r>
              <a:rPr lang="en-US" sz="3000" b="1" dirty="0" err="1">
                <a:solidFill>
                  <a:srgbClr val="99FF33"/>
                </a:solidFill>
                <a:effectLst/>
              </a:rPr>
              <a:t>tài</a:t>
            </a:r>
            <a:r>
              <a:rPr lang="en-US" sz="3000" b="1" dirty="0">
                <a:solidFill>
                  <a:srgbClr val="99FF33"/>
                </a:solidFill>
                <a:effectLst/>
              </a:rPr>
              <a:t> </a:t>
            </a:r>
            <a:r>
              <a:rPr lang="en-US" sz="3000" b="1" dirty="0" err="1">
                <a:solidFill>
                  <a:srgbClr val="99FF33"/>
                </a:solidFill>
                <a:effectLst/>
              </a:rPr>
              <a:t>khoa</a:t>
            </a:r>
            <a:r>
              <a:rPr lang="en-US" sz="3000" b="1" dirty="0">
                <a:solidFill>
                  <a:srgbClr val="99FF33"/>
                </a:solidFill>
                <a:effectLst/>
              </a:rPr>
              <a:t> </a:t>
            </a:r>
            <a:r>
              <a:rPr lang="en-US" sz="3000" b="1" dirty="0" err="1">
                <a:solidFill>
                  <a:srgbClr val="99FF33"/>
                </a:solidFill>
                <a:effectLst/>
              </a:rPr>
              <a:t>học</a:t>
            </a:r>
            <a:r>
              <a:rPr lang="en-US" sz="3000" b="1" dirty="0">
                <a:solidFill>
                  <a:srgbClr val="99FF33"/>
                </a:solidFill>
                <a:effectLst/>
              </a:rPr>
              <a:t> </a:t>
            </a:r>
            <a:r>
              <a:rPr lang="en-US" sz="3000" b="1" dirty="0" err="1">
                <a:solidFill>
                  <a:srgbClr val="99FF33"/>
                </a:solidFill>
                <a:effectLst/>
              </a:rPr>
              <a:t>phục</a:t>
            </a:r>
            <a:r>
              <a:rPr lang="en-US" sz="3000" b="1" dirty="0">
                <a:solidFill>
                  <a:srgbClr val="99FF33"/>
                </a:solidFill>
                <a:effectLst/>
              </a:rPr>
              <a:t> </a:t>
            </a:r>
            <a:r>
              <a:rPr lang="en-US" sz="3000" b="1" dirty="0" err="1">
                <a:solidFill>
                  <a:srgbClr val="99FF33"/>
                </a:solidFill>
                <a:effectLst/>
              </a:rPr>
              <a:t>vụ</a:t>
            </a:r>
            <a:r>
              <a:rPr lang="en-US" sz="3000" b="1" dirty="0">
                <a:solidFill>
                  <a:srgbClr val="99FF33"/>
                </a:solidFill>
                <a:effectLst/>
              </a:rPr>
              <a:t> </a:t>
            </a:r>
            <a:r>
              <a:rPr lang="en-US" sz="3000" b="1" dirty="0" err="1">
                <a:solidFill>
                  <a:srgbClr val="99FF33"/>
                </a:solidFill>
                <a:effectLst/>
              </a:rPr>
              <a:t>công</a:t>
            </a:r>
            <a:r>
              <a:rPr lang="en-US" sz="3000" b="1" dirty="0">
                <a:solidFill>
                  <a:srgbClr val="99FF33"/>
                </a:solidFill>
                <a:effectLst/>
              </a:rPr>
              <a:t> </a:t>
            </a:r>
            <a:r>
              <a:rPr lang="en-US" sz="3000" b="1" dirty="0" err="1">
                <a:solidFill>
                  <a:srgbClr val="99FF33"/>
                </a:solidFill>
                <a:effectLst/>
              </a:rPr>
              <a:t>tác</a:t>
            </a:r>
            <a:r>
              <a:rPr lang="en-US" sz="3000" b="1" dirty="0">
                <a:solidFill>
                  <a:srgbClr val="99FF33"/>
                </a:solidFill>
                <a:effectLst/>
              </a:rPr>
              <a:t> </a:t>
            </a:r>
            <a:r>
              <a:rPr lang="en-US" sz="3000" b="1" dirty="0" err="1">
                <a:solidFill>
                  <a:srgbClr val="99FF33"/>
                </a:solidFill>
                <a:effectLst/>
              </a:rPr>
              <a:t>thi</a:t>
            </a:r>
            <a:r>
              <a:rPr lang="en-US" sz="3000" b="1" dirty="0">
                <a:solidFill>
                  <a:srgbClr val="99FF33"/>
                </a:solidFill>
                <a:effectLst/>
              </a:rPr>
              <a:t> </a:t>
            </a:r>
            <a:r>
              <a:rPr lang="en-US" sz="3000" b="1" dirty="0" err="1">
                <a:solidFill>
                  <a:srgbClr val="99FF33"/>
                </a:solidFill>
                <a:effectLst/>
              </a:rPr>
              <a:t>đua</a:t>
            </a:r>
            <a:r>
              <a:rPr lang="en-US" sz="3000" b="1" dirty="0">
                <a:solidFill>
                  <a:srgbClr val="99FF33"/>
                </a:solidFill>
                <a:effectLst/>
              </a:rPr>
              <a:t>, </a:t>
            </a:r>
            <a:r>
              <a:rPr lang="en-US" sz="3000" b="1" dirty="0" err="1">
                <a:solidFill>
                  <a:srgbClr val="99FF33"/>
                </a:solidFill>
                <a:effectLst/>
              </a:rPr>
              <a:t>khen</a:t>
            </a:r>
            <a:r>
              <a:rPr lang="en-US" sz="3000" b="1" dirty="0">
                <a:solidFill>
                  <a:srgbClr val="99FF33"/>
                </a:solidFill>
                <a:effectLst/>
              </a:rPr>
              <a:t> </a:t>
            </a:r>
            <a:r>
              <a:rPr lang="en-US" sz="3000" b="1" dirty="0" err="1">
                <a:solidFill>
                  <a:srgbClr val="99FF33"/>
                </a:solidFill>
                <a:effectLst/>
              </a:rPr>
              <a:t>thưởng</a:t>
            </a:r>
            <a:r>
              <a:rPr lang="en-US" sz="3000" b="1" dirty="0">
                <a:solidFill>
                  <a:srgbClr val="99FF33"/>
                </a:solidFill>
                <a:effectLst/>
              </a:rPr>
              <a:t> </a:t>
            </a:r>
            <a:r>
              <a:rPr lang="vi-VN" sz="3000" b="1" dirty="0">
                <a:solidFill>
                  <a:srgbClr val="99FF33"/>
                </a:solidFill>
                <a:effectLst/>
              </a:rPr>
              <a:t>trên địa bàn </a:t>
            </a:r>
            <a:r>
              <a:rPr lang="en-US" sz="3000" b="1" dirty="0" smtClean="0">
                <a:solidFill>
                  <a:srgbClr val="99FF33"/>
                </a:solidFill>
                <a:effectLst/>
              </a:rPr>
              <a:t>t</a:t>
            </a:r>
            <a:r>
              <a:rPr lang="vi-VN" sz="3000" b="1" dirty="0">
                <a:solidFill>
                  <a:srgbClr val="99FF33"/>
                </a:solidFill>
                <a:effectLst/>
              </a:rPr>
              <a:t>hành phố Hồ Chí Minh</a:t>
            </a:r>
            <a:endParaRPr lang="en-US" sz="3000" b="1" dirty="0" smtClean="0">
              <a:solidFill>
                <a:srgbClr val="99FF33"/>
              </a:solidFill>
            </a:endParaRPr>
          </a:p>
          <a:p>
            <a:pPr marL="0" indent="0" algn="ctr">
              <a:lnSpc>
                <a:spcPct val="120000"/>
              </a:lnSpc>
              <a:buFontTx/>
              <a:buNone/>
            </a:pPr>
            <a:endParaRPr lang="en-US" sz="2400" dirty="0" smtClean="0">
              <a:solidFill>
                <a:srgbClr val="FFFF00"/>
              </a:solidFill>
            </a:endParaRPr>
          </a:p>
          <a:p>
            <a:pPr marL="0" indent="0" algn="ctr">
              <a:lnSpc>
                <a:spcPct val="120000"/>
              </a:lnSpc>
              <a:buFontTx/>
              <a:buNone/>
            </a:pPr>
            <a:r>
              <a:rPr lang="en-US" sz="2400" dirty="0" err="1" smtClean="0">
                <a:solidFill>
                  <a:srgbClr val="FFFF00"/>
                </a:solidFill>
              </a:rPr>
              <a:t>Thực</a:t>
            </a:r>
            <a:r>
              <a:rPr lang="en-US" sz="2400" dirty="0" smtClean="0">
                <a:solidFill>
                  <a:srgbClr val="FFFF00"/>
                </a:solidFill>
              </a:rPr>
              <a:t> </a:t>
            </a:r>
            <a:r>
              <a:rPr lang="en-US" sz="2400" dirty="0" err="1">
                <a:solidFill>
                  <a:srgbClr val="FFFF00"/>
                </a:solidFill>
              </a:rPr>
              <a:t>hiện</a:t>
            </a:r>
            <a:r>
              <a:rPr lang="en-US" sz="2400" dirty="0">
                <a:solidFill>
                  <a:srgbClr val="FFFF00"/>
                </a:solidFill>
              </a:rPr>
              <a:t> </a:t>
            </a:r>
            <a:r>
              <a:rPr lang="en-US" sz="2400" dirty="0" err="1" smtClean="0">
                <a:solidFill>
                  <a:srgbClr val="FFFF00"/>
                </a:solidFill>
              </a:rPr>
              <a:t>theo</a:t>
            </a:r>
            <a:r>
              <a:rPr lang="en-US" sz="2400" dirty="0" smtClean="0">
                <a:solidFill>
                  <a:srgbClr val="FFFF00"/>
                </a:solidFill>
              </a:rPr>
              <a:t> HD </a:t>
            </a:r>
            <a:r>
              <a:rPr lang="en-US" sz="2400" dirty="0" err="1" smtClean="0">
                <a:solidFill>
                  <a:srgbClr val="FFFF00"/>
                </a:solidFill>
              </a:rPr>
              <a:t>số</a:t>
            </a:r>
            <a:r>
              <a:rPr lang="en-US" sz="2400" dirty="0" smtClean="0">
                <a:solidFill>
                  <a:srgbClr val="FFFF00"/>
                </a:solidFill>
              </a:rPr>
              <a:t> 29</a:t>
            </a:r>
            <a:r>
              <a:rPr lang="en-US" sz="2400" dirty="0">
                <a:solidFill>
                  <a:srgbClr val="FFFF00"/>
                </a:solidFill>
                <a:effectLst/>
              </a:rPr>
              <a:t> /HD-HĐXCNSKCTP</a:t>
            </a:r>
            <a:r>
              <a:rPr lang="en-US" sz="2400" dirty="0" smtClean="0">
                <a:solidFill>
                  <a:srgbClr val="FFFF00"/>
                </a:solidFill>
              </a:rPr>
              <a:t> </a:t>
            </a:r>
            <a:r>
              <a:rPr lang="en-US" sz="2400" dirty="0" err="1" smtClean="0">
                <a:solidFill>
                  <a:srgbClr val="FFFF00"/>
                </a:solidFill>
              </a:rPr>
              <a:t>ngày</a:t>
            </a:r>
            <a:r>
              <a:rPr lang="en-US" sz="2400" dirty="0" smtClean="0">
                <a:solidFill>
                  <a:srgbClr val="FFFF00"/>
                </a:solidFill>
              </a:rPr>
              <a:t> 18/10/2018 </a:t>
            </a:r>
            <a:r>
              <a:rPr lang="en-US" sz="2400" dirty="0" err="1" smtClean="0">
                <a:solidFill>
                  <a:srgbClr val="FFFF00"/>
                </a:solidFill>
              </a:rPr>
              <a:t>của</a:t>
            </a:r>
            <a:r>
              <a:rPr lang="en-US" sz="2400" dirty="0" smtClean="0">
                <a:solidFill>
                  <a:srgbClr val="FFFF00"/>
                </a:solidFill>
              </a:rPr>
              <a:t> </a:t>
            </a:r>
            <a:r>
              <a:rPr lang="en-US" sz="2400" dirty="0" err="1" smtClean="0">
                <a:solidFill>
                  <a:srgbClr val="FFFF00"/>
                </a:solidFill>
              </a:rPr>
              <a:t>Hội</a:t>
            </a:r>
            <a:r>
              <a:rPr lang="en-US" sz="2400" dirty="0" smtClean="0">
                <a:solidFill>
                  <a:srgbClr val="FFFF00"/>
                </a:solidFill>
              </a:rPr>
              <a:t> </a:t>
            </a:r>
            <a:r>
              <a:rPr lang="en-US" sz="2400" dirty="0" err="1" smtClean="0">
                <a:solidFill>
                  <a:srgbClr val="FFFF00"/>
                </a:solidFill>
              </a:rPr>
              <a:t>đồng</a:t>
            </a:r>
            <a:r>
              <a:rPr lang="en-US" sz="2400" dirty="0" smtClean="0">
                <a:solidFill>
                  <a:srgbClr val="FFFF00"/>
                </a:solidFill>
              </a:rPr>
              <a:t> </a:t>
            </a:r>
            <a:r>
              <a:rPr lang="en-US" sz="2400" dirty="0" err="1" smtClean="0">
                <a:solidFill>
                  <a:srgbClr val="FFFF00"/>
                </a:solidFill>
              </a:rPr>
              <a:t>xét</a:t>
            </a:r>
            <a:r>
              <a:rPr lang="en-US" sz="2400" dirty="0" smtClean="0">
                <a:solidFill>
                  <a:srgbClr val="FFFF00"/>
                </a:solidFill>
              </a:rPr>
              <a:t> </a:t>
            </a:r>
            <a:r>
              <a:rPr lang="en-US" sz="2400" dirty="0" err="1" smtClean="0">
                <a:solidFill>
                  <a:srgbClr val="FFFF00"/>
                </a:solidFill>
              </a:rPr>
              <a:t>công</a:t>
            </a:r>
            <a:r>
              <a:rPr lang="en-US" sz="2400" dirty="0" smtClean="0">
                <a:solidFill>
                  <a:srgbClr val="FFFF00"/>
                </a:solidFill>
              </a:rPr>
              <a:t> </a:t>
            </a:r>
            <a:r>
              <a:rPr lang="en-US" sz="2400" dirty="0" err="1" smtClean="0">
                <a:solidFill>
                  <a:srgbClr val="FFFF00"/>
                </a:solidFill>
              </a:rPr>
              <a:t>nhận</a:t>
            </a:r>
            <a:r>
              <a:rPr lang="en-US" sz="2400" dirty="0" smtClean="0">
                <a:solidFill>
                  <a:srgbClr val="FFFF00"/>
                </a:solidFill>
              </a:rPr>
              <a:t> </a:t>
            </a:r>
            <a:r>
              <a:rPr lang="en-US" sz="2400" dirty="0" err="1" smtClean="0">
                <a:solidFill>
                  <a:srgbClr val="FFFF00"/>
                </a:solidFill>
              </a:rPr>
              <a:t>sáng</a:t>
            </a:r>
            <a:r>
              <a:rPr lang="en-US" sz="2400" dirty="0" smtClean="0">
                <a:solidFill>
                  <a:srgbClr val="FFFF00"/>
                </a:solidFill>
              </a:rPr>
              <a:t> </a:t>
            </a:r>
            <a:r>
              <a:rPr lang="en-US" sz="2400" dirty="0" err="1" smtClean="0">
                <a:solidFill>
                  <a:srgbClr val="FFFF00"/>
                </a:solidFill>
              </a:rPr>
              <a:t>kiến</a:t>
            </a:r>
            <a:r>
              <a:rPr lang="en-US" sz="2400" dirty="0" smtClean="0">
                <a:solidFill>
                  <a:srgbClr val="FFFF00"/>
                </a:solidFill>
              </a:rPr>
              <a:t> </a:t>
            </a:r>
            <a:r>
              <a:rPr lang="en-US" sz="2400" dirty="0" err="1" smtClean="0">
                <a:solidFill>
                  <a:srgbClr val="FFFF00"/>
                </a:solidFill>
              </a:rPr>
              <a:t>cấp</a:t>
            </a:r>
            <a:r>
              <a:rPr lang="en-US" sz="2400" dirty="0" smtClean="0">
                <a:solidFill>
                  <a:srgbClr val="FFFF00"/>
                </a:solidFill>
              </a:rPr>
              <a:t> </a:t>
            </a:r>
            <a:r>
              <a:rPr lang="en-US" sz="2400" dirty="0" err="1" smtClean="0">
                <a:solidFill>
                  <a:srgbClr val="FFFF00"/>
                </a:solidFill>
              </a:rPr>
              <a:t>thành</a:t>
            </a:r>
            <a:r>
              <a:rPr lang="en-US" sz="2400" dirty="0" smtClean="0">
                <a:solidFill>
                  <a:srgbClr val="FFFF00"/>
                </a:solidFill>
              </a:rPr>
              <a:t> </a:t>
            </a:r>
            <a:r>
              <a:rPr lang="en-US" sz="2400" dirty="0" err="1" smtClean="0">
                <a:solidFill>
                  <a:srgbClr val="FFFF00"/>
                </a:solidFill>
              </a:rPr>
              <a:t>phố</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124328"/>
            <a:ext cx="8686800" cy="6733672"/>
          </a:xfrm>
        </p:spPr>
        <p:txBody>
          <a:bodyPr/>
          <a:lstStyle/>
          <a:p>
            <a:pPr marL="0" indent="0">
              <a:buNone/>
              <a:defRPr/>
            </a:pPr>
            <a:r>
              <a:rPr lang="nl-NL" sz="2700" b="1" dirty="0" smtClean="0">
                <a:solidFill>
                  <a:srgbClr val="FF0000"/>
                </a:solidFill>
              </a:rPr>
              <a:t>1. Hiểu như thế nào là sáng kiến?</a:t>
            </a:r>
          </a:p>
          <a:p>
            <a:pPr marL="0" indent="0" algn="just">
              <a:buNone/>
              <a:defRPr/>
            </a:pPr>
            <a:r>
              <a:rPr lang="en-US" sz="2700" b="1" dirty="0" smtClean="0">
                <a:solidFill>
                  <a:srgbClr val="FFFF00"/>
                </a:solidFill>
              </a:rPr>
              <a:t>- </a:t>
            </a:r>
            <a:r>
              <a:rPr lang="en-US" sz="2700" b="1" dirty="0" err="1" smtClean="0">
                <a:solidFill>
                  <a:srgbClr val="FFFF00"/>
                </a:solidFill>
              </a:rPr>
              <a:t>Sáng</a:t>
            </a:r>
            <a:r>
              <a:rPr lang="en-US" sz="2700" b="1" dirty="0" smtClean="0">
                <a:solidFill>
                  <a:srgbClr val="FFFF00"/>
                </a:solidFill>
              </a:rPr>
              <a:t> </a:t>
            </a:r>
            <a:r>
              <a:rPr lang="en-US" sz="2700" b="1" dirty="0" err="1" smtClean="0">
                <a:solidFill>
                  <a:srgbClr val="FFFF00"/>
                </a:solidFill>
              </a:rPr>
              <a:t>kiến</a:t>
            </a:r>
            <a:r>
              <a:rPr lang="en-US" sz="2700" dirty="0" smtClean="0">
                <a:solidFill>
                  <a:srgbClr val="FFFF00"/>
                </a:solidFill>
              </a:rPr>
              <a:t> </a:t>
            </a:r>
            <a:r>
              <a:rPr lang="en-US" sz="2700" dirty="0" smtClean="0"/>
              <a:t>(</a:t>
            </a:r>
            <a:r>
              <a:rPr lang="en-US" sz="2700" dirty="0" err="1" smtClean="0"/>
              <a:t>là</a:t>
            </a:r>
            <a:r>
              <a:rPr lang="en-US" sz="2700" dirty="0" smtClean="0"/>
              <a:t> </a:t>
            </a:r>
            <a:r>
              <a:rPr lang="en-US" sz="2700" dirty="0" err="1" smtClean="0"/>
              <a:t>giải</a:t>
            </a:r>
            <a:r>
              <a:rPr lang="en-US" sz="2700" dirty="0" smtClean="0"/>
              <a:t> </a:t>
            </a:r>
            <a:r>
              <a:rPr lang="en-US" sz="2700" dirty="0" err="1" smtClean="0"/>
              <a:t>pháp</a:t>
            </a:r>
            <a:r>
              <a:rPr lang="en-US" sz="2700" dirty="0" smtClean="0"/>
              <a:t> </a:t>
            </a:r>
            <a:r>
              <a:rPr lang="en-US" sz="2700" dirty="0" err="1" smtClean="0"/>
              <a:t>kỹ</a:t>
            </a:r>
            <a:r>
              <a:rPr lang="en-US" sz="2700" dirty="0" smtClean="0"/>
              <a:t> </a:t>
            </a:r>
            <a:r>
              <a:rPr lang="en-US" sz="2700" dirty="0" err="1" smtClean="0"/>
              <a:t>thuật</a:t>
            </a:r>
            <a:r>
              <a:rPr lang="en-US" sz="2700" dirty="0" smtClean="0"/>
              <a:t>, </a:t>
            </a:r>
            <a:r>
              <a:rPr lang="en-US" sz="2700" dirty="0" err="1" smtClean="0"/>
              <a:t>giải</a:t>
            </a:r>
            <a:r>
              <a:rPr lang="en-US" sz="2700" dirty="0" smtClean="0"/>
              <a:t> </a:t>
            </a:r>
            <a:r>
              <a:rPr lang="en-US" sz="2700" dirty="0" err="1" smtClean="0"/>
              <a:t>pháp</a:t>
            </a:r>
            <a:r>
              <a:rPr lang="en-US" sz="2700" dirty="0" smtClean="0"/>
              <a:t> </a:t>
            </a:r>
            <a:r>
              <a:rPr lang="en-US" sz="2700" dirty="0" err="1" smtClean="0"/>
              <a:t>quản</a:t>
            </a:r>
            <a:r>
              <a:rPr lang="en-US" sz="2700" dirty="0" smtClean="0"/>
              <a:t> </a:t>
            </a:r>
            <a:r>
              <a:rPr lang="en-US" sz="2700" dirty="0" err="1" smtClean="0"/>
              <a:t>lý</a:t>
            </a:r>
            <a:r>
              <a:rPr lang="en-US" sz="2700" dirty="0" smtClean="0"/>
              <a:t>, </a:t>
            </a:r>
            <a:r>
              <a:rPr lang="en-US" sz="2700" dirty="0" err="1" smtClean="0"/>
              <a:t>giải</a:t>
            </a:r>
            <a:r>
              <a:rPr lang="en-US" sz="2700" dirty="0" smtClean="0"/>
              <a:t> </a:t>
            </a:r>
            <a:r>
              <a:rPr lang="en-US" sz="2700" dirty="0" err="1" smtClean="0"/>
              <a:t>pháp</a:t>
            </a:r>
            <a:r>
              <a:rPr lang="en-US" sz="2700" dirty="0" smtClean="0"/>
              <a:t> </a:t>
            </a:r>
            <a:r>
              <a:rPr lang="en-US" sz="2700" dirty="0" err="1" smtClean="0"/>
              <a:t>công</a:t>
            </a:r>
            <a:r>
              <a:rPr lang="en-US" sz="2700" dirty="0" smtClean="0"/>
              <a:t> </a:t>
            </a:r>
            <a:r>
              <a:rPr lang="en-US" sz="2700" dirty="0" err="1" smtClean="0"/>
              <a:t>tác</a:t>
            </a:r>
            <a:r>
              <a:rPr lang="en-US" sz="2700" dirty="0" smtClean="0"/>
              <a:t>, </a:t>
            </a:r>
            <a:r>
              <a:rPr lang="en-US" sz="2700" dirty="0" err="1" smtClean="0"/>
              <a:t>giải</a:t>
            </a:r>
            <a:r>
              <a:rPr lang="en-US" sz="2700" dirty="0" smtClean="0"/>
              <a:t> </a:t>
            </a:r>
            <a:r>
              <a:rPr lang="en-US" sz="2700" dirty="0" err="1" smtClean="0"/>
              <a:t>pháp</a:t>
            </a:r>
            <a:r>
              <a:rPr lang="en-US" sz="2700" dirty="0" smtClean="0"/>
              <a:t> </a:t>
            </a:r>
            <a:r>
              <a:rPr lang="en-US" sz="2700" dirty="0" err="1" smtClean="0"/>
              <a:t>tác</a:t>
            </a:r>
            <a:r>
              <a:rPr lang="en-US" sz="2700" dirty="0" smtClean="0"/>
              <a:t> </a:t>
            </a:r>
            <a:r>
              <a:rPr lang="en-US" sz="2700" dirty="0" err="1" smtClean="0"/>
              <a:t>nghiệp</a:t>
            </a:r>
            <a:r>
              <a:rPr lang="en-US" sz="2700" dirty="0" smtClean="0"/>
              <a:t>, </a:t>
            </a:r>
            <a:r>
              <a:rPr lang="en-US" sz="2700" dirty="0" err="1" smtClean="0"/>
              <a:t>giải</a:t>
            </a:r>
            <a:r>
              <a:rPr lang="en-US" sz="2700" dirty="0" smtClean="0"/>
              <a:t> </a:t>
            </a:r>
            <a:r>
              <a:rPr lang="en-US" sz="2700" dirty="0" err="1" smtClean="0"/>
              <a:t>pháp</a:t>
            </a:r>
            <a:r>
              <a:rPr lang="en-US" sz="2700" dirty="0" smtClean="0"/>
              <a:t> </a:t>
            </a:r>
            <a:r>
              <a:rPr lang="en-US" sz="2700" dirty="0" err="1" smtClean="0"/>
              <a:t>ứng</a:t>
            </a:r>
            <a:r>
              <a:rPr lang="en-US" sz="2700" dirty="0" smtClean="0"/>
              <a:t> </a:t>
            </a:r>
            <a:r>
              <a:rPr lang="en-US" sz="2700" dirty="0" err="1" smtClean="0"/>
              <a:t>dụng</a:t>
            </a:r>
            <a:r>
              <a:rPr lang="en-US" sz="2700" dirty="0" smtClean="0"/>
              <a:t> </a:t>
            </a:r>
            <a:r>
              <a:rPr lang="en-US" sz="2700" dirty="0" err="1" smtClean="0"/>
              <a:t>tiến</a:t>
            </a:r>
            <a:r>
              <a:rPr lang="en-US" sz="2700" dirty="0" smtClean="0"/>
              <a:t> </a:t>
            </a:r>
            <a:r>
              <a:rPr lang="en-US" sz="2700" dirty="0" err="1" smtClean="0"/>
              <a:t>bộ</a:t>
            </a:r>
            <a:r>
              <a:rPr lang="en-US" sz="2700" dirty="0" smtClean="0"/>
              <a:t> </a:t>
            </a:r>
            <a:r>
              <a:rPr lang="en-US" sz="2700" dirty="0" err="1" smtClean="0"/>
              <a:t>kỹ</a:t>
            </a:r>
            <a:r>
              <a:rPr lang="en-US" sz="2700" dirty="0" smtClean="0"/>
              <a:t> </a:t>
            </a:r>
            <a:r>
              <a:rPr lang="en-US" sz="2700" dirty="0" err="1" smtClean="0"/>
              <a:t>thuật</a:t>
            </a:r>
            <a:r>
              <a:rPr lang="en-US" sz="2700" dirty="0" smtClean="0"/>
              <a:t>) </a:t>
            </a:r>
            <a:r>
              <a:rPr lang="en-US" sz="2700" b="1" dirty="0" err="1" smtClean="0">
                <a:solidFill>
                  <a:srgbClr val="FFFF00"/>
                </a:solidFill>
              </a:rPr>
              <a:t>hoặc</a:t>
            </a:r>
            <a:r>
              <a:rPr lang="en-US" sz="2700" b="1" dirty="0" smtClean="0">
                <a:solidFill>
                  <a:srgbClr val="FFFF00"/>
                </a:solidFill>
              </a:rPr>
              <a:t> </a:t>
            </a:r>
            <a:r>
              <a:rPr lang="en-US" sz="2700" b="1" dirty="0" err="1" smtClean="0">
                <a:solidFill>
                  <a:srgbClr val="FFFF00"/>
                </a:solidFill>
              </a:rPr>
              <a:t>đề</a:t>
            </a:r>
            <a:r>
              <a:rPr lang="en-US" sz="2700" b="1" dirty="0" smtClean="0">
                <a:solidFill>
                  <a:srgbClr val="FFFF00"/>
                </a:solidFill>
              </a:rPr>
              <a:t> </a:t>
            </a:r>
            <a:r>
              <a:rPr lang="en-US" sz="2700" b="1" dirty="0" err="1" smtClean="0">
                <a:solidFill>
                  <a:srgbClr val="FFFF00"/>
                </a:solidFill>
              </a:rPr>
              <a:t>tài</a:t>
            </a:r>
            <a:r>
              <a:rPr lang="en-US" sz="2700" b="1" dirty="0" smtClean="0">
                <a:solidFill>
                  <a:srgbClr val="FFFF00"/>
                </a:solidFill>
              </a:rPr>
              <a:t> </a:t>
            </a:r>
            <a:r>
              <a:rPr lang="en-US" sz="2700" b="1" dirty="0" err="1" smtClean="0">
                <a:solidFill>
                  <a:srgbClr val="FFFF00"/>
                </a:solidFill>
              </a:rPr>
              <a:t>nghiên</a:t>
            </a:r>
            <a:r>
              <a:rPr lang="en-US" sz="2700" b="1" dirty="0" smtClean="0">
                <a:solidFill>
                  <a:srgbClr val="FFFF00"/>
                </a:solidFill>
              </a:rPr>
              <a:t> </a:t>
            </a:r>
            <a:r>
              <a:rPr lang="en-US" sz="2700" b="1" dirty="0" err="1" smtClean="0">
                <a:solidFill>
                  <a:srgbClr val="FFFF00"/>
                </a:solidFill>
              </a:rPr>
              <a:t>cứu</a:t>
            </a:r>
            <a:r>
              <a:rPr lang="en-US" sz="2700" b="1" dirty="0" smtClean="0">
                <a:solidFill>
                  <a:srgbClr val="FFFF00"/>
                </a:solidFill>
              </a:rPr>
              <a:t> </a:t>
            </a:r>
            <a:r>
              <a:rPr lang="en-US" sz="2700" b="1" dirty="0" err="1" smtClean="0">
                <a:solidFill>
                  <a:srgbClr val="FFFF00"/>
                </a:solidFill>
              </a:rPr>
              <a:t>khoa</a:t>
            </a:r>
            <a:r>
              <a:rPr lang="en-US" sz="2700" b="1" dirty="0" smtClean="0">
                <a:solidFill>
                  <a:srgbClr val="FFFF00"/>
                </a:solidFill>
              </a:rPr>
              <a:t> </a:t>
            </a:r>
            <a:r>
              <a:rPr lang="en-US" sz="2700" b="1" dirty="0" err="1" smtClean="0">
                <a:solidFill>
                  <a:srgbClr val="FFFF00"/>
                </a:solidFill>
              </a:rPr>
              <a:t>học</a:t>
            </a:r>
            <a:r>
              <a:rPr lang="en-US" sz="2700" dirty="0" smtClean="0"/>
              <a:t>, </a:t>
            </a:r>
            <a:r>
              <a:rPr lang="en-US" sz="2700" dirty="0" err="1" smtClean="0"/>
              <a:t>để</a:t>
            </a:r>
            <a:r>
              <a:rPr lang="en-US" sz="2700" dirty="0" smtClean="0"/>
              <a:t> </a:t>
            </a:r>
            <a:r>
              <a:rPr lang="en-US" sz="2700" dirty="0" err="1" smtClean="0"/>
              <a:t>làm</a:t>
            </a:r>
            <a:r>
              <a:rPr lang="en-US" sz="2700" dirty="0" smtClean="0"/>
              <a:t> </a:t>
            </a:r>
            <a:r>
              <a:rPr lang="en-US" sz="2700" dirty="0" err="1" smtClean="0"/>
              <a:t>căn</a:t>
            </a:r>
            <a:r>
              <a:rPr lang="en-US" sz="2700" dirty="0" smtClean="0"/>
              <a:t> </a:t>
            </a:r>
            <a:r>
              <a:rPr lang="en-US" sz="2700" dirty="0" err="1" smtClean="0"/>
              <a:t>cứ</a:t>
            </a:r>
            <a:r>
              <a:rPr lang="en-US" sz="2700" dirty="0" smtClean="0"/>
              <a:t> </a:t>
            </a:r>
            <a:r>
              <a:rPr lang="en-US" sz="2700" dirty="0" err="1" smtClean="0"/>
              <a:t>xét</a:t>
            </a:r>
            <a:r>
              <a:rPr lang="en-US" sz="2700" dirty="0" smtClean="0"/>
              <a:t> </a:t>
            </a:r>
            <a:r>
              <a:rPr lang="en-US" sz="2700" dirty="0" err="1" smtClean="0"/>
              <a:t>tặng</a:t>
            </a:r>
            <a:r>
              <a:rPr lang="en-US" sz="2700" dirty="0" smtClean="0"/>
              <a:t> </a:t>
            </a:r>
            <a:r>
              <a:rPr lang="en-US" sz="2700" dirty="0" err="1" smtClean="0"/>
              <a:t>danh</a:t>
            </a:r>
            <a:r>
              <a:rPr lang="en-US" sz="2700" dirty="0" smtClean="0"/>
              <a:t> </a:t>
            </a:r>
            <a:r>
              <a:rPr lang="en-US" sz="2700" dirty="0" err="1" smtClean="0"/>
              <a:t>hiệu</a:t>
            </a:r>
            <a:r>
              <a:rPr lang="en-US" sz="2700" dirty="0" smtClean="0"/>
              <a:t> </a:t>
            </a:r>
            <a:r>
              <a:rPr lang="en-US" sz="2700" dirty="0" err="1" smtClean="0"/>
              <a:t>danh</a:t>
            </a:r>
            <a:r>
              <a:rPr lang="en-US" sz="2700" dirty="0" smtClean="0"/>
              <a:t> </a:t>
            </a:r>
            <a:r>
              <a:rPr lang="en-US" sz="2700" dirty="0" err="1" smtClean="0"/>
              <a:t>hiệu</a:t>
            </a:r>
            <a:r>
              <a:rPr lang="en-US" sz="2700" dirty="0" smtClean="0"/>
              <a:t> </a:t>
            </a:r>
            <a:r>
              <a:rPr lang="en-US" sz="2700" dirty="0" err="1" smtClean="0"/>
              <a:t>thi</a:t>
            </a:r>
            <a:r>
              <a:rPr lang="en-US" sz="2700" dirty="0" smtClean="0"/>
              <a:t> </a:t>
            </a:r>
            <a:r>
              <a:rPr lang="en-US" sz="2700" dirty="0" err="1" smtClean="0"/>
              <a:t>đua</a:t>
            </a:r>
            <a:r>
              <a:rPr lang="en-US" sz="2700" dirty="0" smtClean="0"/>
              <a:t> (CSTĐ </a:t>
            </a:r>
            <a:r>
              <a:rPr lang="en-US" sz="2700" dirty="0" err="1" smtClean="0"/>
              <a:t>các</a:t>
            </a:r>
            <a:r>
              <a:rPr lang="en-US" sz="2700" dirty="0" smtClean="0"/>
              <a:t> </a:t>
            </a:r>
            <a:r>
              <a:rPr lang="en-US" sz="2700" dirty="0" err="1" smtClean="0"/>
              <a:t>cấp</a:t>
            </a:r>
            <a:r>
              <a:rPr lang="en-US" sz="2700" dirty="0" smtClean="0"/>
              <a:t>) </a:t>
            </a:r>
            <a:r>
              <a:rPr lang="en-US" sz="2700" dirty="0" err="1" smtClean="0"/>
              <a:t>hoặc</a:t>
            </a:r>
            <a:r>
              <a:rPr lang="en-US" sz="2700" dirty="0" smtClean="0"/>
              <a:t> </a:t>
            </a:r>
            <a:r>
              <a:rPr lang="en-US" sz="2700" dirty="0" err="1" smtClean="0"/>
              <a:t>hình</a:t>
            </a:r>
            <a:r>
              <a:rPr lang="en-US" sz="2700" dirty="0" smtClean="0"/>
              <a:t> </a:t>
            </a:r>
            <a:r>
              <a:rPr lang="en-US" sz="2700" dirty="0" err="1" smtClean="0"/>
              <a:t>thức</a:t>
            </a:r>
            <a:r>
              <a:rPr lang="en-US" sz="2700" dirty="0" smtClean="0"/>
              <a:t> </a:t>
            </a:r>
            <a:r>
              <a:rPr lang="en-US" sz="2700" dirty="0" err="1" smtClean="0"/>
              <a:t>khen</a:t>
            </a:r>
            <a:r>
              <a:rPr lang="en-US" sz="2700" dirty="0" smtClean="0"/>
              <a:t> </a:t>
            </a:r>
            <a:r>
              <a:rPr lang="en-US" sz="2700" dirty="0" err="1" smtClean="0"/>
              <a:t>thưởng</a:t>
            </a:r>
            <a:r>
              <a:rPr lang="en-US" sz="2700" dirty="0" smtClean="0"/>
              <a:t> </a:t>
            </a:r>
            <a:r>
              <a:rPr lang="en-US" sz="2700" dirty="0" err="1" smtClean="0"/>
              <a:t>dành</a:t>
            </a:r>
            <a:r>
              <a:rPr lang="en-US" sz="2700" dirty="0" smtClean="0"/>
              <a:t> </a:t>
            </a:r>
            <a:r>
              <a:rPr lang="en-US" sz="2700" dirty="0" err="1" smtClean="0"/>
              <a:t>cho</a:t>
            </a:r>
            <a:r>
              <a:rPr lang="en-US" sz="2700" dirty="0" smtClean="0"/>
              <a:t> </a:t>
            </a:r>
            <a:r>
              <a:rPr lang="en-US" sz="2700" dirty="0" err="1" smtClean="0"/>
              <a:t>cá</a:t>
            </a:r>
            <a:r>
              <a:rPr lang="en-US" sz="2700" dirty="0" smtClean="0"/>
              <a:t> </a:t>
            </a:r>
            <a:r>
              <a:rPr lang="en-US" sz="2700" dirty="0" err="1" smtClean="0"/>
              <a:t>nhân</a:t>
            </a:r>
            <a:r>
              <a:rPr lang="en-US" sz="2700" dirty="0" smtClean="0"/>
              <a:t> (BKUB, </a:t>
            </a:r>
            <a:r>
              <a:rPr lang="en-US" sz="2700" dirty="0" err="1" smtClean="0"/>
              <a:t>BKTTg</a:t>
            </a:r>
            <a:r>
              <a:rPr lang="en-US" sz="2700" dirty="0" smtClean="0"/>
              <a:t>, HCLĐ </a:t>
            </a:r>
            <a:r>
              <a:rPr lang="en-US" sz="2700" dirty="0" err="1" smtClean="0"/>
              <a:t>các</a:t>
            </a:r>
            <a:r>
              <a:rPr lang="en-US" sz="2700" dirty="0" smtClean="0"/>
              <a:t> </a:t>
            </a:r>
            <a:r>
              <a:rPr lang="en-US" sz="2700" dirty="0" err="1" smtClean="0"/>
              <a:t>loại</a:t>
            </a:r>
            <a:r>
              <a:rPr lang="en-US" sz="2700" dirty="0" smtClean="0"/>
              <a:t>)</a:t>
            </a:r>
            <a:r>
              <a:rPr lang="en-US" sz="2700" b="1" dirty="0" err="1" smtClean="0">
                <a:solidFill>
                  <a:srgbClr val="FFFF00"/>
                </a:solidFill>
              </a:rPr>
              <a:t>phải</a:t>
            </a:r>
            <a:r>
              <a:rPr lang="en-US" sz="2700" b="1" dirty="0" smtClean="0">
                <a:solidFill>
                  <a:srgbClr val="FFFF00"/>
                </a:solidFill>
              </a:rPr>
              <a:t> </a:t>
            </a:r>
            <a:r>
              <a:rPr lang="en-US" sz="2700" b="1" dirty="0" err="1" smtClean="0">
                <a:solidFill>
                  <a:srgbClr val="FFFF00"/>
                </a:solidFill>
              </a:rPr>
              <a:t>được</a:t>
            </a:r>
            <a:r>
              <a:rPr lang="en-US" sz="2700" b="1" dirty="0" smtClean="0">
                <a:solidFill>
                  <a:srgbClr val="FFFF00"/>
                </a:solidFill>
              </a:rPr>
              <a:t> </a:t>
            </a:r>
            <a:r>
              <a:rPr lang="en-US" sz="2700" b="1" dirty="0" err="1" smtClean="0">
                <a:solidFill>
                  <a:srgbClr val="FFFF00"/>
                </a:solidFill>
              </a:rPr>
              <a:t>áp</a:t>
            </a:r>
            <a:r>
              <a:rPr lang="en-US" sz="2700" b="1" dirty="0" smtClean="0">
                <a:solidFill>
                  <a:srgbClr val="FFFF00"/>
                </a:solidFill>
              </a:rPr>
              <a:t> </a:t>
            </a:r>
            <a:r>
              <a:rPr lang="en-US" sz="2700" b="1" dirty="0" err="1" smtClean="0">
                <a:solidFill>
                  <a:srgbClr val="FFFF00"/>
                </a:solidFill>
              </a:rPr>
              <a:t>dụng</a:t>
            </a:r>
            <a:r>
              <a:rPr lang="en-US" sz="2700" dirty="0" smtClean="0">
                <a:solidFill>
                  <a:srgbClr val="FFFF00"/>
                </a:solidFill>
              </a:rPr>
              <a:t> </a:t>
            </a:r>
            <a:r>
              <a:rPr lang="en-US" sz="2700" dirty="0" err="1" smtClean="0"/>
              <a:t>thực</a:t>
            </a:r>
            <a:r>
              <a:rPr lang="en-US" sz="2700" dirty="0" smtClean="0"/>
              <a:t> </a:t>
            </a:r>
            <a:r>
              <a:rPr lang="en-US" sz="2700" dirty="0" err="1" smtClean="0"/>
              <a:t>tiễn</a:t>
            </a:r>
            <a:r>
              <a:rPr lang="en-US" sz="2700" dirty="0" smtClean="0"/>
              <a:t>, </a:t>
            </a:r>
            <a:r>
              <a:rPr lang="en-US" sz="2700" dirty="0" err="1" smtClean="0"/>
              <a:t>đạt</a:t>
            </a:r>
            <a:r>
              <a:rPr lang="en-US" sz="2700" dirty="0" smtClean="0"/>
              <a:t> </a:t>
            </a:r>
            <a:r>
              <a:rPr lang="en-US" sz="2700" dirty="0" err="1" smtClean="0"/>
              <a:t>hiệu</a:t>
            </a:r>
            <a:r>
              <a:rPr lang="en-US" sz="2700" dirty="0" smtClean="0"/>
              <a:t> </a:t>
            </a:r>
            <a:r>
              <a:rPr lang="en-US" sz="2700" dirty="0" err="1" smtClean="0"/>
              <a:t>quả</a:t>
            </a:r>
            <a:r>
              <a:rPr lang="en-US" sz="2700" dirty="0" smtClean="0"/>
              <a:t> </a:t>
            </a:r>
            <a:r>
              <a:rPr lang="en-US" sz="2700" dirty="0" err="1" smtClean="0"/>
              <a:t>cao</a:t>
            </a:r>
            <a:r>
              <a:rPr lang="en-US" sz="2700" dirty="0" smtClean="0"/>
              <a:t> (</a:t>
            </a:r>
            <a:r>
              <a:rPr lang="en-US" sz="2700" dirty="0" err="1" smtClean="0"/>
              <a:t>tăng</a:t>
            </a:r>
            <a:r>
              <a:rPr lang="en-US" sz="2700" dirty="0" smtClean="0"/>
              <a:t> </a:t>
            </a:r>
            <a:r>
              <a:rPr lang="en-US" sz="2700" dirty="0" err="1" smtClean="0"/>
              <a:t>năng</a:t>
            </a:r>
            <a:r>
              <a:rPr lang="en-US" sz="2700" dirty="0" smtClean="0"/>
              <a:t> </a:t>
            </a:r>
            <a:r>
              <a:rPr lang="en-US" sz="2700" dirty="0" err="1" smtClean="0"/>
              <a:t>suất</a:t>
            </a:r>
            <a:r>
              <a:rPr lang="en-US" sz="2700" dirty="0" smtClean="0"/>
              <a:t> </a:t>
            </a:r>
            <a:r>
              <a:rPr lang="en-US" sz="2700" dirty="0" err="1" smtClean="0"/>
              <a:t>lao</a:t>
            </a:r>
            <a:r>
              <a:rPr lang="en-US" sz="2700" dirty="0" smtClean="0"/>
              <a:t> </a:t>
            </a:r>
            <a:r>
              <a:rPr lang="en-US" sz="2700" dirty="0" err="1" smtClean="0"/>
              <a:t>động</a:t>
            </a:r>
            <a:r>
              <a:rPr lang="en-US" sz="2700" dirty="0" smtClean="0"/>
              <a:t>, </a:t>
            </a:r>
            <a:r>
              <a:rPr lang="en-US" sz="2700" dirty="0" err="1" smtClean="0"/>
              <a:t>hiệu</a:t>
            </a:r>
            <a:r>
              <a:rPr lang="en-US" sz="2700" dirty="0" smtClean="0"/>
              <a:t> </a:t>
            </a:r>
            <a:r>
              <a:rPr lang="en-US" sz="2700" dirty="0" err="1" smtClean="0"/>
              <a:t>quả</a:t>
            </a:r>
            <a:r>
              <a:rPr lang="en-US" sz="2700" dirty="0" smtClean="0"/>
              <a:t> </a:t>
            </a:r>
            <a:r>
              <a:rPr lang="en-US" sz="2700" dirty="0" err="1" smtClean="0"/>
              <a:t>công</a:t>
            </a:r>
            <a:r>
              <a:rPr lang="en-US" sz="2700" dirty="0" smtClean="0"/>
              <a:t> </a:t>
            </a:r>
            <a:r>
              <a:rPr lang="en-US" sz="2700" dirty="0" err="1" smtClean="0"/>
              <a:t>tác</a:t>
            </a:r>
            <a:r>
              <a:rPr lang="en-US" sz="2700" dirty="0" smtClean="0"/>
              <a:t>) </a:t>
            </a:r>
            <a:r>
              <a:rPr lang="en-US" sz="2700" dirty="0" err="1" smtClean="0"/>
              <a:t>và</a:t>
            </a:r>
            <a:r>
              <a:rPr lang="en-US" sz="2700" dirty="0" smtClean="0"/>
              <a:t> </a:t>
            </a:r>
            <a:r>
              <a:rPr lang="en-US" sz="2700" b="1" dirty="0" err="1" smtClean="0">
                <a:solidFill>
                  <a:srgbClr val="FFFF00"/>
                </a:solidFill>
              </a:rPr>
              <a:t>có</a:t>
            </a:r>
            <a:r>
              <a:rPr lang="en-US" sz="2700" b="1" dirty="0" smtClean="0">
                <a:solidFill>
                  <a:srgbClr val="FFFF00"/>
                </a:solidFill>
              </a:rPr>
              <a:t> </a:t>
            </a:r>
            <a:r>
              <a:rPr lang="en-US" sz="2700" b="1" dirty="0" err="1" smtClean="0">
                <a:solidFill>
                  <a:srgbClr val="FFFF00"/>
                </a:solidFill>
              </a:rPr>
              <a:t>phạm</a:t>
            </a:r>
            <a:r>
              <a:rPr lang="en-US" sz="2700" b="1" dirty="0" smtClean="0">
                <a:solidFill>
                  <a:srgbClr val="FFFF00"/>
                </a:solidFill>
              </a:rPr>
              <a:t> vi </a:t>
            </a:r>
            <a:r>
              <a:rPr lang="en-US" sz="2700" b="1" dirty="0" err="1" smtClean="0">
                <a:solidFill>
                  <a:srgbClr val="FFFF00"/>
                </a:solidFill>
              </a:rPr>
              <a:t>ảnh</a:t>
            </a:r>
            <a:r>
              <a:rPr lang="en-US" sz="2700" b="1" dirty="0" smtClean="0">
                <a:solidFill>
                  <a:srgbClr val="FFFF00"/>
                </a:solidFill>
              </a:rPr>
              <a:t> </a:t>
            </a:r>
            <a:r>
              <a:rPr lang="en-US" sz="2700" b="1" dirty="0" err="1" smtClean="0">
                <a:solidFill>
                  <a:srgbClr val="FFFF00"/>
                </a:solidFill>
              </a:rPr>
              <a:t>hưởng</a:t>
            </a:r>
            <a:r>
              <a:rPr lang="en-US" sz="2700" dirty="0" smtClean="0">
                <a:solidFill>
                  <a:srgbClr val="FFFF00"/>
                </a:solidFill>
              </a:rPr>
              <a:t> </a:t>
            </a:r>
            <a:r>
              <a:rPr lang="en-US" sz="2700" dirty="0" err="1" smtClean="0"/>
              <a:t>trong</a:t>
            </a:r>
            <a:r>
              <a:rPr lang="en-US" sz="2700" dirty="0" smtClean="0"/>
              <a:t> </a:t>
            </a:r>
            <a:r>
              <a:rPr lang="en-US" sz="2700" dirty="0" err="1" smtClean="0"/>
              <a:t>phạm</a:t>
            </a:r>
            <a:r>
              <a:rPr lang="en-US" sz="2700" dirty="0" smtClean="0"/>
              <a:t> vi </a:t>
            </a:r>
            <a:r>
              <a:rPr lang="en-US" sz="2700" dirty="0" err="1" smtClean="0"/>
              <a:t>nhất</a:t>
            </a:r>
            <a:r>
              <a:rPr lang="en-US" sz="2700" dirty="0" smtClean="0"/>
              <a:t> </a:t>
            </a:r>
            <a:r>
              <a:rPr lang="en-US" sz="2700" dirty="0" err="1" smtClean="0"/>
              <a:t>định</a:t>
            </a:r>
            <a:r>
              <a:rPr lang="en-US" sz="2700" dirty="0" smtClean="0"/>
              <a:t>*</a:t>
            </a:r>
          </a:p>
          <a:p>
            <a:pPr marL="0" indent="0" algn="just">
              <a:spcBef>
                <a:spcPts val="1200"/>
              </a:spcBef>
              <a:buNone/>
              <a:defRPr/>
            </a:pPr>
            <a:r>
              <a:rPr lang="en-US" sz="2800" b="1" dirty="0" smtClean="0">
                <a:solidFill>
                  <a:srgbClr val="FFFF00"/>
                </a:solidFill>
                <a:latin typeface="Arial" charset="0"/>
              </a:rPr>
              <a:t>- </a:t>
            </a:r>
            <a:r>
              <a:rPr lang="en-US" sz="2800" b="1" dirty="0" err="1" smtClean="0">
                <a:solidFill>
                  <a:srgbClr val="FFFF00"/>
                </a:solidFill>
                <a:latin typeface="Arial" charset="0"/>
              </a:rPr>
              <a:t>Phạm</a:t>
            </a:r>
            <a:r>
              <a:rPr lang="en-US" sz="2800" b="1" dirty="0" smtClean="0">
                <a:solidFill>
                  <a:srgbClr val="FFFF00"/>
                </a:solidFill>
                <a:latin typeface="Arial" charset="0"/>
              </a:rPr>
              <a:t> vi </a:t>
            </a:r>
            <a:r>
              <a:rPr lang="en-US" sz="2800" b="1" dirty="0" err="1" smtClean="0">
                <a:solidFill>
                  <a:srgbClr val="FFFF00"/>
                </a:solidFill>
                <a:latin typeface="Arial" charset="0"/>
              </a:rPr>
              <a:t>ảnh</a:t>
            </a:r>
            <a:r>
              <a:rPr lang="en-US" sz="2800" b="1" dirty="0" smtClean="0">
                <a:solidFill>
                  <a:srgbClr val="FFFF00"/>
                </a:solidFill>
                <a:latin typeface="Arial" charset="0"/>
              </a:rPr>
              <a:t> </a:t>
            </a:r>
            <a:r>
              <a:rPr lang="en-US" sz="2800" b="1" dirty="0" err="1" smtClean="0">
                <a:solidFill>
                  <a:srgbClr val="FFFF00"/>
                </a:solidFill>
                <a:latin typeface="Arial" charset="0"/>
              </a:rPr>
              <a:t>hưởng</a:t>
            </a:r>
            <a:r>
              <a:rPr lang="en-US" sz="2800" b="1" dirty="0" smtClean="0">
                <a:solidFill>
                  <a:srgbClr val="FFFF00"/>
                </a:solidFill>
                <a:latin typeface="Arial" charset="0"/>
              </a:rPr>
              <a:t> </a:t>
            </a:r>
            <a:r>
              <a:rPr lang="en-US" sz="2800" b="1" dirty="0" err="1" smtClean="0">
                <a:solidFill>
                  <a:srgbClr val="FFFF00"/>
                </a:solidFill>
                <a:latin typeface="Arial" charset="0"/>
              </a:rPr>
              <a:t>của</a:t>
            </a:r>
            <a:r>
              <a:rPr lang="en-US" sz="2800" b="1" dirty="0" smtClean="0">
                <a:solidFill>
                  <a:srgbClr val="FFFF00"/>
                </a:solidFill>
                <a:latin typeface="Arial" charset="0"/>
              </a:rPr>
              <a:t> </a:t>
            </a:r>
            <a:r>
              <a:rPr lang="en-US" sz="2800" b="1" dirty="0" err="1" smtClean="0">
                <a:solidFill>
                  <a:srgbClr val="FFFF00"/>
                </a:solidFill>
                <a:latin typeface="Arial" charset="0"/>
              </a:rPr>
              <a:t>sáng</a:t>
            </a:r>
            <a:r>
              <a:rPr lang="en-US" sz="2800" b="1" dirty="0" smtClean="0">
                <a:solidFill>
                  <a:srgbClr val="FFFF00"/>
                </a:solidFill>
                <a:latin typeface="Arial" charset="0"/>
              </a:rPr>
              <a:t> </a:t>
            </a:r>
            <a:r>
              <a:rPr lang="en-US" sz="2800" b="1" dirty="0" err="1" smtClean="0">
                <a:solidFill>
                  <a:srgbClr val="FFFF00"/>
                </a:solidFill>
                <a:latin typeface="Arial" charset="0"/>
              </a:rPr>
              <a:t>kiến</a:t>
            </a:r>
            <a:r>
              <a:rPr lang="en-US" sz="2800" b="1" dirty="0" smtClean="0">
                <a:solidFill>
                  <a:srgbClr val="FFFF00"/>
                </a:solidFill>
                <a:latin typeface="Arial" charset="0"/>
              </a:rPr>
              <a:t> </a:t>
            </a:r>
            <a:r>
              <a:rPr lang="en-US" sz="2800" dirty="0" smtClean="0">
                <a:latin typeface="Arial" charset="0"/>
              </a:rPr>
              <a:t>ở </a:t>
            </a:r>
            <a:r>
              <a:rPr lang="en-US" sz="2800" dirty="0" err="1" smtClean="0">
                <a:latin typeface="Arial" charset="0"/>
              </a:rPr>
              <a:t>cấp</a:t>
            </a:r>
            <a:r>
              <a:rPr lang="en-US" sz="2800" dirty="0" smtClean="0">
                <a:latin typeface="Arial" charset="0"/>
              </a:rPr>
              <a:t> </a:t>
            </a:r>
            <a:r>
              <a:rPr lang="en-US" sz="2800" dirty="0" err="1" smtClean="0">
                <a:latin typeface="Arial" charset="0"/>
              </a:rPr>
              <a:t>nào</a:t>
            </a:r>
            <a:r>
              <a:rPr lang="en-US" sz="2800" dirty="0" smtClean="0">
                <a:latin typeface="Arial" charset="0"/>
              </a:rPr>
              <a:t> </a:t>
            </a:r>
            <a:r>
              <a:rPr lang="en-US" sz="2800" dirty="0" err="1" smtClean="0">
                <a:latin typeface="Arial" charset="0"/>
              </a:rPr>
              <a:t>dùng</a:t>
            </a:r>
            <a:r>
              <a:rPr lang="en-US" sz="2800" dirty="0" smtClean="0">
                <a:latin typeface="Arial" charset="0"/>
              </a:rPr>
              <a:t> </a:t>
            </a:r>
            <a:r>
              <a:rPr lang="en-US" sz="2800" dirty="0" err="1" smtClean="0">
                <a:latin typeface="Arial" charset="0"/>
              </a:rPr>
              <a:t>để</a:t>
            </a:r>
            <a:r>
              <a:rPr lang="en-US" sz="2800" dirty="0" smtClean="0">
                <a:latin typeface="Arial" charset="0"/>
              </a:rPr>
              <a:t> </a:t>
            </a:r>
            <a:r>
              <a:rPr lang="en-US" sz="2800" dirty="0" err="1" smtClean="0">
                <a:latin typeface="Arial" charset="0"/>
              </a:rPr>
              <a:t>xét</a:t>
            </a:r>
            <a:r>
              <a:rPr lang="en-US" sz="2800" dirty="0" smtClean="0">
                <a:latin typeface="Arial" charset="0"/>
              </a:rPr>
              <a:t> </a:t>
            </a:r>
            <a:r>
              <a:rPr lang="en-US" sz="2800" dirty="0" err="1" smtClean="0">
                <a:latin typeface="Arial" charset="0"/>
              </a:rPr>
              <a:t>danh</a:t>
            </a:r>
            <a:r>
              <a:rPr lang="en-US" sz="2800" dirty="0" smtClean="0">
                <a:latin typeface="Arial" charset="0"/>
              </a:rPr>
              <a:t> </a:t>
            </a:r>
            <a:r>
              <a:rPr lang="en-US" sz="2800" dirty="0" err="1" smtClean="0">
                <a:latin typeface="Arial" charset="0"/>
              </a:rPr>
              <a:t>hiệu</a:t>
            </a:r>
            <a:r>
              <a:rPr lang="en-US" sz="2800" dirty="0" smtClean="0">
                <a:latin typeface="Arial" charset="0"/>
              </a:rPr>
              <a:t> </a:t>
            </a:r>
            <a:r>
              <a:rPr lang="en-US" sz="2800" dirty="0" err="1" smtClean="0">
                <a:latin typeface="Arial" charset="0"/>
              </a:rPr>
              <a:t>thi</a:t>
            </a:r>
            <a:r>
              <a:rPr lang="en-US" sz="2800" dirty="0" smtClean="0">
                <a:latin typeface="Arial" charset="0"/>
              </a:rPr>
              <a:t> </a:t>
            </a:r>
            <a:r>
              <a:rPr lang="en-US" sz="2800" dirty="0" err="1" smtClean="0">
                <a:latin typeface="Arial" charset="0"/>
              </a:rPr>
              <a:t>đua</a:t>
            </a:r>
            <a:r>
              <a:rPr lang="en-US" sz="2800" dirty="0" smtClean="0">
                <a:latin typeface="Arial" charset="0"/>
              </a:rPr>
              <a:t> ở </a:t>
            </a:r>
            <a:r>
              <a:rPr lang="en-US" sz="2800" dirty="0" err="1" smtClean="0">
                <a:latin typeface="Arial" charset="0"/>
              </a:rPr>
              <a:t>cấp</a:t>
            </a:r>
            <a:r>
              <a:rPr lang="en-US" sz="2800" dirty="0" smtClean="0">
                <a:latin typeface="Arial" charset="0"/>
              </a:rPr>
              <a:t> </a:t>
            </a:r>
            <a:r>
              <a:rPr lang="en-US" sz="2800" dirty="0" err="1" smtClean="0">
                <a:latin typeface="Arial" charset="0"/>
              </a:rPr>
              <a:t>đó</a:t>
            </a:r>
            <a:r>
              <a:rPr lang="en-US" sz="2800" dirty="0" smtClean="0"/>
              <a:t>* </a:t>
            </a:r>
            <a:r>
              <a:rPr lang="en-US" sz="2800" dirty="0" err="1" smtClean="0"/>
              <a:t>và</a:t>
            </a:r>
            <a:r>
              <a:rPr lang="en-US" sz="2800" dirty="0" smtClean="0"/>
              <a:t> </a:t>
            </a:r>
            <a:r>
              <a:rPr lang="en-US" sz="2800" dirty="0" err="1" smtClean="0"/>
              <a:t>để</a:t>
            </a:r>
            <a:r>
              <a:rPr lang="en-US" sz="2800" dirty="0" smtClean="0"/>
              <a:t> </a:t>
            </a:r>
            <a:r>
              <a:rPr lang="en-US" sz="2800" dirty="0" err="1" smtClean="0"/>
              <a:t>xét</a:t>
            </a:r>
            <a:r>
              <a:rPr lang="en-US" sz="2800" dirty="0" smtClean="0"/>
              <a:t> </a:t>
            </a:r>
            <a:r>
              <a:rPr lang="en-US" sz="2800" dirty="0" err="1" smtClean="0"/>
              <a:t>tặng</a:t>
            </a:r>
            <a:r>
              <a:rPr lang="en-US" sz="2800" dirty="0" smtClean="0"/>
              <a:t> </a:t>
            </a:r>
            <a:r>
              <a:rPr lang="en-US" sz="2800" dirty="0" err="1" smtClean="0"/>
              <a:t>hình</a:t>
            </a:r>
            <a:r>
              <a:rPr lang="en-US" sz="2800" dirty="0" smtClean="0"/>
              <a:t> </a:t>
            </a:r>
            <a:r>
              <a:rPr lang="en-US" sz="2800" dirty="0" err="1" smtClean="0"/>
              <a:t>thức</a:t>
            </a:r>
            <a:r>
              <a:rPr lang="en-US" sz="2800" dirty="0" smtClean="0"/>
              <a:t> </a:t>
            </a:r>
            <a:r>
              <a:rPr lang="en-US" sz="2800" dirty="0" err="1" smtClean="0"/>
              <a:t>khen</a:t>
            </a:r>
            <a:r>
              <a:rPr lang="en-US" sz="2800" dirty="0" smtClean="0"/>
              <a:t> </a:t>
            </a:r>
            <a:r>
              <a:rPr lang="en-US" sz="2800" dirty="0" err="1" smtClean="0"/>
              <a:t>thưởng</a:t>
            </a:r>
            <a:r>
              <a:rPr lang="en-US" sz="2800" dirty="0" smtClean="0"/>
              <a:t> </a:t>
            </a:r>
            <a:r>
              <a:rPr lang="en-US" sz="2800" dirty="0" err="1" smtClean="0"/>
              <a:t>tương</a:t>
            </a:r>
            <a:r>
              <a:rPr lang="en-US" sz="2800" dirty="0" smtClean="0"/>
              <a:t> </a:t>
            </a:r>
            <a:r>
              <a:rPr lang="en-US" sz="2800" dirty="0" err="1" smtClean="0"/>
              <a:t>ứng</a:t>
            </a:r>
            <a:r>
              <a:rPr lang="en-US" sz="2800" dirty="0" smtClean="0"/>
              <a:t> </a:t>
            </a:r>
            <a:r>
              <a:rPr lang="en-US" sz="2800" dirty="0" err="1" smtClean="0"/>
              <a:t>theo</a:t>
            </a:r>
            <a:r>
              <a:rPr lang="en-US" sz="2800" dirty="0" smtClean="0"/>
              <a:t> </a:t>
            </a:r>
            <a:r>
              <a:rPr lang="en-US" sz="2800" dirty="0" err="1" smtClean="0"/>
              <a:t>quy</a:t>
            </a:r>
            <a:r>
              <a:rPr lang="en-US" sz="2800" dirty="0" smtClean="0"/>
              <a:t> </a:t>
            </a:r>
            <a:r>
              <a:rPr lang="en-US" sz="2800" dirty="0" err="1" smtClean="0"/>
              <a:t>định</a:t>
            </a:r>
            <a:r>
              <a:rPr lang="en-US" sz="2800" dirty="0" smtClean="0"/>
              <a:t>*</a:t>
            </a:r>
            <a:r>
              <a:rPr lang="en-US" sz="2800" dirty="0" smtClean="0">
                <a:latin typeface="Arial" charset="0"/>
              </a:rPr>
              <a:t> </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220580"/>
            <a:ext cx="8686800" cy="6248400"/>
          </a:xfrm>
        </p:spPr>
        <p:txBody>
          <a:bodyPr/>
          <a:lstStyle/>
          <a:p>
            <a:pPr marL="0" indent="0">
              <a:buNone/>
              <a:defRPr/>
            </a:pPr>
            <a:r>
              <a:rPr lang="nl-NL" sz="2800" b="1" dirty="0" smtClean="0">
                <a:solidFill>
                  <a:srgbClr val="FF0000"/>
                </a:solidFill>
              </a:rPr>
              <a:t>2. Thẩm quyền xét, công nhận sáng kiến</a:t>
            </a:r>
          </a:p>
          <a:p>
            <a:pPr marL="0" indent="0" algn="just">
              <a:buNone/>
              <a:defRPr/>
            </a:pPr>
            <a:r>
              <a:rPr lang="nl-NL" sz="3000" b="1" dirty="0" smtClean="0"/>
              <a:t>- “Đơn vị cơ sở” </a:t>
            </a:r>
            <a:r>
              <a:rPr lang="nl-NL" sz="3000" dirty="0" smtClean="0"/>
              <a:t>có thẩm quyền công nhận sáng kiến là cơ quan, tổ chức được thành lập theo pháp luật, có thể nhân danh chính mình tham gia quan hệ pháp luật dân sự một cách độc lập </a:t>
            </a:r>
            <a:r>
              <a:rPr lang="nl-NL" sz="2900" dirty="0" smtClean="0"/>
              <a:t>(</a:t>
            </a:r>
            <a:r>
              <a:rPr lang="en-US" sz="2900" dirty="0" err="1" smtClean="0">
                <a:effectLst/>
              </a:rPr>
              <a:t>như</a:t>
            </a:r>
            <a:r>
              <a:rPr lang="en-US" sz="2900" dirty="0" smtClean="0">
                <a:effectLst/>
              </a:rPr>
              <a:t> </a:t>
            </a:r>
            <a:r>
              <a:rPr lang="en-US" sz="2900" dirty="0" err="1" smtClean="0">
                <a:effectLst/>
              </a:rPr>
              <a:t>phường</a:t>
            </a:r>
            <a:r>
              <a:rPr lang="en-US" sz="2900" dirty="0" smtClean="0">
                <a:effectLst/>
              </a:rPr>
              <a:t>, </a:t>
            </a:r>
            <a:r>
              <a:rPr lang="en-US" sz="2900" dirty="0" err="1" smtClean="0">
                <a:effectLst/>
              </a:rPr>
              <a:t>xã</a:t>
            </a:r>
            <a:r>
              <a:rPr lang="en-US" sz="2900" dirty="0" smtClean="0">
                <a:effectLst/>
              </a:rPr>
              <a:t>; </a:t>
            </a:r>
            <a:r>
              <a:rPr lang="en-US" sz="2900" dirty="0" err="1" smtClean="0">
                <a:effectLst/>
              </a:rPr>
              <a:t>trường</a:t>
            </a:r>
            <a:r>
              <a:rPr lang="en-US" sz="2900" dirty="0" smtClean="0">
                <a:effectLst/>
              </a:rPr>
              <a:t> </a:t>
            </a:r>
            <a:r>
              <a:rPr lang="en-US" sz="2900" dirty="0" err="1" smtClean="0">
                <a:effectLst/>
              </a:rPr>
              <a:t>học</a:t>
            </a:r>
            <a:r>
              <a:rPr lang="en-US" sz="2900" dirty="0" smtClean="0">
                <a:effectLst/>
              </a:rPr>
              <a:t>, </a:t>
            </a:r>
            <a:r>
              <a:rPr lang="en-US" sz="2900" dirty="0" err="1" smtClean="0">
                <a:effectLst/>
              </a:rPr>
              <a:t>trung</a:t>
            </a:r>
            <a:r>
              <a:rPr lang="en-US" sz="2900" dirty="0" smtClean="0">
                <a:effectLst/>
              </a:rPr>
              <a:t> </a:t>
            </a:r>
            <a:r>
              <a:rPr lang="en-US" sz="2900" dirty="0" err="1" smtClean="0">
                <a:effectLst/>
              </a:rPr>
              <a:t>tâm</a:t>
            </a:r>
            <a:r>
              <a:rPr lang="en-US" sz="2900" dirty="0" smtClean="0">
                <a:effectLst/>
              </a:rPr>
              <a:t>, </a:t>
            </a:r>
            <a:r>
              <a:rPr lang="en-US" sz="2900" dirty="0" err="1" smtClean="0">
                <a:effectLst/>
              </a:rPr>
              <a:t>doanh</a:t>
            </a:r>
            <a:r>
              <a:rPr lang="en-US" sz="2900" dirty="0" smtClean="0">
                <a:effectLst/>
              </a:rPr>
              <a:t> </a:t>
            </a:r>
            <a:r>
              <a:rPr lang="en-US" sz="2900" dirty="0" err="1" smtClean="0">
                <a:effectLst/>
              </a:rPr>
              <a:t>nghiệp</a:t>
            </a:r>
            <a:r>
              <a:rPr lang="en-US" sz="2900" dirty="0" smtClean="0">
                <a:effectLst/>
              </a:rPr>
              <a:t>, </a:t>
            </a:r>
            <a:r>
              <a:rPr lang="en-US" sz="2900" dirty="0" err="1" smtClean="0">
                <a:effectLst/>
              </a:rPr>
              <a:t>Bệnh</a:t>
            </a:r>
            <a:r>
              <a:rPr lang="en-US" sz="2900" dirty="0" smtClean="0">
                <a:effectLst/>
              </a:rPr>
              <a:t> </a:t>
            </a:r>
            <a:r>
              <a:rPr lang="en-US" sz="2900" dirty="0" err="1" smtClean="0">
                <a:effectLst/>
              </a:rPr>
              <a:t>viên</a:t>
            </a:r>
            <a:r>
              <a:rPr lang="en-US" sz="2900" dirty="0" smtClean="0">
                <a:effectLst/>
              </a:rPr>
              <a:t>,…)</a:t>
            </a:r>
            <a:endParaRPr lang="nl-NL" sz="2900" dirty="0" smtClean="0"/>
          </a:p>
          <a:p>
            <a:pPr marL="0" indent="0" algn="just">
              <a:spcBef>
                <a:spcPts val="2400"/>
              </a:spcBef>
              <a:buNone/>
              <a:defRPr/>
            </a:pPr>
            <a:r>
              <a:rPr lang="nl-NL" sz="3000" b="1" dirty="0" smtClean="0"/>
              <a:t>- </a:t>
            </a:r>
            <a:r>
              <a:rPr lang="nl-NL" sz="3000" dirty="0" smtClean="0"/>
              <a:t>Các đơn vị có con dấu và tài khoản riêng, hạch toán kinh tế </a:t>
            </a:r>
            <a:r>
              <a:rPr lang="nl-NL" sz="3000" dirty="0" smtClean="0">
                <a:solidFill>
                  <a:srgbClr val="FFFF00"/>
                </a:solidFill>
              </a:rPr>
              <a:t>phụ thuộc </a:t>
            </a:r>
            <a:r>
              <a:rPr lang="nl-NL" sz="3000" dirty="0" smtClean="0"/>
              <a:t>pháp nhân cấp trên và được pháp nhân cấp trên </a:t>
            </a:r>
            <a:r>
              <a:rPr lang="nl-NL" sz="3000" dirty="0" smtClean="0">
                <a:solidFill>
                  <a:srgbClr val="FFFF00"/>
                </a:solidFill>
              </a:rPr>
              <a:t>ủy quyền, ủy nhiệm</a:t>
            </a:r>
            <a:r>
              <a:rPr lang="nl-NL" sz="3000" dirty="0" smtClean="0"/>
              <a:t> thực hiện việc công nhận sáng kiến tại đơn vị </a:t>
            </a:r>
            <a:r>
              <a:rPr lang="nl-NL" sz="3000" dirty="0" smtClean="0">
                <a:solidFill>
                  <a:srgbClr val="FFFF00"/>
                </a:solidFill>
              </a:rPr>
              <a:t>bằng văn bản hoặc quy định nội bộ*</a:t>
            </a:r>
            <a:endParaRPr lang="en-US" sz="30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236622"/>
            <a:ext cx="8686800" cy="6248400"/>
          </a:xfrm>
        </p:spPr>
        <p:txBody>
          <a:bodyPr/>
          <a:lstStyle/>
          <a:p>
            <a:pPr marL="0" indent="0">
              <a:buNone/>
              <a:defRPr/>
            </a:pPr>
            <a:r>
              <a:rPr lang="nl-NL" sz="2800" b="1" dirty="0" smtClean="0">
                <a:solidFill>
                  <a:srgbClr val="FF0000"/>
                </a:solidFill>
              </a:rPr>
              <a:t>2. Thẩm quyền xét, công nhận sáng kiến</a:t>
            </a:r>
          </a:p>
          <a:p>
            <a:pPr marL="0" indent="0" algn="just">
              <a:buNone/>
              <a:defRPr/>
            </a:pPr>
            <a:r>
              <a:rPr lang="nl-NL" sz="2800" b="1" dirty="0" smtClean="0"/>
              <a:t>- “</a:t>
            </a:r>
            <a:r>
              <a:rPr lang="nl-NL" sz="2800" dirty="0" smtClean="0"/>
              <a:t>Việc đánh giá, công nhận phạm vi ảnh hưởng, hiệu quả áp dụng của sáng kiến, đề tài nghiên cứu khoa học </a:t>
            </a:r>
            <a:r>
              <a:rPr lang="nl-NL" sz="2800" dirty="0" smtClean="0">
                <a:solidFill>
                  <a:srgbClr val="FFFF00"/>
                </a:solidFill>
              </a:rPr>
              <a:t>tại cơ sở </a:t>
            </a:r>
            <a:r>
              <a:rPr lang="nl-NL" sz="2800" dirty="0" smtClean="0">
                <a:solidFill>
                  <a:srgbClr val="FF0000"/>
                </a:solidFill>
              </a:rPr>
              <a:t>để làm căn cứ xét tặng danh hiệu thi đua, hình thức khen thưởng</a:t>
            </a:r>
            <a:r>
              <a:rPr lang="nl-NL" sz="2800" dirty="0" smtClean="0"/>
              <a:t>” là việc </a:t>
            </a:r>
            <a:r>
              <a:rPr lang="nl-NL" sz="2800" dirty="0" smtClean="0">
                <a:solidFill>
                  <a:srgbClr val="FFFF00"/>
                </a:solidFill>
              </a:rPr>
              <a:t>người đứng đầu </a:t>
            </a:r>
            <a:r>
              <a:rPr lang="nl-NL" sz="2800" dirty="0" smtClean="0"/>
              <a:t>cơ quan, đơn vị </a:t>
            </a:r>
            <a:r>
              <a:rPr lang="nl-NL" sz="2800" dirty="0" smtClean="0">
                <a:solidFill>
                  <a:srgbClr val="FFFF00"/>
                </a:solidFill>
              </a:rPr>
              <a:t>có thẩm quyền công nhận danh hiệu Chiến sĩ thi đua cơ sở ban hành QĐ công nhận*</a:t>
            </a:r>
          </a:p>
          <a:p>
            <a:pPr marL="0" indent="0" algn="just">
              <a:spcBef>
                <a:spcPts val="2400"/>
              </a:spcBef>
              <a:buNone/>
              <a:defRPr/>
            </a:pPr>
            <a:r>
              <a:rPr lang="nl-NL" sz="2800" b="1" dirty="0" smtClean="0"/>
              <a:t>-</a:t>
            </a:r>
            <a:r>
              <a:rPr lang="nl-NL" sz="2800" dirty="0" smtClean="0"/>
              <a:t>“Việc đánh giá, công nhận phạm vi ảnh hưởng, hiệu quả áp dụng của sáng kiến, đề tài nghiên cứu khoa học </a:t>
            </a:r>
            <a:r>
              <a:rPr lang="nl-NL" sz="2800" dirty="0" smtClean="0">
                <a:solidFill>
                  <a:srgbClr val="FFFF00"/>
                </a:solidFill>
              </a:rPr>
              <a:t>toàn thành phố và toàn quốc </a:t>
            </a:r>
            <a:r>
              <a:rPr lang="nl-NL" sz="2800" dirty="0" smtClean="0"/>
              <a:t>để làm căn cứ xét tặng danh hiệu thi đua, hình thức khen thưởng” là việc </a:t>
            </a:r>
            <a:r>
              <a:rPr lang="nl-NL" sz="2800" dirty="0" smtClean="0">
                <a:solidFill>
                  <a:srgbClr val="FFFF00"/>
                </a:solidFill>
              </a:rPr>
              <a:t>người đứng đầu TP ban hành QĐ công nhận.</a:t>
            </a:r>
            <a:endParaRPr lang="en-US" sz="28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381000"/>
            <a:ext cx="8686800" cy="6248400"/>
          </a:xfrm>
        </p:spPr>
        <p:txBody>
          <a:bodyPr/>
          <a:lstStyle/>
          <a:p>
            <a:pPr marL="0" indent="0">
              <a:buNone/>
              <a:defRPr/>
            </a:pPr>
            <a:r>
              <a:rPr lang="nl-NL" sz="2800" b="1" dirty="0" smtClean="0">
                <a:solidFill>
                  <a:srgbClr val="FF0000"/>
                </a:solidFill>
              </a:rPr>
              <a:t>3. </a:t>
            </a:r>
            <a:r>
              <a:rPr lang="en-US" sz="2800" b="1" dirty="0" err="1" smtClean="0">
                <a:solidFill>
                  <a:srgbClr val="FF0000"/>
                </a:solidFill>
              </a:rPr>
              <a:t>Hội</a:t>
            </a:r>
            <a:r>
              <a:rPr lang="en-US" sz="2800" b="1" dirty="0" smtClean="0">
                <a:solidFill>
                  <a:srgbClr val="FF0000"/>
                </a:solidFill>
              </a:rPr>
              <a:t> </a:t>
            </a:r>
            <a:r>
              <a:rPr lang="en-US" sz="2800" b="1" dirty="0" err="1" smtClean="0">
                <a:solidFill>
                  <a:srgbClr val="FF0000"/>
                </a:solidFill>
              </a:rPr>
              <a:t>đồng</a:t>
            </a:r>
            <a:r>
              <a:rPr lang="en-US" sz="2800" b="1" dirty="0" smtClean="0">
                <a:solidFill>
                  <a:srgbClr val="FF0000"/>
                </a:solidFill>
              </a:rPr>
              <a:t> </a:t>
            </a:r>
            <a:r>
              <a:rPr lang="en-US" sz="2800" b="1" dirty="0" err="1" smtClean="0">
                <a:solidFill>
                  <a:srgbClr val="FF0000"/>
                </a:solidFill>
              </a:rPr>
              <a:t>sáng</a:t>
            </a:r>
            <a:r>
              <a:rPr lang="en-US" sz="2800" b="1" dirty="0" smtClean="0">
                <a:solidFill>
                  <a:srgbClr val="FF0000"/>
                </a:solidFill>
              </a:rPr>
              <a:t> </a:t>
            </a:r>
            <a:r>
              <a:rPr lang="en-US" sz="2800" b="1" dirty="0" err="1" smtClean="0">
                <a:solidFill>
                  <a:srgbClr val="FF0000"/>
                </a:solidFill>
              </a:rPr>
              <a:t>kiến</a:t>
            </a:r>
            <a:r>
              <a:rPr lang="en-US" sz="2800" b="1" dirty="0" smtClean="0">
                <a:solidFill>
                  <a:srgbClr val="FF0000"/>
                </a:solidFill>
              </a:rPr>
              <a:t>, </a:t>
            </a:r>
            <a:r>
              <a:rPr lang="en-US" sz="2800" b="1" dirty="0" err="1" smtClean="0">
                <a:solidFill>
                  <a:srgbClr val="FF0000"/>
                </a:solidFill>
              </a:rPr>
              <a:t>Hội</a:t>
            </a:r>
            <a:r>
              <a:rPr lang="en-US" sz="2800" b="1" dirty="0" smtClean="0">
                <a:solidFill>
                  <a:srgbClr val="FF0000"/>
                </a:solidFill>
              </a:rPr>
              <a:t> </a:t>
            </a:r>
            <a:r>
              <a:rPr lang="en-US" sz="2800" b="1" dirty="0" err="1" smtClean="0">
                <a:solidFill>
                  <a:srgbClr val="FF0000"/>
                </a:solidFill>
              </a:rPr>
              <a:t>đồng</a:t>
            </a:r>
            <a:r>
              <a:rPr lang="en-US" sz="2800" b="1" dirty="0" smtClean="0">
                <a:solidFill>
                  <a:srgbClr val="FF0000"/>
                </a:solidFill>
              </a:rPr>
              <a:t> </a:t>
            </a:r>
            <a:r>
              <a:rPr lang="en-US" sz="2800" b="1" dirty="0" err="1" smtClean="0">
                <a:solidFill>
                  <a:srgbClr val="FF0000"/>
                </a:solidFill>
              </a:rPr>
              <a:t>khoa</a:t>
            </a:r>
            <a:r>
              <a:rPr lang="en-US" sz="2800" b="1" dirty="0" smtClean="0">
                <a:solidFill>
                  <a:srgbClr val="FF0000"/>
                </a:solidFill>
              </a:rPr>
              <a:t> </a:t>
            </a:r>
            <a:r>
              <a:rPr lang="en-US" sz="2800" b="1" dirty="0" err="1" smtClean="0">
                <a:solidFill>
                  <a:srgbClr val="FF0000"/>
                </a:solidFill>
              </a:rPr>
              <a:t>học</a:t>
            </a:r>
            <a:endParaRPr lang="nl-NL" sz="2800" b="1" dirty="0" smtClean="0">
              <a:solidFill>
                <a:srgbClr val="FF0000"/>
              </a:solidFill>
            </a:endParaRPr>
          </a:p>
          <a:p>
            <a:pPr marL="0" indent="0" algn="just">
              <a:buNone/>
              <a:defRPr/>
            </a:pPr>
            <a:r>
              <a:rPr lang="nl-NL" sz="2800" b="1" dirty="0" smtClean="0"/>
              <a:t>-</a:t>
            </a:r>
            <a:r>
              <a:rPr lang="en-US" sz="2800" dirty="0" smtClean="0"/>
              <a:t> </a:t>
            </a:r>
            <a:r>
              <a:rPr lang="en-US" sz="2800" dirty="0" err="1" smtClean="0"/>
              <a:t>Hội</a:t>
            </a:r>
            <a:r>
              <a:rPr lang="en-US" sz="2800" dirty="0" smtClean="0"/>
              <a:t> </a:t>
            </a:r>
            <a:r>
              <a:rPr lang="en-US" sz="2800" dirty="0" err="1" smtClean="0"/>
              <a:t>đồng</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Hội</a:t>
            </a:r>
            <a:r>
              <a:rPr lang="en-US" sz="2800" dirty="0" smtClean="0"/>
              <a:t> </a:t>
            </a:r>
            <a:r>
              <a:rPr lang="en-US" sz="2800" dirty="0" err="1" smtClean="0"/>
              <a:t>đồng</a:t>
            </a:r>
            <a:r>
              <a:rPr lang="en-US" sz="2800" dirty="0" smtClean="0"/>
              <a:t> </a:t>
            </a:r>
            <a:r>
              <a:rPr lang="en-US" sz="2800" dirty="0" err="1" smtClean="0"/>
              <a:t>khoa</a:t>
            </a:r>
            <a:r>
              <a:rPr lang="en-US" sz="2800" dirty="0" smtClean="0"/>
              <a:t> </a:t>
            </a:r>
            <a:r>
              <a:rPr lang="en-US" sz="2800" dirty="0" err="1" smtClean="0"/>
              <a:t>học</a:t>
            </a:r>
            <a:r>
              <a:rPr lang="en-US" sz="2800" dirty="0" smtClean="0"/>
              <a:t> </a:t>
            </a:r>
            <a:r>
              <a:rPr lang="en-US" sz="2800" dirty="0" err="1" smtClean="0">
                <a:solidFill>
                  <a:srgbClr val="FFFF00"/>
                </a:solidFill>
              </a:rPr>
              <a:t>các</a:t>
            </a:r>
            <a:r>
              <a:rPr lang="en-US" sz="2800" dirty="0" smtClean="0">
                <a:solidFill>
                  <a:srgbClr val="FFFF00"/>
                </a:solidFill>
              </a:rPr>
              <a:t> </a:t>
            </a:r>
            <a:r>
              <a:rPr lang="en-US" sz="2800" dirty="0" err="1" smtClean="0">
                <a:solidFill>
                  <a:srgbClr val="FFFF00"/>
                </a:solidFill>
              </a:rPr>
              <a:t>cấp</a:t>
            </a:r>
            <a:r>
              <a:rPr lang="en-US" sz="2800" dirty="0" smtClean="0">
                <a:solidFill>
                  <a:srgbClr val="FFFF00"/>
                </a:solidFill>
              </a:rPr>
              <a:t> do </a:t>
            </a:r>
            <a:r>
              <a:rPr lang="en-US" sz="2800" dirty="0" err="1" smtClean="0">
                <a:solidFill>
                  <a:srgbClr val="FFFF00"/>
                </a:solidFill>
              </a:rPr>
              <a:t>người</a:t>
            </a:r>
            <a:r>
              <a:rPr lang="en-US" sz="2800" dirty="0" smtClean="0">
                <a:solidFill>
                  <a:srgbClr val="FFFF00"/>
                </a:solidFill>
              </a:rPr>
              <a:t> </a:t>
            </a:r>
            <a:r>
              <a:rPr lang="en-US" sz="2800" dirty="0" err="1" smtClean="0">
                <a:solidFill>
                  <a:srgbClr val="FFFF00"/>
                </a:solidFill>
              </a:rPr>
              <a:t>đứng</a:t>
            </a:r>
            <a:r>
              <a:rPr lang="en-US" sz="2800" dirty="0" smtClean="0">
                <a:solidFill>
                  <a:srgbClr val="FFFF00"/>
                </a:solidFill>
              </a:rPr>
              <a:t> </a:t>
            </a:r>
            <a:r>
              <a:rPr lang="en-US" sz="2800" dirty="0" err="1" smtClean="0">
                <a:solidFill>
                  <a:srgbClr val="FFFF00"/>
                </a:solidFill>
              </a:rPr>
              <a:t>đầu</a:t>
            </a:r>
            <a:r>
              <a:rPr lang="en-US" sz="2800" dirty="0" smtClean="0"/>
              <a:t> </a:t>
            </a:r>
            <a:r>
              <a:rPr lang="en-US" sz="2800" dirty="0" err="1" smtClean="0"/>
              <a:t>cơ</a:t>
            </a:r>
            <a:r>
              <a:rPr lang="en-US" sz="2800" dirty="0" smtClean="0"/>
              <a:t> </a:t>
            </a:r>
            <a:r>
              <a:rPr lang="en-US" sz="2800" dirty="0" err="1" smtClean="0"/>
              <a:t>quan</a:t>
            </a:r>
            <a:r>
              <a:rPr lang="en-US" sz="2800" dirty="0" smtClean="0"/>
              <a:t>, </a:t>
            </a:r>
            <a:r>
              <a:rPr lang="en-US" sz="2800" dirty="0" err="1" smtClean="0"/>
              <a:t>tổ</a:t>
            </a:r>
            <a:r>
              <a:rPr lang="en-US" sz="2800" dirty="0" smtClean="0"/>
              <a:t> </a:t>
            </a:r>
            <a:r>
              <a:rPr lang="en-US" sz="2800" dirty="0" err="1" smtClean="0"/>
              <a:t>chức</a:t>
            </a:r>
            <a:r>
              <a:rPr lang="en-US" sz="2800" dirty="0" smtClean="0"/>
              <a:t>, </a:t>
            </a:r>
            <a:r>
              <a:rPr lang="en-US" sz="2800" dirty="0" err="1" smtClean="0"/>
              <a:t>đơn</a:t>
            </a:r>
            <a:r>
              <a:rPr lang="en-US" sz="2800" dirty="0" smtClean="0"/>
              <a:t> </a:t>
            </a:r>
            <a:r>
              <a:rPr lang="en-US" sz="2800" dirty="0" err="1" smtClean="0"/>
              <a:t>vị</a:t>
            </a:r>
            <a:r>
              <a:rPr lang="en-US" sz="2800" dirty="0" smtClean="0"/>
              <a:t> </a:t>
            </a:r>
            <a:r>
              <a:rPr lang="en-US" sz="2800" dirty="0" err="1" smtClean="0"/>
              <a:t>quyết</a:t>
            </a:r>
            <a:r>
              <a:rPr lang="en-US" sz="2800" dirty="0" smtClean="0"/>
              <a:t> </a:t>
            </a:r>
            <a:r>
              <a:rPr lang="en-US" sz="2800" dirty="0" err="1" smtClean="0"/>
              <a:t>định</a:t>
            </a:r>
            <a:r>
              <a:rPr lang="en-US" sz="2800" dirty="0" smtClean="0"/>
              <a:t> </a:t>
            </a:r>
            <a:r>
              <a:rPr lang="en-US" sz="2800" dirty="0" err="1" smtClean="0"/>
              <a:t>thành</a:t>
            </a:r>
            <a:r>
              <a:rPr lang="en-US" sz="2800" dirty="0" smtClean="0"/>
              <a:t> </a:t>
            </a:r>
            <a:r>
              <a:rPr lang="en-US" sz="2800" dirty="0" err="1" smtClean="0"/>
              <a:t>lập</a:t>
            </a:r>
            <a:r>
              <a:rPr lang="en-US" sz="2800" dirty="0" smtClean="0"/>
              <a:t>, </a:t>
            </a:r>
            <a:r>
              <a:rPr lang="en-US" sz="2800" dirty="0" err="1" smtClean="0">
                <a:solidFill>
                  <a:srgbClr val="FFFF00"/>
                </a:solidFill>
              </a:rPr>
              <a:t>thành</a:t>
            </a:r>
            <a:r>
              <a:rPr lang="en-US" sz="2800" dirty="0" smtClean="0">
                <a:solidFill>
                  <a:srgbClr val="FFFF00"/>
                </a:solidFill>
              </a:rPr>
              <a:t> </a:t>
            </a:r>
            <a:r>
              <a:rPr lang="en-US" sz="2800" dirty="0" err="1" smtClean="0">
                <a:solidFill>
                  <a:srgbClr val="FFFF00"/>
                </a:solidFill>
              </a:rPr>
              <a:t>phần</a:t>
            </a:r>
            <a:r>
              <a:rPr lang="en-US" sz="2800" dirty="0" smtClean="0">
                <a:solidFill>
                  <a:srgbClr val="FFFF00"/>
                </a:solidFill>
              </a:rPr>
              <a:t> </a:t>
            </a:r>
            <a:r>
              <a:rPr lang="en-US" sz="2800" dirty="0" err="1" smtClean="0">
                <a:solidFill>
                  <a:srgbClr val="FFFF00"/>
                </a:solidFill>
              </a:rPr>
              <a:t>Hội</a:t>
            </a:r>
            <a:r>
              <a:rPr lang="en-US" sz="2800" dirty="0" smtClean="0">
                <a:solidFill>
                  <a:srgbClr val="FFFF00"/>
                </a:solidFill>
              </a:rPr>
              <a:t> </a:t>
            </a:r>
            <a:r>
              <a:rPr lang="en-US" sz="2800" dirty="0" err="1" smtClean="0">
                <a:solidFill>
                  <a:srgbClr val="FFFF00"/>
                </a:solidFill>
              </a:rPr>
              <a:t>đồng</a:t>
            </a:r>
            <a:r>
              <a:rPr lang="en-US" sz="2800" dirty="0" smtClean="0">
                <a:solidFill>
                  <a:srgbClr val="FFFF00"/>
                </a:solidFill>
              </a:rPr>
              <a:t> </a:t>
            </a:r>
            <a:r>
              <a:rPr lang="en-US" sz="2800" dirty="0" err="1" smtClean="0">
                <a:solidFill>
                  <a:srgbClr val="FFFF00"/>
                </a:solidFill>
              </a:rPr>
              <a:t>các</a:t>
            </a:r>
            <a:r>
              <a:rPr lang="en-US" sz="2800" dirty="0" smtClean="0">
                <a:solidFill>
                  <a:srgbClr val="FFFF00"/>
                </a:solidFill>
              </a:rPr>
              <a:t> </a:t>
            </a:r>
            <a:r>
              <a:rPr lang="en-US" sz="2800" dirty="0" err="1" smtClean="0">
                <a:solidFill>
                  <a:srgbClr val="FFFF00"/>
                </a:solidFill>
              </a:rPr>
              <a:t>cấp</a:t>
            </a:r>
            <a:r>
              <a:rPr lang="en-US" sz="2800" dirty="0" smtClean="0"/>
              <a:t> </a:t>
            </a:r>
            <a:r>
              <a:rPr lang="en-US" sz="2800" dirty="0" err="1" smtClean="0"/>
              <a:t>gồm</a:t>
            </a:r>
            <a:r>
              <a:rPr lang="en-US" sz="2800" dirty="0" smtClean="0"/>
              <a:t> </a:t>
            </a:r>
            <a:r>
              <a:rPr lang="en-US" sz="2800" dirty="0" err="1" smtClean="0"/>
              <a:t>những</a:t>
            </a:r>
            <a:r>
              <a:rPr lang="en-US" sz="2800" dirty="0" smtClean="0"/>
              <a:t> </a:t>
            </a:r>
            <a:r>
              <a:rPr lang="en-US" sz="2800" dirty="0" err="1" smtClean="0"/>
              <a:t>thành</a:t>
            </a:r>
            <a:r>
              <a:rPr lang="en-US" sz="2800" dirty="0" smtClean="0"/>
              <a:t> </a:t>
            </a:r>
            <a:r>
              <a:rPr lang="en-US" sz="2800" dirty="0" err="1" smtClean="0"/>
              <a:t>viên</a:t>
            </a:r>
            <a:r>
              <a:rPr lang="en-US" sz="2800" dirty="0" smtClean="0"/>
              <a:t> </a:t>
            </a:r>
            <a:r>
              <a:rPr lang="en-US" sz="2800" dirty="0" err="1" smtClean="0"/>
              <a:t>có</a:t>
            </a:r>
            <a:r>
              <a:rPr lang="en-US" sz="2800" dirty="0" smtClean="0"/>
              <a:t> </a:t>
            </a:r>
            <a:r>
              <a:rPr lang="en-US" sz="2800" dirty="0" err="1" smtClean="0"/>
              <a:t>trình</a:t>
            </a:r>
            <a:r>
              <a:rPr lang="en-US" sz="2800" dirty="0" smtClean="0"/>
              <a:t> </a:t>
            </a:r>
            <a:r>
              <a:rPr lang="en-US" sz="2800" dirty="0" err="1" smtClean="0"/>
              <a:t>độ</a:t>
            </a:r>
            <a:r>
              <a:rPr lang="en-US" sz="2800" dirty="0" smtClean="0"/>
              <a:t> </a:t>
            </a:r>
            <a:r>
              <a:rPr lang="en-US" sz="2800" dirty="0" err="1" smtClean="0"/>
              <a:t>chuyên</a:t>
            </a:r>
            <a:r>
              <a:rPr lang="en-US" sz="2800" dirty="0" smtClean="0"/>
              <a:t> </a:t>
            </a:r>
            <a:r>
              <a:rPr lang="en-US" sz="2800" dirty="0" err="1" smtClean="0"/>
              <a:t>môn</a:t>
            </a:r>
            <a:r>
              <a:rPr lang="en-US" sz="2800" dirty="0" smtClean="0"/>
              <a:t> </a:t>
            </a:r>
            <a:r>
              <a:rPr lang="en-US" sz="2800" dirty="0" err="1" smtClean="0"/>
              <a:t>về</a:t>
            </a:r>
            <a:r>
              <a:rPr lang="en-US" sz="2800" dirty="0" smtClean="0"/>
              <a:t> </a:t>
            </a:r>
            <a:r>
              <a:rPr lang="en-US" sz="2800" dirty="0" err="1" smtClean="0"/>
              <a:t>lĩnh</a:t>
            </a:r>
            <a:r>
              <a:rPr lang="en-US" sz="2800" dirty="0" smtClean="0"/>
              <a:t> </a:t>
            </a:r>
            <a:r>
              <a:rPr lang="en-US" sz="2800" dirty="0" err="1" smtClean="0"/>
              <a:t>vực</a:t>
            </a:r>
            <a:r>
              <a:rPr lang="en-US" sz="2800" dirty="0" smtClean="0"/>
              <a:t> </a:t>
            </a:r>
            <a:r>
              <a:rPr lang="en-US" sz="2800" dirty="0" err="1" smtClean="0"/>
              <a:t>có</a:t>
            </a:r>
            <a:r>
              <a:rPr lang="en-US" sz="2800" dirty="0" smtClean="0"/>
              <a:t> </a:t>
            </a:r>
            <a:r>
              <a:rPr lang="en-US" sz="2800" dirty="0" err="1" smtClean="0"/>
              <a:t>liên</a:t>
            </a:r>
            <a:r>
              <a:rPr lang="en-US" sz="2800" dirty="0" smtClean="0"/>
              <a:t> </a:t>
            </a:r>
            <a:r>
              <a:rPr lang="en-US" sz="2800" dirty="0" err="1" smtClean="0"/>
              <a:t>quan</a:t>
            </a:r>
            <a:r>
              <a:rPr lang="en-US" sz="2800" dirty="0" smtClean="0"/>
              <a:t> </a:t>
            </a:r>
            <a:r>
              <a:rPr lang="en-US" sz="2800" dirty="0" err="1" smtClean="0"/>
              <a:t>đến</a:t>
            </a:r>
            <a:r>
              <a:rPr lang="en-US" sz="2800" dirty="0" smtClean="0"/>
              <a:t> </a:t>
            </a:r>
            <a:r>
              <a:rPr lang="en-US" sz="2800" dirty="0" err="1" smtClean="0"/>
              <a:t>nội</a:t>
            </a:r>
            <a:r>
              <a:rPr lang="en-US" sz="2800" dirty="0" smtClean="0"/>
              <a:t> dung </a:t>
            </a:r>
            <a:r>
              <a:rPr lang="en-US" sz="2800" dirty="0" err="1" smtClean="0"/>
              <a:t>sáng</a:t>
            </a:r>
            <a:r>
              <a:rPr lang="en-US" sz="2800" dirty="0" smtClean="0"/>
              <a:t> </a:t>
            </a:r>
            <a:r>
              <a:rPr lang="en-US" sz="2800" dirty="0" err="1" smtClean="0"/>
              <a:t>kiến</a:t>
            </a:r>
            <a:r>
              <a:rPr lang="en-US" sz="2800" dirty="0" smtClean="0"/>
              <a:t>, </a:t>
            </a:r>
            <a:r>
              <a:rPr lang="en-US" sz="2800" dirty="0" err="1" smtClean="0"/>
              <a:t>đề</a:t>
            </a:r>
            <a:r>
              <a:rPr lang="en-US" sz="2800" dirty="0" smtClean="0"/>
              <a:t> </a:t>
            </a:r>
            <a:r>
              <a:rPr lang="en-US" sz="2800" dirty="0" err="1" smtClean="0"/>
              <a:t>tài</a:t>
            </a:r>
            <a:r>
              <a:rPr lang="en-US" sz="2800" dirty="0" smtClean="0"/>
              <a:t> </a:t>
            </a:r>
            <a:r>
              <a:rPr lang="en-US" sz="2800" dirty="0" err="1" smtClean="0"/>
              <a:t>nghiên</a:t>
            </a:r>
            <a:r>
              <a:rPr lang="en-US" sz="2800" dirty="0" smtClean="0"/>
              <a:t> </a:t>
            </a:r>
            <a:r>
              <a:rPr lang="en-US" sz="2800" dirty="0" err="1" smtClean="0"/>
              <a:t>cứu</a:t>
            </a:r>
            <a:r>
              <a:rPr lang="en-US" sz="2800" dirty="0" smtClean="0"/>
              <a:t> </a:t>
            </a:r>
            <a:r>
              <a:rPr lang="en-US" sz="2800" dirty="0" err="1" smtClean="0"/>
              <a:t>khoa</a:t>
            </a:r>
            <a:r>
              <a:rPr lang="en-US" sz="2800" dirty="0" smtClean="0"/>
              <a:t> </a:t>
            </a:r>
            <a:r>
              <a:rPr lang="en-US" sz="2800" dirty="0" err="1" smtClean="0"/>
              <a:t>học</a:t>
            </a:r>
            <a:r>
              <a:rPr lang="en-US" sz="2800" dirty="0" smtClean="0"/>
              <a:t> </a:t>
            </a:r>
            <a:r>
              <a:rPr lang="en-US" sz="2800" dirty="0" err="1" smtClean="0"/>
              <a:t>và</a:t>
            </a:r>
            <a:r>
              <a:rPr lang="en-US" sz="2800" dirty="0" smtClean="0"/>
              <a:t> </a:t>
            </a:r>
            <a:r>
              <a:rPr lang="en-US" sz="2800" dirty="0" err="1" smtClean="0"/>
              <a:t>các</a:t>
            </a:r>
            <a:r>
              <a:rPr lang="en-US" sz="2800" dirty="0" smtClean="0"/>
              <a:t> </a:t>
            </a:r>
            <a:r>
              <a:rPr lang="en-US" sz="2800" dirty="0" err="1" smtClean="0"/>
              <a:t>thành</a:t>
            </a:r>
            <a:r>
              <a:rPr lang="en-US" sz="2800" dirty="0" smtClean="0"/>
              <a:t> </a:t>
            </a:r>
            <a:r>
              <a:rPr lang="en-US" sz="2800" dirty="0" err="1" smtClean="0"/>
              <a:t>viên</a:t>
            </a:r>
            <a:r>
              <a:rPr lang="en-US" sz="2800" dirty="0" smtClean="0"/>
              <a:t> </a:t>
            </a:r>
            <a:r>
              <a:rPr lang="en-US" sz="2800" dirty="0" err="1" smtClean="0"/>
              <a:t>khác</a:t>
            </a:r>
            <a:r>
              <a:rPr lang="en-US" sz="2800" dirty="0" smtClean="0"/>
              <a:t>; </a:t>
            </a:r>
            <a:r>
              <a:rPr lang="en-US" sz="2800" dirty="0" err="1" smtClean="0"/>
              <a:t>Hội</a:t>
            </a:r>
            <a:r>
              <a:rPr lang="en-US" sz="2800" dirty="0" smtClean="0"/>
              <a:t> </a:t>
            </a:r>
            <a:r>
              <a:rPr lang="en-US" sz="2800" dirty="0" err="1" smtClean="0"/>
              <a:t>đồng</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Hội</a:t>
            </a:r>
            <a:r>
              <a:rPr lang="en-US" sz="2800" dirty="0" smtClean="0"/>
              <a:t> </a:t>
            </a:r>
            <a:r>
              <a:rPr lang="en-US" sz="2800" dirty="0" err="1" smtClean="0"/>
              <a:t>đồng</a:t>
            </a:r>
            <a:r>
              <a:rPr lang="en-US" sz="2800" dirty="0" smtClean="0"/>
              <a:t> </a:t>
            </a:r>
            <a:r>
              <a:rPr lang="en-US" sz="2800" dirty="0" err="1" smtClean="0"/>
              <a:t>khoa</a:t>
            </a:r>
            <a:r>
              <a:rPr lang="en-US" sz="2800" dirty="0" smtClean="0"/>
              <a:t> </a:t>
            </a:r>
            <a:r>
              <a:rPr lang="en-US" sz="2800" dirty="0" err="1" smtClean="0"/>
              <a:t>học</a:t>
            </a:r>
            <a:r>
              <a:rPr lang="en-US" sz="2800" dirty="0" smtClean="0"/>
              <a:t> </a:t>
            </a:r>
            <a:r>
              <a:rPr lang="en-US" sz="2800" dirty="0" err="1" smtClean="0"/>
              <a:t>các</a:t>
            </a:r>
            <a:r>
              <a:rPr lang="en-US" sz="2800" dirty="0" smtClean="0"/>
              <a:t> </a:t>
            </a:r>
            <a:r>
              <a:rPr lang="en-US" sz="2800" dirty="0" err="1" smtClean="0"/>
              <a:t>cấp</a:t>
            </a:r>
            <a:r>
              <a:rPr lang="en-US" sz="2800" dirty="0" smtClean="0"/>
              <a:t> </a:t>
            </a:r>
            <a:r>
              <a:rPr lang="en-US" sz="2800" dirty="0" err="1" smtClean="0"/>
              <a:t>có</a:t>
            </a:r>
            <a:r>
              <a:rPr lang="en-US" sz="2800" dirty="0" smtClean="0"/>
              <a:t> </a:t>
            </a:r>
            <a:r>
              <a:rPr lang="en-US" sz="2800" dirty="0" err="1" smtClean="0"/>
              <a:t>nhiệm</a:t>
            </a:r>
            <a:r>
              <a:rPr lang="en-US" sz="2800" dirty="0" smtClean="0"/>
              <a:t> </a:t>
            </a:r>
            <a:r>
              <a:rPr lang="en-US" sz="2800" dirty="0" err="1" smtClean="0"/>
              <a:t>vụ</a:t>
            </a:r>
            <a:r>
              <a:rPr lang="en-US" sz="2800" dirty="0" smtClean="0"/>
              <a:t> </a:t>
            </a:r>
            <a:r>
              <a:rPr lang="en-US" sz="2800" dirty="0" err="1" smtClean="0"/>
              <a:t>giúp</a:t>
            </a:r>
            <a:r>
              <a:rPr lang="en-US" sz="2800" dirty="0" smtClean="0"/>
              <a:t> </a:t>
            </a:r>
            <a:r>
              <a:rPr lang="en-US" sz="2800" dirty="0" err="1" smtClean="0"/>
              <a:t>người</a:t>
            </a:r>
            <a:r>
              <a:rPr lang="en-US" sz="2800" dirty="0" smtClean="0"/>
              <a:t> </a:t>
            </a:r>
            <a:r>
              <a:rPr lang="en-US" sz="2800" dirty="0" err="1" smtClean="0"/>
              <a:t>đứng</a:t>
            </a:r>
            <a:r>
              <a:rPr lang="en-US" sz="2800" dirty="0" smtClean="0"/>
              <a:t> </a:t>
            </a:r>
            <a:r>
              <a:rPr lang="en-US" sz="2800" dirty="0" err="1" smtClean="0"/>
              <a:t>đầu</a:t>
            </a:r>
            <a:r>
              <a:rPr lang="en-US" sz="2800" dirty="0" smtClean="0"/>
              <a:t> </a:t>
            </a:r>
            <a:r>
              <a:rPr lang="en-US" sz="2800" dirty="0" err="1" smtClean="0"/>
              <a:t>công</a:t>
            </a:r>
            <a:r>
              <a:rPr lang="en-US" sz="2800" dirty="0" smtClean="0"/>
              <a:t> </a:t>
            </a:r>
            <a:r>
              <a:rPr lang="en-US" sz="2800" dirty="0" err="1" smtClean="0"/>
              <a:t>nhận</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đề</a:t>
            </a:r>
            <a:r>
              <a:rPr lang="en-US" sz="2800" dirty="0" smtClean="0"/>
              <a:t> </a:t>
            </a:r>
            <a:r>
              <a:rPr lang="en-US" sz="2800" dirty="0" err="1" smtClean="0"/>
              <a:t>tài</a:t>
            </a:r>
            <a:r>
              <a:rPr lang="en-US" sz="2800" dirty="0" smtClean="0"/>
              <a:t> </a:t>
            </a:r>
            <a:r>
              <a:rPr lang="en-US" sz="2800" dirty="0" err="1" smtClean="0"/>
              <a:t>nghiên</a:t>
            </a:r>
            <a:r>
              <a:rPr lang="en-US" sz="2800" dirty="0" smtClean="0"/>
              <a:t> </a:t>
            </a:r>
            <a:r>
              <a:rPr lang="en-US" sz="2800" dirty="0" err="1" smtClean="0"/>
              <a:t>cứu</a:t>
            </a:r>
            <a:r>
              <a:rPr lang="en-US" sz="2800" dirty="0" smtClean="0"/>
              <a:t> </a:t>
            </a:r>
            <a:r>
              <a:rPr lang="en-US" sz="2800" dirty="0" err="1" smtClean="0"/>
              <a:t>khoa</a:t>
            </a:r>
            <a:r>
              <a:rPr lang="en-US" sz="2800" dirty="0" smtClean="0"/>
              <a:t> </a:t>
            </a:r>
            <a:r>
              <a:rPr lang="en-US" sz="2800" dirty="0" err="1" smtClean="0"/>
              <a:t>học</a:t>
            </a:r>
            <a:r>
              <a:rPr lang="en-US" sz="2800" dirty="0" smtClean="0"/>
              <a:t> </a:t>
            </a:r>
            <a:r>
              <a:rPr lang="en-US" sz="2800" dirty="0" err="1" smtClean="0"/>
              <a:t>được</a:t>
            </a:r>
            <a:r>
              <a:rPr lang="en-US" sz="2800" dirty="0" smtClean="0"/>
              <a:t> </a:t>
            </a:r>
            <a:r>
              <a:rPr lang="en-US" sz="2800" dirty="0" err="1" smtClean="0"/>
              <a:t>ứng</a:t>
            </a:r>
            <a:r>
              <a:rPr lang="en-US" sz="2800" dirty="0" smtClean="0"/>
              <a:t> </a:t>
            </a:r>
            <a:r>
              <a:rPr lang="en-US" sz="2800" dirty="0" err="1" smtClean="0"/>
              <a:t>dụng</a:t>
            </a:r>
            <a:r>
              <a:rPr lang="en-US" sz="2800" dirty="0" smtClean="0"/>
              <a:t> </a:t>
            </a:r>
            <a:r>
              <a:rPr lang="en-US" sz="2800" dirty="0" err="1" smtClean="0"/>
              <a:t>vào</a:t>
            </a:r>
            <a:r>
              <a:rPr lang="en-US" sz="2800" dirty="0" smtClean="0"/>
              <a:t> </a:t>
            </a:r>
            <a:r>
              <a:rPr lang="en-US" sz="2800" dirty="0" err="1" smtClean="0"/>
              <a:t>thực</a:t>
            </a:r>
            <a:r>
              <a:rPr lang="en-US" sz="2800" dirty="0" smtClean="0"/>
              <a:t> </a:t>
            </a:r>
            <a:r>
              <a:rPr lang="en-US" sz="2800" dirty="0" err="1" smtClean="0"/>
              <a:t>tiễn</a:t>
            </a:r>
            <a:r>
              <a:rPr lang="en-US" sz="2800" dirty="0" smtClean="0"/>
              <a:t> </a:t>
            </a:r>
            <a:r>
              <a:rPr lang="en-US" sz="2800" dirty="0" err="1" smtClean="0"/>
              <a:t>mang</a:t>
            </a:r>
            <a:r>
              <a:rPr lang="en-US" sz="2800" dirty="0" smtClean="0"/>
              <a:t> </a:t>
            </a:r>
            <a:r>
              <a:rPr lang="en-US" sz="2800" dirty="0" err="1" smtClean="0"/>
              <a:t>lại</a:t>
            </a:r>
            <a:r>
              <a:rPr lang="en-US" sz="2800" dirty="0" smtClean="0"/>
              <a:t> </a:t>
            </a:r>
            <a:r>
              <a:rPr lang="en-US" sz="2800" dirty="0" err="1" smtClean="0"/>
              <a:t>hiệu</a:t>
            </a:r>
            <a:r>
              <a:rPr lang="en-US" sz="2800" dirty="0" smtClean="0"/>
              <a:t> </a:t>
            </a:r>
            <a:r>
              <a:rPr lang="en-US" sz="2800" dirty="0" err="1" smtClean="0"/>
              <a:t>quả</a:t>
            </a:r>
            <a:r>
              <a:rPr lang="en-US" sz="2800" dirty="0" smtClean="0"/>
              <a:t> </a:t>
            </a:r>
            <a:r>
              <a:rPr lang="en-US" sz="2800" dirty="0" err="1" smtClean="0"/>
              <a:t>để</a:t>
            </a:r>
            <a:r>
              <a:rPr lang="en-US" sz="2800" dirty="0" smtClean="0"/>
              <a:t> </a:t>
            </a:r>
            <a:r>
              <a:rPr lang="en-US" sz="2800" dirty="0" err="1" smtClean="0"/>
              <a:t>làm</a:t>
            </a:r>
            <a:r>
              <a:rPr lang="en-US" sz="2800" dirty="0" smtClean="0"/>
              <a:t> </a:t>
            </a:r>
            <a:r>
              <a:rPr lang="en-US" sz="2800" dirty="0" err="1" smtClean="0"/>
              <a:t>căn</a:t>
            </a:r>
            <a:r>
              <a:rPr lang="en-US" sz="2800" dirty="0" smtClean="0"/>
              <a:t> </a:t>
            </a:r>
            <a:r>
              <a:rPr lang="en-US" sz="2800" dirty="0" err="1" smtClean="0"/>
              <a:t>cứ</a:t>
            </a:r>
            <a:r>
              <a:rPr lang="en-US" sz="2800" dirty="0" smtClean="0"/>
              <a:t> </a:t>
            </a:r>
            <a:r>
              <a:rPr lang="en-US" sz="2800" dirty="0" err="1" smtClean="0"/>
              <a:t>đề</a:t>
            </a:r>
            <a:r>
              <a:rPr lang="en-US" sz="2800" dirty="0" smtClean="0"/>
              <a:t> </a:t>
            </a:r>
            <a:r>
              <a:rPr lang="en-US" sz="2800" dirty="0" err="1" smtClean="0"/>
              <a:t>nghị</a:t>
            </a:r>
            <a:r>
              <a:rPr lang="en-US" sz="2800" dirty="0" smtClean="0"/>
              <a:t> </a:t>
            </a:r>
            <a:r>
              <a:rPr lang="en-US" sz="2800" dirty="0" err="1" smtClean="0"/>
              <a:t>xét</a:t>
            </a:r>
            <a:r>
              <a:rPr lang="en-US" sz="2800" dirty="0" smtClean="0"/>
              <a:t> </a:t>
            </a:r>
            <a:r>
              <a:rPr lang="en-US" sz="2800" dirty="0" err="1" smtClean="0"/>
              <a:t>tặng</a:t>
            </a:r>
            <a:r>
              <a:rPr lang="en-US" sz="2800" dirty="0" smtClean="0"/>
              <a:t> </a:t>
            </a:r>
            <a:r>
              <a:rPr lang="en-US" sz="2800" dirty="0" err="1" smtClean="0"/>
              <a:t>danh</a:t>
            </a:r>
            <a:r>
              <a:rPr lang="en-US" sz="2800" dirty="0" smtClean="0"/>
              <a:t> </a:t>
            </a:r>
            <a:r>
              <a:rPr lang="en-US" sz="2800" dirty="0" err="1" smtClean="0"/>
              <a:t>hiệu</a:t>
            </a:r>
            <a:r>
              <a:rPr lang="en-US" sz="2800" dirty="0" smtClean="0"/>
              <a:t> </a:t>
            </a:r>
            <a:r>
              <a:rPr lang="en-US" sz="2800" dirty="0" err="1" smtClean="0"/>
              <a:t>chiến</a:t>
            </a:r>
            <a:r>
              <a:rPr lang="en-US" sz="2800" dirty="0" smtClean="0"/>
              <a:t> </a:t>
            </a:r>
            <a:r>
              <a:rPr lang="en-US" sz="2800" dirty="0" err="1" smtClean="0"/>
              <a:t>sĩ</a:t>
            </a:r>
            <a:r>
              <a:rPr lang="en-US" sz="2800" dirty="0" smtClean="0"/>
              <a:t> </a:t>
            </a:r>
            <a:r>
              <a:rPr lang="en-US" sz="2800" dirty="0" err="1" smtClean="0"/>
              <a:t>thi</a:t>
            </a:r>
            <a:r>
              <a:rPr lang="en-US" sz="2800" dirty="0" smtClean="0"/>
              <a:t> </a:t>
            </a:r>
            <a:r>
              <a:rPr lang="en-US" sz="2800" dirty="0" err="1" smtClean="0"/>
              <a:t>đua</a:t>
            </a:r>
            <a:r>
              <a:rPr lang="en-US" sz="2800" dirty="0" smtClean="0"/>
              <a:t> </a:t>
            </a:r>
            <a:r>
              <a:rPr lang="en-US" sz="2800" dirty="0" err="1" smtClean="0"/>
              <a:t>các</a:t>
            </a:r>
            <a:r>
              <a:rPr lang="en-US" sz="2800" dirty="0" smtClean="0"/>
              <a:t> </a:t>
            </a:r>
            <a:r>
              <a:rPr lang="en-US" sz="2800" dirty="0" err="1" smtClean="0"/>
              <a:t>cấp</a:t>
            </a:r>
            <a:r>
              <a:rPr lang="en-US" sz="2800" dirty="0" smtClean="0"/>
              <a:t> </a:t>
            </a:r>
            <a:r>
              <a:rPr lang="en-US" sz="2800" dirty="0" err="1" smtClean="0"/>
              <a:t>và</a:t>
            </a:r>
            <a:r>
              <a:rPr lang="en-US" sz="2800" dirty="0" smtClean="0"/>
              <a:t> </a:t>
            </a:r>
            <a:r>
              <a:rPr lang="en-US" sz="2800" dirty="0" err="1" smtClean="0"/>
              <a:t>đề</a:t>
            </a:r>
            <a:r>
              <a:rPr lang="en-US" sz="2800" dirty="0" smtClean="0"/>
              <a:t> </a:t>
            </a:r>
            <a:r>
              <a:rPr lang="en-US" sz="2800" dirty="0" err="1" smtClean="0"/>
              <a:t>nghị</a:t>
            </a:r>
            <a:r>
              <a:rPr lang="en-US" sz="2800" dirty="0" smtClean="0"/>
              <a:t> </a:t>
            </a:r>
            <a:r>
              <a:rPr lang="en-US" sz="2800" dirty="0" err="1" smtClean="0"/>
              <a:t>các</a:t>
            </a:r>
            <a:r>
              <a:rPr lang="en-US" sz="2800" dirty="0" smtClean="0"/>
              <a:t> </a:t>
            </a:r>
            <a:r>
              <a:rPr lang="en-US" sz="2800" dirty="0" err="1" smtClean="0"/>
              <a:t>hình</a:t>
            </a:r>
            <a:r>
              <a:rPr lang="en-US" sz="2800" dirty="0" smtClean="0"/>
              <a:t> </a:t>
            </a:r>
            <a:r>
              <a:rPr lang="en-US" sz="2800" dirty="0" err="1" smtClean="0"/>
              <a:t>thức</a:t>
            </a:r>
            <a:r>
              <a:rPr lang="en-US" sz="2800" dirty="0" smtClean="0"/>
              <a:t> </a:t>
            </a:r>
            <a:r>
              <a:rPr lang="en-US" sz="2800" dirty="0" err="1" smtClean="0"/>
              <a:t>khen</a:t>
            </a:r>
            <a:r>
              <a:rPr lang="en-US" sz="2800" dirty="0" smtClean="0"/>
              <a:t> </a:t>
            </a:r>
            <a:r>
              <a:rPr lang="en-US" sz="2800" dirty="0" err="1" smtClean="0"/>
              <a:t>thưởng</a:t>
            </a:r>
            <a:r>
              <a:rPr lang="en-US" sz="2800" dirty="0" smtClean="0"/>
              <a:t> </a:t>
            </a:r>
            <a:r>
              <a:rPr lang="en-US" sz="2800" dirty="0" err="1" smtClean="0"/>
              <a:t>theo</a:t>
            </a:r>
            <a:r>
              <a:rPr lang="en-US" sz="2800" dirty="0" smtClean="0"/>
              <a:t> </a:t>
            </a:r>
            <a:r>
              <a:rPr lang="en-US" sz="2800" dirty="0" err="1" smtClean="0"/>
              <a:t>quy</a:t>
            </a:r>
            <a:r>
              <a:rPr lang="en-US" sz="2800" dirty="0" smtClean="0"/>
              <a:t> </a:t>
            </a:r>
            <a:r>
              <a:rPr lang="en-US" sz="2800" dirty="0" err="1" smtClean="0"/>
              <a:t>định</a:t>
            </a:r>
            <a:r>
              <a:rPr lang="nl-NL" sz="2800" dirty="0" smtClean="0">
                <a:solidFill>
                  <a:srgbClr val="FFFF00"/>
                </a:solidFill>
              </a:rPr>
              <a:t>.</a:t>
            </a:r>
            <a:endParaRPr lang="en-US" sz="28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228600"/>
            <a:ext cx="8686800" cy="6400800"/>
          </a:xfrm>
        </p:spPr>
        <p:txBody>
          <a:bodyPr/>
          <a:lstStyle/>
          <a:p>
            <a:pPr marL="0" indent="0">
              <a:buNone/>
              <a:defRPr/>
            </a:pPr>
            <a:r>
              <a:rPr lang="nl-NL" sz="2800" b="1" dirty="0" smtClean="0">
                <a:solidFill>
                  <a:srgbClr val="FF0000"/>
                </a:solidFill>
              </a:rPr>
              <a:t>3. </a:t>
            </a:r>
            <a:r>
              <a:rPr lang="en-US" sz="2800" b="1" dirty="0" err="1" smtClean="0">
                <a:solidFill>
                  <a:srgbClr val="FF0000"/>
                </a:solidFill>
              </a:rPr>
              <a:t>Hội</a:t>
            </a:r>
            <a:r>
              <a:rPr lang="en-US" sz="2800" b="1" dirty="0" smtClean="0">
                <a:solidFill>
                  <a:srgbClr val="FF0000"/>
                </a:solidFill>
              </a:rPr>
              <a:t> </a:t>
            </a:r>
            <a:r>
              <a:rPr lang="en-US" sz="2800" b="1" dirty="0" err="1" smtClean="0">
                <a:solidFill>
                  <a:srgbClr val="FF0000"/>
                </a:solidFill>
              </a:rPr>
              <a:t>đồng</a:t>
            </a:r>
            <a:r>
              <a:rPr lang="en-US" sz="2800" b="1" dirty="0" smtClean="0">
                <a:solidFill>
                  <a:srgbClr val="FF0000"/>
                </a:solidFill>
              </a:rPr>
              <a:t> </a:t>
            </a:r>
            <a:r>
              <a:rPr lang="en-US" sz="2800" b="1" dirty="0" err="1" smtClean="0">
                <a:solidFill>
                  <a:srgbClr val="FF0000"/>
                </a:solidFill>
              </a:rPr>
              <a:t>sáng</a:t>
            </a:r>
            <a:r>
              <a:rPr lang="en-US" sz="2800" b="1" dirty="0" smtClean="0">
                <a:solidFill>
                  <a:srgbClr val="FF0000"/>
                </a:solidFill>
              </a:rPr>
              <a:t> </a:t>
            </a:r>
            <a:r>
              <a:rPr lang="en-US" sz="2800" b="1" dirty="0" err="1" smtClean="0">
                <a:solidFill>
                  <a:srgbClr val="FF0000"/>
                </a:solidFill>
              </a:rPr>
              <a:t>kiến</a:t>
            </a:r>
            <a:r>
              <a:rPr lang="en-US" sz="2800" b="1" dirty="0" smtClean="0">
                <a:solidFill>
                  <a:srgbClr val="FF0000"/>
                </a:solidFill>
              </a:rPr>
              <a:t>, </a:t>
            </a:r>
            <a:r>
              <a:rPr lang="en-US" sz="2800" b="1" dirty="0" err="1" smtClean="0">
                <a:solidFill>
                  <a:srgbClr val="FF0000"/>
                </a:solidFill>
              </a:rPr>
              <a:t>Hội</a:t>
            </a:r>
            <a:r>
              <a:rPr lang="en-US" sz="2800" b="1" dirty="0" smtClean="0">
                <a:solidFill>
                  <a:srgbClr val="FF0000"/>
                </a:solidFill>
              </a:rPr>
              <a:t> </a:t>
            </a:r>
            <a:r>
              <a:rPr lang="en-US" sz="2800" b="1" dirty="0" err="1" smtClean="0">
                <a:solidFill>
                  <a:srgbClr val="FF0000"/>
                </a:solidFill>
              </a:rPr>
              <a:t>đồng</a:t>
            </a:r>
            <a:r>
              <a:rPr lang="en-US" sz="2800" b="1" dirty="0" smtClean="0">
                <a:solidFill>
                  <a:srgbClr val="FF0000"/>
                </a:solidFill>
              </a:rPr>
              <a:t> </a:t>
            </a:r>
            <a:r>
              <a:rPr lang="en-US" sz="2800" b="1" dirty="0" err="1" smtClean="0">
                <a:solidFill>
                  <a:srgbClr val="FF0000"/>
                </a:solidFill>
              </a:rPr>
              <a:t>khoa</a:t>
            </a:r>
            <a:r>
              <a:rPr lang="en-US" sz="2800" b="1" dirty="0" smtClean="0">
                <a:solidFill>
                  <a:srgbClr val="FF0000"/>
                </a:solidFill>
              </a:rPr>
              <a:t> </a:t>
            </a:r>
            <a:r>
              <a:rPr lang="en-US" sz="2800" b="1" dirty="0" err="1" smtClean="0">
                <a:solidFill>
                  <a:srgbClr val="FF0000"/>
                </a:solidFill>
              </a:rPr>
              <a:t>học</a:t>
            </a:r>
            <a:endParaRPr lang="nl-NL" sz="2800" b="1" dirty="0" smtClean="0">
              <a:solidFill>
                <a:srgbClr val="FF0000"/>
              </a:solidFill>
            </a:endParaRPr>
          </a:p>
          <a:p>
            <a:pPr>
              <a:spcBef>
                <a:spcPts val="1800"/>
              </a:spcBef>
              <a:spcAft>
                <a:spcPts val="600"/>
              </a:spcAft>
              <a:buNone/>
              <a:defRPr/>
            </a:pPr>
            <a:r>
              <a:rPr lang="en-US" sz="2800" dirty="0" err="1" smtClean="0">
                <a:effectLst/>
              </a:rPr>
              <a:t>Hội</a:t>
            </a:r>
            <a:r>
              <a:rPr lang="en-US" sz="2800" dirty="0" smtClean="0">
                <a:effectLst/>
              </a:rPr>
              <a:t> </a:t>
            </a:r>
            <a:r>
              <a:rPr lang="en-US" sz="2800" dirty="0" err="1" smtClean="0">
                <a:effectLst/>
              </a:rPr>
              <a:t>đồng</a:t>
            </a:r>
            <a:r>
              <a:rPr lang="en-US" sz="2800" dirty="0" smtClean="0">
                <a:effectLst/>
              </a:rPr>
              <a:t> </a:t>
            </a:r>
            <a:r>
              <a:rPr lang="en-US" sz="2800" dirty="0" err="1" smtClean="0">
                <a:effectLst/>
              </a:rPr>
              <a:t>xét</a:t>
            </a:r>
            <a:r>
              <a:rPr lang="en-US" sz="2800" dirty="0" smtClean="0">
                <a:effectLst/>
              </a:rPr>
              <a:t>, </a:t>
            </a:r>
            <a:r>
              <a:rPr lang="en-US" sz="2800" dirty="0" err="1" smtClean="0">
                <a:effectLst/>
              </a:rPr>
              <a:t>công</a:t>
            </a:r>
            <a:r>
              <a:rPr lang="en-US" sz="2800" dirty="0" smtClean="0">
                <a:effectLst/>
              </a:rPr>
              <a:t> </a:t>
            </a:r>
            <a:r>
              <a:rPr lang="en-US" sz="2800" dirty="0" err="1" smtClean="0">
                <a:effectLst/>
              </a:rPr>
              <a:t>nhận</a:t>
            </a:r>
            <a:r>
              <a:rPr lang="en-US" sz="2800" dirty="0" smtClean="0">
                <a:effectLst/>
              </a:rPr>
              <a:t> </a:t>
            </a:r>
            <a:r>
              <a:rPr lang="en-US" sz="2800" dirty="0" err="1" smtClean="0">
                <a:effectLst/>
              </a:rPr>
              <a:t>sáng</a:t>
            </a:r>
            <a:r>
              <a:rPr lang="en-US" sz="2800" dirty="0" smtClean="0">
                <a:effectLst/>
              </a:rPr>
              <a:t> </a:t>
            </a:r>
            <a:r>
              <a:rPr lang="en-US" sz="2800" dirty="0" err="1" smtClean="0">
                <a:effectLst/>
              </a:rPr>
              <a:t>kiến</a:t>
            </a:r>
            <a:r>
              <a:rPr lang="en-US" sz="2800" dirty="0" smtClean="0">
                <a:effectLst/>
              </a:rPr>
              <a:t> </a:t>
            </a:r>
            <a:r>
              <a:rPr lang="en-US" sz="2800" dirty="0" err="1" smtClean="0">
                <a:solidFill>
                  <a:srgbClr val="FFFF00"/>
                </a:solidFill>
                <a:effectLst/>
              </a:rPr>
              <a:t>cấp</a:t>
            </a:r>
            <a:r>
              <a:rPr lang="en-US" sz="2800" dirty="0" smtClean="0">
                <a:solidFill>
                  <a:srgbClr val="FFFF00"/>
                </a:solidFill>
                <a:effectLst/>
              </a:rPr>
              <a:t> </a:t>
            </a:r>
            <a:r>
              <a:rPr lang="en-US" sz="2800" dirty="0" err="1" smtClean="0">
                <a:solidFill>
                  <a:srgbClr val="FFFF00"/>
                </a:solidFill>
                <a:effectLst/>
              </a:rPr>
              <a:t>cơ</a:t>
            </a:r>
            <a:r>
              <a:rPr lang="en-US" sz="2800" dirty="0" smtClean="0">
                <a:solidFill>
                  <a:srgbClr val="FFFF00"/>
                </a:solidFill>
                <a:effectLst/>
              </a:rPr>
              <a:t> </a:t>
            </a:r>
            <a:r>
              <a:rPr lang="en-US" sz="2800" dirty="0" err="1" smtClean="0">
                <a:solidFill>
                  <a:srgbClr val="FFFF00"/>
                </a:solidFill>
                <a:effectLst/>
              </a:rPr>
              <a:t>sở</a:t>
            </a:r>
            <a:r>
              <a:rPr lang="en-US" sz="2800" dirty="0" smtClean="0">
                <a:solidFill>
                  <a:srgbClr val="FFFF00"/>
                </a:solidFill>
                <a:effectLst/>
              </a:rPr>
              <a:t> (</a:t>
            </a:r>
            <a:r>
              <a:rPr lang="en-US" sz="2800" dirty="0" err="1" smtClean="0">
                <a:solidFill>
                  <a:srgbClr val="FFFF00"/>
                </a:solidFill>
                <a:effectLst/>
              </a:rPr>
              <a:t>đơn</a:t>
            </a:r>
            <a:r>
              <a:rPr lang="en-US" sz="2800" dirty="0" smtClean="0">
                <a:solidFill>
                  <a:srgbClr val="FFFF00"/>
                </a:solidFill>
                <a:effectLst/>
              </a:rPr>
              <a:t> </a:t>
            </a:r>
            <a:r>
              <a:rPr lang="en-US" sz="2800" dirty="0" err="1" smtClean="0">
                <a:solidFill>
                  <a:srgbClr val="FFFF00"/>
                </a:solidFill>
                <a:effectLst/>
              </a:rPr>
              <a:t>vị</a:t>
            </a:r>
            <a:r>
              <a:rPr lang="en-US" sz="2800" dirty="0" smtClean="0">
                <a:solidFill>
                  <a:srgbClr val="FFFF00"/>
                </a:solidFill>
                <a:effectLst/>
              </a:rPr>
              <a:t> </a:t>
            </a:r>
            <a:r>
              <a:rPr lang="en-US" sz="2800" dirty="0" err="1" smtClean="0">
                <a:solidFill>
                  <a:srgbClr val="FFFF00"/>
                </a:solidFill>
                <a:effectLst/>
              </a:rPr>
              <a:t>cơ</a:t>
            </a:r>
            <a:r>
              <a:rPr lang="en-US" sz="2800" dirty="0" smtClean="0">
                <a:solidFill>
                  <a:srgbClr val="FFFF00"/>
                </a:solidFill>
                <a:effectLst/>
              </a:rPr>
              <a:t> </a:t>
            </a:r>
            <a:r>
              <a:rPr lang="en-US" sz="2800" dirty="0" err="1" smtClean="0">
                <a:solidFill>
                  <a:srgbClr val="FFFF00"/>
                </a:solidFill>
                <a:effectLst/>
              </a:rPr>
              <a:t>sở</a:t>
            </a:r>
            <a:r>
              <a:rPr lang="en-US" sz="2800" dirty="0" smtClean="0">
                <a:solidFill>
                  <a:srgbClr val="FFFF00"/>
                </a:solidFill>
                <a:effectLst/>
              </a:rPr>
              <a:t>)</a:t>
            </a:r>
            <a:r>
              <a:rPr lang="en-US" sz="2800" dirty="0" smtClean="0">
                <a:effectLst/>
              </a:rPr>
              <a:t>:</a:t>
            </a:r>
          </a:p>
          <a:p>
            <a:pPr>
              <a:spcBef>
                <a:spcPts val="600"/>
              </a:spcBef>
              <a:spcAft>
                <a:spcPts val="600"/>
              </a:spcAft>
              <a:buNone/>
              <a:defRPr/>
            </a:pPr>
            <a:r>
              <a:rPr lang="en-US" sz="2800" dirty="0" smtClean="0">
                <a:effectLst/>
              </a:rPr>
              <a:t>+ </a:t>
            </a:r>
            <a:r>
              <a:rPr lang="en-US" sz="2800" dirty="0" err="1" smtClean="0">
                <a:effectLst/>
              </a:rPr>
              <a:t>Trên</a:t>
            </a:r>
            <a:r>
              <a:rPr lang="en-US" sz="2800" dirty="0" smtClean="0">
                <a:effectLst/>
              </a:rPr>
              <a:t> </a:t>
            </a:r>
            <a:r>
              <a:rPr lang="en-US" sz="2800" dirty="0" err="1" smtClean="0">
                <a:effectLst/>
              </a:rPr>
              <a:t>cơ</a:t>
            </a:r>
            <a:r>
              <a:rPr lang="en-US" sz="2800" dirty="0" smtClean="0">
                <a:effectLst/>
              </a:rPr>
              <a:t> </a:t>
            </a:r>
            <a:r>
              <a:rPr lang="en-US" sz="2800" dirty="0" err="1" smtClean="0">
                <a:effectLst/>
              </a:rPr>
              <a:t>sở</a:t>
            </a:r>
            <a:r>
              <a:rPr lang="en-US" sz="2800" dirty="0" smtClean="0">
                <a:effectLst/>
              </a:rPr>
              <a:t> </a:t>
            </a:r>
            <a:r>
              <a:rPr lang="en-US" sz="2800" dirty="0" err="1" smtClean="0">
                <a:effectLst/>
              </a:rPr>
              <a:t>kết</a:t>
            </a:r>
            <a:r>
              <a:rPr lang="en-US" sz="2800" dirty="0" smtClean="0">
                <a:effectLst/>
              </a:rPr>
              <a:t> </a:t>
            </a:r>
            <a:r>
              <a:rPr lang="en-US" sz="2800" dirty="0" err="1" smtClean="0">
                <a:effectLst/>
              </a:rPr>
              <a:t>quả</a:t>
            </a:r>
            <a:r>
              <a:rPr lang="en-US" sz="2800" dirty="0" smtClean="0">
                <a:effectLst/>
              </a:rPr>
              <a:t> </a:t>
            </a:r>
            <a:r>
              <a:rPr lang="en-US" sz="2800" dirty="0" err="1" smtClean="0">
                <a:effectLst/>
              </a:rPr>
              <a:t>tổng</a:t>
            </a:r>
            <a:r>
              <a:rPr lang="en-US" sz="2800" dirty="0" smtClean="0">
                <a:effectLst/>
              </a:rPr>
              <a:t> </a:t>
            </a:r>
            <a:r>
              <a:rPr lang="en-US" sz="2800" dirty="0" err="1" smtClean="0">
                <a:effectLst/>
              </a:rPr>
              <a:t>hợp</a:t>
            </a:r>
            <a:r>
              <a:rPr lang="en-US" sz="2800" dirty="0" smtClean="0">
                <a:effectLst/>
              </a:rPr>
              <a:t> </a:t>
            </a:r>
            <a:r>
              <a:rPr lang="en-US" sz="2800" dirty="0" err="1" smtClean="0">
                <a:effectLst/>
              </a:rPr>
              <a:t>của</a:t>
            </a:r>
            <a:r>
              <a:rPr lang="en-US" sz="2800" dirty="0" smtClean="0">
                <a:effectLst/>
              </a:rPr>
              <a:t> </a:t>
            </a:r>
            <a:r>
              <a:rPr lang="en-US" sz="2800" dirty="0" err="1" smtClean="0">
                <a:effectLst/>
              </a:rPr>
              <a:t>bộ</a:t>
            </a:r>
            <a:r>
              <a:rPr lang="en-US" sz="2800" dirty="0" smtClean="0">
                <a:effectLst/>
              </a:rPr>
              <a:t> </a:t>
            </a:r>
            <a:r>
              <a:rPr lang="en-US" sz="2800" dirty="0" err="1" smtClean="0">
                <a:effectLst/>
              </a:rPr>
              <a:t>phận</a:t>
            </a:r>
            <a:r>
              <a:rPr lang="en-US" sz="2800" dirty="0" smtClean="0">
                <a:effectLst/>
              </a:rPr>
              <a:t> </a:t>
            </a:r>
            <a:r>
              <a:rPr lang="en-US" sz="2800" dirty="0" err="1" smtClean="0">
                <a:effectLst/>
              </a:rPr>
              <a:t>tham</a:t>
            </a:r>
            <a:r>
              <a:rPr lang="en-US" sz="2800" dirty="0" smtClean="0">
                <a:effectLst/>
              </a:rPr>
              <a:t> </a:t>
            </a:r>
            <a:r>
              <a:rPr lang="en-US" sz="2800" dirty="0" err="1" smtClean="0">
                <a:effectLst/>
              </a:rPr>
              <a:t>mưu</a:t>
            </a:r>
            <a:r>
              <a:rPr lang="en-US" sz="2800" dirty="0" smtClean="0">
                <a:effectLst/>
              </a:rPr>
              <a:t>, </a:t>
            </a:r>
            <a:r>
              <a:rPr lang="en-US" sz="2800" dirty="0" err="1" smtClean="0">
                <a:effectLst/>
              </a:rPr>
              <a:t>tiến</a:t>
            </a:r>
            <a:r>
              <a:rPr lang="en-US" sz="2800" dirty="0" smtClean="0">
                <a:effectLst/>
              </a:rPr>
              <a:t> </a:t>
            </a:r>
            <a:r>
              <a:rPr lang="en-US" sz="2800" dirty="0" err="1" smtClean="0">
                <a:effectLst/>
              </a:rPr>
              <a:t>hành</a:t>
            </a:r>
            <a:r>
              <a:rPr lang="en-US" sz="2800" dirty="0" smtClean="0">
                <a:effectLst/>
              </a:rPr>
              <a:t> </a:t>
            </a:r>
            <a:r>
              <a:rPr lang="en-US" sz="2800" dirty="0" err="1" smtClean="0">
                <a:effectLst/>
              </a:rPr>
              <a:t>họp</a:t>
            </a:r>
            <a:r>
              <a:rPr lang="en-US" sz="2800" dirty="0" smtClean="0">
                <a:effectLst/>
              </a:rPr>
              <a:t> </a:t>
            </a:r>
            <a:r>
              <a:rPr lang="en-US" sz="2800" dirty="0" err="1" smtClean="0">
                <a:effectLst/>
              </a:rPr>
              <a:t>xét</a:t>
            </a:r>
            <a:r>
              <a:rPr lang="en-US" sz="2800" dirty="0" smtClean="0">
                <a:effectLst/>
              </a:rPr>
              <a:t> </a:t>
            </a:r>
            <a:r>
              <a:rPr lang="en-US" sz="2800" dirty="0" err="1" smtClean="0">
                <a:effectLst/>
              </a:rPr>
              <a:t>sáng</a:t>
            </a:r>
            <a:r>
              <a:rPr lang="en-US" sz="2800" dirty="0" smtClean="0">
                <a:effectLst/>
              </a:rPr>
              <a:t> </a:t>
            </a:r>
            <a:r>
              <a:rPr lang="en-US" sz="2800" dirty="0" err="1" smtClean="0">
                <a:effectLst/>
              </a:rPr>
              <a:t>kiến</a:t>
            </a:r>
            <a:r>
              <a:rPr lang="en-US" sz="2800" dirty="0" smtClean="0">
                <a:effectLst/>
              </a:rPr>
              <a:t>.</a:t>
            </a:r>
          </a:p>
          <a:p>
            <a:pPr algn="just">
              <a:spcBef>
                <a:spcPts val="600"/>
              </a:spcBef>
              <a:spcAft>
                <a:spcPts val="600"/>
              </a:spcAft>
              <a:buNone/>
              <a:defRPr/>
            </a:pPr>
            <a:r>
              <a:rPr lang="en-US" sz="2800" dirty="0" smtClean="0">
                <a:effectLst/>
              </a:rPr>
              <a:t>+ </a:t>
            </a:r>
            <a:r>
              <a:rPr lang="en-US" sz="2800" dirty="0" err="1" smtClean="0">
                <a:effectLst/>
              </a:rPr>
              <a:t>Ghi</a:t>
            </a:r>
            <a:r>
              <a:rPr lang="en-US" sz="2800" dirty="0" smtClean="0">
                <a:effectLst/>
              </a:rPr>
              <a:t> </a:t>
            </a:r>
            <a:r>
              <a:rPr lang="en-US" sz="2800" dirty="0" err="1" smtClean="0">
                <a:effectLst/>
              </a:rPr>
              <a:t>nhận</a:t>
            </a:r>
            <a:r>
              <a:rPr lang="en-US" sz="2800" dirty="0" smtClean="0">
                <a:effectLst/>
              </a:rPr>
              <a:t> </a:t>
            </a:r>
            <a:r>
              <a:rPr lang="en-US" sz="2800" dirty="0" err="1" smtClean="0">
                <a:effectLst/>
              </a:rPr>
              <a:t>phạm</a:t>
            </a:r>
            <a:r>
              <a:rPr lang="en-US" sz="2800" dirty="0" smtClean="0">
                <a:effectLst/>
              </a:rPr>
              <a:t> vi </a:t>
            </a:r>
            <a:r>
              <a:rPr lang="en-US" sz="2800" dirty="0" err="1" smtClean="0">
                <a:effectLst/>
              </a:rPr>
              <a:t>ảnh</a:t>
            </a:r>
            <a:r>
              <a:rPr lang="en-US" sz="2800" dirty="0" smtClean="0">
                <a:effectLst/>
              </a:rPr>
              <a:t> </a:t>
            </a:r>
            <a:r>
              <a:rPr lang="en-US" sz="2800" dirty="0" err="1" smtClean="0">
                <a:effectLst/>
              </a:rPr>
              <a:t>hưởng</a:t>
            </a:r>
            <a:r>
              <a:rPr lang="en-US" sz="2800" dirty="0" smtClean="0">
                <a:effectLst/>
              </a:rPr>
              <a:t> </a:t>
            </a:r>
            <a:r>
              <a:rPr lang="en-US" sz="2800" dirty="0" err="1" smtClean="0">
                <a:effectLst/>
              </a:rPr>
              <a:t>của</a:t>
            </a:r>
            <a:r>
              <a:rPr lang="en-US" sz="2800" dirty="0" smtClean="0">
                <a:effectLst/>
              </a:rPr>
              <a:t> </a:t>
            </a:r>
            <a:r>
              <a:rPr lang="en-US" sz="2800" dirty="0" err="1" smtClean="0">
                <a:effectLst/>
              </a:rPr>
              <a:t>sáng</a:t>
            </a:r>
            <a:r>
              <a:rPr lang="en-US" sz="2800" dirty="0" smtClean="0">
                <a:effectLst/>
              </a:rPr>
              <a:t> </a:t>
            </a:r>
            <a:r>
              <a:rPr lang="en-US" sz="2800" dirty="0" err="1" smtClean="0">
                <a:effectLst/>
              </a:rPr>
              <a:t>kiến</a:t>
            </a:r>
            <a:r>
              <a:rPr lang="en-US" sz="2800" dirty="0" smtClean="0">
                <a:effectLst/>
              </a:rPr>
              <a:t>.</a:t>
            </a:r>
          </a:p>
          <a:p>
            <a:pPr algn="just">
              <a:spcBef>
                <a:spcPts val="600"/>
              </a:spcBef>
              <a:spcAft>
                <a:spcPts val="600"/>
              </a:spcAft>
              <a:buNone/>
              <a:defRPr/>
            </a:pPr>
            <a:r>
              <a:rPr lang="en-US" sz="2800" dirty="0" smtClean="0">
                <a:effectLst/>
              </a:rPr>
              <a:t>+ </a:t>
            </a:r>
            <a:r>
              <a:rPr lang="en-US" sz="2800" dirty="0" err="1" smtClean="0">
                <a:effectLst/>
              </a:rPr>
              <a:t>Trình</a:t>
            </a:r>
            <a:r>
              <a:rPr lang="en-US" sz="2800" dirty="0" smtClean="0">
                <a:effectLst/>
              </a:rPr>
              <a:t> </a:t>
            </a:r>
            <a:r>
              <a:rPr lang="en-US" sz="2800" dirty="0" err="1" smtClean="0">
                <a:effectLst/>
              </a:rPr>
              <a:t>người</a:t>
            </a:r>
            <a:r>
              <a:rPr lang="en-US" sz="2800" dirty="0" smtClean="0">
                <a:effectLst/>
              </a:rPr>
              <a:t> </a:t>
            </a:r>
            <a:r>
              <a:rPr lang="en-US" sz="2800" dirty="0" err="1" smtClean="0">
                <a:effectLst/>
              </a:rPr>
              <a:t>đứng</a:t>
            </a:r>
            <a:r>
              <a:rPr lang="en-US" sz="2800" dirty="0" smtClean="0">
                <a:effectLst/>
              </a:rPr>
              <a:t> </a:t>
            </a:r>
            <a:r>
              <a:rPr lang="en-US" sz="2800" dirty="0" err="1" smtClean="0">
                <a:effectLst/>
              </a:rPr>
              <a:t>đầu</a:t>
            </a:r>
            <a:r>
              <a:rPr lang="en-US" sz="2800" dirty="0" smtClean="0">
                <a:effectLst/>
              </a:rPr>
              <a:t> </a:t>
            </a:r>
            <a:r>
              <a:rPr lang="en-US" sz="2800" dirty="0" err="1" smtClean="0">
                <a:effectLst/>
              </a:rPr>
              <a:t>đơn</a:t>
            </a:r>
            <a:r>
              <a:rPr lang="en-US" sz="2800" dirty="0" smtClean="0">
                <a:effectLst/>
              </a:rPr>
              <a:t> </a:t>
            </a:r>
            <a:r>
              <a:rPr lang="en-US" sz="2800" dirty="0" err="1" smtClean="0">
                <a:effectLst/>
              </a:rPr>
              <a:t>vị</a:t>
            </a:r>
            <a:r>
              <a:rPr lang="en-US" sz="2800" dirty="0" smtClean="0">
                <a:effectLst/>
              </a:rPr>
              <a:t> </a:t>
            </a:r>
            <a:r>
              <a:rPr lang="en-US" sz="2800" dirty="0" err="1" smtClean="0">
                <a:effectLst/>
              </a:rPr>
              <a:t>công</a:t>
            </a:r>
            <a:r>
              <a:rPr lang="en-US" sz="2800" dirty="0" smtClean="0">
                <a:effectLst/>
              </a:rPr>
              <a:t> </a:t>
            </a:r>
            <a:r>
              <a:rPr lang="en-US" sz="2800" dirty="0" err="1" smtClean="0">
                <a:effectLst/>
              </a:rPr>
              <a:t>nhận</a:t>
            </a:r>
            <a:r>
              <a:rPr lang="en-US" sz="2800" dirty="0" smtClean="0">
                <a:effectLst/>
              </a:rPr>
              <a:t> SK.</a:t>
            </a:r>
          </a:p>
          <a:p>
            <a:pPr algn="just">
              <a:spcBef>
                <a:spcPts val="600"/>
              </a:spcBef>
              <a:spcAft>
                <a:spcPts val="600"/>
              </a:spcAft>
              <a:buNone/>
              <a:defRPr/>
            </a:pPr>
            <a:r>
              <a:rPr lang="en-US" sz="2800" dirty="0" smtClean="0">
                <a:effectLst/>
              </a:rPr>
              <a:t>+ </a:t>
            </a:r>
            <a:r>
              <a:rPr lang="en-US" sz="2800" dirty="0" err="1" smtClean="0">
                <a:effectLst/>
              </a:rPr>
              <a:t>Chọn</a:t>
            </a:r>
            <a:r>
              <a:rPr lang="en-US" sz="2800" dirty="0" smtClean="0">
                <a:effectLst/>
              </a:rPr>
              <a:t> </a:t>
            </a:r>
            <a:r>
              <a:rPr lang="en-US" sz="2800" dirty="0" err="1" smtClean="0">
                <a:effectLst/>
              </a:rPr>
              <a:t>những</a:t>
            </a:r>
            <a:r>
              <a:rPr lang="en-US" sz="2800" dirty="0" smtClean="0">
                <a:effectLst/>
              </a:rPr>
              <a:t> </a:t>
            </a:r>
            <a:r>
              <a:rPr lang="en-US" sz="2800" dirty="0" err="1" smtClean="0">
                <a:effectLst/>
              </a:rPr>
              <a:t>sáng</a:t>
            </a:r>
            <a:r>
              <a:rPr lang="en-US" sz="2800" dirty="0" smtClean="0">
                <a:effectLst/>
              </a:rPr>
              <a:t> </a:t>
            </a:r>
            <a:r>
              <a:rPr lang="en-US" sz="2800" dirty="0" err="1" smtClean="0">
                <a:effectLst/>
              </a:rPr>
              <a:t>kiến</a:t>
            </a:r>
            <a:r>
              <a:rPr lang="en-US" sz="2800" dirty="0" smtClean="0">
                <a:effectLst/>
              </a:rPr>
              <a:t> </a:t>
            </a:r>
            <a:r>
              <a:rPr lang="en-US" sz="2800" dirty="0" err="1" smtClean="0">
                <a:effectLst/>
              </a:rPr>
              <a:t>có</a:t>
            </a:r>
            <a:r>
              <a:rPr lang="en-US" sz="2800" dirty="0" smtClean="0">
                <a:effectLst/>
              </a:rPr>
              <a:t> </a:t>
            </a:r>
            <a:r>
              <a:rPr lang="en-US" sz="2800" dirty="0" err="1" smtClean="0">
                <a:effectLst/>
              </a:rPr>
              <a:t>phạm</a:t>
            </a:r>
            <a:r>
              <a:rPr lang="en-US" sz="2800" dirty="0" smtClean="0">
                <a:effectLst/>
              </a:rPr>
              <a:t> vi </a:t>
            </a:r>
            <a:r>
              <a:rPr lang="en-US" sz="2800" dirty="0" err="1" smtClean="0">
                <a:effectLst/>
              </a:rPr>
              <a:t>ảnh</a:t>
            </a:r>
            <a:r>
              <a:rPr lang="en-US" sz="2800" dirty="0" smtClean="0">
                <a:effectLst/>
              </a:rPr>
              <a:t> </a:t>
            </a:r>
            <a:r>
              <a:rPr lang="en-US" sz="2800" dirty="0" err="1" smtClean="0">
                <a:effectLst/>
              </a:rPr>
              <a:t>hưởng</a:t>
            </a:r>
            <a:r>
              <a:rPr lang="en-US" sz="2800" dirty="0" smtClean="0">
                <a:effectLst/>
              </a:rPr>
              <a:t> </a:t>
            </a:r>
            <a:r>
              <a:rPr lang="en-US" sz="2800" dirty="0" err="1" smtClean="0">
                <a:effectLst/>
              </a:rPr>
              <a:t>ra</a:t>
            </a:r>
            <a:r>
              <a:rPr lang="en-US" sz="2800" dirty="0" smtClean="0">
                <a:effectLst/>
              </a:rPr>
              <a:t> </a:t>
            </a:r>
            <a:r>
              <a:rPr lang="en-US" sz="2800" dirty="0" err="1" smtClean="0">
                <a:effectLst/>
              </a:rPr>
              <a:t>ngoài</a:t>
            </a:r>
            <a:r>
              <a:rPr lang="en-US" sz="2800" dirty="0" smtClean="0">
                <a:effectLst/>
              </a:rPr>
              <a:t> </a:t>
            </a:r>
            <a:r>
              <a:rPr lang="en-US" sz="2800" dirty="0" err="1" smtClean="0">
                <a:effectLst/>
              </a:rPr>
              <a:t>đơn</a:t>
            </a:r>
            <a:r>
              <a:rPr lang="en-US" sz="2800" dirty="0" smtClean="0">
                <a:effectLst/>
              </a:rPr>
              <a:t> </a:t>
            </a:r>
            <a:r>
              <a:rPr lang="en-US" sz="2800" dirty="0" err="1" smtClean="0">
                <a:effectLst/>
              </a:rPr>
              <a:t>vị</a:t>
            </a:r>
            <a:r>
              <a:rPr lang="en-US" sz="2800" dirty="0" smtClean="0">
                <a:effectLst/>
              </a:rPr>
              <a:t> </a:t>
            </a:r>
            <a:r>
              <a:rPr lang="en-US" sz="2800" dirty="0" err="1" smtClean="0">
                <a:effectLst/>
              </a:rPr>
              <a:t>cơ</a:t>
            </a:r>
            <a:r>
              <a:rPr lang="en-US" sz="2800" dirty="0" smtClean="0">
                <a:effectLst/>
              </a:rPr>
              <a:t> </a:t>
            </a:r>
            <a:r>
              <a:rPr lang="en-US" sz="2800" dirty="0" err="1" smtClean="0">
                <a:effectLst/>
              </a:rPr>
              <a:t>sở</a:t>
            </a:r>
            <a:r>
              <a:rPr lang="en-US" sz="2800" dirty="0" smtClean="0">
                <a:effectLst/>
              </a:rPr>
              <a:t> </a:t>
            </a:r>
            <a:r>
              <a:rPr lang="en-US" sz="2800" dirty="0" err="1" smtClean="0">
                <a:effectLst/>
              </a:rPr>
              <a:t>để</a:t>
            </a:r>
            <a:r>
              <a:rPr lang="en-US" sz="2800" dirty="0" smtClean="0">
                <a:effectLst/>
              </a:rPr>
              <a:t> </a:t>
            </a:r>
            <a:r>
              <a:rPr lang="en-US" sz="2800" dirty="0" err="1" smtClean="0">
                <a:effectLst/>
              </a:rPr>
              <a:t>đề</a:t>
            </a:r>
            <a:r>
              <a:rPr lang="en-US" sz="2800" dirty="0" smtClean="0">
                <a:effectLst/>
              </a:rPr>
              <a:t> </a:t>
            </a:r>
            <a:r>
              <a:rPr lang="en-US" sz="2800" dirty="0" err="1" smtClean="0">
                <a:effectLst/>
              </a:rPr>
              <a:t>nghị</a:t>
            </a:r>
            <a:r>
              <a:rPr lang="en-US" sz="2800" dirty="0" smtClean="0">
                <a:effectLst/>
              </a:rPr>
              <a:t> </a:t>
            </a:r>
            <a:r>
              <a:rPr lang="en-US" sz="2800" dirty="0" err="1" smtClean="0">
                <a:effectLst/>
              </a:rPr>
              <a:t>xét</a:t>
            </a:r>
            <a:r>
              <a:rPr lang="en-US" sz="2800" dirty="0" smtClean="0">
                <a:effectLst/>
              </a:rPr>
              <a:t> </a:t>
            </a:r>
            <a:r>
              <a:rPr lang="en-US" sz="2800" dirty="0" err="1" smtClean="0">
                <a:effectLst/>
              </a:rPr>
              <a:t>công</a:t>
            </a:r>
            <a:r>
              <a:rPr lang="en-US" sz="2800" dirty="0" smtClean="0">
                <a:effectLst/>
              </a:rPr>
              <a:t> </a:t>
            </a:r>
            <a:r>
              <a:rPr lang="en-US" sz="2800" dirty="0" err="1" smtClean="0">
                <a:effectLst/>
              </a:rPr>
              <a:t>nhận</a:t>
            </a:r>
            <a:r>
              <a:rPr lang="en-US" sz="2800" dirty="0" smtClean="0">
                <a:effectLst/>
              </a:rPr>
              <a:t> </a:t>
            </a:r>
            <a:r>
              <a:rPr lang="en-US" sz="2800" dirty="0" err="1" smtClean="0">
                <a:effectLst/>
              </a:rPr>
              <a:t>phạm</a:t>
            </a:r>
            <a:r>
              <a:rPr lang="en-US" sz="2800" dirty="0" smtClean="0">
                <a:effectLst/>
              </a:rPr>
              <a:t> vi </a:t>
            </a:r>
            <a:r>
              <a:rPr lang="en-US" sz="2800" dirty="0" err="1" smtClean="0">
                <a:effectLst/>
              </a:rPr>
              <a:t>ảnh</a:t>
            </a:r>
            <a:r>
              <a:rPr lang="en-US" sz="2800" dirty="0" smtClean="0">
                <a:effectLst/>
              </a:rPr>
              <a:t> </a:t>
            </a:r>
            <a:r>
              <a:rPr lang="en-US" sz="2800" dirty="0" err="1" smtClean="0">
                <a:effectLst/>
              </a:rPr>
              <a:t>hưởng</a:t>
            </a:r>
            <a:r>
              <a:rPr lang="en-US" sz="2800" dirty="0" smtClean="0">
                <a:effectLst/>
              </a:rPr>
              <a:t> </a:t>
            </a:r>
            <a:r>
              <a:rPr lang="en-US" sz="2800" dirty="0" err="1" smtClean="0">
                <a:effectLst/>
              </a:rPr>
              <a:t>cấp</a:t>
            </a:r>
            <a:r>
              <a:rPr lang="en-US" sz="2800" dirty="0" smtClean="0">
                <a:effectLst/>
              </a:rPr>
              <a:t> </a:t>
            </a:r>
            <a:r>
              <a:rPr lang="en-US" sz="2800" dirty="0" err="1" smtClean="0">
                <a:effectLst/>
              </a:rPr>
              <a:t>cơ</a:t>
            </a:r>
            <a:r>
              <a:rPr lang="en-US" sz="2800" dirty="0" smtClean="0">
                <a:effectLst/>
              </a:rPr>
              <a:t> </a:t>
            </a:r>
            <a:r>
              <a:rPr lang="en-US" sz="2800" dirty="0" err="1" smtClean="0">
                <a:effectLst/>
              </a:rPr>
              <a:t>sở</a:t>
            </a:r>
            <a:r>
              <a:rPr lang="en-US" sz="2800" dirty="0" smtClean="0">
                <a:effectLst/>
              </a:rPr>
              <a:t> (</a:t>
            </a:r>
            <a:r>
              <a:rPr lang="en-US" sz="2800" dirty="0" err="1" smtClean="0">
                <a:effectLst/>
              </a:rPr>
              <a:t>quận</a:t>
            </a:r>
            <a:r>
              <a:rPr lang="en-US" sz="2800" dirty="0" smtClean="0">
                <a:effectLst/>
              </a:rPr>
              <a:t>, </a:t>
            </a:r>
            <a:r>
              <a:rPr lang="en-US" sz="2800" dirty="0" err="1" smtClean="0">
                <a:effectLst/>
              </a:rPr>
              <a:t>huyện</a:t>
            </a:r>
            <a:r>
              <a:rPr lang="en-US" sz="2800" dirty="0" smtClean="0">
                <a:effectLst/>
              </a:rPr>
              <a:t>, </a:t>
            </a:r>
            <a:r>
              <a:rPr lang="en-US" sz="2800" dirty="0" err="1" smtClean="0">
                <a:effectLst/>
              </a:rPr>
              <a:t>sở</a:t>
            </a:r>
            <a:r>
              <a:rPr lang="en-US" sz="2800" dirty="0" smtClean="0">
                <a:effectLst/>
              </a:rPr>
              <a:t>, </a:t>
            </a:r>
            <a:r>
              <a:rPr lang="en-US" sz="2800" dirty="0" err="1" smtClean="0">
                <a:effectLst/>
              </a:rPr>
              <a:t>ngành</a:t>
            </a:r>
            <a:r>
              <a:rPr lang="en-US" sz="2800" dirty="0" smtClean="0">
                <a:effectLst/>
              </a:rPr>
              <a:t>, </a:t>
            </a:r>
            <a:r>
              <a:rPr lang="en-US" sz="2800" dirty="0" err="1" smtClean="0">
                <a:effectLst/>
              </a:rPr>
              <a:t>Tổng</a:t>
            </a:r>
            <a:r>
              <a:rPr lang="en-US" sz="2800" dirty="0" smtClean="0">
                <a:effectLst/>
              </a:rPr>
              <a:t> </a:t>
            </a:r>
            <a:r>
              <a:rPr lang="en-US" sz="2800" dirty="0" err="1" smtClean="0">
                <a:effectLst/>
              </a:rPr>
              <a:t>Công</a:t>
            </a:r>
            <a:r>
              <a:rPr lang="en-US" sz="2800" dirty="0" smtClean="0">
                <a:effectLst/>
              </a:rPr>
              <a:t> </a:t>
            </a:r>
            <a:r>
              <a:rPr lang="en-US" sz="2800" dirty="0" err="1" smtClean="0">
                <a:effectLst/>
              </a:rPr>
              <a:t>ty</a:t>
            </a:r>
            <a:r>
              <a:rPr lang="en-US" sz="2800" dirty="0" smtClean="0">
                <a:effectLst/>
              </a:rPr>
              <a:t>, </a:t>
            </a:r>
            <a:r>
              <a:rPr lang="en-US" sz="2800" dirty="0" err="1" smtClean="0">
                <a:effectLst/>
              </a:rPr>
              <a:t>công</a:t>
            </a:r>
            <a:r>
              <a:rPr lang="en-US" sz="2800" dirty="0" smtClean="0">
                <a:effectLst/>
              </a:rPr>
              <a:t> </a:t>
            </a:r>
            <a:r>
              <a:rPr lang="en-US" sz="2800" dirty="0" err="1" smtClean="0">
                <a:effectLst/>
              </a:rPr>
              <a:t>ty</a:t>
            </a:r>
            <a:r>
              <a:rPr lang="en-US" sz="2800" dirty="0" smtClean="0">
                <a:effectLst/>
              </a:rPr>
              <a:t>, … </a:t>
            </a:r>
            <a:r>
              <a:rPr lang="en-US" sz="2800" dirty="0" err="1" smtClean="0">
                <a:effectLst/>
              </a:rPr>
              <a:t>thuộc</a:t>
            </a:r>
            <a:r>
              <a:rPr lang="en-US" sz="2800" dirty="0" smtClean="0">
                <a:effectLst/>
              </a:rPr>
              <a:t> </a:t>
            </a:r>
            <a:r>
              <a:rPr lang="en-US" sz="2800" dirty="0" err="1" smtClean="0">
                <a:effectLst/>
              </a:rPr>
              <a:t>thành</a:t>
            </a:r>
            <a:r>
              <a:rPr lang="en-US" sz="2800" dirty="0" smtClean="0">
                <a:effectLst/>
              </a:rPr>
              <a:t> </a:t>
            </a:r>
            <a:r>
              <a:rPr lang="en-US" sz="2800" dirty="0" err="1" smtClean="0">
                <a:effectLst/>
              </a:rPr>
              <a:t>phố</a:t>
            </a:r>
            <a:r>
              <a:rPr lang="en-US" sz="2800" dirty="0" smtClean="0">
                <a:effectLst/>
              </a:rPr>
              <a:t>).</a:t>
            </a:r>
          </a:p>
          <a:p>
            <a:pPr marL="0" indent="0" algn="just">
              <a:buNone/>
              <a:defRPr/>
            </a:pPr>
            <a:endParaRPr lang="en-US" sz="28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228600"/>
            <a:ext cx="8686800" cy="6400800"/>
          </a:xfrm>
        </p:spPr>
        <p:txBody>
          <a:bodyPr/>
          <a:lstStyle/>
          <a:p>
            <a:pPr marL="0" indent="0">
              <a:buNone/>
              <a:defRPr/>
            </a:pPr>
            <a:r>
              <a:rPr lang="nl-NL" sz="2800" b="1" dirty="0" smtClean="0">
                <a:solidFill>
                  <a:srgbClr val="FF0000"/>
                </a:solidFill>
              </a:rPr>
              <a:t>3. </a:t>
            </a:r>
            <a:r>
              <a:rPr lang="en-US" sz="2800" b="1" dirty="0" err="1" smtClean="0">
                <a:solidFill>
                  <a:srgbClr val="FF0000"/>
                </a:solidFill>
              </a:rPr>
              <a:t>Hội</a:t>
            </a:r>
            <a:r>
              <a:rPr lang="en-US" sz="2800" b="1" dirty="0" smtClean="0">
                <a:solidFill>
                  <a:srgbClr val="FF0000"/>
                </a:solidFill>
              </a:rPr>
              <a:t> </a:t>
            </a:r>
            <a:r>
              <a:rPr lang="en-US" sz="2800" b="1" dirty="0" err="1" smtClean="0">
                <a:solidFill>
                  <a:srgbClr val="FF0000"/>
                </a:solidFill>
              </a:rPr>
              <a:t>đồng</a:t>
            </a:r>
            <a:r>
              <a:rPr lang="en-US" sz="2800" b="1" dirty="0" smtClean="0">
                <a:solidFill>
                  <a:srgbClr val="FF0000"/>
                </a:solidFill>
              </a:rPr>
              <a:t> </a:t>
            </a:r>
            <a:r>
              <a:rPr lang="en-US" sz="2800" b="1" dirty="0" err="1" smtClean="0">
                <a:solidFill>
                  <a:srgbClr val="FF0000"/>
                </a:solidFill>
              </a:rPr>
              <a:t>sáng</a:t>
            </a:r>
            <a:r>
              <a:rPr lang="en-US" sz="2800" b="1" dirty="0" smtClean="0">
                <a:solidFill>
                  <a:srgbClr val="FF0000"/>
                </a:solidFill>
              </a:rPr>
              <a:t> </a:t>
            </a:r>
            <a:r>
              <a:rPr lang="en-US" sz="2800" b="1" dirty="0" err="1" smtClean="0">
                <a:solidFill>
                  <a:srgbClr val="FF0000"/>
                </a:solidFill>
              </a:rPr>
              <a:t>kiến</a:t>
            </a:r>
            <a:r>
              <a:rPr lang="en-US" sz="2800" b="1" dirty="0" smtClean="0">
                <a:solidFill>
                  <a:srgbClr val="FF0000"/>
                </a:solidFill>
              </a:rPr>
              <a:t>, </a:t>
            </a:r>
            <a:r>
              <a:rPr lang="en-US" sz="2800" b="1" dirty="0" err="1" smtClean="0">
                <a:solidFill>
                  <a:srgbClr val="FF0000"/>
                </a:solidFill>
              </a:rPr>
              <a:t>Hội</a:t>
            </a:r>
            <a:r>
              <a:rPr lang="en-US" sz="2800" b="1" dirty="0" smtClean="0">
                <a:solidFill>
                  <a:srgbClr val="FF0000"/>
                </a:solidFill>
              </a:rPr>
              <a:t> </a:t>
            </a:r>
            <a:r>
              <a:rPr lang="en-US" sz="2800" b="1" dirty="0" err="1" smtClean="0">
                <a:solidFill>
                  <a:srgbClr val="FF0000"/>
                </a:solidFill>
              </a:rPr>
              <a:t>đồng</a:t>
            </a:r>
            <a:r>
              <a:rPr lang="en-US" sz="2800" b="1" dirty="0" smtClean="0">
                <a:solidFill>
                  <a:srgbClr val="FF0000"/>
                </a:solidFill>
              </a:rPr>
              <a:t> </a:t>
            </a:r>
            <a:r>
              <a:rPr lang="en-US" sz="2800" b="1" dirty="0" err="1" smtClean="0">
                <a:solidFill>
                  <a:srgbClr val="FF0000"/>
                </a:solidFill>
              </a:rPr>
              <a:t>khoa</a:t>
            </a:r>
            <a:r>
              <a:rPr lang="en-US" sz="2800" b="1" dirty="0" smtClean="0">
                <a:solidFill>
                  <a:srgbClr val="FF0000"/>
                </a:solidFill>
              </a:rPr>
              <a:t> </a:t>
            </a:r>
            <a:r>
              <a:rPr lang="en-US" sz="2800" b="1" dirty="0" err="1" smtClean="0">
                <a:solidFill>
                  <a:srgbClr val="FF0000"/>
                </a:solidFill>
              </a:rPr>
              <a:t>học</a:t>
            </a:r>
            <a:endParaRPr lang="nl-NL" sz="2800" b="1" dirty="0" smtClean="0">
              <a:solidFill>
                <a:srgbClr val="FF0000"/>
              </a:solidFill>
            </a:endParaRPr>
          </a:p>
          <a:p>
            <a:pPr marL="0" indent="0">
              <a:spcBef>
                <a:spcPts val="600"/>
              </a:spcBef>
              <a:spcAft>
                <a:spcPts val="600"/>
              </a:spcAft>
              <a:buNone/>
              <a:defRPr/>
            </a:pPr>
            <a:r>
              <a:rPr lang="en-US" sz="2800" dirty="0" err="1" smtClean="0">
                <a:effectLst/>
              </a:rPr>
              <a:t>Hội</a:t>
            </a:r>
            <a:r>
              <a:rPr lang="en-US" sz="2800" dirty="0" smtClean="0">
                <a:effectLst/>
              </a:rPr>
              <a:t> </a:t>
            </a:r>
            <a:r>
              <a:rPr lang="en-US" sz="2800" dirty="0" err="1" smtClean="0">
                <a:effectLst/>
              </a:rPr>
              <a:t>đồng</a:t>
            </a:r>
            <a:r>
              <a:rPr lang="en-US" sz="2800" dirty="0" smtClean="0">
                <a:effectLst/>
              </a:rPr>
              <a:t> </a:t>
            </a:r>
            <a:r>
              <a:rPr lang="en-US" sz="2800" dirty="0" err="1" smtClean="0">
                <a:effectLst/>
              </a:rPr>
              <a:t>xét</a:t>
            </a:r>
            <a:r>
              <a:rPr lang="en-US" sz="2800" dirty="0" smtClean="0">
                <a:effectLst/>
              </a:rPr>
              <a:t>, </a:t>
            </a:r>
            <a:r>
              <a:rPr lang="en-US" sz="2800" dirty="0" err="1" smtClean="0">
                <a:effectLst/>
              </a:rPr>
              <a:t>công</a:t>
            </a:r>
            <a:r>
              <a:rPr lang="en-US" sz="2800" dirty="0" smtClean="0">
                <a:effectLst/>
              </a:rPr>
              <a:t> </a:t>
            </a:r>
            <a:r>
              <a:rPr lang="en-US" sz="2800" dirty="0" err="1" smtClean="0">
                <a:effectLst/>
              </a:rPr>
              <a:t>nhận</a:t>
            </a:r>
            <a:r>
              <a:rPr lang="en-US" sz="2800" dirty="0" smtClean="0">
                <a:effectLst/>
              </a:rPr>
              <a:t> </a:t>
            </a:r>
            <a:r>
              <a:rPr lang="en-US" sz="2800" dirty="0" err="1" smtClean="0">
                <a:effectLst/>
              </a:rPr>
              <a:t>sáng</a:t>
            </a:r>
            <a:r>
              <a:rPr lang="en-US" sz="2800" dirty="0" smtClean="0">
                <a:effectLst/>
              </a:rPr>
              <a:t> </a:t>
            </a:r>
            <a:r>
              <a:rPr lang="en-US" sz="2800" dirty="0" err="1" smtClean="0">
                <a:effectLst/>
              </a:rPr>
              <a:t>kiến</a:t>
            </a:r>
            <a:r>
              <a:rPr lang="en-US" sz="2800" dirty="0" smtClean="0">
                <a:effectLst/>
              </a:rPr>
              <a:t> </a:t>
            </a:r>
            <a:r>
              <a:rPr lang="en-US" sz="2800" dirty="0" err="1" smtClean="0">
                <a:solidFill>
                  <a:srgbClr val="FFFF00"/>
                </a:solidFill>
                <a:effectLst/>
              </a:rPr>
              <a:t>cấp</a:t>
            </a:r>
            <a:r>
              <a:rPr lang="en-US" sz="2800" dirty="0" smtClean="0">
                <a:solidFill>
                  <a:srgbClr val="FFFF00"/>
                </a:solidFill>
                <a:effectLst/>
              </a:rPr>
              <a:t> </a:t>
            </a:r>
            <a:r>
              <a:rPr lang="en-US" sz="2800" dirty="0" err="1" smtClean="0">
                <a:solidFill>
                  <a:srgbClr val="FFFF00"/>
                </a:solidFill>
                <a:effectLst/>
              </a:rPr>
              <a:t>quận</a:t>
            </a:r>
            <a:r>
              <a:rPr lang="en-US" sz="2800" dirty="0" smtClean="0">
                <a:solidFill>
                  <a:srgbClr val="FFFF00"/>
                </a:solidFill>
                <a:effectLst/>
              </a:rPr>
              <a:t>, </a:t>
            </a:r>
            <a:r>
              <a:rPr lang="en-US" sz="2800" dirty="0" err="1" smtClean="0">
                <a:solidFill>
                  <a:srgbClr val="FFFF00"/>
                </a:solidFill>
                <a:effectLst/>
              </a:rPr>
              <a:t>huyện</a:t>
            </a:r>
            <a:r>
              <a:rPr lang="en-US" sz="2800" dirty="0" smtClean="0">
                <a:solidFill>
                  <a:srgbClr val="FFFF00"/>
                </a:solidFill>
                <a:effectLst/>
              </a:rPr>
              <a:t>, </a:t>
            </a:r>
            <a:r>
              <a:rPr lang="en-US" sz="2800" dirty="0" err="1" smtClean="0">
                <a:solidFill>
                  <a:srgbClr val="FFFF00"/>
                </a:solidFill>
                <a:effectLst/>
              </a:rPr>
              <a:t>sở</a:t>
            </a:r>
            <a:r>
              <a:rPr lang="en-US" sz="2800" dirty="0" smtClean="0">
                <a:solidFill>
                  <a:srgbClr val="FFFF00"/>
                </a:solidFill>
                <a:effectLst/>
              </a:rPr>
              <a:t>, </a:t>
            </a:r>
            <a:r>
              <a:rPr lang="en-US" sz="2800" dirty="0" err="1" smtClean="0">
                <a:solidFill>
                  <a:srgbClr val="FFFF00"/>
                </a:solidFill>
                <a:effectLst/>
              </a:rPr>
              <a:t>ngành</a:t>
            </a:r>
            <a:r>
              <a:rPr lang="en-US" sz="2800" dirty="0" smtClean="0">
                <a:solidFill>
                  <a:srgbClr val="FFFF00"/>
                </a:solidFill>
                <a:effectLst/>
              </a:rPr>
              <a:t>, </a:t>
            </a:r>
            <a:r>
              <a:rPr lang="en-US" sz="2800" dirty="0" err="1" smtClean="0">
                <a:solidFill>
                  <a:srgbClr val="FFFF00"/>
                </a:solidFill>
                <a:effectLst/>
              </a:rPr>
              <a:t>Tổng</a:t>
            </a:r>
            <a:r>
              <a:rPr lang="en-US" sz="2800" dirty="0" smtClean="0">
                <a:solidFill>
                  <a:srgbClr val="FFFF00"/>
                </a:solidFill>
                <a:effectLst/>
              </a:rPr>
              <a:t> </a:t>
            </a:r>
            <a:r>
              <a:rPr lang="en-US" sz="2800" dirty="0" err="1" smtClean="0">
                <a:solidFill>
                  <a:srgbClr val="FFFF00"/>
                </a:solidFill>
                <a:effectLst/>
              </a:rPr>
              <a:t>Công</a:t>
            </a:r>
            <a:r>
              <a:rPr lang="en-US" sz="2800" dirty="0" smtClean="0">
                <a:solidFill>
                  <a:srgbClr val="FFFF00"/>
                </a:solidFill>
                <a:effectLst/>
              </a:rPr>
              <a:t> </a:t>
            </a:r>
            <a:r>
              <a:rPr lang="en-US" sz="2800" dirty="0" err="1" smtClean="0">
                <a:solidFill>
                  <a:srgbClr val="FFFF00"/>
                </a:solidFill>
                <a:effectLst/>
              </a:rPr>
              <a:t>ty</a:t>
            </a:r>
            <a:r>
              <a:rPr lang="en-US" sz="2800" dirty="0" smtClean="0">
                <a:solidFill>
                  <a:srgbClr val="FFFF00"/>
                </a:solidFill>
                <a:effectLst/>
              </a:rPr>
              <a:t>, </a:t>
            </a:r>
            <a:r>
              <a:rPr lang="en-US" sz="2800" dirty="0" err="1" smtClean="0">
                <a:solidFill>
                  <a:srgbClr val="FFFF00"/>
                </a:solidFill>
                <a:effectLst/>
              </a:rPr>
              <a:t>công</a:t>
            </a:r>
            <a:r>
              <a:rPr lang="en-US" sz="2800" dirty="0" smtClean="0">
                <a:solidFill>
                  <a:srgbClr val="FFFF00"/>
                </a:solidFill>
                <a:effectLst/>
              </a:rPr>
              <a:t> </a:t>
            </a:r>
            <a:r>
              <a:rPr lang="en-US" sz="2800" dirty="0" err="1" smtClean="0">
                <a:solidFill>
                  <a:srgbClr val="FFFF00"/>
                </a:solidFill>
                <a:effectLst/>
              </a:rPr>
              <a:t>ty</a:t>
            </a:r>
            <a:r>
              <a:rPr lang="en-US" sz="2800" dirty="0" smtClean="0">
                <a:solidFill>
                  <a:srgbClr val="FFFF00"/>
                </a:solidFill>
                <a:effectLst/>
              </a:rPr>
              <a:t>, … </a:t>
            </a:r>
            <a:r>
              <a:rPr lang="en-US" sz="2800" dirty="0" err="1" smtClean="0">
                <a:effectLst/>
              </a:rPr>
              <a:t>thuộc</a:t>
            </a:r>
            <a:r>
              <a:rPr lang="en-US" sz="2800" dirty="0" smtClean="0">
                <a:effectLst/>
              </a:rPr>
              <a:t> </a:t>
            </a:r>
            <a:r>
              <a:rPr lang="en-US" sz="2800" dirty="0" err="1" smtClean="0">
                <a:effectLst/>
              </a:rPr>
              <a:t>thành</a:t>
            </a:r>
            <a:r>
              <a:rPr lang="en-US" sz="2800" dirty="0" smtClean="0">
                <a:effectLst/>
              </a:rPr>
              <a:t> </a:t>
            </a:r>
            <a:r>
              <a:rPr lang="en-US" sz="2800" dirty="0" err="1" smtClean="0">
                <a:effectLst/>
              </a:rPr>
              <a:t>phố</a:t>
            </a:r>
            <a:r>
              <a:rPr lang="en-US" sz="2800" dirty="0" smtClean="0">
                <a:effectLst/>
              </a:rPr>
              <a:t> </a:t>
            </a:r>
            <a:r>
              <a:rPr lang="en-US" sz="2800" dirty="0" err="1" smtClean="0">
                <a:effectLst/>
                <a:latin typeface="+mj-lt"/>
                <a:cs typeface="Times New Roman" panose="02020603050405020304" pitchFamily="18" charset="0"/>
              </a:rPr>
              <a:t>xét</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phạm</a:t>
            </a:r>
            <a:r>
              <a:rPr lang="en-US" sz="2800" dirty="0" smtClean="0">
                <a:effectLst/>
                <a:latin typeface="+mj-lt"/>
                <a:cs typeface="Times New Roman" panose="02020603050405020304" pitchFamily="18" charset="0"/>
              </a:rPr>
              <a:t> vi </a:t>
            </a:r>
            <a:r>
              <a:rPr lang="en-US" sz="2800" dirty="0" err="1" smtClean="0">
                <a:effectLst/>
                <a:latin typeface="+mj-lt"/>
                <a:cs typeface="Times New Roman" panose="02020603050405020304" pitchFamily="18" charset="0"/>
              </a:rPr>
              <a:t>ảnh</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hưởng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cấp</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cơ</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sở</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quận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huyện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sở</a:t>
            </a:r>
            <a:r>
              <a:rPr lang="en-US" sz="2800" dirty="0" smtClean="0">
                <a:effectLst/>
                <a:latin typeface="+mj-lt"/>
                <a:cs typeface="Times New Roman" panose="02020603050405020304" pitchFamily="18" charset="0"/>
              </a:rPr>
              <a:t>, ban, </a:t>
            </a:r>
            <a:r>
              <a:rPr lang="en-US" sz="2800" dirty="0" err="1" smtClean="0">
                <a:effectLst/>
                <a:latin typeface="+mj-lt"/>
                <a:cs typeface="Times New Roman" panose="02020603050405020304" pitchFamily="18" charset="0"/>
              </a:rPr>
              <a:t>ngành</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đoàn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thể</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tổng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công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ty</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công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ty</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thuộc</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thành</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phố</a:t>
            </a:r>
            <a:r>
              <a:rPr lang="en-US" sz="2800" dirty="0" smtClean="0">
                <a:effectLst/>
                <a:latin typeface="+mj-lt"/>
                <a:cs typeface="Times New Roman" panose="02020603050405020304" pitchFamily="18" charset="0"/>
              </a:rPr>
              <a:t>)</a:t>
            </a:r>
          </a:p>
          <a:p>
            <a:pPr algn="just">
              <a:spcBef>
                <a:spcPts val="600"/>
              </a:spcBef>
              <a:spcAft>
                <a:spcPts val="600"/>
              </a:spcAft>
              <a:buNone/>
              <a:defRPr/>
            </a:pP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Tiếp</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nhận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hồ</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sơ</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đề</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nghị</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công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nhận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phạm</a:t>
            </a:r>
            <a:r>
              <a:rPr lang="en-US" sz="2800" dirty="0" smtClean="0">
                <a:effectLst/>
                <a:latin typeface="+mj-lt"/>
                <a:cs typeface="Times New Roman" panose="02020603050405020304" pitchFamily="18" charset="0"/>
              </a:rPr>
              <a:t> vi </a:t>
            </a:r>
            <a:r>
              <a:rPr lang="en-US" sz="2800" dirty="0" err="1" smtClean="0">
                <a:effectLst/>
                <a:latin typeface="+mj-lt"/>
                <a:cs typeface="Times New Roman" panose="02020603050405020304" pitchFamily="18" charset="0"/>
              </a:rPr>
              <a:t>ảnh</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hưởng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sáng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kiến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cấp</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cơ</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sở</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từ</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các</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đơn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vị</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cơ</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sở</a:t>
            </a:r>
            <a:r>
              <a:rPr lang="en-US" sz="2800" dirty="0" smtClean="0">
                <a:effectLst/>
                <a:latin typeface="+mj-lt"/>
                <a:cs typeface="Times New Roman" panose="02020603050405020304" pitchFamily="18" charset="0"/>
              </a:rPr>
              <a:t>.</a:t>
            </a:r>
          </a:p>
          <a:p>
            <a:pPr algn="just">
              <a:spcBef>
                <a:spcPts val="600"/>
              </a:spcBef>
              <a:spcAft>
                <a:spcPts val="600"/>
              </a:spcAft>
              <a:buNone/>
              <a:defRPr/>
            </a:pP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Xét</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trình</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người</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đứng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đầu</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ra</a:t>
            </a:r>
            <a:r>
              <a:rPr lang="en-US" sz="2800" dirty="0" smtClean="0">
                <a:effectLst/>
                <a:latin typeface="+mj-lt"/>
                <a:cs typeface="Times New Roman" panose="02020603050405020304" pitchFamily="18" charset="0"/>
              </a:rPr>
              <a:t> QĐ </a:t>
            </a:r>
            <a:r>
              <a:rPr lang="en-US" sz="2800" dirty="0" err="1" smtClean="0">
                <a:effectLst/>
                <a:latin typeface="+mj-lt"/>
                <a:cs typeface="Times New Roman" panose="02020603050405020304" pitchFamily="18" charset="0"/>
              </a:rPr>
              <a:t>công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nhận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phạm</a:t>
            </a:r>
            <a:r>
              <a:rPr lang="en-US" sz="2800" dirty="0" smtClean="0">
                <a:effectLst/>
                <a:latin typeface="+mj-lt"/>
                <a:cs typeface="Times New Roman" panose="02020603050405020304" pitchFamily="18" charset="0"/>
              </a:rPr>
              <a:t> vi </a:t>
            </a:r>
            <a:r>
              <a:rPr lang="en-US" sz="2800" dirty="0" err="1" smtClean="0">
                <a:effectLst/>
                <a:latin typeface="+mj-lt"/>
                <a:cs typeface="Times New Roman" panose="02020603050405020304" pitchFamily="18" charset="0"/>
              </a:rPr>
              <a:t>ảnh</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hưởng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của</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sáng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kiến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cấp</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cơ</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sở</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nhằm</a:t>
            </a:r>
            <a:r>
              <a:rPr lang="en-US" sz="2800" dirty="0" smtClean="0">
                <a:effectLst/>
                <a:latin typeface="+mj-lt"/>
                <a:cs typeface="Times New Roman" panose="02020603050405020304" pitchFamily="18" charset="0"/>
              </a:rPr>
              <a:t>:</a:t>
            </a:r>
          </a:p>
          <a:p>
            <a:pPr marL="514350" indent="-514350" algn="just">
              <a:spcBef>
                <a:spcPts val="600"/>
              </a:spcBef>
              <a:spcAft>
                <a:spcPts val="600"/>
              </a:spcAft>
              <a:buNone/>
              <a:defRPr/>
            </a:pP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Công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nhận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danh</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hiệu</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chiến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sĩ</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thi</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đua</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cấp</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cơ</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sở</a:t>
            </a:r>
            <a:r>
              <a:rPr lang="en-US" sz="2800" dirty="0" smtClean="0">
                <a:effectLst/>
                <a:latin typeface="+mj-lt"/>
                <a:cs typeface="Times New Roman" panose="02020603050405020304" pitchFamily="18" charset="0"/>
              </a:rPr>
              <a:t>;</a:t>
            </a:r>
          </a:p>
          <a:p>
            <a:pPr marL="514350" indent="-514350" algn="just">
              <a:spcBef>
                <a:spcPts val="600"/>
              </a:spcBef>
              <a:spcAft>
                <a:spcPts val="600"/>
              </a:spcAft>
              <a:buNone/>
              <a:defRPr/>
            </a:pP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Bằng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khen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của</a:t>
            </a:r>
            <a:r>
              <a:rPr lang="en-US" sz="2800" dirty="0" smtClean="0">
                <a:effectLst/>
                <a:latin typeface="+mj-lt"/>
                <a:cs typeface="Times New Roman" panose="02020603050405020304" pitchFamily="18" charset="0"/>
              </a:rPr>
              <a:t> UBND TP, </a:t>
            </a:r>
            <a:r>
              <a:rPr lang="en-US" sz="2800" dirty="0" err="1" smtClean="0">
                <a:effectLst/>
                <a:latin typeface="+mj-lt"/>
                <a:cs typeface="Times New Roman" panose="02020603050405020304" pitchFamily="18" charset="0"/>
              </a:rPr>
              <a:t>Bộ</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ngành</a:t>
            </a:r>
            <a:r>
              <a:rPr lang="en-US" sz="2800" dirty="0" smtClean="0">
                <a:effectLst/>
                <a:latin typeface="+mj-lt"/>
                <a:cs typeface="Times New Roman" panose="02020603050405020304" pitchFamily="18" charset="0"/>
              </a:rPr>
              <a:t> (02 SK);</a:t>
            </a:r>
          </a:p>
          <a:p>
            <a:pPr algn="just">
              <a:spcBef>
                <a:spcPts val="600"/>
              </a:spcBef>
              <a:spcAft>
                <a:spcPts val="600"/>
              </a:spcAft>
              <a:buNone/>
              <a:defRPr/>
            </a:pP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Bằng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khen</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của</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Thủ</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tướng</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Chính</a:t>
            </a:r>
            <a:r>
              <a:rPr lang="en-US" sz="2800" dirty="0" smtClean="0">
                <a:effectLst/>
                <a:latin typeface="+mj-lt"/>
                <a:cs typeface="Times New Roman" panose="02020603050405020304" pitchFamily="18" charset="0"/>
              </a:rPr>
              <a:t> </a:t>
            </a:r>
            <a:r>
              <a:rPr lang="en-US" sz="2800" dirty="0" err="1" smtClean="0">
                <a:effectLst/>
                <a:latin typeface="+mj-lt"/>
                <a:cs typeface="Times New Roman" panose="02020603050405020304" pitchFamily="18" charset="0"/>
              </a:rPr>
              <a:t>phủ</a:t>
            </a:r>
            <a:r>
              <a:rPr lang="en-US" sz="2800" dirty="0" smtClean="0">
                <a:effectLst/>
                <a:latin typeface="+mj-lt"/>
                <a:cs typeface="Times New Roman" panose="02020603050405020304" pitchFamily="18" charset="0"/>
              </a:rPr>
              <a:t> (05 SK).*</a:t>
            </a:r>
            <a:endParaRPr lang="en-US" sz="2800" dirty="0" smtClean="0">
              <a:effectLst/>
              <a:latin typeface="+mj-lt"/>
            </a:endParaRPr>
          </a:p>
          <a:p>
            <a:pPr marL="0" indent="0" algn="just">
              <a:buNone/>
              <a:defRPr/>
            </a:pPr>
            <a:endParaRPr lang="en-US" sz="28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228600"/>
            <a:ext cx="8686800" cy="6400800"/>
          </a:xfrm>
        </p:spPr>
        <p:txBody>
          <a:bodyPr/>
          <a:lstStyle/>
          <a:p>
            <a:pPr marL="0" indent="0" algn="just">
              <a:buNone/>
              <a:defRPr/>
            </a:pPr>
            <a:r>
              <a:rPr lang="nl-NL" sz="2600" b="1" dirty="0" smtClean="0">
                <a:solidFill>
                  <a:srgbClr val="FF0000"/>
                </a:solidFill>
                <a:latin typeface="+mj-lt"/>
              </a:rPr>
              <a:t>3. </a:t>
            </a:r>
            <a:r>
              <a:rPr lang="en-US" sz="2600" b="1" dirty="0" err="1" smtClean="0">
                <a:solidFill>
                  <a:srgbClr val="FF0000"/>
                </a:solidFill>
                <a:latin typeface="+mj-lt"/>
              </a:rPr>
              <a:t>Hội</a:t>
            </a:r>
            <a:r>
              <a:rPr lang="en-US" sz="2600" b="1" dirty="0" smtClean="0">
                <a:solidFill>
                  <a:srgbClr val="FF0000"/>
                </a:solidFill>
                <a:latin typeface="+mj-lt"/>
              </a:rPr>
              <a:t> </a:t>
            </a:r>
            <a:r>
              <a:rPr lang="en-US" sz="2600" b="1" dirty="0" err="1" smtClean="0">
                <a:solidFill>
                  <a:srgbClr val="FF0000"/>
                </a:solidFill>
                <a:latin typeface="+mj-lt"/>
              </a:rPr>
              <a:t>đồng</a:t>
            </a:r>
            <a:r>
              <a:rPr lang="en-US" sz="2600" b="1" dirty="0" smtClean="0">
                <a:solidFill>
                  <a:srgbClr val="FF0000"/>
                </a:solidFill>
                <a:latin typeface="+mj-lt"/>
              </a:rPr>
              <a:t> </a:t>
            </a:r>
            <a:r>
              <a:rPr lang="en-US" sz="2600" b="1" dirty="0" err="1" smtClean="0">
                <a:solidFill>
                  <a:srgbClr val="FF0000"/>
                </a:solidFill>
                <a:latin typeface="+mj-lt"/>
              </a:rPr>
              <a:t>sáng</a:t>
            </a:r>
            <a:r>
              <a:rPr lang="en-US" sz="2600" b="1" dirty="0" smtClean="0">
                <a:solidFill>
                  <a:srgbClr val="FF0000"/>
                </a:solidFill>
                <a:latin typeface="+mj-lt"/>
              </a:rPr>
              <a:t> </a:t>
            </a:r>
            <a:r>
              <a:rPr lang="en-US" sz="2600" b="1" dirty="0" err="1" smtClean="0">
                <a:solidFill>
                  <a:srgbClr val="FF0000"/>
                </a:solidFill>
                <a:latin typeface="+mj-lt"/>
              </a:rPr>
              <a:t>kiến</a:t>
            </a:r>
            <a:r>
              <a:rPr lang="en-US" sz="2600" b="1" dirty="0" smtClean="0">
                <a:solidFill>
                  <a:srgbClr val="FF0000"/>
                </a:solidFill>
                <a:latin typeface="+mj-lt"/>
              </a:rPr>
              <a:t>, </a:t>
            </a:r>
            <a:r>
              <a:rPr lang="en-US" sz="2600" b="1" dirty="0" err="1" smtClean="0">
                <a:solidFill>
                  <a:srgbClr val="FF0000"/>
                </a:solidFill>
                <a:latin typeface="+mj-lt"/>
              </a:rPr>
              <a:t>Hội</a:t>
            </a:r>
            <a:r>
              <a:rPr lang="en-US" sz="2600" b="1" dirty="0" smtClean="0">
                <a:solidFill>
                  <a:srgbClr val="FF0000"/>
                </a:solidFill>
                <a:latin typeface="+mj-lt"/>
              </a:rPr>
              <a:t> </a:t>
            </a:r>
            <a:r>
              <a:rPr lang="en-US" sz="2600" b="1" dirty="0" err="1" smtClean="0">
                <a:solidFill>
                  <a:srgbClr val="FF0000"/>
                </a:solidFill>
                <a:latin typeface="+mj-lt"/>
              </a:rPr>
              <a:t>đồng</a:t>
            </a:r>
            <a:r>
              <a:rPr lang="en-US" sz="2600" b="1" dirty="0" smtClean="0">
                <a:solidFill>
                  <a:srgbClr val="FF0000"/>
                </a:solidFill>
                <a:latin typeface="+mj-lt"/>
              </a:rPr>
              <a:t> </a:t>
            </a:r>
            <a:r>
              <a:rPr lang="en-US" sz="2600" b="1" dirty="0" err="1" smtClean="0">
                <a:solidFill>
                  <a:srgbClr val="FF0000"/>
                </a:solidFill>
                <a:latin typeface="+mj-lt"/>
              </a:rPr>
              <a:t>khoa</a:t>
            </a:r>
            <a:r>
              <a:rPr lang="en-US" sz="2600" b="1" dirty="0" smtClean="0">
                <a:solidFill>
                  <a:srgbClr val="FF0000"/>
                </a:solidFill>
                <a:latin typeface="+mj-lt"/>
              </a:rPr>
              <a:t> </a:t>
            </a:r>
            <a:r>
              <a:rPr lang="en-US" sz="2600" b="1" dirty="0" err="1" smtClean="0">
                <a:solidFill>
                  <a:srgbClr val="FF0000"/>
                </a:solidFill>
                <a:latin typeface="+mj-lt"/>
              </a:rPr>
              <a:t>học</a:t>
            </a:r>
            <a:endParaRPr lang="nl-NL" sz="2600" b="1" dirty="0" smtClean="0">
              <a:solidFill>
                <a:srgbClr val="FF0000"/>
              </a:solidFill>
              <a:latin typeface="+mj-lt"/>
            </a:endParaRPr>
          </a:p>
          <a:p>
            <a:pPr marL="0" indent="0" algn="just">
              <a:spcBef>
                <a:spcPts val="600"/>
              </a:spcBef>
              <a:spcAft>
                <a:spcPts val="600"/>
              </a:spcAft>
              <a:buNone/>
              <a:defRPr/>
            </a:pPr>
            <a:r>
              <a:rPr lang="en-US" sz="2600" dirty="0" err="1" smtClean="0">
                <a:effectLst/>
                <a:latin typeface="+mj-lt"/>
              </a:rPr>
              <a:t>Hội</a:t>
            </a:r>
            <a:r>
              <a:rPr lang="en-US" sz="2600" dirty="0" smtClean="0">
                <a:effectLst/>
                <a:latin typeface="+mj-lt"/>
              </a:rPr>
              <a:t> </a:t>
            </a:r>
            <a:r>
              <a:rPr lang="en-US" sz="2600" dirty="0" err="1" smtClean="0">
                <a:effectLst/>
                <a:latin typeface="+mj-lt"/>
              </a:rPr>
              <a:t>đồng</a:t>
            </a:r>
            <a:r>
              <a:rPr lang="en-US" sz="2600" dirty="0" smtClean="0">
                <a:effectLst/>
                <a:latin typeface="+mj-lt"/>
              </a:rPr>
              <a:t> </a:t>
            </a:r>
            <a:r>
              <a:rPr lang="en-US" sz="2600" dirty="0" err="1" smtClean="0">
                <a:effectLst/>
                <a:latin typeface="+mj-lt"/>
              </a:rPr>
              <a:t>xét</a:t>
            </a:r>
            <a:r>
              <a:rPr lang="en-US" sz="2600" dirty="0" smtClean="0">
                <a:effectLst/>
                <a:latin typeface="+mj-lt"/>
              </a:rPr>
              <a:t>, </a:t>
            </a:r>
            <a:r>
              <a:rPr lang="en-US" sz="2600" dirty="0" err="1" smtClean="0">
                <a:effectLst/>
                <a:latin typeface="+mj-lt"/>
              </a:rPr>
              <a:t>công</a:t>
            </a:r>
            <a:r>
              <a:rPr lang="en-US" sz="2600" dirty="0" smtClean="0">
                <a:effectLst/>
                <a:latin typeface="+mj-lt"/>
              </a:rPr>
              <a:t> </a:t>
            </a:r>
            <a:r>
              <a:rPr lang="en-US" sz="2600" dirty="0" err="1" smtClean="0">
                <a:effectLst/>
                <a:latin typeface="+mj-lt"/>
              </a:rPr>
              <a:t>nhận</a:t>
            </a:r>
            <a:r>
              <a:rPr lang="en-US" sz="2600" dirty="0" smtClean="0">
                <a:effectLst/>
                <a:latin typeface="+mj-lt"/>
              </a:rPr>
              <a:t> </a:t>
            </a:r>
            <a:r>
              <a:rPr lang="en-US" sz="2600" dirty="0" err="1" smtClean="0">
                <a:effectLst/>
                <a:latin typeface="+mj-lt"/>
              </a:rPr>
              <a:t>sáng</a:t>
            </a:r>
            <a:r>
              <a:rPr lang="en-US" sz="2600" dirty="0" smtClean="0">
                <a:effectLst/>
                <a:latin typeface="+mj-lt"/>
              </a:rPr>
              <a:t> </a:t>
            </a:r>
            <a:r>
              <a:rPr lang="en-US" sz="2600" dirty="0" err="1" smtClean="0">
                <a:effectLst/>
                <a:latin typeface="+mj-lt"/>
              </a:rPr>
              <a:t>kiến</a:t>
            </a:r>
            <a:r>
              <a:rPr lang="en-US" sz="2600" dirty="0" smtClean="0">
                <a:effectLst/>
                <a:latin typeface="+mj-lt"/>
              </a:rPr>
              <a:t> </a:t>
            </a:r>
            <a:r>
              <a:rPr lang="en-US" sz="2600" dirty="0" err="1" smtClean="0">
                <a:solidFill>
                  <a:srgbClr val="FFFF00"/>
                </a:solidFill>
                <a:effectLst/>
                <a:latin typeface="+mj-lt"/>
              </a:rPr>
              <a:t>cấp</a:t>
            </a:r>
            <a:r>
              <a:rPr lang="en-US" sz="2600" dirty="0" smtClean="0">
                <a:solidFill>
                  <a:srgbClr val="FFFF00"/>
                </a:solidFill>
                <a:effectLst/>
                <a:latin typeface="+mj-lt"/>
              </a:rPr>
              <a:t> </a:t>
            </a:r>
            <a:r>
              <a:rPr lang="en-US" sz="2600" dirty="0" err="1" smtClean="0">
                <a:solidFill>
                  <a:srgbClr val="FFFF00"/>
                </a:solidFill>
                <a:effectLst/>
                <a:latin typeface="+mj-lt"/>
              </a:rPr>
              <a:t>thành</a:t>
            </a:r>
            <a:r>
              <a:rPr lang="en-US" sz="2600" dirty="0" smtClean="0">
                <a:solidFill>
                  <a:srgbClr val="FFFF00"/>
                </a:solidFill>
                <a:effectLst/>
                <a:latin typeface="+mj-lt"/>
              </a:rPr>
              <a:t> </a:t>
            </a:r>
            <a:r>
              <a:rPr lang="en-US" sz="2600" dirty="0" err="1" smtClean="0">
                <a:solidFill>
                  <a:srgbClr val="FFFF00"/>
                </a:solidFill>
                <a:effectLst/>
                <a:latin typeface="+mj-lt"/>
              </a:rPr>
              <a:t>phố</a:t>
            </a:r>
            <a:r>
              <a:rPr lang="en-US" sz="2600" dirty="0" smtClean="0">
                <a:solidFill>
                  <a:srgbClr val="FFFF00"/>
                </a:solidFill>
                <a:effectLst/>
                <a:latin typeface="+mj-lt"/>
              </a:rPr>
              <a:t> </a:t>
            </a:r>
            <a:r>
              <a:rPr lang="en-US" sz="2600" dirty="0" err="1" smtClean="0">
                <a:effectLst/>
                <a:latin typeface="+mj-lt"/>
                <a:cs typeface="Times New Roman" panose="02020603050405020304" pitchFamily="18" charset="0"/>
              </a:rPr>
              <a:t>xét</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phạm</a:t>
            </a:r>
            <a:r>
              <a:rPr lang="en-US" sz="2600" dirty="0" smtClean="0">
                <a:effectLst/>
                <a:latin typeface="+mj-lt"/>
                <a:cs typeface="Times New Roman" panose="02020603050405020304" pitchFamily="18" charset="0"/>
              </a:rPr>
              <a:t> vi </a:t>
            </a:r>
            <a:r>
              <a:rPr lang="en-US" sz="2600" dirty="0" err="1" smtClean="0">
                <a:effectLst/>
                <a:latin typeface="+mj-lt"/>
                <a:cs typeface="Times New Roman" panose="02020603050405020304" pitchFamily="18" charset="0"/>
              </a:rPr>
              <a:t>ảnh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hưởng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cấp</a:t>
            </a:r>
            <a:r>
              <a:rPr lang="en-US" sz="2600" dirty="0" smtClean="0">
                <a:effectLst/>
                <a:latin typeface="+mj-lt"/>
                <a:cs typeface="Times New Roman" panose="02020603050405020304" pitchFamily="18" charset="0"/>
              </a:rPr>
              <a:t> TP, </a:t>
            </a:r>
            <a:r>
              <a:rPr lang="en-US" sz="2600" dirty="0" err="1" smtClean="0">
                <a:effectLst/>
                <a:latin typeface="+mj-lt"/>
                <a:cs typeface="Times New Roman" panose="02020603050405020304" pitchFamily="18" charset="0"/>
              </a:rPr>
              <a:t>cấp</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toàn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quốc</a:t>
            </a:r>
            <a:r>
              <a:rPr lang="en-US" sz="2600" dirty="0" smtClean="0">
                <a:effectLst/>
                <a:latin typeface="+mj-lt"/>
                <a:cs typeface="Times New Roman" panose="02020603050405020304" pitchFamily="18" charset="0"/>
              </a:rPr>
              <a:t>.</a:t>
            </a:r>
          </a:p>
          <a:p>
            <a:pPr marL="0" indent="0" algn="just">
              <a:spcBef>
                <a:spcPts val="600"/>
              </a:spcBef>
              <a:spcAft>
                <a:spcPts val="600"/>
              </a:spcAft>
              <a:buNone/>
              <a:defRPr/>
            </a:pP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Các</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đơn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vị</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thuộc</a:t>
            </a:r>
            <a:r>
              <a:rPr lang="en-US" sz="2600" dirty="0" smtClean="0">
                <a:effectLst/>
                <a:latin typeface="+mj-lt"/>
                <a:cs typeface="Times New Roman" panose="02020603050405020304" pitchFamily="18" charset="0"/>
              </a:rPr>
              <a:t> TP </a:t>
            </a:r>
            <a:r>
              <a:rPr lang="en-US" sz="2600" dirty="0" err="1" smtClean="0">
                <a:effectLst/>
                <a:latin typeface="+mj-lt"/>
                <a:cs typeface="Times New Roman" panose="02020603050405020304" pitchFamily="18" charset="0"/>
              </a:rPr>
              <a:t>chọn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những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sáng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kiến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có</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phạm</a:t>
            </a:r>
            <a:r>
              <a:rPr lang="en-US" sz="2600" dirty="0" smtClean="0">
                <a:effectLst/>
                <a:latin typeface="+mj-lt"/>
                <a:cs typeface="Times New Roman" panose="02020603050405020304" pitchFamily="18" charset="0"/>
              </a:rPr>
              <a:t> vi </a:t>
            </a:r>
            <a:r>
              <a:rPr lang="en-US" sz="2600" dirty="0" err="1" smtClean="0">
                <a:effectLst/>
                <a:latin typeface="+mj-lt"/>
                <a:cs typeface="Times New Roman" panose="02020603050405020304" pitchFamily="18" charset="0"/>
              </a:rPr>
              <a:t>ảnh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hưởng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ra</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ngoài</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đơn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vị</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gửi</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hồ</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sơ</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về</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Sở</a:t>
            </a:r>
            <a:r>
              <a:rPr lang="en-US" sz="2600" dirty="0" smtClean="0">
                <a:effectLst/>
                <a:latin typeface="+mj-lt"/>
                <a:cs typeface="Times New Roman" panose="02020603050405020304" pitchFamily="18" charset="0"/>
              </a:rPr>
              <a:t> KHCN </a:t>
            </a:r>
            <a:r>
              <a:rPr lang="en-US" sz="2600" dirty="0" err="1" smtClean="0">
                <a:effectLst/>
                <a:latin typeface="+mj-lt"/>
                <a:cs typeface="Times New Roman" panose="02020603050405020304" pitchFamily="18" charset="0"/>
              </a:rPr>
              <a:t>để</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xét</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phạm</a:t>
            </a:r>
            <a:r>
              <a:rPr lang="en-US" sz="2600" dirty="0" smtClean="0">
                <a:effectLst/>
                <a:latin typeface="+mj-lt"/>
                <a:cs typeface="Times New Roman" panose="02020603050405020304" pitchFamily="18" charset="0"/>
              </a:rPr>
              <a:t> vi </a:t>
            </a:r>
            <a:r>
              <a:rPr lang="en-US" sz="2600" dirty="0" err="1" smtClean="0">
                <a:effectLst/>
                <a:latin typeface="+mj-lt"/>
                <a:cs typeface="Times New Roman" panose="02020603050405020304" pitchFamily="18" charset="0"/>
              </a:rPr>
              <a:t>ảnh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hưởng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cấp</a:t>
            </a:r>
            <a:r>
              <a:rPr lang="en-US" sz="2600" dirty="0" smtClean="0">
                <a:effectLst/>
                <a:latin typeface="+mj-lt"/>
                <a:cs typeface="Times New Roman" panose="02020603050405020304" pitchFamily="18" charset="0"/>
              </a:rPr>
              <a:t> TP, </a:t>
            </a:r>
            <a:r>
              <a:rPr lang="en-US" sz="2600" dirty="0" err="1" smtClean="0">
                <a:effectLst/>
                <a:latin typeface="+mj-lt"/>
                <a:cs typeface="Times New Roman" panose="02020603050405020304" pitchFamily="18" charset="0"/>
              </a:rPr>
              <a:t>trình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Chủ</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tịch</a:t>
            </a:r>
            <a:r>
              <a:rPr lang="en-US" sz="2600" dirty="0" smtClean="0">
                <a:effectLst/>
                <a:latin typeface="+mj-lt"/>
                <a:cs typeface="Times New Roman" panose="02020603050405020304" pitchFamily="18" charset="0"/>
              </a:rPr>
              <a:t> UBNDTP </a:t>
            </a:r>
            <a:r>
              <a:rPr lang="en-US" sz="2600" dirty="0" err="1" smtClean="0">
                <a:effectLst/>
                <a:latin typeface="+mj-lt"/>
                <a:cs typeface="Times New Roman" panose="02020603050405020304" pitchFamily="18" charset="0"/>
              </a:rPr>
              <a:t>quyết</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định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công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nhận</a:t>
            </a:r>
            <a:r>
              <a:rPr lang="en-US" sz="2600" dirty="0" smtClean="0">
                <a:effectLst/>
                <a:latin typeface="+mj-lt"/>
                <a:cs typeface="Times New Roman" panose="02020603050405020304" pitchFamily="18" charset="0"/>
              </a:rPr>
              <a:t>.</a:t>
            </a:r>
          </a:p>
          <a:p>
            <a:pPr algn="just">
              <a:spcBef>
                <a:spcPts val="600"/>
              </a:spcBef>
              <a:spcAft>
                <a:spcPts val="600"/>
              </a:spcAft>
              <a:buNone/>
              <a:defRPr/>
            </a:pPr>
            <a:r>
              <a:rPr lang="en-US" sz="2600" dirty="0" smtClean="0">
                <a:effectLst/>
                <a:latin typeface="+mj-lt"/>
                <a:cs typeface="Times New Roman" panose="02020603050405020304" pitchFamily="18" charset="0"/>
              </a:rPr>
              <a:t>- SK </a:t>
            </a:r>
            <a:r>
              <a:rPr lang="en-US" sz="2600" dirty="0" err="1" smtClean="0">
                <a:effectLst/>
                <a:latin typeface="+mj-lt"/>
                <a:cs typeface="Times New Roman" panose="02020603050405020304" pitchFamily="18" charset="0"/>
              </a:rPr>
              <a:t>được</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công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nhận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phạm</a:t>
            </a:r>
            <a:r>
              <a:rPr lang="en-US" sz="2600" dirty="0" smtClean="0">
                <a:effectLst/>
                <a:latin typeface="+mj-lt"/>
                <a:cs typeface="Times New Roman" panose="02020603050405020304" pitchFamily="18" charset="0"/>
              </a:rPr>
              <a:t> vi </a:t>
            </a:r>
            <a:r>
              <a:rPr lang="en-US" sz="2600" dirty="0" err="1" smtClean="0">
                <a:effectLst/>
                <a:latin typeface="+mj-lt"/>
                <a:cs typeface="Times New Roman" panose="02020603050405020304" pitchFamily="18" charset="0"/>
              </a:rPr>
              <a:t>ảnh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hưởng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cấp</a:t>
            </a:r>
            <a:r>
              <a:rPr lang="en-US" sz="2600" dirty="0" smtClean="0">
                <a:effectLst/>
                <a:latin typeface="+mj-lt"/>
                <a:cs typeface="Times New Roman" panose="02020603050405020304" pitchFamily="18" charset="0"/>
              </a:rPr>
              <a:t> TP </a:t>
            </a:r>
            <a:r>
              <a:rPr lang="en-US" sz="2600" dirty="0" err="1" smtClean="0">
                <a:effectLst/>
                <a:latin typeface="+mj-lt"/>
                <a:cs typeface="Times New Roman" panose="02020603050405020304" pitchFamily="18" charset="0"/>
              </a:rPr>
              <a:t>nhằm</a:t>
            </a:r>
            <a:r>
              <a:rPr lang="en-US" sz="2600" dirty="0" smtClean="0">
                <a:effectLst/>
                <a:latin typeface="+mj-lt"/>
                <a:cs typeface="Times New Roman" panose="02020603050405020304" pitchFamily="18" charset="0"/>
              </a:rPr>
              <a:t>:</a:t>
            </a:r>
          </a:p>
          <a:p>
            <a:pPr algn="just">
              <a:spcBef>
                <a:spcPts val="600"/>
              </a:spcBef>
              <a:spcAft>
                <a:spcPts val="600"/>
              </a:spcAft>
              <a:buNone/>
              <a:defRPr/>
            </a:pPr>
            <a:r>
              <a:rPr lang="en-US" sz="2600" dirty="0" smtClean="0">
                <a:effectLst/>
                <a:latin typeface="+mj-lt"/>
                <a:cs typeface="Times New Roman" panose="02020603050405020304" pitchFamily="18" charset="0"/>
              </a:rPr>
              <a:t>1) </a:t>
            </a:r>
            <a:r>
              <a:rPr lang="en-US" sz="2600" dirty="0" err="1" smtClean="0">
                <a:effectLst/>
                <a:latin typeface="+mj-lt"/>
                <a:cs typeface="Times New Roman" panose="02020603050405020304" pitchFamily="18" charset="0"/>
              </a:rPr>
              <a:t>Công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nhận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danh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hiệu</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chiến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sĩ</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thi</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đua</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cấp</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thành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phố</a:t>
            </a:r>
            <a:r>
              <a:rPr lang="en-US" sz="2600" dirty="0" smtClean="0">
                <a:effectLst/>
                <a:latin typeface="+mj-lt"/>
                <a:cs typeface="Times New Roman" panose="02020603050405020304" pitchFamily="18" charset="0"/>
              </a:rPr>
              <a:t>; </a:t>
            </a:r>
          </a:p>
          <a:p>
            <a:pPr algn="just">
              <a:spcBef>
                <a:spcPts val="600"/>
              </a:spcBef>
              <a:spcAft>
                <a:spcPts val="600"/>
              </a:spcAft>
              <a:buNone/>
              <a:defRPr/>
            </a:pPr>
            <a:r>
              <a:rPr lang="en-US" sz="2600" dirty="0" smtClean="0">
                <a:effectLst/>
                <a:latin typeface="+mj-lt"/>
                <a:cs typeface="Times New Roman" panose="02020603050405020304" pitchFamily="18" charset="0"/>
              </a:rPr>
              <a:t>2) </a:t>
            </a:r>
            <a:r>
              <a:rPr lang="en-US" sz="2600" dirty="0" err="1" smtClean="0">
                <a:effectLst/>
                <a:latin typeface="+mj-lt"/>
                <a:cs typeface="Times New Roman" panose="02020603050405020304" pitchFamily="18" charset="0"/>
              </a:rPr>
              <a:t>Huân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chương</a:t>
            </a:r>
            <a:r>
              <a:rPr lang="en-US" sz="2600" dirty="0" smtClean="0">
                <a:effectLst/>
                <a:latin typeface="+mj-lt"/>
                <a:cs typeface="Times New Roman" panose="02020603050405020304" pitchFamily="18" charset="0"/>
              </a:rPr>
              <a:t> Lao </a:t>
            </a:r>
            <a:r>
              <a:rPr lang="en-US" sz="2600" dirty="0" err="1" smtClean="0">
                <a:effectLst/>
                <a:latin typeface="+mj-lt"/>
                <a:cs typeface="Times New Roman" panose="02020603050405020304" pitchFamily="18" charset="0"/>
              </a:rPr>
              <a:t>động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hạng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Ba</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hạng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Nhì</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hạng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Nhất</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cho</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cá</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nhân</a:t>
            </a:r>
            <a:r>
              <a:rPr lang="en-US" sz="2600" dirty="0" smtClean="0">
                <a:effectLst/>
                <a:latin typeface="+mj-lt"/>
                <a:cs typeface="Times New Roman" panose="02020603050405020304" pitchFamily="18" charset="0"/>
              </a:rPr>
              <a:t>);</a:t>
            </a:r>
          </a:p>
          <a:p>
            <a:pPr algn="just">
              <a:spcBef>
                <a:spcPts val="600"/>
              </a:spcBef>
              <a:spcAft>
                <a:spcPts val="600"/>
              </a:spcAft>
              <a:buNone/>
              <a:defRPr/>
            </a:pPr>
            <a:r>
              <a:rPr lang="en-US" sz="2600" dirty="0" smtClean="0">
                <a:effectLst/>
                <a:latin typeface="+mj-lt"/>
                <a:cs typeface="Times New Roman" panose="02020603050405020304" pitchFamily="18" charset="0"/>
              </a:rPr>
              <a:t>3) </a:t>
            </a:r>
            <a:r>
              <a:rPr lang="en-US" sz="2600" dirty="0" err="1" smtClean="0">
                <a:effectLst/>
                <a:latin typeface="+mj-lt"/>
                <a:cs typeface="Times New Roman" panose="02020603050405020304" pitchFamily="18" charset="0"/>
              </a:rPr>
              <a:t>Trường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hợp</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sáng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kiến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được</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công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nhận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có</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phạm</a:t>
            </a:r>
            <a:r>
              <a:rPr lang="en-US" sz="2600" dirty="0" smtClean="0">
                <a:effectLst/>
                <a:latin typeface="+mj-lt"/>
                <a:cs typeface="Times New Roman" panose="02020603050405020304" pitchFamily="18" charset="0"/>
              </a:rPr>
              <a:t> vi </a:t>
            </a:r>
            <a:r>
              <a:rPr lang="en-US" sz="2600" dirty="0" err="1" smtClean="0">
                <a:effectLst/>
                <a:latin typeface="+mj-lt"/>
                <a:cs typeface="Times New Roman" panose="02020603050405020304" pitchFamily="18" charset="0"/>
              </a:rPr>
              <a:t>ảnh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hưởng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cấp</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toàn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quốc</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sẽ</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làm</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căn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cứ</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xét</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công</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nhận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danh</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hiệu</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chiến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sĩ</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thi</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đua</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cấp</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toàn</a:t>
            </a:r>
            <a:r>
              <a:rPr lang="en-US" sz="2600" dirty="0" smtClean="0">
                <a:effectLst/>
                <a:latin typeface="+mj-lt"/>
                <a:cs typeface="Times New Roman" panose="02020603050405020304" pitchFamily="18" charset="0"/>
              </a:rPr>
              <a:t> </a:t>
            </a:r>
            <a:r>
              <a:rPr lang="en-US" sz="2600" dirty="0" err="1" smtClean="0">
                <a:effectLst/>
                <a:latin typeface="+mj-lt"/>
                <a:cs typeface="Times New Roman" panose="02020603050405020304" pitchFamily="18" charset="0"/>
              </a:rPr>
              <a:t>quốc</a:t>
            </a:r>
            <a:endParaRPr lang="en-US" sz="2600" dirty="0" smtClean="0">
              <a:solidFill>
                <a:srgbClr val="FFFF00"/>
              </a:solidFill>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37793"/>
            <a:ext cx="8839200" cy="6467807"/>
          </a:xfrm>
        </p:spPr>
        <p:txBody>
          <a:bodyPr/>
          <a:lstStyle/>
          <a:p>
            <a:pPr algn="just">
              <a:lnSpc>
                <a:spcPct val="120000"/>
              </a:lnSpc>
              <a:spcBef>
                <a:spcPts val="600"/>
              </a:spcBef>
              <a:buNone/>
              <a:defRPr/>
            </a:pPr>
            <a:r>
              <a:rPr lang="en-US" sz="2500" b="1" dirty="0" err="1" smtClean="0">
                <a:solidFill>
                  <a:srgbClr val="FFFF00"/>
                </a:solidFill>
                <a:latin typeface="+mj-lt"/>
                <a:cs typeface="Times New Roman" pitchFamily="18" charset="0"/>
              </a:rPr>
              <a:t>Thẩm</a:t>
            </a:r>
            <a:r>
              <a:rPr lang="en-US" sz="2500" b="1" dirty="0" smtClean="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quyền</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đánh</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giá</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công</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nhận</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mức</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độ</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hoàn</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thành</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xuất</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sắc</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nhiệm</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vụ</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phạm</a:t>
            </a:r>
            <a:r>
              <a:rPr lang="en-US" sz="2500" b="1" dirty="0">
                <a:solidFill>
                  <a:srgbClr val="FFFF00"/>
                </a:solidFill>
                <a:latin typeface="+mj-lt"/>
                <a:cs typeface="Times New Roman" pitchFamily="18" charset="0"/>
              </a:rPr>
              <a:t> vi </a:t>
            </a:r>
            <a:r>
              <a:rPr lang="en-US" sz="2500" b="1" dirty="0" err="1">
                <a:solidFill>
                  <a:srgbClr val="FFFF00"/>
                </a:solidFill>
                <a:latin typeface="+mj-lt"/>
                <a:cs typeface="Times New Roman" pitchFamily="18" charset="0"/>
              </a:rPr>
              <a:t>ảnh</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hưởng</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của</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thành</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tích</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khi</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đề</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nghị</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khen</a:t>
            </a:r>
            <a:r>
              <a:rPr lang="en-US" sz="2500" b="1" dirty="0">
                <a:solidFill>
                  <a:srgbClr val="FFFF00"/>
                </a:solidFill>
                <a:latin typeface="+mj-lt"/>
                <a:cs typeface="Times New Roman" pitchFamily="18" charset="0"/>
              </a:rPr>
              <a:t> </a:t>
            </a:r>
            <a:r>
              <a:rPr lang="en-US" sz="2500" b="1" dirty="0" err="1">
                <a:solidFill>
                  <a:srgbClr val="FFFF00"/>
                </a:solidFill>
                <a:latin typeface="+mj-lt"/>
                <a:cs typeface="Times New Roman" pitchFamily="18" charset="0"/>
              </a:rPr>
              <a:t>thưởng</a:t>
            </a:r>
            <a:r>
              <a:rPr lang="en-US" sz="2500" b="1" dirty="0">
                <a:solidFill>
                  <a:srgbClr val="FFFF00"/>
                </a:solidFill>
                <a:latin typeface="+mj-lt"/>
                <a:cs typeface="Times New Roman" pitchFamily="18" charset="0"/>
              </a:rPr>
              <a:t> </a:t>
            </a:r>
            <a:r>
              <a:rPr lang="en-US" sz="2500" b="1" dirty="0">
                <a:solidFill>
                  <a:srgbClr val="FF0000"/>
                </a:solidFill>
                <a:latin typeface="+mj-lt"/>
                <a:cs typeface="Times New Roman" pitchFamily="18" charset="0"/>
              </a:rPr>
              <a:t>(K1, </a:t>
            </a:r>
            <a:r>
              <a:rPr lang="en-US" sz="2500" b="1" dirty="0" smtClean="0">
                <a:solidFill>
                  <a:srgbClr val="FF0000"/>
                </a:solidFill>
                <a:latin typeface="+mj-lt"/>
                <a:cs typeface="Times New Roman" pitchFamily="18" charset="0"/>
              </a:rPr>
              <a:t>Đ2 </a:t>
            </a:r>
            <a:r>
              <a:rPr lang="en-US" sz="2500" b="1" dirty="0" err="1">
                <a:solidFill>
                  <a:srgbClr val="FF0000"/>
                </a:solidFill>
                <a:latin typeface="+mj-lt"/>
                <a:cs typeface="Times New Roman" pitchFamily="18" charset="0"/>
              </a:rPr>
              <a:t>Thông</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tư</a:t>
            </a:r>
            <a:r>
              <a:rPr lang="en-US" sz="2500" b="1" dirty="0">
                <a:solidFill>
                  <a:srgbClr val="FF0000"/>
                </a:solidFill>
                <a:latin typeface="+mj-lt"/>
                <a:cs typeface="Times New Roman" pitchFamily="18" charset="0"/>
              </a:rPr>
              <a:t> </a:t>
            </a:r>
            <a:r>
              <a:rPr lang="en-US" sz="2500" b="1" dirty="0" smtClean="0">
                <a:solidFill>
                  <a:srgbClr val="FF0000"/>
                </a:solidFill>
                <a:latin typeface="+mj-lt"/>
                <a:cs typeface="Times New Roman" pitchFamily="18" charset="0"/>
              </a:rPr>
              <a:t>12</a:t>
            </a:r>
            <a:r>
              <a:rPr lang="en-US" sz="2500" b="1" dirty="0">
                <a:solidFill>
                  <a:srgbClr val="FF0000"/>
                </a:solidFill>
                <a:latin typeface="+mj-lt"/>
                <a:cs typeface="Times New Roman" pitchFamily="18" charset="0"/>
              </a:rPr>
              <a:t>)</a:t>
            </a:r>
          </a:p>
          <a:p>
            <a:pPr algn="just">
              <a:lnSpc>
                <a:spcPct val="120000"/>
              </a:lnSpc>
              <a:spcBef>
                <a:spcPts val="600"/>
              </a:spcBef>
              <a:buNone/>
              <a:defRPr/>
            </a:pPr>
            <a:r>
              <a:rPr lang="en-US" sz="2500" b="1" dirty="0">
                <a:solidFill>
                  <a:srgbClr val="FF0000"/>
                </a:solidFill>
                <a:latin typeface="+mj-lt"/>
                <a:cs typeface="Times New Roman" pitchFamily="18" charset="0"/>
              </a:rPr>
              <a:t>- </a:t>
            </a:r>
            <a:r>
              <a:rPr lang="en-US" sz="2500" b="1" dirty="0" smtClean="0">
                <a:solidFill>
                  <a:srgbClr val="FF0000"/>
                </a:solidFill>
                <a:latin typeface="+mj-lt"/>
                <a:cs typeface="Times New Roman" pitchFamily="18" charset="0"/>
              </a:rPr>
              <a:t> </a:t>
            </a:r>
            <a:r>
              <a:rPr lang="en-US" sz="2500" b="1" dirty="0" err="1" smtClean="0">
                <a:solidFill>
                  <a:srgbClr val="FF0000"/>
                </a:solidFill>
                <a:latin typeface="+mj-lt"/>
                <a:cs typeface="Times New Roman" pitchFamily="18" charset="0"/>
              </a:rPr>
              <a:t>Đối</a:t>
            </a:r>
            <a:r>
              <a:rPr lang="en-US" sz="2500" b="1" dirty="0" smtClean="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với</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các</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hình</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thức</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khen</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thưởng</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cấp</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Nhà</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nước</a:t>
            </a:r>
            <a:r>
              <a:rPr lang="en-US" sz="2500" b="1" dirty="0">
                <a:solidFill>
                  <a:srgbClr val="FF0000"/>
                </a:solidFill>
                <a:latin typeface="+mj-lt"/>
                <a:cs typeface="Times New Roman" pitchFamily="18" charset="0"/>
              </a:rPr>
              <a:t>:</a:t>
            </a:r>
            <a:r>
              <a:rPr lang="en-US" sz="2500" dirty="0">
                <a:solidFill>
                  <a:srgbClr val="FF0000"/>
                </a:solidFill>
                <a:latin typeface="+mj-lt"/>
                <a:cs typeface="Times New Roman" pitchFamily="18" charset="0"/>
              </a:rPr>
              <a:t> </a:t>
            </a:r>
            <a:r>
              <a:rPr lang="en-US" sz="2500" dirty="0" err="1">
                <a:latin typeface="+mj-lt"/>
                <a:cs typeface="Times New Roman" pitchFamily="18" charset="0"/>
              </a:rPr>
              <a:t>việc</a:t>
            </a:r>
            <a:r>
              <a:rPr lang="en-US" sz="2500" dirty="0">
                <a:latin typeface="+mj-lt"/>
                <a:cs typeface="Times New Roman" pitchFamily="18" charset="0"/>
              </a:rPr>
              <a:t> </a:t>
            </a:r>
            <a:r>
              <a:rPr lang="en-US" sz="2500" dirty="0" err="1">
                <a:latin typeface="+mj-lt"/>
                <a:cs typeface="Times New Roman" pitchFamily="18" charset="0"/>
              </a:rPr>
              <a:t>đánh</a:t>
            </a:r>
            <a:r>
              <a:rPr lang="en-US" sz="2500" dirty="0">
                <a:latin typeface="+mj-lt"/>
                <a:cs typeface="Times New Roman" pitchFamily="18" charset="0"/>
              </a:rPr>
              <a:t> </a:t>
            </a:r>
            <a:r>
              <a:rPr lang="en-US" sz="2500" dirty="0" err="1">
                <a:latin typeface="+mj-lt"/>
                <a:cs typeface="Times New Roman" pitchFamily="18" charset="0"/>
              </a:rPr>
              <a:t>giá</a:t>
            </a:r>
            <a:r>
              <a:rPr lang="en-US" sz="2500" dirty="0">
                <a:latin typeface="+mj-lt"/>
                <a:cs typeface="Times New Roman" pitchFamily="18" charset="0"/>
              </a:rPr>
              <a:t>, </a:t>
            </a:r>
            <a:r>
              <a:rPr lang="en-US" sz="2500" dirty="0" err="1">
                <a:latin typeface="+mj-lt"/>
                <a:cs typeface="Times New Roman" pitchFamily="18" charset="0"/>
              </a:rPr>
              <a:t>công</a:t>
            </a:r>
            <a:r>
              <a:rPr lang="en-US" sz="2500" dirty="0">
                <a:latin typeface="+mj-lt"/>
                <a:cs typeface="Times New Roman" pitchFamily="18" charset="0"/>
              </a:rPr>
              <a:t> </a:t>
            </a:r>
            <a:r>
              <a:rPr lang="en-US" sz="2500" dirty="0" err="1">
                <a:latin typeface="+mj-lt"/>
                <a:cs typeface="Times New Roman" pitchFamily="18" charset="0"/>
              </a:rPr>
              <a:t>nhận</a:t>
            </a:r>
            <a:r>
              <a:rPr lang="en-US" sz="2500" dirty="0">
                <a:latin typeface="+mj-lt"/>
                <a:cs typeface="Times New Roman" pitchFamily="18" charset="0"/>
              </a:rPr>
              <a:t> </a:t>
            </a:r>
            <a:r>
              <a:rPr lang="en-US" sz="2500" dirty="0" err="1">
                <a:latin typeface="+mj-lt"/>
                <a:cs typeface="Times New Roman" pitchFamily="18" charset="0"/>
              </a:rPr>
              <a:t>thành</a:t>
            </a:r>
            <a:r>
              <a:rPr lang="en-US" sz="2500" dirty="0">
                <a:latin typeface="+mj-lt"/>
                <a:cs typeface="Times New Roman" pitchFamily="18" charset="0"/>
              </a:rPr>
              <a:t> </a:t>
            </a:r>
            <a:r>
              <a:rPr lang="en-US" sz="2500" dirty="0" err="1">
                <a:latin typeface="+mj-lt"/>
                <a:cs typeface="Times New Roman" pitchFamily="18" charset="0"/>
              </a:rPr>
              <a:t>tích</a:t>
            </a:r>
            <a:r>
              <a:rPr lang="en-US" sz="2500" dirty="0">
                <a:latin typeface="+mj-lt"/>
                <a:cs typeface="Times New Roman" pitchFamily="18" charset="0"/>
              </a:rPr>
              <a:t> </a:t>
            </a:r>
            <a:r>
              <a:rPr lang="en-US" sz="2500" dirty="0" err="1">
                <a:latin typeface="+mj-lt"/>
                <a:cs typeface="Times New Roman" pitchFamily="18" charset="0"/>
              </a:rPr>
              <a:t>và</a:t>
            </a:r>
            <a:r>
              <a:rPr lang="en-US" sz="2500" dirty="0">
                <a:latin typeface="+mj-lt"/>
                <a:cs typeface="Times New Roman" pitchFamily="18" charset="0"/>
              </a:rPr>
              <a:t> </a:t>
            </a:r>
            <a:r>
              <a:rPr lang="en-US" sz="2500" dirty="0" err="1">
                <a:latin typeface="+mj-lt"/>
                <a:cs typeface="Times New Roman" pitchFamily="18" charset="0"/>
              </a:rPr>
              <a:t>đề</a:t>
            </a:r>
            <a:r>
              <a:rPr lang="en-US" sz="2500" dirty="0">
                <a:latin typeface="+mj-lt"/>
                <a:cs typeface="Times New Roman" pitchFamily="18" charset="0"/>
              </a:rPr>
              <a:t> </a:t>
            </a:r>
            <a:r>
              <a:rPr lang="en-US" sz="2500" dirty="0" err="1">
                <a:latin typeface="+mj-lt"/>
                <a:cs typeface="Times New Roman" pitchFamily="18" charset="0"/>
              </a:rPr>
              <a:t>nghị</a:t>
            </a:r>
            <a:r>
              <a:rPr lang="en-US" sz="2500" dirty="0">
                <a:latin typeface="+mj-lt"/>
                <a:cs typeface="Times New Roman" pitchFamily="18" charset="0"/>
              </a:rPr>
              <a:t> </a:t>
            </a:r>
            <a:r>
              <a:rPr lang="en-US" sz="2500" dirty="0" err="1">
                <a:latin typeface="+mj-lt"/>
                <a:cs typeface="Times New Roman" pitchFamily="18" charset="0"/>
              </a:rPr>
              <a:t>cấp</a:t>
            </a:r>
            <a:r>
              <a:rPr lang="en-US" sz="2500" dirty="0">
                <a:latin typeface="+mj-lt"/>
                <a:cs typeface="Times New Roman" pitchFamily="18" charset="0"/>
              </a:rPr>
              <a:t> </a:t>
            </a:r>
            <a:r>
              <a:rPr lang="en-US" sz="2500" dirty="0" err="1">
                <a:latin typeface="+mj-lt"/>
                <a:cs typeface="Times New Roman" pitchFamily="18" charset="0"/>
              </a:rPr>
              <a:t>trên</a:t>
            </a:r>
            <a:r>
              <a:rPr lang="en-US" sz="2500" dirty="0">
                <a:latin typeface="+mj-lt"/>
                <a:cs typeface="Times New Roman" pitchFamily="18" charset="0"/>
              </a:rPr>
              <a:t> </a:t>
            </a:r>
            <a:r>
              <a:rPr lang="en-US" sz="2500" dirty="0" err="1">
                <a:latin typeface="+mj-lt"/>
                <a:cs typeface="Times New Roman" pitchFamily="18" charset="0"/>
              </a:rPr>
              <a:t>khen</a:t>
            </a:r>
            <a:r>
              <a:rPr lang="en-US" sz="2500" dirty="0">
                <a:latin typeface="+mj-lt"/>
                <a:cs typeface="Times New Roman" pitchFamily="18" charset="0"/>
              </a:rPr>
              <a:t> </a:t>
            </a:r>
            <a:r>
              <a:rPr lang="en-US" sz="2500" dirty="0" err="1">
                <a:latin typeface="+mj-lt"/>
                <a:cs typeface="Times New Roman" pitchFamily="18" charset="0"/>
              </a:rPr>
              <a:t>thưởng</a:t>
            </a:r>
            <a:r>
              <a:rPr lang="en-US" sz="2500" dirty="0">
                <a:latin typeface="+mj-lt"/>
                <a:cs typeface="Times New Roman" pitchFamily="18" charset="0"/>
              </a:rPr>
              <a:t> do </a:t>
            </a:r>
            <a:r>
              <a:rPr lang="en-US" sz="2500" dirty="0" err="1">
                <a:latin typeface="+mj-lt"/>
                <a:cs typeface="Times New Roman" pitchFamily="18" charset="0"/>
              </a:rPr>
              <a:t>Người</a:t>
            </a:r>
            <a:r>
              <a:rPr lang="en-US" sz="2500" dirty="0">
                <a:latin typeface="+mj-lt"/>
                <a:cs typeface="Times New Roman" pitchFamily="18" charset="0"/>
              </a:rPr>
              <a:t> </a:t>
            </a:r>
            <a:r>
              <a:rPr lang="en-US" sz="2500" dirty="0" err="1">
                <a:latin typeface="+mj-lt"/>
                <a:cs typeface="Times New Roman" pitchFamily="18" charset="0"/>
              </a:rPr>
              <a:t>đứng</a:t>
            </a:r>
            <a:r>
              <a:rPr lang="en-US" sz="2500" dirty="0">
                <a:latin typeface="+mj-lt"/>
                <a:cs typeface="Times New Roman" pitchFamily="18" charset="0"/>
              </a:rPr>
              <a:t> </a:t>
            </a:r>
            <a:r>
              <a:rPr lang="en-US" sz="2500" dirty="0" err="1">
                <a:latin typeface="+mj-lt"/>
                <a:cs typeface="Times New Roman" pitchFamily="18" charset="0"/>
              </a:rPr>
              <a:t>đầu</a:t>
            </a:r>
            <a:r>
              <a:rPr lang="en-US" sz="2500" dirty="0">
                <a:latin typeface="+mj-lt"/>
                <a:cs typeface="Times New Roman" pitchFamily="18" charset="0"/>
              </a:rPr>
              <a:t> </a:t>
            </a:r>
            <a:r>
              <a:rPr lang="en-US" sz="2500" dirty="0" err="1">
                <a:latin typeface="+mj-lt"/>
                <a:cs typeface="Times New Roman" pitchFamily="18" charset="0"/>
              </a:rPr>
              <a:t>bộ</a:t>
            </a:r>
            <a:r>
              <a:rPr lang="en-US" sz="2500" dirty="0">
                <a:latin typeface="+mj-lt"/>
                <a:cs typeface="Times New Roman" pitchFamily="18" charset="0"/>
              </a:rPr>
              <a:t>, ban, </a:t>
            </a:r>
            <a:r>
              <a:rPr lang="en-US" sz="2500" dirty="0" err="1">
                <a:latin typeface="+mj-lt"/>
                <a:cs typeface="Times New Roman" pitchFamily="18" charset="0"/>
              </a:rPr>
              <a:t>ngành</a:t>
            </a:r>
            <a:r>
              <a:rPr lang="en-US" sz="2500" dirty="0">
                <a:latin typeface="+mj-lt"/>
                <a:cs typeface="Times New Roman" pitchFamily="18" charset="0"/>
              </a:rPr>
              <a:t>, </a:t>
            </a:r>
            <a:r>
              <a:rPr lang="en-US" sz="2500" dirty="0" err="1">
                <a:latin typeface="+mj-lt"/>
                <a:cs typeface="Times New Roman" pitchFamily="18" charset="0"/>
              </a:rPr>
              <a:t>tỉnh</a:t>
            </a:r>
            <a:r>
              <a:rPr lang="en-US" sz="2500" dirty="0">
                <a:latin typeface="+mj-lt"/>
                <a:cs typeface="Times New Roman" pitchFamily="18" charset="0"/>
              </a:rPr>
              <a:t> </a:t>
            </a:r>
            <a:r>
              <a:rPr lang="en-US" sz="2500" dirty="0" err="1">
                <a:latin typeface="+mj-lt"/>
                <a:cs typeface="Times New Roman" pitchFamily="18" charset="0"/>
              </a:rPr>
              <a:t>thực</a:t>
            </a:r>
            <a:r>
              <a:rPr lang="en-US" sz="2500" dirty="0">
                <a:latin typeface="+mj-lt"/>
                <a:cs typeface="Times New Roman" pitchFamily="18" charset="0"/>
              </a:rPr>
              <a:t> </a:t>
            </a:r>
            <a:r>
              <a:rPr lang="en-US" sz="2500" dirty="0" err="1">
                <a:latin typeface="+mj-lt"/>
                <a:cs typeface="Times New Roman" pitchFamily="18" charset="0"/>
              </a:rPr>
              <a:t>hiện</a:t>
            </a:r>
            <a:r>
              <a:rPr lang="en-US" sz="2500" dirty="0">
                <a:latin typeface="+mj-lt"/>
                <a:cs typeface="Times New Roman" pitchFamily="18" charset="0"/>
              </a:rPr>
              <a:t> </a:t>
            </a:r>
            <a:r>
              <a:rPr lang="en-US" sz="2500" dirty="0" err="1">
                <a:latin typeface="+mj-lt"/>
                <a:cs typeface="Times New Roman" pitchFamily="18" charset="0"/>
              </a:rPr>
              <a:t>và</a:t>
            </a:r>
            <a:r>
              <a:rPr lang="en-US" sz="2500" dirty="0">
                <a:latin typeface="+mj-lt"/>
                <a:cs typeface="Times New Roman" pitchFamily="18" charset="0"/>
              </a:rPr>
              <a:t> </a:t>
            </a:r>
            <a:r>
              <a:rPr lang="en-US" sz="2500" dirty="0" err="1">
                <a:latin typeface="+mj-lt"/>
                <a:cs typeface="Times New Roman" pitchFamily="18" charset="0"/>
              </a:rPr>
              <a:t>chịu</a:t>
            </a:r>
            <a:r>
              <a:rPr lang="en-US" sz="2500" dirty="0">
                <a:latin typeface="+mj-lt"/>
                <a:cs typeface="Times New Roman" pitchFamily="18" charset="0"/>
              </a:rPr>
              <a:t> </a:t>
            </a:r>
            <a:r>
              <a:rPr lang="en-US" sz="2500" dirty="0" err="1">
                <a:latin typeface="+mj-lt"/>
                <a:cs typeface="Times New Roman" pitchFamily="18" charset="0"/>
              </a:rPr>
              <a:t>trách</a:t>
            </a:r>
            <a:r>
              <a:rPr lang="en-US" sz="2500" dirty="0">
                <a:latin typeface="+mj-lt"/>
                <a:cs typeface="Times New Roman" pitchFamily="18" charset="0"/>
              </a:rPr>
              <a:t> </a:t>
            </a:r>
            <a:r>
              <a:rPr lang="en-US" sz="2500" dirty="0" err="1">
                <a:latin typeface="+mj-lt"/>
                <a:cs typeface="Times New Roman" pitchFamily="18" charset="0"/>
              </a:rPr>
              <a:t>nhiệm</a:t>
            </a:r>
            <a:r>
              <a:rPr lang="en-US" sz="2500" dirty="0">
                <a:latin typeface="+mj-lt"/>
                <a:cs typeface="Times New Roman" pitchFamily="18" charset="0"/>
              </a:rPr>
              <a:t> </a:t>
            </a:r>
            <a:r>
              <a:rPr lang="en-US" sz="2500" dirty="0" err="1">
                <a:latin typeface="+mj-lt"/>
                <a:cs typeface="Times New Roman" pitchFamily="18" charset="0"/>
              </a:rPr>
              <a:t>trước</a:t>
            </a:r>
            <a:r>
              <a:rPr lang="en-US" sz="2500" dirty="0">
                <a:latin typeface="+mj-lt"/>
                <a:cs typeface="Times New Roman" pitchFamily="18" charset="0"/>
              </a:rPr>
              <a:t> </a:t>
            </a:r>
            <a:r>
              <a:rPr lang="en-US" sz="2500" dirty="0" err="1">
                <a:latin typeface="+mj-lt"/>
                <a:cs typeface="Times New Roman" pitchFamily="18" charset="0"/>
              </a:rPr>
              <a:t>pháp</a:t>
            </a:r>
            <a:r>
              <a:rPr lang="en-US" sz="2500" dirty="0">
                <a:latin typeface="+mj-lt"/>
                <a:cs typeface="Times New Roman" pitchFamily="18" charset="0"/>
              </a:rPr>
              <a:t> </a:t>
            </a:r>
            <a:r>
              <a:rPr lang="en-US" sz="2500" dirty="0" err="1">
                <a:latin typeface="+mj-lt"/>
                <a:cs typeface="Times New Roman" pitchFamily="18" charset="0"/>
              </a:rPr>
              <a:t>luật</a:t>
            </a:r>
            <a:r>
              <a:rPr lang="en-US" sz="2500" dirty="0">
                <a:latin typeface="+mj-lt"/>
                <a:cs typeface="Times New Roman" pitchFamily="18" charset="0"/>
              </a:rPr>
              <a:t>.</a:t>
            </a:r>
          </a:p>
          <a:p>
            <a:pPr algn="just">
              <a:lnSpc>
                <a:spcPct val="120000"/>
              </a:lnSpc>
              <a:spcBef>
                <a:spcPts val="600"/>
              </a:spcBef>
              <a:buFontTx/>
              <a:buChar char="-"/>
              <a:defRPr/>
            </a:pPr>
            <a:r>
              <a:rPr lang="en-US" sz="2500" b="1" dirty="0" err="1">
                <a:solidFill>
                  <a:srgbClr val="FF0000"/>
                </a:solidFill>
                <a:latin typeface="+mj-lt"/>
                <a:cs typeface="Times New Roman" pitchFamily="18" charset="0"/>
              </a:rPr>
              <a:t>Đối</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với</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các</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hình</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thức</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khen</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thưởng</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thuộc</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thẩm</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quyền</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của</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bộ</a:t>
            </a:r>
            <a:r>
              <a:rPr lang="en-US" sz="2500" b="1" dirty="0">
                <a:solidFill>
                  <a:srgbClr val="FF0000"/>
                </a:solidFill>
                <a:latin typeface="+mj-lt"/>
                <a:cs typeface="Times New Roman" pitchFamily="18" charset="0"/>
              </a:rPr>
              <a:t>, ban, </a:t>
            </a:r>
            <a:r>
              <a:rPr lang="en-US" sz="2500" b="1" dirty="0" err="1">
                <a:solidFill>
                  <a:srgbClr val="FF0000"/>
                </a:solidFill>
                <a:latin typeface="+mj-lt"/>
                <a:cs typeface="Times New Roman" pitchFamily="18" charset="0"/>
              </a:rPr>
              <a:t>ngành</a:t>
            </a:r>
            <a:r>
              <a:rPr lang="en-US" sz="2500" b="1" dirty="0">
                <a:solidFill>
                  <a:srgbClr val="FF0000"/>
                </a:solidFill>
                <a:latin typeface="+mj-lt"/>
                <a:cs typeface="Times New Roman" pitchFamily="18" charset="0"/>
              </a:rPr>
              <a:t>, </a:t>
            </a:r>
            <a:r>
              <a:rPr lang="en-US" sz="2500" b="1" dirty="0" err="1">
                <a:solidFill>
                  <a:srgbClr val="FF0000"/>
                </a:solidFill>
                <a:latin typeface="+mj-lt"/>
                <a:cs typeface="Times New Roman" pitchFamily="18" charset="0"/>
              </a:rPr>
              <a:t>tỉnh</a:t>
            </a:r>
            <a:r>
              <a:rPr lang="en-US" sz="2500" dirty="0">
                <a:solidFill>
                  <a:srgbClr val="FF0000"/>
                </a:solidFill>
                <a:latin typeface="+mj-lt"/>
                <a:cs typeface="Times New Roman" pitchFamily="18" charset="0"/>
              </a:rPr>
              <a:t>: </a:t>
            </a:r>
            <a:r>
              <a:rPr lang="en-US" sz="2500" dirty="0" err="1">
                <a:latin typeface="+mj-lt"/>
                <a:cs typeface="Times New Roman" pitchFamily="18" charset="0"/>
              </a:rPr>
              <a:t>việc</a:t>
            </a:r>
            <a:r>
              <a:rPr lang="en-US" sz="2500" dirty="0">
                <a:latin typeface="+mj-lt"/>
                <a:cs typeface="Times New Roman" pitchFamily="18" charset="0"/>
              </a:rPr>
              <a:t> </a:t>
            </a:r>
            <a:r>
              <a:rPr lang="en-US" sz="2500" dirty="0" err="1">
                <a:latin typeface="+mj-lt"/>
                <a:cs typeface="Times New Roman" pitchFamily="18" charset="0"/>
              </a:rPr>
              <a:t>đánh</a:t>
            </a:r>
            <a:r>
              <a:rPr lang="en-US" sz="2500" dirty="0">
                <a:latin typeface="+mj-lt"/>
                <a:cs typeface="Times New Roman" pitchFamily="18" charset="0"/>
              </a:rPr>
              <a:t> </a:t>
            </a:r>
            <a:r>
              <a:rPr lang="en-US" sz="2500" dirty="0" err="1">
                <a:latin typeface="+mj-lt"/>
                <a:cs typeface="Times New Roman" pitchFamily="18" charset="0"/>
              </a:rPr>
              <a:t>giá</a:t>
            </a:r>
            <a:r>
              <a:rPr lang="en-US" sz="2500" dirty="0">
                <a:latin typeface="+mj-lt"/>
                <a:cs typeface="Times New Roman" pitchFamily="18" charset="0"/>
              </a:rPr>
              <a:t>, </a:t>
            </a:r>
            <a:r>
              <a:rPr lang="en-US" sz="2500" dirty="0" err="1">
                <a:latin typeface="+mj-lt"/>
                <a:cs typeface="Times New Roman" pitchFamily="18" charset="0"/>
              </a:rPr>
              <a:t>công</a:t>
            </a:r>
            <a:r>
              <a:rPr lang="en-US" sz="2500" dirty="0">
                <a:latin typeface="+mj-lt"/>
                <a:cs typeface="Times New Roman" pitchFamily="18" charset="0"/>
              </a:rPr>
              <a:t> </a:t>
            </a:r>
            <a:r>
              <a:rPr lang="en-US" sz="2500" dirty="0" err="1">
                <a:latin typeface="+mj-lt"/>
                <a:cs typeface="Times New Roman" pitchFamily="18" charset="0"/>
              </a:rPr>
              <a:t>nhận</a:t>
            </a:r>
            <a:r>
              <a:rPr lang="en-US" sz="2500" dirty="0">
                <a:latin typeface="+mj-lt"/>
                <a:cs typeface="Times New Roman" pitchFamily="18" charset="0"/>
              </a:rPr>
              <a:t> </a:t>
            </a:r>
            <a:r>
              <a:rPr lang="en-US" sz="2500" dirty="0" err="1">
                <a:latin typeface="+mj-lt"/>
                <a:cs typeface="Times New Roman" pitchFamily="18" charset="0"/>
              </a:rPr>
              <a:t>mức</a:t>
            </a:r>
            <a:r>
              <a:rPr lang="en-US" sz="2500" dirty="0">
                <a:latin typeface="+mj-lt"/>
                <a:cs typeface="Times New Roman" pitchFamily="18" charset="0"/>
              </a:rPr>
              <a:t> </a:t>
            </a:r>
            <a:r>
              <a:rPr lang="en-US" sz="2500" dirty="0" err="1">
                <a:latin typeface="+mj-lt"/>
                <a:cs typeface="Times New Roman" pitchFamily="18" charset="0"/>
              </a:rPr>
              <a:t>độ</a:t>
            </a:r>
            <a:r>
              <a:rPr lang="en-US" sz="2500" dirty="0">
                <a:latin typeface="+mj-lt"/>
                <a:cs typeface="Times New Roman" pitchFamily="18" charset="0"/>
              </a:rPr>
              <a:t> </a:t>
            </a:r>
            <a:r>
              <a:rPr lang="en-US" sz="2500" dirty="0" err="1">
                <a:latin typeface="+mj-lt"/>
                <a:cs typeface="Times New Roman" pitchFamily="18" charset="0"/>
              </a:rPr>
              <a:t>hoàn</a:t>
            </a:r>
            <a:r>
              <a:rPr lang="en-US" sz="2500" dirty="0">
                <a:latin typeface="+mj-lt"/>
                <a:cs typeface="Times New Roman" pitchFamily="18" charset="0"/>
              </a:rPr>
              <a:t> </a:t>
            </a:r>
            <a:r>
              <a:rPr lang="en-US" sz="2500" dirty="0" err="1">
                <a:latin typeface="+mj-lt"/>
                <a:cs typeface="Times New Roman" pitchFamily="18" charset="0"/>
              </a:rPr>
              <a:t>thành</a:t>
            </a:r>
            <a:r>
              <a:rPr lang="en-US" sz="2500" dirty="0">
                <a:latin typeface="+mj-lt"/>
                <a:cs typeface="Times New Roman" pitchFamily="18" charset="0"/>
              </a:rPr>
              <a:t> </a:t>
            </a:r>
            <a:r>
              <a:rPr lang="en-US" sz="2500" dirty="0" err="1">
                <a:latin typeface="+mj-lt"/>
                <a:cs typeface="Times New Roman" pitchFamily="18" charset="0"/>
              </a:rPr>
              <a:t>xuất</a:t>
            </a:r>
            <a:r>
              <a:rPr lang="en-US" sz="2500" dirty="0">
                <a:latin typeface="+mj-lt"/>
                <a:cs typeface="Times New Roman" pitchFamily="18" charset="0"/>
              </a:rPr>
              <a:t> </a:t>
            </a:r>
            <a:r>
              <a:rPr lang="en-US" sz="2500" dirty="0" err="1">
                <a:latin typeface="+mj-lt"/>
                <a:cs typeface="Times New Roman" pitchFamily="18" charset="0"/>
              </a:rPr>
              <a:t>sắc</a:t>
            </a:r>
            <a:r>
              <a:rPr lang="en-US" sz="2500" dirty="0">
                <a:latin typeface="+mj-lt"/>
                <a:cs typeface="Times New Roman" pitchFamily="18" charset="0"/>
              </a:rPr>
              <a:t> </a:t>
            </a:r>
            <a:r>
              <a:rPr lang="en-US" sz="2500" dirty="0" err="1">
                <a:latin typeface="+mj-lt"/>
                <a:cs typeface="Times New Roman" pitchFamily="18" charset="0"/>
              </a:rPr>
              <a:t>nhiệm</a:t>
            </a:r>
            <a:r>
              <a:rPr lang="en-US" sz="2500" dirty="0">
                <a:latin typeface="+mj-lt"/>
                <a:cs typeface="Times New Roman" pitchFamily="18" charset="0"/>
              </a:rPr>
              <a:t> </a:t>
            </a:r>
            <a:r>
              <a:rPr lang="en-US" sz="2500" dirty="0" err="1">
                <a:latin typeface="+mj-lt"/>
                <a:cs typeface="Times New Roman" pitchFamily="18" charset="0"/>
              </a:rPr>
              <a:t>vụ</a:t>
            </a:r>
            <a:r>
              <a:rPr lang="en-US" sz="2500" dirty="0">
                <a:latin typeface="+mj-lt"/>
                <a:cs typeface="Times New Roman" pitchFamily="18" charset="0"/>
              </a:rPr>
              <a:t>, </a:t>
            </a:r>
            <a:r>
              <a:rPr lang="en-US" sz="2500" dirty="0" err="1">
                <a:latin typeface="+mj-lt"/>
                <a:cs typeface="Times New Roman" pitchFamily="18" charset="0"/>
              </a:rPr>
              <a:t>phạm</a:t>
            </a:r>
            <a:r>
              <a:rPr lang="en-US" sz="2500" dirty="0">
                <a:latin typeface="+mj-lt"/>
                <a:cs typeface="Times New Roman" pitchFamily="18" charset="0"/>
              </a:rPr>
              <a:t> vi </a:t>
            </a:r>
            <a:r>
              <a:rPr lang="en-US" sz="2500" dirty="0" err="1">
                <a:latin typeface="+mj-lt"/>
                <a:cs typeface="Times New Roman" pitchFamily="18" charset="0"/>
              </a:rPr>
              <a:t>ảnh</a:t>
            </a:r>
            <a:r>
              <a:rPr lang="en-US" sz="2500" dirty="0">
                <a:latin typeface="+mj-lt"/>
                <a:cs typeface="Times New Roman" pitchFamily="18" charset="0"/>
              </a:rPr>
              <a:t> </a:t>
            </a:r>
            <a:r>
              <a:rPr lang="en-US" sz="2500" dirty="0" err="1">
                <a:latin typeface="+mj-lt"/>
                <a:cs typeface="Times New Roman" pitchFamily="18" charset="0"/>
              </a:rPr>
              <a:t>hưởng</a:t>
            </a:r>
            <a:r>
              <a:rPr lang="en-US" sz="2500" dirty="0">
                <a:latin typeface="+mj-lt"/>
                <a:cs typeface="Times New Roman" pitchFamily="18" charset="0"/>
              </a:rPr>
              <a:t> </a:t>
            </a:r>
            <a:r>
              <a:rPr lang="en-US" sz="2500" dirty="0" err="1">
                <a:latin typeface="+mj-lt"/>
                <a:cs typeface="Times New Roman" pitchFamily="18" charset="0"/>
              </a:rPr>
              <a:t>của</a:t>
            </a:r>
            <a:r>
              <a:rPr lang="en-US" sz="2500" dirty="0">
                <a:latin typeface="+mj-lt"/>
                <a:cs typeface="Times New Roman" pitchFamily="18" charset="0"/>
              </a:rPr>
              <a:t> </a:t>
            </a:r>
            <a:r>
              <a:rPr lang="en-US" sz="2500" dirty="0" err="1">
                <a:latin typeface="+mj-lt"/>
                <a:cs typeface="Times New Roman" pitchFamily="18" charset="0"/>
              </a:rPr>
              <a:t>các</a:t>
            </a:r>
            <a:r>
              <a:rPr lang="en-US" sz="2500" dirty="0">
                <a:latin typeface="+mj-lt"/>
                <a:cs typeface="Times New Roman" pitchFamily="18" charset="0"/>
              </a:rPr>
              <a:t> </a:t>
            </a:r>
            <a:r>
              <a:rPr lang="en-US" sz="2500" dirty="0" err="1">
                <a:latin typeface="+mj-lt"/>
                <a:cs typeface="Times New Roman" pitchFamily="18" charset="0"/>
              </a:rPr>
              <a:t>thành</a:t>
            </a:r>
            <a:r>
              <a:rPr lang="en-US" sz="2500" dirty="0">
                <a:latin typeface="+mj-lt"/>
                <a:cs typeface="Times New Roman" pitchFamily="18" charset="0"/>
              </a:rPr>
              <a:t> </a:t>
            </a:r>
            <a:r>
              <a:rPr lang="en-US" sz="2500" dirty="0" err="1">
                <a:latin typeface="+mj-lt"/>
                <a:cs typeface="Times New Roman" pitchFamily="18" charset="0"/>
              </a:rPr>
              <a:t>tích</a:t>
            </a:r>
            <a:r>
              <a:rPr lang="en-US" sz="2500" dirty="0">
                <a:latin typeface="+mj-lt"/>
                <a:cs typeface="Times New Roman" pitchFamily="18" charset="0"/>
              </a:rPr>
              <a:t> do </a:t>
            </a:r>
            <a:r>
              <a:rPr lang="en-US" sz="2500" dirty="0" err="1">
                <a:latin typeface="+mj-lt"/>
                <a:cs typeface="Times New Roman" pitchFamily="18" charset="0"/>
              </a:rPr>
              <a:t>bộ</a:t>
            </a:r>
            <a:r>
              <a:rPr lang="en-US" sz="2500" dirty="0">
                <a:latin typeface="+mj-lt"/>
                <a:cs typeface="Times New Roman" pitchFamily="18" charset="0"/>
              </a:rPr>
              <a:t>, ban, </a:t>
            </a:r>
            <a:r>
              <a:rPr lang="en-US" sz="2500" dirty="0" err="1">
                <a:latin typeface="+mj-lt"/>
                <a:cs typeface="Times New Roman" pitchFamily="18" charset="0"/>
              </a:rPr>
              <a:t>ngành</a:t>
            </a:r>
            <a:r>
              <a:rPr lang="en-US" sz="2500" dirty="0">
                <a:latin typeface="+mj-lt"/>
                <a:cs typeface="Times New Roman" pitchFamily="18" charset="0"/>
              </a:rPr>
              <a:t>, </a:t>
            </a:r>
            <a:r>
              <a:rPr lang="en-US" sz="2500" dirty="0" err="1">
                <a:latin typeface="+mj-lt"/>
                <a:cs typeface="Times New Roman" pitchFamily="18" charset="0"/>
              </a:rPr>
              <a:t>tỉnh</a:t>
            </a:r>
            <a:r>
              <a:rPr lang="en-US" sz="2500" dirty="0">
                <a:latin typeface="+mj-lt"/>
                <a:cs typeface="Times New Roman" pitchFamily="18" charset="0"/>
              </a:rPr>
              <a:t> </a:t>
            </a:r>
            <a:r>
              <a:rPr lang="en-US" sz="2500" dirty="0" err="1">
                <a:latin typeface="+mj-lt"/>
                <a:cs typeface="Times New Roman" pitchFamily="18" charset="0"/>
              </a:rPr>
              <a:t>quy</a:t>
            </a:r>
            <a:r>
              <a:rPr lang="en-US" sz="2500" dirty="0">
                <a:latin typeface="+mj-lt"/>
                <a:cs typeface="Times New Roman" pitchFamily="18" charset="0"/>
              </a:rPr>
              <a:t> </a:t>
            </a:r>
            <a:r>
              <a:rPr lang="en-US" sz="2500" dirty="0" err="1">
                <a:latin typeface="+mj-lt"/>
                <a:cs typeface="Times New Roman" pitchFamily="18" charset="0"/>
              </a:rPr>
              <a:t>định</a:t>
            </a:r>
            <a:r>
              <a:rPr lang="en-US" sz="2500" dirty="0" smtClean="0">
                <a:latin typeface="+mj-lt"/>
                <a:cs typeface="Times New Roman" pitchFamily="18" charset="0"/>
              </a:rPr>
              <a:t>.</a:t>
            </a:r>
          </a:p>
          <a:p>
            <a:pPr algn="just">
              <a:lnSpc>
                <a:spcPct val="120000"/>
              </a:lnSpc>
              <a:spcBef>
                <a:spcPts val="600"/>
              </a:spcBef>
              <a:buFontTx/>
              <a:buChar char="-"/>
              <a:defRPr/>
            </a:pP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Thủ tưởng các cơ quan, đơn vị thuộc thành phố chịu trách nhiệm đánh giá,</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công nhận mức độ hoàn thành xuất sắc</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của tập thể, cá nhân khi trình khen thưởng</a:t>
            </a:r>
            <a:endParaRPr lang="en-US" sz="2800" dirty="0">
              <a:latin typeface="Times New Roman" pitchFamily="18" charset="0"/>
              <a:cs typeface="Times New Roman" pitchFamily="18" charset="0"/>
            </a:endParaRPr>
          </a:p>
          <a:p>
            <a:pPr algn="just">
              <a:lnSpc>
                <a:spcPct val="120000"/>
              </a:lnSpc>
              <a:spcBef>
                <a:spcPts val="600"/>
              </a:spcBef>
              <a:buFontTx/>
              <a:buChar char="-"/>
              <a:defRPr/>
            </a:pPr>
            <a:endParaRPr lang="en-US" sz="2500" dirty="0">
              <a:latin typeface="+mj-lt"/>
              <a:cs typeface="Times New Roman" pitchFamily="18" charset="0"/>
            </a:endParaRPr>
          </a:p>
          <a:p>
            <a:pPr algn="just">
              <a:lnSpc>
                <a:spcPct val="120000"/>
              </a:lnSpc>
              <a:spcBef>
                <a:spcPts val="600"/>
              </a:spcBef>
              <a:buFontTx/>
              <a:buChar char="-"/>
              <a:defRPr/>
            </a:pPr>
            <a:endParaRPr lang="en-US" sz="2500" dirty="0">
              <a:latin typeface="+mj-lt"/>
              <a:cs typeface="Times New Roman" pitchFamily="18" charset="0"/>
            </a:endParaRPr>
          </a:p>
          <a:p>
            <a:pPr algn="just">
              <a:lnSpc>
                <a:spcPct val="120000"/>
              </a:lnSpc>
              <a:spcBef>
                <a:spcPts val="600"/>
              </a:spcBef>
              <a:buNone/>
              <a:defRPr/>
            </a:pPr>
            <a:endParaRPr lang="en-US" sz="2500" dirty="0">
              <a:solidFill>
                <a:srgbClr val="FF0000"/>
              </a:solidFill>
              <a:latin typeface="+mj-lt"/>
            </a:endParaRPr>
          </a:p>
          <a:p>
            <a:pPr algn="just">
              <a:lnSpc>
                <a:spcPct val="130000"/>
              </a:lnSpc>
              <a:spcBef>
                <a:spcPts val="600"/>
              </a:spcBef>
              <a:spcAft>
                <a:spcPts val="0"/>
              </a:spcAft>
              <a:buNone/>
              <a:defRPr/>
            </a:pPr>
            <a:endParaRPr lang="en-US" sz="2500" dirty="0" smtClean="0">
              <a:latin typeface="+mj-lt"/>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381000"/>
            <a:ext cx="8686800" cy="6248400"/>
          </a:xfrm>
        </p:spPr>
        <p:txBody>
          <a:bodyPr/>
          <a:lstStyle/>
          <a:p>
            <a:pPr>
              <a:buNone/>
            </a:pPr>
            <a:r>
              <a:rPr lang="nl-NL" sz="2800" b="1" dirty="0" smtClean="0">
                <a:solidFill>
                  <a:srgbClr val="FF0000"/>
                </a:solidFill>
              </a:rPr>
              <a:t>4. Nguyên tắc đánh giá, công nhận phạm vi ảnh hưởng của sáng kiến:</a:t>
            </a:r>
            <a:endParaRPr lang="en-US" sz="2800" dirty="0" smtClean="0">
              <a:solidFill>
                <a:srgbClr val="FF0000"/>
              </a:solidFill>
            </a:endParaRPr>
          </a:p>
          <a:p>
            <a:pPr algn="just">
              <a:buNone/>
            </a:pPr>
            <a:r>
              <a:rPr lang="nl-NL" sz="2800" dirty="0" smtClean="0"/>
              <a:t>- Việc xem xét, đánh giá và công nhận phạm vi ảnh hưởng của sáng kiến, </a:t>
            </a:r>
            <a:r>
              <a:rPr lang="nl-NL" sz="2800" dirty="0" smtClean="0">
                <a:solidFill>
                  <a:srgbClr val="FFFF00"/>
                </a:solidFill>
              </a:rPr>
              <a:t>do Hội đồng sáng kiến các cấp thực hiện.</a:t>
            </a:r>
            <a:endParaRPr lang="en-US" sz="2800" dirty="0" smtClean="0">
              <a:solidFill>
                <a:srgbClr val="FFFF00"/>
              </a:solidFill>
            </a:endParaRPr>
          </a:p>
          <a:p>
            <a:pPr algn="just">
              <a:buNone/>
            </a:pPr>
            <a:r>
              <a:rPr lang="nl-NL" sz="2800" dirty="0" smtClean="0"/>
              <a:t>- Sáng kiến trước khi được đề nghị </a:t>
            </a:r>
            <a:r>
              <a:rPr lang="nl-NL" sz="2800" dirty="0" smtClean="0">
                <a:solidFill>
                  <a:srgbClr val="FFFF00"/>
                </a:solidFill>
              </a:rPr>
              <a:t>đánh giá và công nhận phạm vi ảnh hưởng ở các cấp</a:t>
            </a:r>
            <a:r>
              <a:rPr lang="nl-NL" sz="2800" dirty="0" smtClean="0"/>
              <a:t>, phải được đơn vị cơ sở </a:t>
            </a:r>
            <a:r>
              <a:rPr lang="nl-NL" sz="2800" dirty="0" smtClean="0">
                <a:solidFill>
                  <a:srgbClr val="FFFF00"/>
                </a:solidFill>
              </a:rPr>
              <a:t>công nhận </a:t>
            </a:r>
            <a:r>
              <a:rPr lang="nl-NL" sz="2800" dirty="0" smtClean="0"/>
              <a:t>và được cấp giấy chứng nhận*</a:t>
            </a:r>
            <a:endParaRPr lang="en-US" sz="2800" dirty="0" smtClean="0"/>
          </a:p>
          <a:p>
            <a:pPr algn="just">
              <a:buNone/>
            </a:pPr>
            <a:r>
              <a:rPr lang="nl-NL" sz="2800" dirty="0" smtClean="0"/>
              <a:t>-  Đối với sáng kiến có </a:t>
            </a:r>
            <a:r>
              <a:rPr lang="nl-NL" sz="2800" dirty="0" smtClean="0">
                <a:solidFill>
                  <a:srgbClr val="FFFF00"/>
                </a:solidFill>
              </a:rPr>
              <a:t>nhiều tác giả</a:t>
            </a:r>
            <a:r>
              <a:rPr lang="nl-NL" sz="2800" dirty="0" smtClean="0"/>
              <a:t>, thì kết quả đánh giá, công nhận phạm vi ảnh hưởng của sáng kiến để phục vụ công tác thi đua khen thưởng </a:t>
            </a:r>
            <a:r>
              <a:rPr lang="nl-NL" sz="2800" dirty="0" smtClean="0">
                <a:solidFill>
                  <a:srgbClr val="FFFF00"/>
                </a:solidFill>
              </a:rPr>
              <a:t>chỉ ghi nhận đối với các tác giả có tỷ lệ đóng góp từ 20% trở lên.</a:t>
            </a:r>
            <a:endParaRPr lang="en-US" sz="28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381000"/>
            <a:ext cx="8686800" cy="6248400"/>
          </a:xfrm>
        </p:spPr>
        <p:txBody>
          <a:bodyPr/>
          <a:lstStyle/>
          <a:p>
            <a:pPr>
              <a:buNone/>
            </a:pPr>
            <a:r>
              <a:rPr lang="nl-NL" sz="2800" b="1" dirty="0" smtClean="0">
                <a:solidFill>
                  <a:srgbClr val="FF0000"/>
                </a:solidFill>
              </a:rPr>
              <a:t>5. Trình tự đánh giá, công nhận sáng kiến:</a:t>
            </a:r>
            <a:endParaRPr lang="en-US" sz="2800" dirty="0" smtClean="0">
              <a:solidFill>
                <a:srgbClr val="FF0000"/>
              </a:solidFill>
            </a:endParaRPr>
          </a:p>
          <a:p>
            <a:pPr algn="just">
              <a:buNone/>
            </a:pPr>
            <a:r>
              <a:rPr lang="nl-NL" sz="2800" dirty="0" smtClean="0"/>
              <a:t>- Trình tự xét công nhận sáng kiến tại đơn vị cơ sở </a:t>
            </a:r>
            <a:r>
              <a:rPr lang="nl-NL" sz="2800" dirty="0" smtClean="0">
                <a:solidFill>
                  <a:srgbClr val="FFFF00"/>
                </a:solidFill>
              </a:rPr>
              <a:t>(Điểm a, Khoản 2, Mục II HD29)</a:t>
            </a:r>
          </a:p>
          <a:p>
            <a:pPr algn="just">
              <a:spcBef>
                <a:spcPts val="2400"/>
              </a:spcBef>
              <a:buNone/>
            </a:pPr>
            <a:r>
              <a:rPr lang="en-US" sz="2800" spc="-20" dirty="0" smtClean="0">
                <a:solidFill>
                  <a:srgbClr val="FFFF00"/>
                </a:solidFill>
                <a:latin typeface="Arial" charset="0"/>
              </a:rPr>
              <a:t>- </a:t>
            </a:r>
            <a:r>
              <a:rPr lang="vi-VN" sz="2800" spc="-20" dirty="0" smtClean="0"/>
              <a:t>Trình tự </a:t>
            </a:r>
            <a:r>
              <a:rPr lang="en-US" sz="2800" spc="-20" dirty="0" err="1" smtClean="0"/>
              <a:t>xét</a:t>
            </a:r>
            <a:r>
              <a:rPr lang="en-US" sz="2800" spc="-20" dirty="0" smtClean="0"/>
              <a:t> </a:t>
            </a:r>
            <a:r>
              <a:rPr lang="en-US" sz="2800" spc="-20" dirty="0" err="1" smtClean="0"/>
              <a:t>công</a:t>
            </a:r>
            <a:r>
              <a:rPr lang="en-US" sz="2800" spc="-20" dirty="0" smtClean="0"/>
              <a:t> </a:t>
            </a:r>
            <a:r>
              <a:rPr lang="en-US" sz="2800" spc="-20" dirty="0" err="1" smtClean="0"/>
              <a:t>nhận</a:t>
            </a:r>
            <a:r>
              <a:rPr lang="en-US" sz="2800" spc="-20" dirty="0" smtClean="0"/>
              <a:t>, </a:t>
            </a:r>
            <a:r>
              <a:rPr lang="en-US" sz="2800" spc="-20" dirty="0" err="1" smtClean="0"/>
              <a:t>đánh</a:t>
            </a:r>
            <a:r>
              <a:rPr lang="en-US" sz="2800" spc="-20" dirty="0" smtClean="0"/>
              <a:t> </a:t>
            </a:r>
            <a:r>
              <a:rPr lang="en-US" sz="2800" spc="-20" dirty="0" err="1" smtClean="0"/>
              <a:t>giá</a:t>
            </a:r>
            <a:r>
              <a:rPr lang="en-US" sz="2800" spc="-20" dirty="0" smtClean="0"/>
              <a:t> </a:t>
            </a:r>
            <a:r>
              <a:rPr lang="nl-NL" sz="2800" spc="-20" dirty="0" smtClean="0"/>
              <a:t>phạm vi ảnh hưởng của </a:t>
            </a:r>
            <a:r>
              <a:rPr lang="vi-VN" sz="2800" spc="-20" dirty="0" smtClean="0"/>
              <a:t>sáng kiến</a:t>
            </a:r>
            <a:r>
              <a:rPr lang="nl-NL" sz="2800" spc="-20" dirty="0" smtClean="0"/>
              <a:t>tại các đơn vị có thẩm quyền quyết định tặngdanh hiệu chiến sĩ thi đua cơ sở </a:t>
            </a:r>
            <a:r>
              <a:rPr lang="nl-NL" sz="2800" spc="-20" dirty="0" smtClean="0">
                <a:solidFill>
                  <a:srgbClr val="FFFF00"/>
                </a:solidFill>
              </a:rPr>
              <a:t>(Điểm b, Khoản 2, Mục II HD29)[3]</a:t>
            </a:r>
          </a:p>
          <a:p>
            <a:pPr algn="just">
              <a:spcBef>
                <a:spcPts val="2400"/>
              </a:spcBef>
              <a:buNone/>
            </a:pPr>
            <a:r>
              <a:rPr lang="en-US" sz="2800" dirty="0" smtClean="0"/>
              <a:t>- </a:t>
            </a:r>
            <a:r>
              <a:rPr lang="vi-VN" sz="2800" dirty="0" smtClean="0"/>
              <a:t>Trình tự</a:t>
            </a:r>
            <a:r>
              <a:rPr lang="en-US" sz="2800" dirty="0" smtClean="0"/>
              <a:t> </a:t>
            </a:r>
            <a:r>
              <a:rPr lang="en-US" sz="2800" dirty="0" err="1" smtClean="0"/>
              <a:t>xét</a:t>
            </a:r>
            <a:r>
              <a:rPr lang="en-US" sz="2800" dirty="0" smtClean="0"/>
              <a:t> </a:t>
            </a:r>
            <a:r>
              <a:rPr lang="en-US" sz="2800" dirty="0" err="1" smtClean="0"/>
              <a:t>công</a:t>
            </a:r>
            <a:r>
              <a:rPr lang="en-US" sz="2800" dirty="0" smtClean="0"/>
              <a:t> </a:t>
            </a:r>
            <a:r>
              <a:rPr lang="en-US" sz="2800" dirty="0" err="1" smtClean="0"/>
              <a:t>nhận,đánh</a:t>
            </a:r>
            <a:r>
              <a:rPr lang="en-US" sz="2800" dirty="0" smtClean="0"/>
              <a:t> </a:t>
            </a:r>
            <a:r>
              <a:rPr lang="en-US" sz="2800" dirty="0" err="1" smtClean="0"/>
              <a:t>giá</a:t>
            </a:r>
            <a:r>
              <a:rPr lang="nl-NL" sz="2800" dirty="0" smtClean="0"/>
              <a:t>phạm vi ảnh hưởng của </a:t>
            </a:r>
            <a:r>
              <a:rPr lang="vi-VN" sz="2800" dirty="0" smtClean="0"/>
              <a:t>sáng kiến</a:t>
            </a:r>
            <a:r>
              <a:rPr lang="en-US" sz="2800" dirty="0" smtClean="0"/>
              <a:t> </a:t>
            </a:r>
            <a:r>
              <a:rPr lang="nl-NL" sz="2800" dirty="0" smtClean="0"/>
              <a:t>toàn thành phố và toàn quốc</a:t>
            </a:r>
            <a:r>
              <a:rPr lang="nl-NL" sz="2800" dirty="0" smtClean="0">
                <a:solidFill>
                  <a:srgbClr val="FFFF00"/>
                </a:solidFill>
              </a:rPr>
              <a:t> </a:t>
            </a:r>
            <a:r>
              <a:rPr lang="nl-NL" sz="2800" spc="-20" dirty="0" smtClean="0">
                <a:solidFill>
                  <a:srgbClr val="FFFF00"/>
                </a:solidFill>
              </a:rPr>
              <a:t>(Điểm c, Khoản 2, Mục II HD29)</a:t>
            </a:r>
            <a:endParaRPr lang="en-US" sz="28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0"/>
            <a:ext cx="8686800" cy="6629400"/>
          </a:xfrm>
        </p:spPr>
        <p:txBody>
          <a:bodyPr/>
          <a:lstStyle/>
          <a:p>
            <a:pPr>
              <a:buNone/>
            </a:pPr>
            <a:r>
              <a:rPr lang="nl-NL" sz="2800" b="1" dirty="0" smtClean="0">
                <a:solidFill>
                  <a:srgbClr val="FF0000"/>
                </a:solidFill>
              </a:rPr>
              <a:t>6. </a:t>
            </a:r>
            <a:r>
              <a:rPr lang="en-US" sz="2800" b="1" dirty="0" smtClean="0">
                <a:solidFill>
                  <a:srgbClr val="FF0000"/>
                </a:solidFill>
              </a:rPr>
              <a:t>C</a:t>
            </a:r>
            <a:r>
              <a:rPr lang="vi-VN" sz="2800" b="1" dirty="0" smtClean="0">
                <a:solidFill>
                  <a:srgbClr val="FF0000"/>
                </a:solidFill>
              </a:rPr>
              <a:t>ác trường hợp đặc cách</a:t>
            </a:r>
            <a:r>
              <a:rPr lang="en-US" sz="2800" b="1" dirty="0" smtClean="0">
                <a:solidFill>
                  <a:srgbClr val="FF0000"/>
                </a:solidFill>
              </a:rPr>
              <a:t> </a:t>
            </a:r>
            <a:r>
              <a:rPr lang="vi-VN" sz="2800" b="1" dirty="0" smtClean="0">
                <a:solidFill>
                  <a:srgbClr val="FF0000"/>
                </a:solidFill>
              </a:rPr>
              <a:t>thay thế </a:t>
            </a:r>
            <a:r>
              <a:rPr lang="en-US" sz="2800" b="1" dirty="0" smtClean="0">
                <a:solidFill>
                  <a:srgbClr val="FF0000"/>
                </a:solidFill>
              </a:rPr>
              <a:t>SK*:</a:t>
            </a:r>
            <a:endParaRPr lang="en-US" sz="2800" b="1" dirty="0" smtClean="0">
              <a:solidFill>
                <a:srgbClr val="FF0000"/>
              </a:solidFill>
            </a:endParaRPr>
          </a:p>
          <a:p>
            <a:pPr algn="just">
              <a:spcBef>
                <a:spcPts val="1200"/>
              </a:spcBef>
              <a:buNone/>
            </a:pPr>
            <a:r>
              <a:rPr lang="en-US" sz="2800" dirty="0" smtClean="0"/>
              <a:t>-</a:t>
            </a:r>
            <a:r>
              <a:rPr lang="vi-VN" sz="2800" dirty="0" smtClean="0"/>
              <a:t> </a:t>
            </a:r>
            <a:r>
              <a:rPr lang="vi-VN" sz="2800" spc="-150" dirty="0" smtClean="0"/>
              <a:t>Các giải pháp kỹ thuật đạt giải Nhất, Nhì, Ba trong các </a:t>
            </a:r>
            <a:r>
              <a:rPr lang="en-US" sz="2800" spc="-150" dirty="0" err="1" smtClean="0"/>
              <a:t>cuộc</a:t>
            </a:r>
            <a:r>
              <a:rPr lang="vi-VN" sz="2800" spc="-150" dirty="0" smtClean="0"/>
              <a:t> thi </a:t>
            </a:r>
            <a:r>
              <a:rPr lang="en-US" sz="2800" spc="-150" dirty="0" smtClean="0"/>
              <a:t>s</a:t>
            </a:r>
            <a:r>
              <a:rPr lang="vi-VN" sz="2800" spc="-150" dirty="0" smtClean="0"/>
              <a:t>áng tạo kỹ thuật, khoa học công nghệ, đổi mới sáng tạo do </a:t>
            </a:r>
            <a:r>
              <a:rPr lang="en-US" sz="2800" spc="-150" dirty="0" smtClean="0"/>
              <a:t>TP</a:t>
            </a:r>
            <a:r>
              <a:rPr lang="vi-VN" sz="2800" spc="-150" dirty="0" smtClean="0"/>
              <a:t> </a:t>
            </a:r>
            <a:r>
              <a:rPr lang="en-US" sz="2800" spc="-150" dirty="0" err="1" smtClean="0"/>
              <a:t>hoặc</a:t>
            </a:r>
            <a:r>
              <a:rPr lang="en-US" sz="2800" spc="-150" dirty="0" smtClean="0"/>
              <a:t> TW </a:t>
            </a:r>
            <a:r>
              <a:rPr lang="vi-VN" sz="2800" spc="-150" dirty="0" smtClean="0"/>
              <a:t>tổ chức;</a:t>
            </a:r>
            <a:endParaRPr lang="en-US" sz="2800" spc="-150" dirty="0" smtClean="0"/>
          </a:p>
          <a:p>
            <a:pPr algn="just">
              <a:spcBef>
                <a:spcPts val="1200"/>
              </a:spcBef>
              <a:buNone/>
            </a:pPr>
            <a:r>
              <a:rPr lang="en-US" sz="2800" spc="-150" dirty="0" smtClean="0"/>
              <a:t>-</a:t>
            </a:r>
            <a:r>
              <a:rPr lang="vi-VN" sz="2800" spc="-150" dirty="0" smtClean="0"/>
              <a:t> Các giải pháp, sáng kiến được Tổng Liên đoàn Lao động </a:t>
            </a:r>
            <a:r>
              <a:rPr lang="en-US" sz="2800" spc="-150" dirty="0" smtClean="0"/>
              <a:t>VN</a:t>
            </a:r>
            <a:r>
              <a:rPr lang="vi-VN" sz="2800" spc="-150" dirty="0" smtClean="0"/>
              <a:t>, </a:t>
            </a:r>
            <a:r>
              <a:rPr lang="en-US" sz="2800" spc="-150" dirty="0" smtClean="0"/>
              <a:t>UBNDTP</a:t>
            </a:r>
            <a:r>
              <a:rPr lang="vi-VN" sz="2800" spc="-150" dirty="0" smtClean="0"/>
              <a:t> tặng Bằng khen “Sáng kiến, sáng tạo”;</a:t>
            </a:r>
            <a:endParaRPr lang="en-US" sz="2800" spc="-150" dirty="0" smtClean="0"/>
          </a:p>
          <a:p>
            <a:pPr algn="just">
              <a:spcBef>
                <a:spcPts val="1200"/>
              </a:spcBef>
              <a:buNone/>
            </a:pPr>
            <a:r>
              <a:rPr lang="en-US" sz="2800" spc="-150" dirty="0" smtClean="0"/>
              <a:t>-</a:t>
            </a:r>
            <a:r>
              <a:rPr lang="vi-VN" sz="2800" spc="-150" dirty="0" smtClean="0"/>
              <a:t> Các Giải thưởng do các </a:t>
            </a:r>
            <a:r>
              <a:rPr lang="en-US" sz="2800" spc="-150" dirty="0" smtClean="0"/>
              <a:t>SBN, </a:t>
            </a:r>
            <a:r>
              <a:rPr lang="en-US" sz="2800" spc="-150" dirty="0" err="1" smtClean="0"/>
              <a:t>Đoàn</a:t>
            </a:r>
            <a:r>
              <a:rPr lang="en-US" sz="2800" spc="-150" dirty="0" smtClean="0"/>
              <a:t> </a:t>
            </a:r>
            <a:r>
              <a:rPr lang="en-US" sz="2800" spc="-150" dirty="0" err="1" smtClean="0"/>
              <a:t>thể</a:t>
            </a:r>
            <a:r>
              <a:rPr lang="en-US" sz="2800" spc="-150" dirty="0" smtClean="0"/>
              <a:t> TP</a:t>
            </a:r>
            <a:r>
              <a:rPr lang="vi-VN" sz="2800" spc="-150" dirty="0" smtClean="0"/>
              <a:t> tổ chức sẽ được xét từng trường hợp cụ thể</a:t>
            </a:r>
            <a:r>
              <a:rPr lang="en-US" sz="2800" spc="-150" dirty="0" smtClean="0"/>
              <a:t>;</a:t>
            </a:r>
          </a:p>
          <a:p>
            <a:pPr algn="just">
              <a:spcBef>
                <a:spcPts val="1200"/>
              </a:spcBef>
              <a:buNone/>
            </a:pPr>
            <a:r>
              <a:rPr lang="en-US" sz="2800" spc="-150" dirty="0" smtClean="0"/>
              <a:t>- </a:t>
            </a:r>
            <a:r>
              <a:rPr lang="en-US" sz="2800" spc="-150" dirty="0" err="1" smtClean="0"/>
              <a:t>Các</a:t>
            </a:r>
            <a:r>
              <a:rPr lang="en-US" sz="2800" spc="-150" dirty="0" smtClean="0"/>
              <a:t> </a:t>
            </a:r>
            <a:r>
              <a:rPr lang="en-US" sz="2800" spc="-150" dirty="0" err="1" smtClean="0"/>
              <a:t>sáng</a:t>
            </a:r>
            <a:r>
              <a:rPr lang="en-US" sz="2800" spc="-150" dirty="0" smtClean="0"/>
              <a:t> </a:t>
            </a:r>
            <a:r>
              <a:rPr lang="en-US" sz="2800" spc="-150" dirty="0" err="1" smtClean="0"/>
              <a:t>kiến</a:t>
            </a:r>
            <a:r>
              <a:rPr lang="en-US" sz="2800" spc="-150" dirty="0" smtClean="0"/>
              <a:t> </a:t>
            </a:r>
            <a:r>
              <a:rPr lang="en-US" sz="2800" spc="-150" dirty="0" err="1" smtClean="0"/>
              <a:t>được</a:t>
            </a:r>
            <a:r>
              <a:rPr lang="en-US" sz="2800" spc="-150" dirty="0" smtClean="0"/>
              <a:t> </a:t>
            </a:r>
            <a:r>
              <a:rPr lang="en-US" sz="2800" spc="-150" dirty="0" err="1" smtClean="0"/>
              <a:t>xem</a:t>
            </a:r>
            <a:r>
              <a:rPr lang="en-US" sz="2800" spc="-150" dirty="0" smtClean="0"/>
              <a:t> </a:t>
            </a:r>
            <a:r>
              <a:rPr lang="en-US" sz="2800" spc="-150" dirty="0" err="1" smtClean="0"/>
              <a:t>xét</a:t>
            </a:r>
            <a:r>
              <a:rPr lang="en-US" sz="2800" spc="-150" dirty="0" smtClean="0"/>
              <a:t> </a:t>
            </a:r>
            <a:r>
              <a:rPr lang="vi-VN" sz="2800" spc="-150" dirty="0" smtClean="0"/>
              <a:t>đặc cách</a:t>
            </a:r>
            <a:r>
              <a:rPr lang="en-US" sz="2800" spc="-150" dirty="0" smtClean="0"/>
              <a:t> </a:t>
            </a:r>
            <a:r>
              <a:rPr lang="en-US" sz="2800" spc="-150" dirty="0" err="1" smtClean="0"/>
              <a:t>theo</a:t>
            </a:r>
            <a:r>
              <a:rPr lang="en-US" sz="2800" spc="-150" dirty="0" smtClean="0"/>
              <a:t> </a:t>
            </a:r>
            <a:r>
              <a:rPr lang="en-US" sz="2800" spc="-150" dirty="0" err="1" smtClean="0"/>
              <a:t>quy</a:t>
            </a:r>
            <a:r>
              <a:rPr lang="en-US" sz="2800" spc="-150" dirty="0" smtClean="0"/>
              <a:t> </a:t>
            </a:r>
            <a:r>
              <a:rPr lang="en-US" sz="2800" spc="-150" dirty="0" err="1" smtClean="0"/>
              <a:t>định</a:t>
            </a:r>
            <a:r>
              <a:rPr lang="en-US" sz="2800" spc="-150" dirty="0" smtClean="0"/>
              <a:t> </a:t>
            </a:r>
            <a:r>
              <a:rPr lang="en-US" sz="2800" spc="-150" dirty="0" err="1" smtClean="0"/>
              <a:t>riêng</a:t>
            </a:r>
            <a:r>
              <a:rPr lang="en-US" sz="2800" spc="-150" dirty="0" smtClean="0"/>
              <a:t> </a:t>
            </a:r>
            <a:r>
              <a:rPr lang="en-US" sz="2800" spc="-150" dirty="0" err="1" smtClean="0"/>
              <a:t>của</a:t>
            </a:r>
            <a:r>
              <a:rPr lang="en-US" sz="2800" spc="-150" dirty="0" smtClean="0"/>
              <a:t> </a:t>
            </a:r>
            <a:r>
              <a:rPr lang="en-US" sz="2800" spc="-150" dirty="0" err="1" smtClean="0"/>
              <a:t>các</a:t>
            </a:r>
            <a:r>
              <a:rPr lang="en-US" sz="2800" spc="-150" dirty="0" smtClean="0"/>
              <a:t> </a:t>
            </a:r>
            <a:r>
              <a:rPr lang="en-US" sz="2800" spc="-150" dirty="0" err="1" smtClean="0"/>
              <a:t>cơ</a:t>
            </a:r>
            <a:r>
              <a:rPr lang="en-US" sz="2800" spc="-150" dirty="0" smtClean="0"/>
              <a:t> </a:t>
            </a:r>
            <a:r>
              <a:rPr lang="en-US" sz="2800" spc="-150" dirty="0" err="1" smtClean="0"/>
              <a:t>quan</a:t>
            </a:r>
            <a:r>
              <a:rPr lang="en-US" sz="2800" spc="-150" dirty="0" smtClean="0"/>
              <a:t> </a:t>
            </a:r>
            <a:r>
              <a:rPr lang="en-US" sz="2800" spc="-150" dirty="0" err="1" smtClean="0"/>
              <a:t>chuyên</a:t>
            </a:r>
            <a:r>
              <a:rPr lang="en-US" sz="2800" spc="-150" dirty="0" smtClean="0"/>
              <a:t> </a:t>
            </a:r>
            <a:r>
              <a:rPr lang="en-US" sz="2800" spc="-150" dirty="0" err="1" smtClean="0"/>
              <a:t>ngành</a:t>
            </a:r>
            <a:r>
              <a:rPr lang="en-US" sz="2800" spc="-150" dirty="0" smtClean="0"/>
              <a:t> </a:t>
            </a:r>
            <a:r>
              <a:rPr lang="en-US" sz="2800" spc="-150" dirty="0" err="1" smtClean="0"/>
              <a:t>cấp</a:t>
            </a:r>
            <a:r>
              <a:rPr lang="en-US" sz="2800" spc="-150" dirty="0" smtClean="0"/>
              <a:t> </a:t>
            </a:r>
            <a:r>
              <a:rPr lang="en-US" sz="2800" spc="-150" dirty="0" err="1" smtClean="0"/>
              <a:t>Bộ</a:t>
            </a:r>
            <a:r>
              <a:rPr lang="en-US" sz="2800" spc="-150" dirty="0" smtClean="0"/>
              <a:t>.</a:t>
            </a:r>
          </a:p>
          <a:p>
            <a:pPr algn="just">
              <a:spcBef>
                <a:spcPts val="1200"/>
              </a:spcBef>
              <a:buNone/>
            </a:pPr>
            <a:r>
              <a:rPr lang="en-US" sz="2800" spc="-150" dirty="0" smtClean="0"/>
              <a:t>  C</a:t>
            </a:r>
            <a:r>
              <a:rPr lang="vi-VN" sz="2800" spc="-150" dirty="0" smtClean="0"/>
              <a:t>ác trường hợp </a:t>
            </a:r>
            <a:r>
              <a:rPr lang="en-US" sz="2800" spc="-150" dirty="0" err="1" smtClean="0"/>
              <a:t>này</a:t>
            </a:r>
            <a:r>
              <a:rPr lang="en-US" sz="2800" spc="-150" dirty="0" smtClean="0"/>
              <a:t> </a:t>
            </a:r>
            <a:r>
              <a:rPr lang="en-US" sz="2800" b="1" spc="-150" dirty="0" smtClean="0">
                <a:solidFill>
                  <a:srgbClr val="FF0000"/>
                </a:solidFill>
              </a:rPr>
              <a:t>KHÔNG</a:t>
            </a:r>
            <a:r>
              <a:rPr lang="en-US" sz="2800" spc="-150" dirty="0" smtClean="0"/>
              <a:t> </a:t>
            </a:r>
            <a:r>
              <a:rPr lang="en-US" sz="2800" spc="-150" dirty="0" err="1" smtClean="0"/>
              <a:t>phải</a:t>
            </a:r>
            <a:r>
              <a:rPr lang="en-US" sz="2800" spc="-150" dirty="0" smtClean="0"/>
              <a:t> qua </a:t>
            </a:r>
            <a:r>
              <a:rPr lang="en-US" sz="2800" spc="-150" dirty="0" err="1" smtClean="0"/>
              <a:t>bước</a:t>
            </a:r>
            <a:r>
              <a:rPr lang="en-US" sz="2800" spc="-150" dirty="0" smtClean="0"/>
              <a:t> </a:t>
            </a:r>
            <a:r>
              <a:rPr lang="en-US" sz="2800" spc="-150" dirty="0" err="1" smtClean="0"/>
              <a:t>đánh</a:t>
            </a:r>
            <a:r>
              <a:rPr lang="en-US" sz="2800" spc="-150" dirty="0" smtClean="0"/>
              <a:t> </a:t>
            </a:r>
            <a:r>
              <a:rPr lang="en-US" sz="2800" spc="-150" dirty="0" err="1" smtClean="0"/>
              <a:t>giá</a:t>
            </a:r>
            <a:r>
              <a:rPr lang="en-US" sz="2800" spc="-150" dirty="0" smtClean="0"/>
              <a:t> </a:t>
            </a:r>
            <a:r>
              <a:rPr lang="en-US" sz="2800" spc="-150" dirty="0" err="1" smtClean="0"/>
              <a:t>mà</a:t>
            </a:r>
            <a:r>
              <a:rPr lang="en-US" sz="2800" spc="-150" dirty="0" smtClean="0"/>
              <a:t> </a:t>
            </a:r>
            <a:r>
              <a:rPr lang="en-US" sz="2800" spc="-150" dirty="0" err="1" smtClean="0">
                <a:solidFill>
                  <a:srgbClr val="FFFF00"/>
                </a:solidFill>
              </a:rPr>
              <a:t>trình</a:t>
            </a:r>
            <a:r>
              <a:rPr lang="en-US" sz="2800" spc="-150" dirty="0" smtClean="0">
                <a:solidFill>
                  <a:srgbClr val="FFFF00"/>
                </a:solidFill>
              </a:rPr>
              <a:t> </a:t>
            </a:r>
            <a:r>
              <a:rPr lang="en-US" sz="2800" spc="-150" dirty="0" err="1" smtClean="0">
                <a:solidFill>
                  <a:srgbClr val="FFFF00"/>
                </a:solidFill>
              </a:rPr>
              <a:t>Chủ</a:t>
            </a:r>
            <a:r>
              <a:rPr lang="en-US" sz="2800" spc="-150" dirty="0" smtClean="0">
                <a:solidFill>
                  <a:srgbClr val="FFFF00"/>
                </a:solidFill>
              </a:rPr>
              <a:t> </a:t>
            </a:r>
            <a:r>
              <a:rPr lang="en-US" sz="2800" spc="-150" dirty="0" err="1" smtClean="0">
                <a:solidFill>
                  <a:srgbClr val="FFFF00"/>
                </a:solidFill>
              </a:rPr>
              <a:t>tịch</a:t>
            </a:r>
            <a:r>
              <a:rPr lang="en-US" sz="2800" spc="-150" dirty="0" smtClean="0">
                <a:solidFill>
                  <a:srgbClr val="FFFF00"/>
                </a:solidFill>
              </a:rPr>
              <a:t> </a:t>
            </a:r>
            <a:r>
              <a:rPr lang="nl-NL" sz="2800" spc="-150" dirty="0" smtClean="0">
                <a:solidFill>
                  <a:srgbClr val="FFFF00"/>
                </a:solidFill>
              </a:rPr>
              <a:t>Hội đồng xét công nhận sáng kiến TP </a:t>
            </a:r>
            <a:r>
              <a:rPr lang="en-US" sz="2800" spc="-150" dirty="0" err="1" smtClean="0">
                <a:solidFill>
                  <a:srgbClr val="FFFF00"/>
                </a:solidFill>
              </a:rPr>
              <a:t>quyết</a:t>
            </a:r>
            <a:r>
              <a:rPr lang="en-US" sz="2800" spc="-150" dirty="0" smtClean="0">
                <a:solidFill>
                  <a:srgbClr val="FFFF00"/>
                </a:solidFill>
              </a:rPr>
              <a:t> </a:t>
            </a:r>
            <a:r>
              <a:rPr lang="en-US" sz="2800" spc="-150" dirty="0" err="1" smtClean="0">
                <a:solidFill>
                  <a:srgbClr val="FFFF00"/>
                </a:solidFill>
              </a:rPr>
              <a:t>định</a:t>
            </a:r>
            <a:r>
              <a:rPr lang="en-US" sz="2800" spc="-150" dirty="0" smtClean="0">
                <a:solidFill>
                  <a:srgbClr val="FFFF00"/>
                </a:solidFill>
              </a:rPr>
              <a:t> </a:t>
            </a:r>
            <a:r>
              <a:rPr lang="en-US" sz="2800" spc="-150" dirty="0" err="1" smtClean="0">
                <a:solidFill>
                  <a:srgbClr val="FFFF00"/>
                </a:solidFill>
              </a:rPr>
              <a:t>công</a:t>
            </a:r>
            <a:r>
              <a:rPr lang="en-US" sz="2800" spc="-150" dirty="0" smtClean="0">
                <a:solidFill>
                  <a:srgbClr val="FFFF00"/>
                </a:solidFill>
              </a:rPr>
              <a:t> </a:t>
            </a:r>
            <a:r>
              <a:rPr lang="en-US" sz="2800" spc="-150" dirty="0" err="1" smtClean="0">
                <a:solidFill>
                  <a:srgbClr val="FFFF00"/>
                </a:solidFill>
              </a:rPr>
              <a:t>nhận</a:t>
            </a:r>
            <a:r>
              <a:rPr lang="en-US" sz="2800" spc="-150" dirty="0" smtClean="0">
                <a:solidFill>
                  <a:srgbClr val="FFFF00"/>
                </a:solidFill>
              </a:rPr>
              <a:t> *</a:t>
            </a:r>
            <a:endParaRPr lang="en-US" sz="28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220580"/>
            <a:ext cx="8686800" cy="6248400"/>
          </a:xfrm>
        </p:spPr>
        <p:txBody>
          <a:bodyPr/>
          <a:lstStyle/>
          <a:p>
            <a:pPr>
              <a:spcBef>
                <a:spcPts val="1800"/>
              </a:spcBef>
              <a:buNone/>
            </a:pPr>
            <a:r>
              <a:rPr lang="nl-NL" sz="2800" b="1" dirty="0" smtClean="0">
                <a:solidFill>
                  <a:srgbClr val="FF0000"/>
                </a:solidFill>
              </a:rPr>
              <a:t>7. Tiếp nhận hồ sơ xét SK cấp TP và TQ</a:t>
            </a:r>
          </a:p>
          <a:p>
            <a:pPr marL="0" indent="0" algn="just">
              <a:spcBef>
                <a:spcPts val="1800"/>
              </a:spcBef>
              <a:buNone/>
            </a:pPr>
            <a:r>
              <a:rPr lang="nl-NL" sz="2800" dirty="0" smtClean="0"/>
              <a:t>- Sở Khoa học và Công nghệ (cơ quan thường trực Hội đồng xét công nhận sáng kiến cấp thành phố) tiếp nhận hồ sơ của các đơn vị thuộc TP, phối hợp với Ban Thi đua - Khen thưởng thành phố xét, trình UBNDTP;</a:t>
            </a:r>
            <a:endParaRPr lang="en-US" sz="2800" dirty="0" smtClean="0"/>
          </a:p>
          <a:p>
            <a:pPr marL="0" indent="0" algn="just">
              <a:spcBef>
                <a:spcPts val="1800"/>
              </a:spcBef>
              <a:buNone/>
            </a:pPr>
            <a:r>
              <a:rPr lang="en-US" sz="2800" dirty="0" smtClean="0"/>
              <a:t>- </a:t>
            </a:r>
            <a:r>
              <a:rPr lang="en-US" sz="2800" dirty="0" err="1" smtClean="0"/>
              <a:t>Thời</a:t>
            </a:r>
            <a:r>
              <a:rPr lang="en-US" sz="2800" dirty="0" smtClean="0"/>
              <a:t> </a:t>
            </a:r>
            <a:r>
              <a:rPr lang="en-US" sz="2800" dirty="0" err="1" smtClean="0"/>
              <a:t>điểm</a:t>
            </a:r>
            <a:r>
              <a:rPr lang="en-US" sz="2800" dirty="0" smtClean="0"/>
              <a:t> </a:t>
            </a:r>
            <a:r>
              <a:rPr lang="en-US" sz="2800" dirty="0" err="1" smtClean="0"/>
              <a:t>tiếp</a:t>
            </a:r>
            <a:r>
              <a:rPr lang="en-US" sz="2800" dirty="0" smtClean="0"/>
              <a:t> </a:t>
            </a:r>
            <a:r>
              <a:rPr lang="en-US" sz="2800" dirty="0" err="1" smtClean="0"/>
              <a:t>nhận</a:t>
            </a:r>
            <a:r>
              <a:rPr lang="en-US" sz="2800" dirty="0" smtClean="0"/>
              <a:t> </a:t>
            </a:r>
            <a:r>
              <a:rPr lang="en-US" sz="2800" dirty="0" err="1" smtClean="0"/>
              <a:t>hồ</a:t>
            </a:r>
            <a:r>
              <a:rPr lang="en-US" sz="2800" dirty="0" smtClean="0"/>
              <a:t> </a:t>
            </a:r>
            <a:r>
              <a:rPr lang="en-US" sz="2800" dirty="0" err="1" smtClean="0"/>
              <a:t>sơ</a:t>
            </a:r>
            <a:r>
              <a:rPr lang="en-US" sz="2800" dirty="0" smtClean="0"/>
              <a:t> </a:t>
            </a:r>
            <a:r>
              <a:rPr lang="en-US" sz="2800" dirty="0" err="1" smtClean="0"/>
              <a:t>đề</a:t>
            </a:r>
            <a:r>
              <a:rPr lang="en-US" sz="2800" dirty="0" smtClean="0"/>
              <a:t> </a:t>
            </a:r>
            <a:r>
              <a:rPr lang="en-US" sz="2800" dirty="0" err="1" smtClean="0"/>
              <a:t>nghị</a:t>
            </a:r>
            <a:r>
              <a:rPr lang="en-US" sz="2800" dirty="0" smtClean="0"/>
              <a:t> </a:t>
            </a:r>
            <a:r>
              <a:rPr lang="en-US" sz="2800" dirty="0" err="1" smtClean="0"/>
              <a:t>công</a:t>
            </a:r>
            <a:r>
              <a:rPr lang="en-US" sz="2800" dirty="0" smtClean="0"/>
              <a:t> </a:t>
            </a:r>
            <a:r>
              <a:rPr lang="en-US" sz="2800" dirty="0" err="1" smtClean="0"/>
              <a:t>nhận</a:t>
            </a:r>
            <a:r>
              <a:rPr lang="en-US" sz="2800" dirty="0" smtClean="0"/>
              <a:t> </a:t>
            </a:r>
            <a:r>
              <a:rPr lang="en-US" sz="2800" dirty="0" err="1" smtClean="0"/>
              <a:t>phạm</a:t>
            </a:r>
            <a:r>
              <a:rPr lang="en-US" sz="2800" dirty="0" smtClean="0"/>
              <a:t> vi </a:t>
            </a:r>
            <a:r>
              <a:rPr lang="en-US" sz="2800" dirty="0" err="1" smtClean="0"/>
              <a:t>ảnh</a:t>
            </a:r>
            <a:r>
              <a:rPr lang="en-US" sz="2800" dirty="0" smtClean="0"/>
              <a:t> </a:t>
            </a:r>
            <a:r>
              <a:rPr lang="en-US" sz="2800" dirty="0" err="1" smtClean="0"/>
              <a:t>hưởng</a:t>
            </a:r>
            <a:r>
              <a:rPr lang="en-US" sz="2800" dirty="0" smtClean="0"/>
              <a:t> </a:t>
            </a:r>
            <a:r>
              <a:rPr lang="en-US" sz="2800" dirty="0" err="1" smtClean="0"/>
              <a:t>của</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toàn</a:t>
            </a:r>
            <a:r>
              <a:rPr lang="en-US" sz="2800" dirty="0" smtClean="0"/>
              <a:t> </a:t>
            </a:r>
            <a:r>
              <a:rPr lang="en-US" sz="2800" dirty="0" err="1" smtClean="0"/>
              <a:t>thành</a:t>
            </a:r>
            <a:r>
              <a:rPr lang="en-US" sz="2800" dirty="0" smtClean="0"/>
              <a:t> </a:t>
            </a:r>
            <a:r>
              <a:rPr lang="en-US" sz="2800" dirty="0" err="1" smtClean="0"/>
              <a:t>phố</a:t>
            </a:r>
            <a:r>
              <a:rPr lang="en-US" sz="2800" dirty="0" smtClean="0"/>
              <a:t> </a:t>
            </a:r>
            <a:r>
              <a:rPr lang="en-US" sz="2800" dirty="0" err="1" smtClean="0"/>
              <a:t>và</a:t>
            </a:r>
            <a:r>
              <a:rPr lang="en-US" sz="2800" dirty="0" smtClean="0"/>
              <a:t> </a:t>
            </a:r>
            <a:r>
              <a:rPr lang="en-US" sz="2800" dirty="0" err="1" smtClean="0"/>
              <a:t>toàn</a:t>
            </a:r>
            <a:r>
              <a:rPr lang="en-US" sz="2800" dirty="0" smtClean="0"/>
              <a:t> </a:t>
            </a:r>
            <a:r>
              <a:rPr lang="en-US" sz="2800" dirty="0" err="1" smtClean="0"/>
              <a:t>quốc</a:t>
            </a:r>
            <a:r>
              <a:rPr lang="en-US" sz="2800" dirty="0" smtClean="0"/>
              <a:t> </a:t>
            </a:r>
            <a:r>
              <a:rPr lang="en-US" sz="2800" dirty="0" err="1" smtClean="0"/>
              <a:t>bắt</a:t>
            </a:r>
            <a:r>
              <a:rPr lang="en-US" sz="2800" dirty="0" smtClean="0"/>
              <a:t> </a:t>
            </a:r>
            <a:r>
              <a:rPr lang="en-US" sz="2800" dirty="0" err="1" smtClean="0"/>
              <a:t>đầu</a:t>
            </a:r>
            <a:r>
              <a:rPr lang="en-US" sz="2800" dirty="0" smtClean="0"/>
              <a:t> </a:t>
            </a:r>
            <a:r>
              <a:rPr lang="en-US" sz="2800" dirty="0" err="1" smtClean="0">
                <a:solidFill>
                  <a:srgbClr val="FFFF00"/>
                </a:solidFill>
              </a:rPr>
              <a:t>từ</a:t>
            </a:r>
            <a:r>
              <a:rPr lang="en-US" sz="2800" dirty="0" smtClean="0">
                <a:solidFill>
                  <a:srgbClr val="FFFF00"/>
                </a:solidFill>
              </a:rPr>
              <a:t> </a:t>
            </a:r>
            <a:r>
              <a:rPr lang="en-US" sz="2800" dirty="0" err="1" smtClean="0">
                <a:solidFill>
                  <a:srgbClr val="FFFF00"/>
                </a:solidFill>
              </a:rPr>
              <a:t>ngày</a:t>
            </a:r>
            <a:r>
              <a:rPr lang="en-US" sz="2800" dirty="0" smtClean="0">
                <a:solidFill>
                  <a:srgbClr val="FFFF00"/>
                </a:solidFill>
              </a:rPr>
              <a:t> 01 </a:t>
            </a:r>
            <a:r>
              <a:rPr lang="en-US" sz="2800" dirty="0" err="1" smtClean="0">
                <a:solidFill>
                  <a:srgbClr val="FFFF00"/>
                </a:solidFill>
              </a:rPr>
              <a:t>tháng</a:t>
            </a:r>
            <a:r>
              <a:rPr lang="en-US" sz="2800" dirty="0" smtClean="0">
                <a:solidFill>
                  <a:srgbClr val="FFFF00"/>
                </a:solidFill>
              </a:rPr>
              <a:t> 01 </a:t>
            </a:r>
            <a:r>
              <a:rPr lang="en-US" sz="2800" dirty="0" err="1" smtClean="0">
                <a:solidFill>
                  <a:srgbClr val="FFFF00"/>
                </a:solidFill>
              </a:rPr>
              <a:t>đến</a:t>
            </a:r>
            <a:r>
              <a:rPr lang="en-US" sz="2800" dirty="0" smtClean="0">
                <a:solidFill>
                  <a:srgbClr val="FFFF00"/>
                </a:solidFill>
              </a:rPr>
              <a:t> </a:t>
            </a:r>
            <a:r>
              <a:rPr lang="en-US" sz="2800" dirty="0" err="1" smtClean="0">
                <a:solidFill>
                  <a:srgbClr val="FFFF00"/>
                </a:solidFill>
              </a:rPr>
              <a:t>ngày</a:t>
            </a:r>
            <a:r>
              <a:rPr lang="en-US" sz="2800" dirty="0" smtClean="0">
                <a:solidFill>
                  <a:srgbClr val="FFFF00"/>
                </a:solidFill>
              </a:rPr>
              <a:t> 30 </a:t>
            </a:r>
            <a:r>
              <a:rPr lang="en-US" sz="2800" dirty="0" err="1" smtClean="0">
                <a:solidFill>
                  <a:srgbClr val="FFFF00"/>
                </a:solidFill>
              </a:rPr>
              <a:t>tháng</a:t>
            </a:r>
            <a:r>
              <a:rPr lang="en-US" sz="2800" dirty="0" smtClean="0">
                <a:solidFill>
                  <a:srgbClr val="FFFF00"/>
                </a:solidFill>
              </a:rPr>
              <a:t> 10 </a:t>
            </a:r>
            <a:r>
              <a:rPr lang="en-US" sz="2800" dirty="0" err="1" smtClean="0">
                <a:solidFill>
                  <a:srgbClr val="FFFF00"/>
                </a:solidFill>
              </a:rPr>
              <a:t>hàng</a:t>
            </a:r>
            <a:r>
              <a:rPr lang="en-US" sz="2800" dirty="0" smtClean="0">
                <a:solidFill>
                  <a:srgbClr val="FFFF00"/>
                </a:solidFill>
              </a:rPr>
              <a:t> </a:t>
            </a:r>
            <a:r>
              <a:rPr lang="en-US" sz="2800" dirty="0" err="1" smtClean="0">
                <a:solidFill>
                  <a:srgbClr val="FFFF00"/>
                </a:solidFill>
              </a:rPr>
              <a:t>năm</a:t>
            </a:r>
            <a:r>
              <a:rPr lang="en-US" sz="2800" dirty="0" smtClean="0">
                <a:solidFill>
                  <a:srgbClr val="FFFF00"/>
                </a:solidFill>
              </a:rPr>
              <a:t>.</a:t>
            </a:r>
          </a:p>
          <a:p>
            <a:pPr marL="0" indent="0" algn="just">
              <a:spcBef>
                <a:spcPts val="1800"/>
              </a:spcBef>
              <a:buNone/>
            </a:pPr>
            <a:r>
              <a:rPr lang="en-US" sz="2800" dirty="0" smtClean="0"/>
              <a:t>- </a:t>
            </a:r>
            <a:r>
              <a:rPr lang="en-US" sz="2800" dirty="0" err="1" smtClean="0"/>
              <a:t>Đối</a:t>
            </a:r>
            <a:r>
              <a:rPr lang="en-US" sz="2800" dirty="0" smtClean="0"/>
              <a:t> </a:t>
            </a:r>
            <a:r>
              <a:rPr lang="en-US" sz="2800" dirty="0" err="1" smtClean="0"/>
              <a:t>với</a:t>
            </a:r>
            <a:r>
              <a:rPr lang="en-US" sz="2800" dirty="0" smtClean="0"/>
              <a:t> </a:t>
            </a:r>
            <a:r>
              <a:rPr lang="en-US" sz="2800" dirty="0" err="1" smtClean="0"/>
              <a:t>các</a:t>
            </a:r>
            <a:r>
              <a:rPr lang="en-US" sz="2800" dirty="0" smtClean="0"/>
              <a:t> </a:t>
            </a:r>
            <a:r>
              <a:rPr lang="en-US" sz="2800" dirty="0" err="1" smtClean="0"/>
              <a:t>sáng</a:t>
            </a:r>
            <a:r>
              <a:rPr lang="en-US" sz="2800" dirty="0" smtClean="0"/>
              <a:t> </a:t>
            </a:r>
            <a:r>
              <a:rPr lang="en-US" sz="2800" dirty="0" err="1" smtClean="0"/>
              <a:t>kiến</a:t>
            </a:r>
            <a:r>
              <a:rPr lang="en-US" sz="2800" dirty="0" smtClean="0"/>
              <a:t> </a:t>
            </a:r>
            <a:r>
              <a:rPr lang="en-US" sz="2800" dirty="0" err="1" smtClean="0"/>
              <a:t>thuộc</a:t>
            </a:r>
            <a:r>
              <a:rPr lang="en-US" sz="2800" dirty="0" smtClean="0"/>
              <a:t> </a:t>
            </a:r>
            <a:r>
              <a:rPr lang="en-US" sz="2800" dirty="0" err="1" smtClean="0"/>
              <a:t>ngành</a:t>
            </a:r>
            <a:r>
              <a:rPr lang="en-US" sz="2800" dirty="0" smtClean="0"/>
              <a:t> GDĐT, </a:t>
            </a:r>
            <a:r>
              <a:rPr lang="en-US" sz="2800" dirty="0" err="1" smtClean="0"/>
              <a:t>thời</a:t>
            </a:r>
            <a:r>
              <a:rPr lang="en-US" sz="2800" dirty="0" smtClean="0"/>
              <a:t> </a:t>
            </a:r>
            <a:r>
              <a:rPr lang="en-US" sz="2800" dirty="0" err="1" smtClean="0"/>
              <a:t>điểm</a:t>
            </a:r>
            <a:r>
              <a:rPr lang="en-US" sz="2800" dirty="0" smtClean="0"/>
              <a:t> </a:t>
            </a:r>
            <a:r>
              <a:rPr lang="en-US" sz="2800" dirty="0" err="1" smtClean="0"/>
              <a:t>tiếp</a:t>
            </a:r>
            <a:r>
              <a:rPr lang="en-US" sz="2800" dirty="0" smtClean="0"/>
              <a:t> </a:t>
            </a:r>
            <a:r>
              <a:rPr lang="en-US" sz="2800" dirty="0" err="1" smtClean="0"/>
              <a:t>nhận</a:t>
            </a:r>
            <a:r>
              <a:rPr lang="en-US" sz="2800" dirty="0" smtClean="0"/>
              <a:t> </a:t>
            </a:r>
            <a:r>
              <a:rPr lang="en-US" sz="2800" dirty="0" err="1" smtClean="0"/>
              <a:t>hồ</a:t>
            </a:r>
            <a:r>
              <a:rPr lang="en-US" sz="2800" dirty="0" smtClean="0"/>
              <a:t> </a:t>
            </a:r>
            <a:r>
              <a:rPr lang="en-US" sz="2800" dirty="0" err="1" smtClean="0"/>
              <a:t>sơ</a:t>
            </a:r>
            <a:r>
              <a:rPr lang="en-US" sz="2800" dirty="0" smtClean="0"/>
              <a:t> </a:t>
            </a:r>
            <a:r>
              <a:rPr lang="en-US" sz="2800" dirty="0" err="1" smtClean="0"/>
              <a:t>là</a:t>
            </a:r>
            <a:r>
              <a:rPr lang="en-US" sz="2800" dirty="0" smtClean="0"/>
              <a:t> </a:t>
            </a:r>
            <a:r>
              <a:rPr lang="en-US" sz="2800" dirty="0" err="1" smtClean="0">
                <a:solidFill>
                  <a:srgbClr val="FFFF00"/>
                </a:solidFill>
              </a:rPr>
              <a:t>từ</a:t>
            </a:r>
            <a:r>
              <a:rPr lang="en-US" sz="2800" dirty="0" smtClean="0">
                <a:solidFill>
                  <a:srgbClr val="FFFF00"/>
                </a:solidFill>
              </a:rPr>
              <a:t> </a:t>
            </a:r>
            <a:r>
              <a:rPr lang="en-US" sz="2800" dirty="0" err="1" smtClean="0">
                <a:solidFill>
                  <a:srgbClr val="FFFF00"/>
                </a:solidFill>
              </a:rPr>
              <a:t>ngày</a:t>
            </a:r>
            <a:r>
              <a:rPr lang="en-US" sz="2800" dirty="0" smtClean="0">
                <a:solidFill>
                  <a:srgbClr val="FFFF00"/>
                </a:solidFill>
              </a:rPr>
              <a:t> 15 </a:t>
            </a:r>
            <a:r>
              <a:rPr lang="en-US" sz="2800" dirty="0" err="1" smtClean="0">
                <a:solidFill>
                  <a:srgbClr val="FFFF00"/>
                </a:solidFill>
              </a:rPr>
              <a:t>tháng</a:t>
            </a:r>
            <a:r>
              <a:rPr lang="en-US" sz="2800" dirty="0" smtClean="0">
                <a:solidFill>
                  <a:srgbClr val="FFFF00"/>
                </a:solidFill>
              </a:rPr>
              <a:t> 6năm </a:t>
            </a:r>
            <a:r>
              <a:rPr lang="en-US" sz="2800" dirty="0" err="1" smtClean="0">
                <a:solidFill>
                  <a:srgbClr val="FFFF00"/>
                </a:solidFill>
              </a:rPr>
              <a:t>này</a:t>
            </a:r>
            <a:r>
              <a:rPr lang="en-US" sz="2800" dirty="0" smtClean="0">
                <a:solidFill>
                  <a:srgbClr val="FFFF00"/>
                </a:solidFill>
              </a:rPr>
              <a:t> </a:t>
            </a:r>
            <a:r>
              <a:rPr lang="en-US" sz="2800" dirty="0" err="1" smtClean="0">
                <a:solidFill>
                  <a:srgbClr val="FFFF00"/>
                </a:solidFill>
              </a:rPr>
              <a:t>đến</a:t>
            </a:r>
            <a:r>
              <a:rPr lang="en-US" sz="2800" dirty="0" smtClean="0">
                <a:solidFill>
                  <a:srgbClr val="FFFF00"/>
                </a:solidFill>
              </a:rPr>
              <a:t> </a:t>
            </a:r>
            <a:r>
              <a:rPr lang="en-US" sz="2800" dirty="0" err="1" smtClean="0">
                <a:solidFill>
                  <a:srgbClr val="FFFF00"/>
                </a:solidFill>
              </a:rPr>
              <a:t>ngày</a:t>
            </a:r>
            <a:r>
              <a:rPr lang="en-US" sz="2800" dirty="0" smtClean="0">
                <a:solidFill>
                  <a:srgbClr val="FFFF00"/>
                </a:solidFill>
              </a:rPr>
              <a:t> 30 </a:t>
            </a:r>
            <a:r>
              <a:rPr lang="en-US" sz="2800" dirty="0" err="1" smtClean="0">
                <a:solidFill>
                  <a:srgbClr val="FFFF00"/>
                </a:solidFill>
              </a:rPr>
              <a:t>tháng</a:t>
            </a:r>
            <a:r>
              <a:rPr lang="en-US" sz="2800" dirty="0" smtClean="0">
                <a:solidFill>
                  <a:srgbClr val="FFFF00"/>
                </a:solidFill>
              </a:rPr>
              <a:t> 4 </a:t>
            </a:r>
            <a:r>
              <a:rPr lang="en-US" sz="2800" dirty="0" err="1" smtClean="0">
                <a:solidFill>
                  <a:srgbClr val="FFFF00"/>
                </a:solidFill>
              </a:rPr>
              <a:t>năm</a:t>
            </a:r>
            <a:r>
              <a:rPr lang="en-US" sz="2800" dirty="0" smtClean="0">
                <a:solidFill>
                  <a:srgbClr val="FFFF00"/>
                </a:solidFill>
              </a:rPr>
              <a:t> </a:t>
            </a:r>
            <a:r>
              <a:rPr lang="en-US" sz="2800" dirty="0" err="1" smtClean="0">
                <a:solidFill>
                  <a:srgbClr val="FFFF00"/>
                </a:solidFill>
              </a:rPr>
              <a:t>sau</a:t>
            </a:r>
            <a:r>
              <a:rPr lang="en-US" sz="2800" dirty="0" smtClean="0">
                <a:solidFill>
                  <a:srgbClr val="FFFF00"/>
                </a:solidFill>
              </a:rPr>
              <a:t>.</a:t>
            </a:r>
            <a:r>
              <a:rPr lang="en-US" sz="2800" dirty="0" smtClean="0"/>
              <a:t> </a:t>
            </a:r>
            <a:endParaRPr lang="en-US" sz="2800" dirty="0" smtClean="0">
              <a:solidFill>
                <a:srgbClr val="FFFF00"/>
              </a:solidFill>
              <a:latin typeface="Arial"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2294" y="92244"/>
            <a:ext cx="8915400" cy="6248400"/>
          </a:xfrm>
        </p:spPr>
        <p:txBody>
          <a:bodyPr/>
          <a:lstStyle/>
          <a:p>
            <a:pPr>
              <a:spcBef>
                <a:spcPts val="1800"/>
              </a:spcBef>
              <a:buNone/>
            </a:pPr>
            <a:r>
              <a:rPr lang="nl-NL" sz="2800" b="1" dirty="0" smtClean="0">
                <a:solidFill>
                  <a:srgbClr val="FF0000"/>
                </a:solidFill>
              </a:rPr>
              <a:t>8. Ví dụ về tóm tắt sáng kiến khi trình </a:t>
            </a:r>
            <a:r>
              <a:rPr lang="en-US" sz="2800" b="1" dirty="0" smtClean="0">
                <a:solidFill>
                  <a:srgbClr val="FF0000"/>
                </a:solidFill>
              </a:rPr>
              <a:t>KT</a:t>
            </a:r>
          </a:p>
          <a:p>
            <a:pPr>
              <a:spcBef>
                <a:spcPts val="1200"/>
              </a:spcBef>
              <a:buNone/>
            </a:pPr>
            <a:r>
              <a:rPr lang="en-US" sz="2000" dirty="0" smtClean="0">
                <a:solidFill>
                  <a:srgbClr val="FFFF00"/>
                </a:solidFill>
                <a:latin typeface="+mj-lt"/>
              </a:rPr>
              <a:t>1)</a:t>
            </a:r>
            <a:r>
              <a:rPr lang="en-US" sz="2000" b="1" dirty="0" smtClean="0">
                <a:solidFill>
                  <a:srgbClr val="FF0000"/>
                </a:solidFill>
                <a:latin typeface="+mj-lt"/>
              </a:rPr>
              <a:t> </a:t>
            </a:r>
            <a:r>
              <a:rPr lang="en-US" sz="2000" dirty="0" err="1" smtClean="0">
                <a:solidFill>
                  <a:srgbClr val="FFFF00"/>
                </a:solidFill>
                <a:latin typeface="+mj-lt"/>
              </a:rPr>
              <a:t>Sáng</a:t>
            </a:r>
            <a:r>
              <a:rPr lang="en-US" sz="2000" dirty="0" smtClean="0">
                <a:solidFill>
                  <a:srgbClr val="FFFF00"/>
                </a:solidFill>
                <a:latin typeface="+mj-lt"/>
              </a:rPr>
              <a:t> </a:t>
            </a:r>
            <a:r>
              <a:rPr lang="en-US" sz="2000" dirty="0" err="1" smtClean="0">
                <a:solidFill>
                  <a:srgbClr val="FFFF00"/>
                </a:solidFill>
                <a:latin typeface="+mj-lt"/>
              </a:rPr>
              <a:t>kiến</a:t>
            </a:r>
            <a:r>
              <a:rPr lang="en-US" sz="2000" dirty="0" smtClean="0">
                <a:solidFill>
                  <a:srgbClr val="FFFF00"/>
                </a:solidFill>
                <a:latin typeface="+mj-lt"/>
              </a:rPr>
              <a:t>: </a:t>
            </a:r>
            <a:r>
              <a:rPr lang="en-US" sz="2000" b="1" dirty="0" smtClean="0">
                <a:solidFill>
                  <a:srgbClr val="FFFF00"/>
                </a:solidFill>
                <a:latin typeface="+mj-lt"/>
              </a:rPr>
              <a:t>“</a:t>
            </a:r>
            <a:r>
              <a:rPr lang="nb-NO" sz="2000" b="1" dirty="0" smtClean="0">
                <a:solidFill>
                  <a:srgbClr val="FFFF00"/>
                </a:solidFill>
                <a:latin typeface="+mj-lt"/>
              </a:rPr>
              <a:t>Dấu vân tay”</a:t>
            </a:r>
            <a:r>
              <a:rPr lang="nb-NO" sz="2000" dirty="0" smtClean="0">
                <a:solidFill>
                  <a:srgbClr val="FFFF00"/>
                </a:solidFill>
                <a:latin typeface="+mj-lt"/>
              </a:rPr>
              <a:t>.</a:t>
            </a:r>
            <a:r>
              <a:rPr lang="nb-NO" sz="2000" dirty="0" smtClean="0">
                <a:latin typeface="+mj-lt"/>
              </a:rPr>
              <a:t> </a:t>
            </a:r>
          </a:p>
          <a:p>
            <a:pPr marL="0" indent="0" algn="just">
              <a:buNone/>
              <a:defRPr/>
            </a:pPr>
            <a:r>
              <a:rPr lang="nb-NO" sz="2000" dirty="0" smtClean="0">
                <a:solidFill>
                  <a:srgbClr val="FFFF00"/>
                </a:solidFill>
                <a:latin typeface="+mj-lt"/>
                <a:cs typeface="Times New Roman" panose="02020603050405020304" pitchFamily="18" charset="0"/>
              </a:rPr>
              <a:t>- Nội dung sáng kiến: </a:t>
            </a:r>
            <a:r>
              <a:rPr lang="nb-NO" sz="2000" dirty="0" smtClean="0">
                <a:latin typeface="+mj-lt"/>
                <a:cs typeface="Times New Roman" panose="02020603050405020304" pitchFamily="18" charset="0"/>
              </a:rPr>
              <a:t>b</a:t>
            </a:r>
            <a:r>
              <a:rPr lang="en-US" sz="2000" dirty="0" err="1" smtClean="0">
                <a:latin typeface="+mj-lt"/>
                <a:cs typeface="Times New Roman" panose="02020603050405020304" pitchFamily="18" charset="0"/>
              </a:rPr>
              <a:t>ản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trực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tiếp</a:t>
            </a:r>
            <a:r>
              <a:rPr lang="en-US" sz="2000" dirty="0" smtClean="0">
                <a:latin typeface="+mj-lt"/>
                <a:cs typeface="Times New Roman" panose="02020603050405020304" pitchFamily="18" charset="0"/>
              </a:rPr>
              <a:t> t</a:t>
            </a:r>
            <a:r>
              <a:rPr lang="nb-NO" sz="2000" dirty="0" smtClean="0">
                <a:latin typeface="+mj-lt"/>
                <a:cs typeface="Times New Roman" panose="02020603050405020304" pitchFamily="18" charset="0"/>
              </a:rPr>
              <a:t>riển khai </a:t>
            </a:r>
            <a:r>
              <a:rPr lang="en-US" sz="2000" dirty="0" err="1" smtClean="0">
                <a:latin typeface="+mj-lt"/>
                <a:cs typeface="Times New Roman" panose="02020603050405020304" pitchFamily="18" charset="0"/>
              </a:rPr>
              <a:t>thí</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điểm</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sử</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dụng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phần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mềm</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quản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lý</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cư</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để</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giải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quyết</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thủ</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tục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hành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chính</a:t>
            </a:r>
            <a:r>
              <a:rPr lang="en-US" sz="2000" dirty="0" smtClean="0">
                <a:latin typeface="+mj-lt"/>
                <a:cs typeface="Times New Roman" panose="02020603050405020304" pitchFamily="18" charset="0"/>
              </a:rPr>
              <a:t> </a:t>
            </a:r>
            <a:r>
              <a:rPr lang="nb-NO" sz="2000" dirty="0" smtClean="0">
                <a:latin typeface="+mj-lt"/>
                <a:cs typeface="Times New Roman" panose="02020603050405020304" pitchFamily="18" charset="0"/>
              </a:rPr>
              <a:t>với phần mềm mô hình </a:t>
            </a:r>
            <a:r>
              <a:rPr lang="nb-NO" sz="2000" b="1" i="1" dirty="0" smtClean="0">
                <a:latin typeface="+mj-lt"/>
                <a:cs typeface="Times New Roman" panose="02020603050405020304" pitchFamily="18" charset="0"/>
              </a:rPr>
              <a:t>“Dấu vân tay”</a:t>
            </a:r>
            <a:r>
              <a:rPr lang="nb-NO" sz="2000" dirty="0" smtClean="0">
                <a:latin typeface="+mj-lt"/>
                <a:cs typeface="Times New Roman" panose="02020603050405020304" pitchFamily="18" charset="0"/>
              </a:rPr>
              <a:t>. Phần mềm sẽ </a:t>
            </a:r>
            <a:r>
              <a:rPr lang="en-US" sz="2000" dirty="0" err="1" smtClean="0">
                <a:latin typeface="+mj-lt"/>
                <a:cs typeface="Times New Roman" panose="02020603050405020304" pitchFamily="18" charset="0"/>
              </a:rPr>
              <a:t>lưu</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hết</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hô</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sơ</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người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vào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máy</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tính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ai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sao</a:t>
            </a:r>
            <a:r>
              <a:rPr lang="en-US" sz="2000" dirty="0" smtClean="0">
                <a:latin typeface="+mj-lt"/>
                <a:cs typeface="Times New Roman" panose="02020603050405020304" pitchFamily="18" charset="0"/>
              </a:rPr>
              <a:t> y, </a:t>
            </a:r>
            <a:r>
              <a:rPr lang="en-US" sz="2000" dirty="0" err="1" smtClean="0">
                <a:latin typeface="+mj-lt"/>
                <a:cs typeface="Times New Roman" panose="02020603050405020304" pitchFamily="18" charset="0"/>
              </a:rPr>
              <a:t>chứng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thực</a:t>
            </a:r>
            <a:r>
              <a:rPr lang="en-US" sz="2000" dirty="0" smtClean="0">
                <a:latin typeface="+mj-lt"/>
                <a:cs typeface="Times New Roman" panose="02020603050405020304" pitchFamily="18" charset="0"/>
              </a:rPr>
              <a:t> chỉ </a:t>
            </a:r>
            <a:r>
              <a:rPr lang="en-US" sz="2000" dirty="0" err="1" smtClean="0">
                <a:latin typeface="+mj-lt"/>
                <a:cs typeface="Times New Roman" panose="02020603050405020304" pitchFamily="18" charset="0"/>
              </a:rPr>
              <a:t>cần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đặt</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tay</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trên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máy</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tính</a:t>
            </a:r>
            <a:r>
              <a:rPr lang="en-US" sz="2000" dirty="0" smtClean="0">
                <a:latin typeface="+mj-lt"/>
                <a:cs typeface="Times New Roman" panose="02020603050405020304" pitchFamily="18" charset="0"/>
              </a:rPr>
              <a:t> là có </a:t>
            </a:r>
            <a:r>
              <a:rPr lang="en-US" sz="2000" dirty="0" err="1" smtClean="0">
                <a:latin typeface="+mj-lt"/>
                <a:cs typeface="Times New Roman" panose="02020603050405020304" pitchFamily="18" charset="0"/>
              </a:rPr>
              <a:t>kết</a:t>
            </a:r>
            <a:r>
              <a:rPr lang="en-US" sz="2000" dirty="0" smtClean="0">
                <a:latin typeface="+mj-lt"/>
                <a:cs typeface="Times New Roman" panose="02020603050405020304" pitchFamily="18" charset="0"/>
              </a:rPr>
              <a:t> quả… </a:t>
            </a:r>
            <a:r>
              <a:rPr lang="en-US" sz="2000" dirty="0" err="1" smtClean="0">
                <a:latin typeface="+mj-lt"/>
                <a:cs typeface="Times New Roman" panose="02020603050405020304" pitchFamily="18" charset="0"/>
              </a:rPr>
              <a:t>thông</a:t>
            </a:r>
            <a:r>
              <a:rPr lang="en-US" sz="2000" dirty="0" smtClean="0">
                <a:latin typeface="+mj-lt"/>
                <a:cs typeface="Times New Roman" panose="02020603050405020304" pitchFamily="18" charset="0"/>
              </a:rPr>
              <a:t> qua </a:t>
            </a:r>
            <a:r>
              <a:rPr lang="en-US" sz="2000" dirty="0" err="1" smtClean="0">
                <a:latin typeface="+mj-lt"/>
                <a:cs typeface="Times New Roman" panose="02020603050405020304" pitchFamily="18" charset="0"/>
              </a:rPr>
              <a:t>hệ</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thống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phần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mềm</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quản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lý</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cư</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người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đến</a:t>
            </a:r>
            <a:r>
              <a:rPr lang="en-US" sz="2000" dirty="0" smtClean="0">
                <a:latin typeface="+mj-lt"/>
                <a:cs typeface="Times New Roman" panose="02020603050405020304" pitchFamily="18" charset="0"/>
              </a:rPr>
              <a:t> UBND </a:t>
            </a:r>
            <a:r>
              <a:rPr lang="en-US" sz="2000" dirty="0" err="1" smtClean="0">
                <a:latin typeface="+mj-lt"/>
                <a:cs typeface="Times New Roman" panose="02020603050405020304" pitchFamily="18" charset="0"/>
              </a:rPr>
              <a:t>phường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Bến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Thành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còn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có</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thể</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dùng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máy</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đăng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ký</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giao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dịch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để</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làm</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các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Thủ</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tục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hành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chính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về</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tư</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pháp</a:t>
            </a:r>
            <a:r>
              <a:rPr lang="en-US" sz="2000" dirty="0" smtClean="0">
                <a:latin typeface="+mj-lt"/>
                <a:cs typeface="Times New Roman" panose="02020603050405020304" pitchFamily="18" charset="0"/>
              </a:rPr>
              <a:t> - </a:t>
            </a:r>
            <a:r>
              <a:rPr lang="en-US" sz="2000" dirty="0" err="1" smtClean="0">
                <a:latin typeface="+mj-lt"/>
                <a:cs typeface="Times New Roman" panose="02020603050405020304" pitchFamily="18" charset="0"/>
              </a:rPr>
              <a:t>hộ</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tịch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nhà</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đất</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xóa</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đói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giảm</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nghèo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bảo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hiểm</a:t>
            </a:r>
            <a:r>
              <a:rPr lang="en-US" sz="2000" dirty="0" smtClean="0">
                <a:latin typeface="+mj-lt"/>
                <a:cs typeface="Times New Roman" panose="02020603050405020304" pitchFamily="18" charset="0"/>
              </a:rPr>
              <a:t> y </a:t>
            </a:r>
            <a:r>
              <a:rPr lang="en-US" sz="2000" dirty="0" err="1" smtClean="0">
                <a:latin typeface="+mj-lt"/>
                <a:cs typeface="Times New Roman" panose="02020603050405020304" pitchFamily="18" charset="0"/>
              </a:rPr>
              <a:t>tế</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cho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trẻ</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em</a:t>
            </a:r>
            <a:r>
              <a:rPr lang="en-US" sz="2000" dirty="0" smtClean="0">
                <a:latin typeface="+mj-lt"/>
                <a:cs typeface="Times New Roman" panose="02020603050405020304" pitchFamily="18" charset="0"/>
              </a:rPr>
              <a:t>... </a:t>
            </a:r>
          </a:p>
          <a:p>
            <a:pPr marL="0" indent="0" algn="just">
              <a:buNone/>
              <a:defRPr/>
            </a:pP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Hiệu</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quả</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đạt</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được</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khi</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áp</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dụng</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sáng</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kiến</a:t>
            </a:r>
            <a:r>
              <a:rPr lang="en-US" sz="2000" dirty="0" smtClean="0">
                <a:solidFill>
                  <a:srgbClr val="FFFF00"/>
                </a:solidFill>
                <a:latin typeface="+mj-lt"/>
                <a:cs typeface="Times New Roman" panose="02020603050405020304" pitchFamily="18" charset="0"/>
              </a:rPr>
              <a:t>: </a:t>
            </a:r>
            <a:r>
              <a:rPr lang="en-US" sz="2000" dirty="0" err="1" smtClean="0">
                <a:latin typeface="+mj-lt"/>
                <a:cs typeface="Times New Roman" panose="02020603050405020304" pitchFamily="18" charset="0"/>
              </a:rPr>
              <a:t>Bất</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cứ</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người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nào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đã</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có</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thông</a:t>
            </a:r>
            <a:r>
              <a:rPr lang="en-US" sz="2000" dirty="0" smtClean="0">
                <a:latin typeface="+mj-lt"/>
                <a:cs typeface="Times New Roman" panose="02020603050405020304" pitchFamily="18" charset="0"/>
              </a:rPr>
              <a:t> tin </a:t>
            </a:r>
            <a:r>
              <a:rPr lang="en-US" sz="2000" dirty="0" err="1" smtClean="0">
                <a:latin typeface="+mj-lt"/>
                <a:cs typeface="Times New Roman" panose="02020603050405020304" pitchFamily="18" charset="0"/>
              </a:rPr>
              <a:t>lưu</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trong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máy</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chủ</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đều</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có</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thể</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đến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sao</a:t>
            </a:r>
            <a:r>
              <a:rPr lang="en-US" sz="2000" dirty="0" smtClean="0">
                <a:latin typeface="+mj-lt"/>
                <a:cs typeface="Times New Roman" panose="02020603050405020304" pitchFamily="18" charset="0"/>
              </a:rPr>
              <a:t> y </a:t>
            </a:r>
            <a:r>
              <a:rPr lang="en-US" sz="2000" dirty="0" err="1" smtClean="0">
                <a:latin typeface="+mj-lt"/>
                <a:cs typeface="Times New Roman" panose="02020603050405020304" pitchFamily="18" charset="0"/>
              </a:rPr>
              <a:t>chứng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thực</a:t>
            </a:r>
            <a:r>
              <a:rPr lang="en-US" sz="2000" dirty="0" smtClean="0">
                <a:latin typeface="+mj-lt"/>
                <a:cs typeface="Times New Roman" panose="02020603050405020304" pitchFamily="18" charset="0"/>
              </a:rPr>
              <a:t> hay </a:t>
            </a:r>
            <a:r>
              <a:rPr lang="en-US" sz="2000" dirty="0" err="1" smtClean="0">
                <a:latin typeface="+mj-lt"/>
                <a:cs typeface="Times New Roman" panose="02020603050405020304" pitchFamily="18" charset="0"/>
              </a:rPr>
              <a:t>làm</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các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Thủ</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tục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hành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chính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liên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quan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mà</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không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cần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mang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theo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bản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chính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các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loại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giấy</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tờ</a:t>
            </a:r>
            <a:r>
              <a:rPr lang="en-US" sz="2000" dirty="0" smtClean="0">
                <a:latin typeface="+mj-lt"/>
                <a:cs typeface="Times New Roman" panose="02020603050405020304" pitchFamily="18" charset="0"/>
              </a:rPr>
              <a:t>. </a:t>
            </a:r>
            <a:r>
              <a:rPr lang="nb-NO" sz="2000" dirty="0" smtClean="0">
                <a:latin typeface="+mj-lt"/>
                <a:cs typeface="Times New Roman" panose="02020603050405020304" pitchFamily="18" charset="0"/>
              </a:rPr>
              <a:t>Ngoài ra, bản thân đã chỉ đạo trong việc kết </a:t>
            </a:r>
            <a:r>
              <a:rPr lang="en-US" sz="2000" dirty="0" err="1" smtClean="0">
                <a:latin typeface="+mj-lt"/>
                <a:cs typeface="Times New Roman" panose="02020603050405020304" pitchFamily="18" charset="0"/>
              </a:rPr>
              <a:t>hợp</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với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ngành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bưu</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điện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trả</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hồ</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sơ</a:t>
            </a:r>
            <a:r>
              <a:rPr lang="en-US" sz="2000" dirty="0" smtClean="0">
                <a:latin typeface="+mj-lt"/>
                <a:cs typeface="Times New Roman" panose="02020603050405020304" pitchFamily="18" charset="0"/>
              </a:rPr>
              <a:t> qua </a:t>
            </a:r>
            <a:r>
              <a:rPr lang="en-US" sz="2000" dirty="0" err="1" smtClean="0">
                <a:latin typeface="+mj-lt"/>
                <a:cs typeface="Times New Roman" panose="02020603050405020304" pitchFamily="18" charset="0"/>
              </a:rPr>
              <a:t>đường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này</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nhằm</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giúp</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người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khỏi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phải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lên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xuống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phường</a:t>
            </a:r>
            <a:r>
              <a:rPr lang="en-US" sz="2000" dirty="0" smtClean="0">
                <a:latin typeface="+mj-lt"/>
                <a:cs typeface="Times New Roman" panose="02020603050405020304" pitchFamily="18" charset="0"/>
              </a:rPr>
              <a:t> </a:t>
            </a:r>
            <a:br>
              <a:rPr lang="en-US" sz="2000" dirty="0" smtClean="0">
                <a:latin typeface="+mj-lt"/>
                <a:cs typeface="Times New Roman" panose="02020603050405020304" pitchFamily="18" charset="0"/>
              </a:rPr>
            </a:br>
            <a:r>
              <a:rPr lang="en-US" sz="2000" dirty="0" err="1" smtClean="0">
                <a:latin typeface="+mj-lt"/>
                <a:cs typeface="Times New Roman" panose="02020603050405020304" pitchFamily="18" charset="0"/>
              </a:rPr>
              <a:t>nhiều</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lần</a:t>
            </a:r>
            <a:r>
              <a:rPr lang="en-US" sz="2000" dirty="0" smtClean="0">
                <a:latin typeface="+mj-lt"/>
                <a:cs typeface="Times New Roman" panose="02020603050405020304" pitchFamily="18" charset="0"/>
              </a:rPr>
              <a:t>. </a:t>
            </a:r>
          </a:p>
          <a:p>
            <a:pPr marL="0" indent="0" algn="just">
              <a:buNone/>
              <a:defRPr/>
            </a:pP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Phạm</a:t>
            </a:r>
            <a:r>
              <a:rPr lang="en-US" sz="2000" dirty="0" smtClean="0">
                <a:solidFill>
                  <a:srgbClr val="FFFF00"/>
                </a:solidFill>
                <a:latin typeface="+mj-lt"/>
                <a:cs typeface="Times New Roman" panose="02020603050405020304" pitchFamily="18" charset="0"/>
              </a:rPr>
              <a:t> vi </a:t>
            </a:r>
            <a:r>
              <a:rPr lang="en-US" sz="2000" dirty="0" err="1" smtClean="0">
                <a:solidFill>
                  <a:srgbClr val="FFFF00"/>
                </a:solidFill>
                <a:latin typeface="+mj-lt"/>
                <a:cs typeface="Times New Roman" panose="02020603050405020304" pitchFamily="18" charset="0"/>
              </a:rPr>
              <a:t>ảnh</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hưởng</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của</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sáng</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kiến:</a:t>
            </a:r>
            <a:r>
              <a:rPr lang="en-US" sz="2000" dirty="0" err="1" smtClean="0">
                <a:latin typeface="+mj-lt"/>
                <a:cs typeface="Times New Roman" panose="02020603050405020304" pitchFamily="18" charset="0"/>
              </a:rPr>
              <a:t>Từ</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hiệu</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quả</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của</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phần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mềm</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quản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lý</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dân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cư</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của</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Phường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Lãnh</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đạo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Quận</a:t>
            </a:r>
            <a:r>
              <a:rPr lang="en-US" sz="2000" dirty="0" smtClean="0">
                <a:latin typeface="+mj-lt"/>
                <a:cs typeface="Times New Roman" panose="02020603050405020304" pitchFamily="18" charset="0"/>
              </a:rPr>
              <a:t> 1 </a:t>
            </a:r>
            <a:r>
              <a:rPr lang="en-US" sz="2000" dirty="0" err="1" smtClean="0">
                <a:latin typeface="+mj-lt"/>
                <a:cs typeface="Times New Roman" panose="02020603050405020304" pitchFamily="18" charset="0"/>
              </a:rPr>
              <a:t>đã</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chỉ</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đạo</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trong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việc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tổ</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chức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triển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khai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rộng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rãi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đến</a:t>
            </a:r>
            <a:r>
              <a:rPr lang="en-US" sz="2000" dirty="0" smtClean="0">
                <a:latin typeface="+mj-lt"/>
                <a:cs typeface="Times New Roman" panose="02020603050405020304" pitchFamily="18" charset="0"/>
              </a:rPr>
              <a:t> 9 </a:t>
            </a:r>
            <a:r>
              <a:rPr lang="en-US" sz="2000" dirty="0" err="1" smtClean="0">
                <a:latin typeface="+mj-lt"/>
                <a:cs typeface="Times New Roman" panose="02020603050405020304" pitchFamily="18" charset="0"/>
              </a:rPr>
              <a:t>phường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khác</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của</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Quận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trong</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thời</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gian</a:t>
            </a:r>
            <a:r>
              <a:rPr lang="en-US" sz="2000" dirty="0" smtClean="0">
                <a:latin typeface="+mj-lt"/>
                <a:cs typeface="Times New Roman" panose="02020603050405020304" pitchFamily="18" charset="0"/>
              </a:rPr>
              <a:t> </a:t>
            </a:r>
            <a:r>
              <a:rPr lang="en-US" sz="2000" dirty="0" err="1" smtClean="0">
                <a:latin typeface="+mj-lt"/>
                <a:cs typeface="Times New Roman" panose="02020603050405020304" pitchFamily="18" charset="0"/>
              </a:rPr>
              <a:t>tới</a:t>
            </a:r>
            <a:r>
              <a:rPr lang="en-US" sz="2000" dirty="0" smtClean="0">
                <a:latin typeface="+mj-lt"/>
                <a:cs typeface="Times New Roman" panose="02020603050405020304" pitchFamily="18" charset="0"/>
              </a:rPr>
              <a:t>.</a:t>
            </a:r>
          </a:p>
          <a:p>
            <a:pPr marL="0" indent="0" algn="just">
              <a:spcBef>
                <a:spcPts val="600"/>
              </a:spcBef>
              <a:spcAft>
                <a:spcPts val="0"/>
              </a:spcAft>
              <a:buNone/>
              <a:defRPr/>
            </a:pP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Sáng</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kiến</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trên</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đã</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được</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Ủy</a:t>
            </a:r>
            <a:r>
              <a:rPr lang="en-US" sz="2000" dirty="0" smtClean="0">
                <a:solidFill>
                  <a:srgbClr val="FFFF00"/>
                </a:solidFill>
                <a:latin typeface="+mj-lt"/>
                <a:cs typeface="Times New Roman" panose="02020603050405020304" pitchFamily="18" charset="0"/>
              </a:rPr>
              <a:t> ban </a:t>
            </a:r>
            <a:r>
              <a:rPr lang="en-US" sz="2000" dirty="0" err="1" smtClean="0">
                <a:solidFill>
                  <a:srgbClr val="FFFF00"/>
                </a:solidFill>
                <a:latin typeface="+mj-lt"/>
                <a:cs typeface="Times New Roman" panose="02020603050405020304" pitchFamily="18" charset="0"/>
              </a:rPr>
              <a:t>nhân</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dân</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Quận</a:t>
            </a:r>
            <a:r>
              <a:rPr lang="en-US" sz="2000" dirty="0" smtClean="0">
                <a:solidFill>
                  <a:srgbClr val="FFFF00"/>
                </a:solidFill>
                <a:latin typeface="+mj-lt"/>
                <a:cs typeface="Times New Roman" panose="02020603050405020304" pitchFamily="18" charset="0"/>
              </a:rPr>
              <a:t> 1 </a:t>
            </a:r>
            <a:r>
              <a:rPr lang="en-US" sz="2000" dirty="0" err="1" smtClean="0">
                <a:solidFill>
                  <a:srgbClr val="FFFF00"/>
                </a:solidFill>
                <a:latin typeface="+mj-lt"/>
                <a:cs typeface="Times New Roman" panose="02020603050405020304" pitchFamily="18" charset="0"/>
              </a:rPr>
              <a:t>công</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nhận</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tại</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quyết</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định</a:t>
            </a:r>
            <a:r>
              <a:rPr lang="en-US" sz="2000" dirty="0" smtClean="0">
                <a:solidFill>
                  <a:srgbClr val="FFFF00"/>
                </a:solidFill>
                <a:latin typeface="+mj-lt"/>
                <a:cs typeface="Times New Roman" panose="02020603050405020304" pitchFamily="18" charset="0"/>
              </a:rPr>
              <a:t> </a:t>
            </a:r>
            <a:r>
              <a:rPr lang="en-US" sz="2000" dirty="0" err="1" smtClean="0">
                <a:solidFill>
                  <a:srgbClr val="FFFF00"/>
                </a:solidFill>
                <a:latin typeface="+mj-lt"/>
                <a:cs typeface="Times New Roman" panose="02020603050405020304" pitchFamily="18" charset="0"/>
              </a:rPr>
              <a:t>số</a:t>
            </a:r>
            <a:r>
              <a:rPr lang="en-US" sz="2000" dirty="0" smtClean="0">
                <a:solidFill>
                  <a:srgbClr val="FFFF00"/>
                </a:solidFill>
                <a:latin typeface="+mj-lt"/>
                <a:cs typeface="Times New Roman" panose="02020603050405020304" pitchFamily="18" charset="0"/>
              </a:rPr>
              <a:t> 555/QĐ-UBND </a:t>
            </a:r>
            <a:r>
              <a:rPr lang="en-US" sz="2000" dirty="0" err="1" smtClean="0">
                <a:solidFill>
                  <a:srgbClr val="FFFF00"/>
                </a:solidFill>
                <a:latin typeface="+mj-lt"/>
                <a:cs typeface="Times New Roman" panose="02020603050405020304" pitchFamily="18" charset="0"/>
              </a:rPr>
              <a:t>ngày</a:t>
            </a:r>
            <a:r>
              <a:rPr lang="en-US" sz="2000" dirty="0" smtClean="0">
                <a:solidFill>
                  <a:srgbClr val="FFFF00"/>
                </a:solidFill>
                <a:latin typeface="+mj-lt"/>
                <a:cs typeface="Times New Roman" panose="02020603050405020304" pitchFamily="18" charset="0"/>
              </a:rPr>
              <a:t> 10 </a:t>
            </a:r>
            <a:r>
              <a:rPr lang="en-US" sz="2000" dirty="0" err="1" smtClean="0">
                <a:solidFill>
                  <a:srgbClr val="FFFF00"/>
                </a:solidFill>
                <a:latin typeface="+mj-lt"/>
                <a:cs typeface="Times New Roman" panose="02020603050405020304" pitchFamily="18" charset="0"/>
              </a:rPr>
              <a:t>tháng</a:t>
            </a:r>
            <a:r>
              <a:rPr lang="en-US" sz="2000" dirty="0" smtClean="0">
                <a:solidFill>
                  <a:srgbClr val="FFFF00"/>
                </a:solidFill>
                <a:latin typeface="+mj-lt"/>
                <a:cs typeface="Times New Roman" panose="02020603050405020304" pitchFamily="18" charset="0"/>
              </a:rPr>
              <a:t> 01 </a:t>
            </a:r>
            <a:r>
              <a:rPr lang="en-US" sz="2000" dirty="0" err="1" smtClean="0">
                <a:solidFill>
                  <a:srgbClr val="FFFF00"/>
                </a:solidFill>
                <a:latin typeface="+mj-lt"/>
                <a:cs typeface="Times New Roman" panose="02020603050405020304" pitchFamily="18" charset="0"/>
              </a:rPr>
              <a:t>năm</a:t>
            </a:r>
            <a:r>
              <a:rPr lang="en-US" sz="2000" dirty="0" smtClean="0">
                <a:solidFill>
                  <a:srgbClr val="FFFF00"/>
                </a:solidFill>
                <a:latin typeface="+mj-lt"/>
                <a:cs typeface="Times New Roman" panose="02020603050405020304" pitchFamily="18" charset="0"/>
              </a:rPr>
              <a:t> 2018*</a:t>
            </a:r>
            <a:endParaRPr lang="en-US" sz="2000" dirty="0" smtClean="0">
              <a:solidFill>
                <a:srgbClr val="FF3300"/>
              </a:solidFill>
              <a:latin typeface="+mj-lt"/>
              <a:cs typeface="Times New Roman" panose="02020603050405020304" pitchFamily="18" charset="0"/>
            </a:endParaRPr>
          </a:p>
          <a:p>
            <a:pPr>
              <a:spcBef>
                <a:spcPts val="1800"/>
              </a:spcBef>
              <a:buNone/>
            </a:pPr>
            <a:endParaRPr lang="nl-NL" sz="2000" b="1" dirty="0" smtClean="0">
              <a:solidFill>
                <a:srgbClr val="FF0000"/>
              </a:solidFill>
              <a:latin typeface="+mj-lt"/>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lstStyle/>
          <a:p>
            <a:pPr marL="0" indent="0" algn="ctr">
              <a:buFontTx/>
              <a:buNone/>
            </a:pPr>
            <a:endParaRPr lang="en-US" sz="2800" dirty="0" smtClean="0">
              <a:solidFill>
                <a:srgbClr val="99FF33"/>
              </a:solidFill>
            </a:endParaRPr>
          </a:p>
          <a:p>
            <a:pPr marL="0" indent="0" algn="ctr">
              <a:buFontTx/>
              <a:buNone/>
            </a:pPr>
            <a:endParaRPr lang="en-US" sz="2800" dirty="0" smtClean="0">
              <a:solidFill>
                <a:srgbClr val="99FF33"/>
              </a:solidFill>
            </a:endParaRPr>
          </a:p>
          <a:p>
            <a:pPr marL="0" indent="0" algn="ctr">
              <a:buFontTx/>
              <a:buNone/>
            </a:pPr>
            <a:r>
              <a:rPr lang="en-US" sz="2800" b="1" dirty="0" smtClean="0"/>
              <a:t>PHẦN THỨ TƯ</a:t>
            </a:r>
          </a:p>
          <a:p>
            <a:pPr marL="0" indent="0" algn="ctr">
              <a:buFontTx/>
              <a:buNone/>
            </a:pPr>
            <a:endParaRPr lang="en-US" sz="2800" b="1" dirty="0" smtClean="0">
              <a:solidFill>
                <a:srgbClr val="99FF33"/>
              </a:solidFill>
            </a:endParaRPr>
          </a:p>
          <a:p>
            <a:pPr marL="0" indent="0" algn="ctr">
              <a:lnSpc>
                <a:spcPct val="120000"/>
              </a:lnSpc>
              <a:buFontTx/>
              <a:buNone/>
            </a:pPr>
            <a:r>
              <a:rPr lang="en-US" sz="3000" b="1" dirty="0" err="1" smtClean="0">
                <a:solidFill>
                  <a:srgbClr val="99FF33"/>
                </a:solidFill>
              </a:rPr>
              <a:t>Hướng</a:t>
            </a:r>
            <a:r>
              <a:rPr lang="en-US" sz="3000" b="1" dirty="0" smtClean="0">
                <a:solidFill>
                  <a:srgbClr val="99FF33"/>
                </a:solidFill>
              </a:rPr>
              <a:t> </a:t>
            </a:r>
            <a:r>
              <a:rPr lang="en-US" sz="3000" b="1" dirty="0" err="1" smtClean="0">
                <a:solidFill>
                  <a:srgbClr val="99FF33"/>
                </a:solidFill>
              </a:rPr>
              <a:t>dẫn</a:t>
            </a:r>
            <a:r>
              <a:rPr lang="en-US" sz="3000" b="1" dirty="0" smtClean="0">
                <a:solidFill>
                  <a:srgbClr val="99FF33"/>
                </a:solidFill>
              </a:rPr>
              <a:t> </a:t>
            </a:r>
            <a:r>
              <a:rPr lang="en-US" sz="3000" b="1" dirty="0" err="1" smtClean="0">
                <a:solidFill>
                  <a:srgbClr val="99FF33"/>
                </a:solidFill>
              </a:rPr>
              <a:t>viết</a:t>
            </a:r>
            <a:r>
              <a:rPr lang="en-US" sz="3000" b="1" dirty="0" smtClean="0">
                <a:solidFill>
                  <a:srgbClr val="99FF33"/>
                </a:solidFill>
              </a:rPr>
              <a:t> </a:t>
            </a:r>
            <a:r>
              <a:rPr lang="en-US" sz="3000" b="1" dirty="0" err="1" smtClean="0">
                <a:solidFill>
                  <a:srgbClr val="99FF33"/>
                </a:solidFill>
              </a:rPr>
              <a:t>báo</a:t>
            </a:r>
            <a:r>
              <a:rPr lang="en-US" sz="3000" b="1" dirty="0" smtClean="0">
                <a:solidFill>
                  <a:srgbClr val="99FF33"/>
                </a:solidFill>
              </a:rPr>
              <a:t> </a:t>
            </a:r>
            <a:r>
              <a:rPr lang="en-US" sz="3000" b="1" dirty="0" err="1" smtClean="0">
                <a:solidFill>
                  <a:srgbClr val="99FF33"/>
                </a:solidFill>
              </a:rPr>
              <a:t>cáo</a:t>
            </a:r>
            <a:r>
              <a:rPr lang="en-US" sz="3000" b="1" dirty="0" smtClean="0">
                <a:solidFill>
                  <a:srgbClr val="99FF33"/>
                </a:solidFill>
              </a:rPr>
              <a:t> </a:t>
            </a:r>
            <a:r>
              <a:rPr lang="en-US" sz="3000" b="1" dirty="0" err="1" smtClean="0">
                <a:solidFill>
                  <a:srgbClr val="99FF33"/>
                </a:solidFill>
              </a:rPr>
              <a:t>thành</a:t>
            </a:r>
            <a:r>
              <a:rPr lang="en-US" sz="3000" b="1" dirty="0" smtClean="0">
                <a:solidFill>
                  <a:srgbClr val="99FF33"/>
                </a:solidFill>
              </a:rPr>
              <a:t> </a:t>
            </a:r>
            <a:r>
              <a:rPr lang="en-US" sz="3000" b="1" dirty="0" err="1" smtClean="0">
                <a:solidFill>
                  <a:srgbClr val="99FF33"/>
                </a:solidFill>
              </a:rPr>
              <a:t>tích</a:t>
            </a:r>
            <a:r>
              <a:rPr lang="en-US" sz="3000" b="1" dirty="0" smtClean="0">
                <a:solidFill>
                  <a:srgbClr val="99FF33"/>
                </a:solidFill>
              </a:rPr>
              <a:t> </a:t>
            </a:r>
            <a:br>
              <a:rPr lang="en-US" sz="3000" b="1" dirty="0" smtClean="0">
                <a:solidFill>
                  <a:srgbClr val="99FF33"/>
                </a:solidFill>
              </a:rPr>
            </a:br>
            <a:r>
              <a:rPr lang="en-US" sz="3000" b="1" dirty="0" err="1" smtClean="0">
                <a:solidFill>
                  <a:srgbClr val="99FF33"/>
                </a:solidFill>
              </a:rPr>
              <a:t>đề</a:t>
            </a:r>
            <a:r>
              <a:rPr lang="en-US" sz="3000" b="1" dirty="0" smtClean="0">
                <a:solidFill>
                  <a:srgbClr val="99FF33"/>
                </a:solidFill>
              </a:rPr>
              <a:t> </a:t>
            </a:r>
            <a:r>
              <a:rPr lang="en-US" sz="3000" b="1" dirty="0" err="1" smtClean="0">
                <a:solidFill>
                  <a:srgbClr val="99FF33"/>
                </a:solidFill>
              </a:rPr>
              <a:t>nghị</a:t>
            </a:r>
            <a:r>
              <a:rPr lang="en-US" sz="3000" b="1" dirty="0" smtClean="0">
                <a:solidFill>
                  <a:srgbClr val="99FF33"/>
                </a:solidFill>
              </a:rPr>
              <a:t> </a:t>
            </a:r>
            <a:r>
              <a:rPr lang="en-US" sz="3000" b="1" dirty="0" err="1" smtClean="0">
                <a:solidFill>
                  <a:srgbClr val="99FF33"/>
                </a:solidFill>
              </a:rPr>
              <a:t>khen</a:t>
            </a:r>
            <a:r>
              <a:rPr lang="en-US" sz="3000" b="1" dirty="0" smtClean="0">
                <a:solidFill>
                  <a:srgbClr val="99FF33"/>
                </a:solidFill>
              </a:rPr>
              <a:t> </a:t>
            </a:r>
            <a:r>
              <a:rPr lang="en-US" sz="3000" b="1" dirty="0" err="1" smtClean="0">
                <a:solidFill>
                  <a:srgbClr val="99FF33"/>
                </a:solidFill>
              </a:rPr>
              <a:t>thưởng</a:t>
            </a:r>
            <a:r>
              <a:rPr lang="en-US" sz="3000" b="1" dirty="0" smtClean="0">
                <a:solidFill>
                  <a:srgbClr val="99FF33"/>
                </a:solidFill>
              </a:rPr>
              <a:t> </a:t>
            </a:r>
            <a:r>
              <a:rPr lang="en-US" sz="3000" b="1" dirty="0" err="1" smtClean="0">
                <a:solidFill>
                  <a:srgbClr val="99FF33"/>
                </a:solidFill>
              </a:rPr>
              <a:t>cấp</a:t>
            </a:r>
            <a:r>
              <a:rPr lang="en-US" sz="3000" b="1" dirty="0" smtClean="0">
                <a:solidFill>
                  <a:srgbClr val="99FF33"/>
                </a:solidFill>
              </a:rPr>
              <a:t> </a:t>
            </a:r>
            <a:r>
              <a:rPr lang="en-US" sz="3000" b="1" dirty="0" err="1">
                <a:solidFill>
                  <a:srgbClr val="99FF33"/>
                </a:solidFill>
              </a:rPr>
              <a:t>T</a:t>
            </a:r>
            <a:r>
              <a:rPr lang="en-US" sz="3000" b="1" dirty="0" err="1" smtClean="0">
                <a:solidFill>
                  <a:srgbClr val="99FF33"/>
                </a:solidFill>
              </a:rPr>
              <a:t>hành</a:t>
            </a:r>
            <a:r>
              <a:rPr lang="en-US" sz="3000" b="1" dirty="0" smtClean="0">
                <a:solidFill>
                  <a:srgbClr val="99FF33"/>
                </a:solidFill>
              </a:rPr>
              <a:t> </a:t>
            </a:r>
            <a:r>
              <a:rPr lang="en-US" sz="3000" b="1" dirty="0" err="1" smtClean="0">
                <a:solidFill>
                  <a:srgbClr val="99FF33"/>
                </a:solidFill>
              </a:rPr>
              <a:t>phố</a:t>
            </a:r>
            <a:r>
              <a:rPr lang="en-US" sz="3000" b="1" dirty="0" smtClean="0">
                <a:solidFill>
                  <a:srgbClr val="99FF33"/>
                </a:solidFill>
              </a:rPr>
              <a:t> </a:t>
            </a:r>
            <a:br>
              <a:rPr lang="en-US" sz="3000" b="1" dirty="0" smtClean="0">
                <a:solidFill>
                  <a:srgbClr val="99FF33"/>
                </a:solidFill>
              </a:rPr>
            </a:br>
            <a:r>
              <a:rPr lang="en-US" sz="3000" b="1" dirty="0" err="1" smtClean="0">
                <a:solidFill>
                  <a:srgbClr val="99FF33"/>
                </a:solidFill>
              </a:rPr>
              <a:t>và</a:t>
            </a:r>
            <a:r>
              <a:rPr lang="en-US" sz="3000" b="1" dirty="0" smtClean="0">
                <a:solidFill>
                  <a:srgbClr val="99FF33"/>
                </a:solidFill>
              </a:rPr>
              <a:t> </a:t>
            </a:r>
            <a:r>
              <a:rPr lang="en-US" sz="3000" b="1" dirty="0" err="1" smtClean="0">
                <a:solidFill>
                  <a:srgbClr val="99FF33"/>
                </a:solidFill>
              </a:rPr>
              <a:t>cấp</a:t>
            </a:r>
            <a:r>
              <a:rPr lang="en-US" sz="3000" b="1" dirty="0" smtClean="0">
                <a:solidFill>
                  <a:srgbClr val="99FF33"/>
                </a:solidFill>
              </a:rPr>
              <a:t> </a:t>
            </a:r>
            <a:r>
              <a:rPr lang="en-US" sz="3000" b="1" dirty="0" err="1" smtClean="0">
                <a:solidFill>
                  <a:srgbClr val="99FF33"/>
                </a:solidFill>
              </a:rPr>
              <a:t>Nhà</a:t>
            </a:r>
            <a:r>
              <a:rPr lang="en-US" sz="3000" b="1" dirty="0" smtClean="0">
                <a:solidFill>
                  <a:srgbClr val="99FF33"/>
                </a:solidFill>
              </a:rPr>
              <a:t> </a:t>
            </a:r>
            <a:r>
              <a:rPr lang="en-US" sz="3000" b="1" dirty="0" err="1" smtClean="0">
                <a:solidFill>
                  <a:srgbClr val="99FF33"/>
                </a:solidFill>
              </a:rPr>
              <a:t>nước</a:t>
            </a:r>
            <a:endParaRPr lang="en-US" sz="3000" dirty="0">
              <a:solidFill>
                <a:srgbClr val="99FF33"/>
              </a:solidFill>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lstStyle/>
          <a:p>
            <a:pPr marL="0" indent="0" algn="ctr">
              <a:buFontTx/>
              <a:buNone/>
            </a:pPr>
            <a:endParaRPr lang="en-US" sz="2800" dirty="0" smtClean="0">
              <a:solidFill>
                <a:srgbClr val="99FF33"/>
              </a:solidFill>
            </a:endParaRPr>
          </a:p>
          <a:p>
            <a:pPr marL="0" indent="0" algn="ctr">
              <a:buFontTx/>
              <a:buNone/>
            </a:pPr>
            <a:endParaRPr lang="en-US" sz="2800" dirty="0" smtClean="0">
              <a:solidFill>
                <a:srgbClr val="99FF33"/>
              </a:solidFill>
            </a:endParaRPr>
          </a:p>
          <a:p>
            <a:pPr marL="0" indent="0" algn="ctr">
              <a:buFontTx/>
              <a:buNone/>
            </a:pPr>
            <a:r>
              <a:rPr lang="en-US" sz="2800" b="1" dirty="0" smtClean="0"/>
              <a:t>PHẦN THỨ NĂM</a:t>
            </a:r>
          </a:p>
          <a:p>
            <a:pPr marL="0" indent="0" algn="ctr">
              <a:buFontTx/>
              <a:buNone/>
            </a:pPr>
            <a:endParaRPr lang="en-US" sz="2800" b="1" dirty="0" smtClean="0">
              <a:solidFill>
                <a:srgbClr val="99FF33"/>
              </a:solidFill>
            </a:endParaRPr>
          </a:p>
          <a:p>
            <a:pPr marL="0" indent="0" algn="ctr">
              <a:lnSpc>
                <a:spcPct val="120000"/>
              </a:lnSpc>
              <a:buFontTx/>
              <a:buNone/>
            </a:pPr>
            <a:r>
              <a:rPr lang="en-US" sz="3000" b="1" dirty="0" err="1" smtClean="0">
                <a:solidFill>
                  <a:srgbClr val="99FF33"/>
                </a:solidFill>
              </a:rPr>
              <a:t>Giải</a:t>
            </a:r>
            <a:r>
              <a:rPr lang="en-US" sz="3000" b="1" dirty="0" smtClean="0">
                <a:solidFill>
                  <a:srgbClr val="99FF33"/>
                </a:solidFill>
              </a:rPr>
              <a:t> </a:t>
            </a:r>
            <a:r>
              <a:rPr lang="en-US" sz="3000" b="1" dirty="0" err="1" smtClean="0">
                <a:solidFill>
                  <a:srgbClr val="99FF33"/>
                </a:solidFill>
              </a:rPr>
              <a:t>đáp</a:t>
            </a:r>
            <a:r>
              <a:rPr lang="en-US" sz="3000" b="1" dirty="0" smtClean="0">
                <a:solidFill>
                  <a:srgbClr val="99FF33"/>
                </a:solidFill>
              </a:rPr>
              <a:t> </a:t>
            </a:r>
            <a:r>
              <a:rPr lang="en-US" sz="3000" b="1" dirty="0" err="1" smtClean="0">
                <a:solidFill>
                  <a:srgbClr val="99FF33"/>
                </a:solidFill>
              </a:rPr>
              <a:t>thắc</a:t>
            </a:r>
            <a:r>
              <a:rPr lang="en-US" sz="3000" b="1" dirty="0" smtClean="0">
                <a:solidFill>
                  <a:srgbClr val="99FF33"/>
                </a:solidFill>
              </a:rPr>
              <a:t> </a:t>
            </a:r>
            <a:r>
              <a:rPr lang="en-US" sz="3000" b="1" dirty="0" err="1" smtClean="0">
                <a:solidFill>
                  <a:srgbClr val="99FF33"/>
                </a:solidFill>
              </a:rPr>
              <a:t>mắc</a:t>
            </a:r>
            <a:r>
              <a:rPr lang="en-US" sz="3000" b="1" dirty="0" smtClean="0">
                <a:solidFill>
                  <a:srgbClr val="99FF33"/>
                </a:solidFill>
              </a:rPr>
              <a:t> </a:t>
            </a:r>
            <a:br>
              <a:rPr lang="en-US" sz="3000" b="1" dirty="0" smtClean="0">
                <a:solidFill>
                  <a:srgbClr val="99FF33"/>
                </a:solidFill>
              </a:rPr>
            </a:br>
            <a:r>
              <a:rPr lang="en-US" sz="3000" b="1" dirty="0" err="1" smtClean="0">
                <a:solidFill>
                  <a:srgbClr val="99FF33"/>
                </a:solidFill>
              </a:rPr>
              <a:t>trong</a:t>
            </a:r>
            <a:r>
              <a:rPr lang="en-US" sz="3000" b="1" dirty="0" smtClean="0">
                <a:solidFill>
                  <a:srgbClr val="99FF33"/>
                </a:solidFill>
              </a:rPr>
              <a:t> </a:t>
            </a:r>
            <a:r>
              <a:rPr lang="en-US" sz="3000" b="1" dirty="0" err="1" smtClean="0">
                <a:solidFill>
                  <a:srgbClr val="99FF33"/>
                </a:solidFill>
              </a:rPr>
              <a:t>công</a:t>
            </a:r>
            <a:r>
              <a:rPr lang="en-US" sz="3000" b="1" dirty="0" smtClean="0">
                <a:solidFill>
                  <a:srgbClr val="99FF33"/>
                </a:solidFill>
              </a:rPr>
              <a:t> </a:t>
            </a:r>
            <a:r>
              <a:rPr lang="en-US" sz="3000" b="1" dirty="0" err="1" smtClean="0">
                <a:solidFill>
                  <a:srgbClr val="99FF33"/>
                </a:solidFill>
              </a:rPr>
              <a:t>tác</a:t>
            </a:r>
            <a:r>
              <a:rPr lang="en-US" sz="3000" b="1" dirty="0" smtClean="0">
                <a:solidFill>
                  <a:srgbClr val="99FF33"/>
                </a:solidFill>
              </a:rPr>
              <a:t> </a:t>
            </a:r>
            <a:r>
              <a:rPr lang="en-US" sz="3000" b="1" dirty="0" err="1" smtClean="0">
                <a:solidFill>
                  <a:srgbClr val="99FF33"/>
                </a:solidFill>
              </a:rPr>
              <a:t>thi</a:t>
            </a:r>
            <a:r>
              <a:rPr lang="en-US" sz="3000" b="1" dirty="0" smtClean="0">
                <a:solidFill>
                  <a:srgbClr val="99FF33"/>
                </a:solidFill>
              </a:rPr>
              <a:t> </a:t>
            </a:r>
            <a:r>
              <a:rPr lang="en-US" sz="3000" b="1" dirty="0" err="1" smtClean="0">
                <a:solidFill>
                  <a:srgbClr val="99FF33"/>
                </a:solidFill>
              </a:rPr>
              <a:t>đua</a:t>
            </a:r>
            <a:r>
              <a:rPr lang="en-US" sz="3000" b="1" dirty="0" smtClean="0">
                <a:solidFill>
                  <a:srgbClr val="99FF33"/>
                </a:solidFill>
              </a:rPr>
              <a:t>, </a:t>
            </a:r>
            <a:r>
              <a:rPr lang="en-US" sz="3000" b="1" dirty="0" err="1" smtClean="0">
                <a:solidFill>
                  <a:srgbClr val="99FF33"/>
                </a:solidFill>
              </a:rPr>
              <a:t>khen</a:t>
            </a:r>
            <a:r>
              <a:rPr lang="en-US" sz="3000" b="1" dirty="0" smtClean="0">
                <a:solidFill>
                  <a:srgbClr val="99FF33"/>
                </a:solidFill>
              </a:rPr>
              <a:t> </a:t>
            </a:r>
            <a:r>
              <a:rPr lang="en-US" sz="3000" b="1" dirty="0" err="1" smtClean="0">
                <a:solidFill>
                  <a:srgbClr val="99FF33"/>
                </a:solidFill>
              </a:rPr>
              <a:t>thưởng</a:t>
            </a:r>
            <a:endParaRPr lang="en-US" sz="3000" dirty="0">
              <a:solidFill>
                <a:srgbClr val="99FF33"/>
              </a:solidFill>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048000"/>
            <a:ext cx="8382000" cy="707886"/>
          </a:xfrm>
          <a:prstGeom prst="rect">
            <a:avLst/>
          </a:prstGeom>
        </p:spPr>
        <p:txBody>
          <a:bodyPr wrap="square">
            <a:spAutoFit/>
          </a:bodyPr>
          <a:lstStyle/>
          <a:p>
            <a:pPr marL="812800" indent="-812800" algn="ctr" eaLnBrk="1" hangingPunct="1">
              <a:lnSpc>
                <a:spcPct val="80000"/>
              </a:lnSpc>
              <a:buFontTx/>
              <a:buNone/>
              <a:defRPr/>
            </a:pPr>
            <a:r>
              <a:rPr lang="en-US" sz="5000" b="1" i="1" dirty="0" err="1" smtClean="0">
                <a:solidFill>
                  <a:srgbClr val="FFFF00"/>
                </a:solidFill>
                <a:latin typeface="VNI-Ariston" pitchFamily="2" charset="0"/>
              </a:rPr>
              <a:t>Traân</a:t>
            </a:r>
            <a:r>
              <a:rPr lang="en-US" sz="5000" b="1" i="1" dirty="0" smtClean="0">
                <a:solidFill>
                  <a:srgbClr val="FFFF00"/>
                </a:solidFill>
                <a:latin typeface="VNI-Ariston" pitchFamily="2" charset="0"/>
              </a:rPr>
              <a:t> </a:t>
            </a:r>
            <a:r>
              <a:rPr lang="en-US" sz="5000" b="1" i="1" dirty="0" err="1" smtClean="0">
                <a:solidFill>
                  <a:srgbClr val="FFFF00"/>
                </a:solidFill>
                <a:latin typeface="VNI-Ariston" pitchFamily="2" charset="0"/>
              </a:rPr>
              <a:t>troïng</a:t>
            </a:r>
            <a:r>
              <a:rPr lang="en-US" sz="5000" b="1" i="1" dirty="0" smtClean="0">
                <a:solidFill>
                  <a:srgbClr val="FFFF00"/>
                </a:solidFill>
                <a:latin typeface="VNI-Ariston" pitchFamily="2" charset="0"/>
              </a:rPr>
              <a:t> </a:t>
            </a:r>
            <a:r>
              <a:rPr lang="en-US" sz="5000" b="1" i="1" dirty="0" err="1" smtClean="0">
                <a:solidFill>
                  <a:srgbClr val="FFFF00"/>
                </a:solidFill>
                <a:latin typeface="VNI-Ariston" pitchFamily="2" charset="0"/>
              </a:rPr>
              <a:t>caûm</a:t>
            </a:r>
            <a:r>
              <a:rPr lang="en-US" sz="5000" b="1" i="1" dirty="0" smtClean="0">
                <a:solidFill>
                  <a:srgbClr val="FFFF00"/>
                </a:solidFill>
                <a:latin typeface="VNI-Ariston" pitchFamily="2" charset="0"/>
              </a:rPr>
              <a:t> </a:t>
            </a:r>
            <a:r>
              <a:rPr lang="en-US" sz="5000" b="1" i="1" dirty="0" err="1" smtClean="0">
                <a:solidFill>
                  <a:srgbClr val="FFFF00"/>
                </a:solidFill>
                <a:latin typeface="VNI-Ariston" pitchFamily="2" charset="0"/>
              </a:rPr>
              <a:t>ơn</a:t>
            </a:r>
            <a:r>
              <a:rPr lang="en-US" sz="5000" b="1" i="1" dirty="0" smtClean="0">
                <a:solidFill>
                  <a:srgbClr val="FFFF00"/>
                </a:solidFill>
                <a:latin typeface="VNI-Ariston" pitchFamily="2" charset="0"/>
              </a:rPr>
              <a:t>!</a:t>
            </a:r>
            <a:endParaRPr lang="en-US" sz="5000" b="1" dirty="0" smtClean="0">
              <a:solidFill>
                <a:srgbClr val="FFFF00"/>
              </a:solidFill>
              <a:latin typeface="VNI-Ariston" pitchFamily="2"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14889</TotalTime>
  <Words>11290</Words>
  <Application>Microsoft Office PowerPoint</Application>
  <PresentationFormat>On-screen Show (4:3)</PresentationFormat>
  <Paragraphs>674</Paragraphs>
  <Slides>97</Slides>
  <Notes>77</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Globe</vt:lpstr>
      <vt:lpstr>BAN THI ĐUA - KHEN THƯỞNG  THÀNH PHỐ HỒ CHÍ MINH    GIỚI THIỆU MỘT SỐ NỘI DUNG MỚI, CƠ BẢN QUY ĐỊNH VỀ CÔNG TÁC THI ĐUA, KHEN THƯỞNG  TẠI  THÀNH PHỐ HỒ CHÍ MINH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Chương III: Hình thức, đối tượng  và tiêu chuẩn khen thưởng</vt:lpstr>
      <vt:lpstr>PowerPoint Presentation</vt:lpstr>
      <vt:lpstr>PowerPoint Presentation</vt:lpstr>
      <vt:lpstr>PowerPoint Presentation</vt:lpstr>
      <vt:lpstr>PowerPoint Presentation</vt:lpstr>
      <vt:lpstr> 3. Huân chương Độc lập * Đối với cá nhân: xét tặng quá trình cống hiến, hoặc có thành tích đặc biệt xuất sắc có phạm vi ảnh hưởng và nêu gương trong toàn quốc được cấp có thẩm quyền công nhận.    a) Huân chương Độc lập hạng Nhất (tập thể)</vt:lpstr>
      <vt:lpstr>    b) Huân chương Độc lập hạng Nhì (tập thể)</vt:lpstr>
      <vt:lpstr>   c) Huân chương Độc lập hạng Ba (tập thể)</vt:lpstr>
      <vt:lpstr>4. Huân chương Lao động (Đối với tập thể)  a) Huân chương Lao động hạng Nhất </vt:lpstr>
      <vt:lpstr>PowerPoint Presentation</vt:lpstr>
      <vt:lpstr>PowerPoint Presentation</vt:lpstr>
      <vt:lpstr>PowerPoint Presentation</vt:lpstr>
      <vt:lpstr>PowerPoint Presentation</vt:lpstr>
      <vt:lpstr> 5. Bằng khen của Thủ tướng Chính phủ (Điều 38) 5.1. Đối với tập thể  </vt:lpstr>
      <vt:lpstr>5.2. Đối với cá nhân:  </vt:lpstr>
      <vt:lpstr>PowerPoint Presentation</vt:lpstr>
      <vt:lpstr>6. Bằng khen UBND TP (Điều 19)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4.6. Đối với các tổ chức kinh tế: </vt:lpstr>
      <vt:lpstr>PowerPoint Presentation</vt:lpstr>
      <vt:lpstr> 5. Qui định về hiệp y khen thưởng (Điều 30) </vt:lpstr>
      <vt:lpstr>PowerPoint Presentation</vt:lpstr>
      <vt:lpstr>6. Qui định thời điểm nhận hồ sơ đề nghị KT (Điều 31)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VAI TRÒ QUẢN LÝ NHÀ NƯỚC VỀ  THI ĐUA KHEN THƯỞNG VÀ MỘT SỐ VẤN ĐỀ CẦN LƯU Ý TRONG CÔNG TÁC THI ĐUA, KHEN THƯỞNG</dc:title>
  <dc:creator>User</dc:creator>
  <cp:lastModifiedBy>admin</cp:lastModifiedBy>
  <cp:revision>1635</cp:revision>
  <dcterms:created xsi:type="dcterms:W3CDTF">2012-06-13T17:05:35Z</dcterms:created>
  <dcterms:modified xsi:type="dcterms:W3CDTF">2020-10-14T05:39:22Z</dcterms:modified>
</cp:coreProperties>
</file>