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577" r:id="rId1"/>
  </p:sldMasterIdLst>
  <p:notesMasterIdLst>
    <p:notesMasterId r:id="rId17"/>
  </p:notesMasterIdLst>
  <p:sldIdLst>
    <p:sldId id="256" r:id="rId2"/>
    <p:sldId id="556" r:id="rId3"/>
    <p:sldId id="557" r:id="rId4"/>
    <p:sldId id="558" r:id="rId5"/>
    <p:sldId id="559" r:id="rId6"/>
    <p:sldId id="560" r:id="rId7"/>
    <p:sldId id="561" r:id="rId8"/>
    <p:sldId id="562" r:id="rId9"/>
    <p:sldId id="563" r:id="rId10"/>
    <p:sldId id="564" r:id="rId11"/>
    <p:sldId id="565" r:id="rId12"/>
    <p:sldId id="566" r:id="rId13"/>
    <p:sldId id="567" r:id="rId14"/>
    <p:sldId id="568" r:id="rId15"/>
    <p:sldId id="381" r:id="rId16"/>
  </p:sldIdLst>
  <p:sldSz cx="12192000" cy="6858000"/>
  <p:notesSz cx="6797675" cy="992822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E40"/>
    <a:srgbClr val="7FA3CF"/>
    <a:srgbClr val="6B9EDB"/>
    <a:srgbClr val="3B689F"/>
    <a:srgbClr val="FFFF3B"/>
    <a:srgbClr val="A365D1"/>
    <a:srgbClr val="1D2829"/>
    <a:srgbClr val="3144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44" autoAdjust="0"/>
    <p:restoredTop sz="90802" autoAdjust="0"/>
  </p:normalViewPr>
  <p:slideViewPr>
    <p:cSldViewPr>
      <p:cViewPr varScale="1">
        <p:scale>
          <a:sx n="74" d="100"/>
          <a:sy n="74" d="100"/>
        </p:scale>
        <p:origin x="594"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cs typeface="+mn-cs"/>
              </a:defRPr>
            </a:lvl1pPr>
          </a:lstStyle>
          <a:p>
            <a:pPr>
              <a:defRPr/>
            </a:pPr>
            <a:fld id="{D963D123-91AF-4A0A-A428-D6CA833FFD0B}" type="datetimeFigureOut">
              <a:rPr lang="en-US"/>
              <a:pPr>
                <a:defRPr/>
              </a:pPr>
              <a:t>12/1/2020</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eaLnBrk="1" hangingPunct="1">
              <a:defRPr sz="1200">
                <a:latin typeface="Arial" charset="0"/>
                <a:cs typeface="+mn-cs"/>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0746546-95E8-416C-93C6-C995CF131E2B}" type="slidenum">
              <a:rPr lang="en-US" altLang="en-US"/>
              <a:pPr/>
              <a:t>‹#›</a:t>
            </a:fld>
            <a:endParaRPr lang="en-US" altLang="en-US"/>
          </a:p>
        </p:txBody>
      </p:sp>
    </p:spTree>
    <p:extLst>
      <p:ext uri="{BB962C8B-B14F-4D97-AF65-F5344CB8AC3E}">
        <p14:creationId xmlns:p14="http://schemas.microsoft.com/office/powerpoint/2010/main" val="23184230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11AB78CF-17FD-4184-8FE5-3271917EEB88}" type="datetime1">
              <a:rPr lang="en-US" smtClean="0"/>
              <a:pPr>
                <a:defRPr/>
              </a:pPr>
              <a:t>12/1/2020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B445A23-1D16-46BC-9E3F-74DC517F14CB}" type="slidenum">
              <a:rPr lang="en-US" altLang="en-US" smtClean="0"/>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E665629-E730-4104-AC6D-FA176394857F}" type="datetime1">
              <a:rPr lang="en-US" smtClean="0"/>
              <a:pPr>
                <a:defRPr/>
              </a:pPr>
              <a:t>12/1/2020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A21B938A-3478-4D94-8D3A-9586AAC7EBB4}"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0E0683-0B9C-4AE4-AD4A-BAEEDAB660D9}" type="datetime1">
              <a:rPr lang="en-US" smtClean="0"/>
              <a:pPr>
                <a:defRPr/>
              </a:pPr>
              <a:t>12/1/2020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ACAE7258-F5DA-44A3-BD70-4FABBE0472D4}"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BAFB8678-8B42-465C-A6CD-62A1198273FB}" type="datetime1">
              <a:rPr lang="en-US" smtClean="0"/>
              <a:pPr>
                <a:defRPr/>
              </a:pPr>
              <a:t>12/1/2020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D350528-AD19-4E9C-A33D-D6013CF8A429}" type="slidenum">
              <a:rPr lang="en-US" altLang="en-US" smtClean="0"/>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965E839D-2009-40DE-A967-DB27DF1987F3}" type="datetime1">
              <a:rPr lang="en-US" smtClean="0"/>
              <a:pPr>
                <a:defRPr/>
              </a:pPr>
              <a:t>12/1/2020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01019DCE-2F85-4ED6-BD67-2DD06FDA8B97}" type="slidenum">
              <a:rPr lang="en-US" altLang="en-US" smtClean="0"/>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02233E6-3E13-4257-A9EC-EA9EB106D674}" type="datetime1">
              <a:rPr lang="en-US" smtClean="0"/>
              <a:pPr>
                <a:defRPr/>
              </a:pPr>
              <a:t>12/1/2020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8BD8EE4A-4B8C-46AC-83C3-8430EF5BE521}" type="slidenum">
              <a:rPr lang="en-US" altLang="en-US" smtClean="0"/>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817BEAE6-AE21-47AB-8C32-3ADECDBC28D0}" type="datetime1">
              <a:rPr lang="en-US" smtClean="0"/>
              <a:pPr>
                <a:defRPr/>
              </a:pPr>
              <a:t>12/1/2020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50B68017-765B-4A43-8019-4AD5FC9B5025}" type="slidenum">
              <a:rPr lang="en-US" altLang="en-US" smtClean="0"/>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FB2015E7-4704-4743-8FC5-9AA225E375C2}" type="datetime1">
              <a:rPr lang="en-US" smtClean="0"/>
              <a:pPr>
                <a:defRPr/>
              </a:pPr>
              <a:t>12/1/2020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860707FE-443F-4264-BB48-66FA8C9A6838}" type="slidenum">
              <a:rPr lang="en-US"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1CCBAB4-E4F3-4B15-A854-E34372E58414}" type="datetime1">
              <a:rPr lang="en-US" smtClean="0"/>
              <a:pPr>
                <a:defRPr/>
              </a:pPr>
              <a:t>12/1/2020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71AA4900-8CC1-4EA6-B7A2-E05733652C0C}"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B4A95D8-46DB-47A2-BDC4-4E4E5C8BEDC4}" type="datetime1">
              <a:rPr lang="en-US" smtClean="0"/>
              <a:pPr>
                <a:defRPr/>
              </a:pPr>
              <a:t>12/1/2020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6BA1D74A-E0CF-4281-99A2-853362566AFA}" type="slidenum">
              <a:rPr lang="en-US" altLang="en-US" smtClean="0"/>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D7931AD-576C-4231-A206-149A923C03F3}" type="datetime1">
              <a:rPr lang="en-US" smtClean="0"/>
              <a:pPr>
                <a:defRPr/>
              </a:pPr>
              <a:t>12/1/2020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C4B4D734-8568-4D68-AE5A-8B1A7E65EC65}" type="slidenum">
              <a:rPr lang="en-US" altLang="en-US" smtClean="0"/>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7C3C502-1854-4DA5-B88A-AA8D56B0ADFB}" type="datetime1">
              <a:rPr lang="en-US" smtClean="0"/>
              <a:pPr>
                <a:defRPr/>
              </a:pPr>
              <a:t>12/1/2020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6F6A1F-40B3-4F5B-9E9F-F50E033DAD2F}"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4578" r:id="rId1"/>
    <p:sldLayoutId id="2147484579" r:id="rId2"/>
    <p:sldLayoutId id="2147484580" r:id="rId3"/>
    <p:sldLayoutId id="2147484581" r:id="rId4"/>
    <p:sldLayoutId id="2147484582" r:id="rId5"/>
    <p:sldLayoutId id="2147484583" r:id="rId6"/>
    <p:sldLayoutId id="2147484584" r:id="rId7"/>
    <p:sldLayoutId id="2147484585" r:id="rId8"/>
    <p:sldLayoutId id="2147484586" r:id="rId9"/>
    <p:sldLayoutId id="2147484587" r:id="rId10"/>
    <p:sldLayoutId id="2147484588"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VAN%20BAN%20BGD/2020_N&#272;%20105%20Ch&#237;nh%20s&#225;ch%20ph&#225;t%20tri&#7875;n%20gi&#225;o%20d&#7909;c%20m&#7847;m%20non.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92A128C9-99C5-46C9-8989-F811BDFC70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0" y="3901780"/>
            <a:ext cx="4419047" cy="2780952"/>
          </a:xfrm>
          <a:prstGeom prst="rect">
            <a:avLst/>
          </a:prstGeom>
        </p:spPr>
      </p:pic>
      <p:sp>
        <p:nvSpPr>
          <p:cNvPr id="2050" name="Title 1"/>
          <p:cNvSpPr>
            <a:spLocks noGrp="1"/>
          </p:cNvSpPr>
          <p:nvPr>
            <p:ph type="ctrTitle"/>
          </p:nvPr>
        </p:nvSpPr>
        <p:spPr>
          <a:xfrm>
            <a:off x="533400" y="2209800"/>
            <a:ext cx="10972800" cy="3429625"/>
          </a:xfrm>
          <a:noFill/>
          <a:ln>
            <a:noFill/>
          </a:ln>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ct val="150000"/>
              </a:lnSpc>
              <a:defRPr/>
            </a:pPr>
            <a:r>
              <a:rPr lang="en-US"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
            </a:r>
            <a:br>
              <a:rPr lang="en-US"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br>
            <a:r>
              <a:rPr lang="en-US" sz="6000" b="1" dirty="0">
                <a:ln w="11430">
                  <a:solidFill>
                    <a:srgbClr val="008E40"/>
                  </a:solidFill>
                </a:ln>
                <a:solidFill>
                  <a:srgbClr val="00B05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TRIỂN KHAI NGHỊ ĐỊNH </a:t>
            </a:r>
            <a:r>
              <a:rPr lang="en-US" sz="6000" b="1" dirty="0" smtClean="0">
                <a:ln w="11430">
                  <a:solidFill>
                    <a:srgbClr val="008E40"/>
                  </a:solidFill>
                </a:ln>
                <a:solidFill>
                  <a:srgbClr val="00B05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
            </a:r>
            <a:br>
              <a:rPr lang="en-US" sz="6000" b="1" dirty="0" smtClean="0">
                <a:ln w="11430">
                  <a:solidFill>
                    <a:srgbClr val="008E40"/>
                  </a:solidFill>
                </a:ln>
                <a:solidFill>
                  <a:srgbClr val="00B05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br>
            <a:r>
              <a:rPr lang="en-US" sz="6000" b="1" dirty="0" smtClean="0">
                <a:ln w="11430">
                  <a:solidFill>
                    <a:srgbClr val="008E40"/>
                  </a:solidFill>
                </a:ln>
                <a:solidFill>
                  <a:srgbClr val="00B05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SỐ </a:t>
            </a:r>
            <a:r>
              <a:rPr lang="en-US" sz="6000" b="1" dirty="0">
                <a:ln w="11430">
                  <a:solidFill>
                    <a:srgbClr val="008E40"/>
                  </a:solidFill>
                </a:ln>
                <a:solidFill>
                  <a:srgbClr val="00B05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105/2020/NĐ-CP</a:t>
            </a:r>
            <a:r>
              <a:rPr lang="vi-VN"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Times New Roman" panose="02020603050405020304" pitchFamily="18" charset="0"/>
              </a:rPr>
              <a:t/>
            </a:r>
            <a:br>
              <a:rPr lang="vi-VN"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Times New Roman" panose="02020603050405020304" pitchFamily="18" charset="0"/>
              </a:rPr>
            </a:br>
            <a:r>
              <a:rPr lang="en-US"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
            </a:r>
            <a:br>
              <a:rPr lang="en-US"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br>
            <a:endParaRPr lang="en-US"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endParaRPr>
          </a:p>
        </p:txBody>
      </p:sp>
      <p:sp>
        <p:nvSpPr>
          <p:cNvPr id="13315" name="Slide Number Placeholder 2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F48AB1C-0DFE-455B-9844-2DB584D367B9}" type="slidenum">
              <a:rPr lang="en-US" altLang="en-US">
                <a:solidFill>
                  <a:srgbClr val="BCBCBC"/>
                </a:solidFill>
              </a:rPr>
              <a:pPr/>
              <a:t>1</a:t>
            </a:fld>
            <a:endParaRPr lang="en-US" altLang="en-US">
              <a:solidFill>
                <a:srgbClr val="BCBCBC"/>
              </a:solidFill>
            </a:endParaRPr>
          </a:p>
        </p:txBody>
      </p:sp>
      <p:sp>
        <p:nvSpPr>
          <p:cNvPr id="2051" name="TextBox 4"/>
          <p:cNvSpPr txBox="1">
            <a:spLocks noChangeArrowheads="1"/>
          </p:cNvSpPr>
          <p:nvPr/>
        </p:nvSpPr>
        <p:spPr bwMode="auto">
          <a:xfrm>
            <a:off x="1941412" y="538767"/>
            <a:ext cx="7924800" cy="954107"/>
          </a:xfrm>
          <a:prstGeom prst="rect">
            <a:avLst/>
          </a:prstGeom>
          <a:noFill/>
          <a:ln w="9525">
            <a:noFill/>
            <a:miter lim="800000"/>
            <a:headEnd/>
            <a:tailEnd/>
          </a:ln>
        </p:spPr>
        <p:txBody>
          <a:bodyPr wrap="square">
            <a:spAutoFit/>
          </a:bodyPr>
          <a:lstStyle/>
          <a:p>
            <a:pPr eaLnBrk="1" hangingPunct="1">
              <a:defRPr/>
            </a:pPr>
            <a:r>
              <a:rPr lang="en-US" sz="2800" b="1" dirty="0">
                <a:solidFill>
                  <a:srgbClr val="0000FF"/>
                </a:solidFill>
                <a:latin typeface="Times New Roman" pitchFamily="18" charset="0"/>
                <a:cs typeface="+mn-cs"/>
              </a:rPr>
              <a:t>     </a:t>
            </a:r>
            <a:r>
              <a:rPr lang="en-US" sz="2800" b="1" dirty="0" smtClean="0">
                <a:solidFill>
                  <a:srgbClr val="0000FF"/>
                </a:solidFill>
                <a:latin typeface="Times New Roman" panose="02020603050405020304" pitchFamily="18" charset="0"/>
                <a:cs typeface="Times New Roman" panose="02020603050405020304" pitchFamily="18" charset="0"/>
              </a:rPr>
              <a:t>PHÒNG GIÁO DỤC VÀ ĐÀO TẠO QUẬN 6</a:t>
            </a:r>
          </a:p>
          <a:p>
            <a:pPr algn="ctr" eaLnBrk="1" hangingPunct="1">
              <a:defRPr/>
            </a:pPr>
            <a:endParaRPr lang="en-US" sz="2800" b="1" dirty="0">
              <a:solidFill>
                <a:srgbClr val="0000FF"/>
              </a:solidFill>
              <a:latin typeface="Times New Roman" pitchFamily="18" charset="0"/>
              <a:cs typeface="+mn-cs"/>
            </a:endParaRPr>
          </a:p>
        </p:txBody>
      </p:sp>
      <p:sp>
        <p:nvSpPr>
          <p:cNvPr id="11270" name="TextBox 5"/>
          <p:cNvSpPr txBox="1">
            <a:spLocks noChangeArrowheads="1"/>
          </p:cNvSpPr>
          <p:nvPr/>
        </p:nvSpPr>
        <p:spPr bwMode="auto">
          <a:xfrm>
            <a:off x="3124200" y="4876800"/>
            <a:ext cx="5174943" cy="400110"/>
          </a:xfrm>
          <a:prstGeom prst="rect">
            <a:avLst/>
          </a:prstGeom>
          <a:noFill/>
          <a:ln w="9525">
            <a:noFill/>
            <a:miter lim="800000"/>
            <a:headEnd/>
            <a:tailEnd/>
          </a:ln>
        </p:spPr>
        <p:txBody>
          <a:bodyPr wrap="none">
            <a:spAutoFit/>
          </a:bodyPr>
          <a:lstStyle/>
          <a:p>
            <a:pPr eaLnBrk="1" hangingPunct="1">
              <a:defRPr/>
            </a:pPr>
            <a:r>
              <a:rPr lang="en-US" sz="2000" b="1" i="1" dirty="0">
                <a:solidFill>
                  <a:srgbClr val="FF0000"/>
                </a:solidFill>
                <a:latin typeface="Times New Roman" pitchFamily="18" charset="0"/>
                <a:cs typeface="Times New Roman" pitchFamily="18" charset="0"/>
              </a:rPr>
              <a:t>TP </a:t>
            </a:r>
            <a:r>
              <a:rPr lang="en-US" sz="2000" b="1" i="1" dirty="0" err="1">
                <a:solidFill>
                  <a:srgbClr val="FF0000"/>
                </a:solidFill>
                <a:latin typeface="Times New Roman" pitchFamily="18" charset="0"/>
                <a:cs typeface="Times New Roman" pitchFamily="18" charset="0"/>
              </a:rPr>
              <a:t>Hồ</a:t>
            </a:r>
            <a:r>
              <a:rPr lang="en-US" sz="2000" b="1" i="1" dirty="0">
                <a:solidFill>
                  <a:srgbClr val="FF0000"/>
                </a:solidFill>
                <a:latin typeface="Times New Roman" pitchFamily="18" charset="0"/>
                <a:cs typeface="Times New Roman" pitchFamily="18" charset="0"/>
              </a:rPr>
              <a:t> </a:t>
            </a:r>
            <a:r>
              <a:rPr lang="en-US" sz="2000" b="1" i="1" dirty="0" err="1">
                <a:solidFill>
                  <a:srgbClr val="FF0000"/>
                </a:solidFill>
                <a:latin typeface="Times New Roman" pitchFamily="18" charset="0"/>
                <a:cs typeface="Times New Roman" pitchFamily="18" charset="0"/>
              </a:rPr>
              <a:t>Chí</a:t>
            </a:r>
            <a:r>
              <a:rPr lang="en-US" sz="2000" b="1" i="1" dirty="0">
                <a:solidFill>
                  <a:srgbClr val="FF0000"/>
                </a:solidFill>
                <a:latin typeface="Times New Roman" pitchFamily="18" charset="0"/>
                <a:cs typeface="Times New Roman" pitchFamily="18" charset="0"/>
              </a:rPr>
              <a:t> Minh, </a:t>
            </a:r>
            <a:r>
              <a:rPr lang="en-US" sz="2000" b="1" i="1" dirty="0" err="1">
                <a:solidFill>
                  <a:srgbClr val="FF0000"/>
                </a:solidFill>
                <a:latin typeface="Times New Roman" pitchFamily="18" charset="0"/>
                <a:cs typeface="Times New Roman" pitchFamily="18" charset="0"/>
              </a:rPr>
              <a:t>ngày</a:t>
            </a:r>
            <a:r>
              <a:rPr lang="en-US" sz="2000" b="1" i="1" dirty="0">
                <a:solidFill>
                  <a:srgbClr val="FF0000"/>
                </a:solidFill>
                <a:latin typeface="Times New Roman" pitchFamily="18" charset="0"/>
                <a:cs typeface="Times New Roman" pitchFamily="18" charset="0"/>
              </a:rPr>
              <a:t>  </a:t>
            </a:r>
            <a:r>
              <a:rPr lang="en-US" sz="2000" b="1" i="1" dirty="0" smtClean="0">
                <a:solidFill>
                  <a:srgbClr val="FF0000"/>
                </a:solidFill>
                <a:latin typeface="Times New Roman" pitchFamily="18" charset="0"/>
                <a:cs typeface="Times New Roman" pitchFamily="18" charset="0"/>
              </a:rPr>
              <a:t>24  </a:t>
            </a:r>
            <a:r>
              <a:rPr lang="en-US" sz="2000" b="1" i="1" dirty="0" err="1">
                <a:solidFill>
                  <a:srgbClr val="FF0000"/>
                </a:solidFill>
                <a:latin typeface="Times New Roman" pitchFamily="18" charset="0"/>
                <a:cs typeface="Times New Roman" pitchFamily="18" charset="0"/>
              </a:rPr>
              <a:t>tháng</a:t>
            </a:r>
            <a:r>
              <a:rPr lang="en-US" sz="2000" b="1" i="1" dirty="0">
                <a:solidFill>
                  <a:srgbClr val="FF0000"/>
                </a:solidFill>
                <a:latin typeface="Times New Roman" pitchFamily="18" charset="0"/>
                <a:cs typeface="Times New Roman" pitchFamily="18" charset="0"/>
              </a:rPr>
              <a:t> </a:t>
            </a:r>
            <a:r>
              <a:rPr lang="en-US" sz="2000" b="1" i="1" dirty="0" smtClean="0">
                <a:solidFill>
                  <a:srgbClr val="FF0000"/>
                </a:solidFill>
                <a:latin typeface="Times New Roman" pitchFamily="18" charset="0"/>
                <a:cs typeface="Times New Roman" pitchFamily="18" charset="0"/>
              </a:rPr>
              <a:t>11 </a:t>
            </a:r>
            <a:r>
              <a:rPr lang="en-US" sz="2000" b="1" i="1" dirty="0" err="1">
                <a:solidFill>
                  <a:srgbClr val="FF0000"/>
                </a:solidFill>
                <a:latin typeface="Times New Roman" pitchFamily="18" charset="0"/>
                <a:cs typeface="Times New Roman" pitchFamily="18" charset="0"/>
              </a:rPr>
              <a:t>năm</a:t>
            </a:r>
            <a:r>
              <a:rPr lang="en-US" sz="2000" b="1" i="1" dirty="0">
                <a:solidFill>
                  <a:srgbClr val="FF0000"/>
                </a:solidFill>
                <a:latin typeface="Times New Roman" pitchFamily="18" charset="0"/>
                <a:cs typeface="Times New Roman" pitchFamily="18" charset="0"/>
              </a:rPr>
              <a:t> 2020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385FE0-8993-6B45-8A21-DB87FD36ADD2}"/>
              </a:ext>
            </a:extLst>
          </p:cNvPr>
          <p:cNvSpPr>
            <a:spLocks noGrp="1"/>
          </p:cNvSpPr>
          <p:nvPr>
            <p:ph idx="1"/>
          </p:nvPr>
        </p:nvSpPr>
        <p:spPr>
          <a:xfrm>
            <a:off x="838200" y="1447800"/>
            <a:ext cx="10515600" cy="5181600"/>
          </a:xfrm>
        </p:spPr>
        <p:txBody>
          <a:bodyPr>
            <a:noAutofit/>
          </a:bodyPr>
          <a:lstStyle/>
          <a:p>
            <a:pPr marL="0" indent="0" algn="just">
              <a:buNone/>
            </a:pPr>
            <a:r>
              <a:rPr lang="vi-VN" sz="2200" b="1" dirty="0">
                <a:latin typeface="Times New Roman" panose="02020603050405020304" pitchFamily="18" charset="0"/>
                <a:cs typeface="Times New Roman" panose="02020603050405020304" pitchFamily="18" charset="0"/>
              </a:rPr>
              <a:t>Điều 8. Chính sách trợ cấp đối với trẻ em mầm non là con công nhân, người lao động làm việc tại khu công nghiệp</a:t>
            </a:r>
            <a:endParaRPr lang="vi-VN" sz="2200" dirty="0">
              <a:latin typeface="Times New Roman" panose="02020603050405020304" pitchFamily="18" charset="0"/>
              <a:cs typeface="Times New Roman" panose="02020603050405020304" pitchFamily="18" charset="0"/>
            </a:endParaRPr>
          </a:p>
          <a:p>
            <a:pPr marL="0" indent="0" algn="just">
              <a:buNone/>
            </a:pPr>
            <a:r>
              <a:rPr lang="vi-VN" sz="2200" dirty="0">
                <a:latin typeface="Times New Roman" panose="02020603050405020304" pitchFamily="18" charset="0"/>
                <a:cs typeface="Times New Roman" panose="02020603050405020304" pitchFamily="18" charset="0"/>
              </a:rPr>
              <a:t>1. Đối tượng hưởng chính sách</a:t>
            </a:r>
          </a:p>
          <a:p>
            <a:pPr marL="0" indent="0" algn="just">
              <a:buNone/>
            </a:pPr>
            <a:r>
              <a:rPr lang="vi-VN" sz="2200" dirty="0">
                <a:solidFill>
                  <a:srgbClr val="FF0000"/>
                </a:solidFill>
                <a:latin typeface="Times New Roman" panose="02020603050405020304" pitchFamily="18" charset="0"/>
                <a:cs typeface="Times New Roman" panose="02020603050405020304" pitchFamily="18" charset="0"/>
              </a:rPr>
              <a:t>Trẻ em đang học tại các cơ sở giáo dục mầm non thuộc loại hình dân lập, tư thục </a:t>
            </a:r>
            <a:r>
              <a:rPr lang="vi-VN" sz="2200" dirty="0">
                <a:latin typeface="Times New Roman" panose="02020603050405020304" pitchFamily="18" charset="0"/>
                <a:cs typeface="Times New Roman" panose="02020603050405020304" pitchFamily="18" charset="0"/>
              </a:rPr>
              <a:t>đã được cơ quan có thẩm quyền </a:t>
            </a:r>
            <a:r>
              <a:rPr lang="vi-VN" sz="2200" dirty="0">
                <a:solidFill>
                  <a:srgbClr val="FF0000"/>
                </a:solidFill>
                <a:latin typeface="Times New Roman" panose="02020603050405020304" pitchFamily="18" charset="0"/>
                <a:cs typeface="Times New Roman" panose="02020603050405020304" pitchFamily="18" charset="0"/>
              </a:rPr>
              <a:t>cấp phép thành lập và hoạt động </a:t>
            </a:r>
            <a:r>
              <a:rPr lang="vi-VN" sz="2200" dirty="0">
                <a:latin typeface="Times New Roman" panose="02020603050405020304" pitchFamily="18" charset="0"/>
                <a:cs typeface="Times New Roman" panose="02020603050405020304" pitchFamily="18" charset="0"/>
              </a:rPr>
              <a:t>theo đúng quy định có cha hoặc mẹ hoặc người chăm sóc, nuôi dưỡng trẻ em là công nhân, người lao động đang làm việc tại các khu công nghiệp được doanh nghiệp ký hợp đồng lao động theo quy định.</a:t>
            </a:r>
          </a:p>
          <a:p>
            <a:pPr marL="0" indent="0" algn="just">
              <a:buNone/>
            </a:pPr>
            <a:r>
              <a:rPr lang="vi-VN" sz="2200" dirty="0">
                <a:latin typeface="Times New Roman" panose="02020603050405020304" pitchFamily="18" charset="0"/>
                <a:cs typeface="Times New Roman" panose="02020603050405020304" pitchFamily="18" charset="0"/>
              </a:rPr>
              <a:t>2. Nội dung chính sách</a:t>
            </a:r>
          </a:p>
          <a:p>
            <a:pPr marL="0" indent="0" algn="just">
              <a:buNone/>
            </a:pPr>
            <a:r>
              <a:rPr lang="vi-VN" sz="2200" dirty="0">
                <a:latin typeface="Times New Roman" panose="02020603050405020304" pitchFamily="18" charset="0"/>
                <a:cs typeface="Times New Roman" panose="02020603050405020304" pitchFamily="18" charset="0"/>
              </a:rPr>
              <a:t>Trẻ em thuộc đối tượng quy định tại khoản 1 Điều này </a:t>
            </a:r>
            <a:r>
              <a:rPr lang="vi-VN" sz="2200" dirty="0">
                <a:solidFill>
                  <a:srgbClr val="FF0000"/>
                </a:solidFill>
                <a:latin typeface="Times New Roman" panose="02020603050405020304" pitchFamily="18" charset="0"/>
                <a:cs typeface="Times New Roman" panose="02020603050405020304" pitchFamily="18" charset="0"/>
              </a:rPr>
              <a:t>được hỗ trợ tối thiểu 160.000 đồng/trẻ/tháng</a:t>
            </a:r>
            <a:r>
              <a:rPr lang="vi-VN" sz="2200" dirty="0">
                <a:latin typeface="Times New Roman" panose="02020603050405020304" pitchFamily="18" charset="0"/>
                <a:cs typeface="Times New Roman" panose="02020603050405020304" pitchFamily="18" charset="0"/>
              </a:rPr>
              <a:t>. Thời gian hỗ trợ tính theo </a:t>
            </a:r>
            <a:r>
              <a:rPr lang="vi-VN" sz="2200" dirty="0">
                <a:solidFill>
                  <a:srgbClr val="FF0000"/>
                </a:solidFill>
                <a:latin typeface="Times New Roman" panose="02020603050405020304" pitchFamily="18" charset="0"/>
                <a:cs typeface="Times New Roman" panose="02020603050405020304" pitchFamily="18" charset="0"/>
              </a:rPr>
              <a:t>số tháng học thực tế</a:t>
            </a:r>
            <a:r>
              <a:rPr lang="vi-VN" sz="2200" dirty="0">
                <a:latin typeface="Times New Roman" panose="02020603050405020304" pitchFamily="18" charset="0"/>
                <a:cs typeface="Times New Roman" panose="02020603050405020304" pitchFamily="18" charset="0"/>
              </a:rPr>
              <a:t>, nhưng </a:t>
            </a:r>
            <a:r>
              <a:rPr lang="vi-VN" sz="2200" dirty="0">
                <a:solidFill>
                  <a:srgbClr val="FF0000"/>
                </a:solidFill>
                <a:latin typeface="Times New Roman" panose="02020603050405020304" pitchFamily="18" charset="0"/>
                <a:cs typeface="Times New Roman" panose="02020603050405020304" pitchFamily="18" charset="0"/>
              </a:rPr>
              <a:t>không quá 9 tháng/năm học.</a:t>
            </a:r>
          </a:p>
          <a:p>
            <a:pPr marL="0" indent="0" algn="just">
              <a:buNone/>
            </a:pPr>
            <a:r>
              <a:rPr lang="vi-VN" sz="2200" dirty="0">
                <a:latin typeface="Times New Roman" panose="02020603050405020304" pitchFamily="18" charset="0"/>
                <a:cs typeface="Times New Roman" panose="02020603050405020304" pitchFamily="18" charset="0"/>
              </a:rPr>
              <a:t>Mức hỗ trợ do Ủy ban nhân dân cấp tỉnh xây dựng phù hợp với khả năng ngân sách của địa phương, trình Hội đồng nhân dân cùng cấp xem xét, quyết định.</a:t>
            </a:r>
          </a:p>
          <a:p>
            <a:pPr marL="0" indent="0" algn="just">
              <a:buNone/>
            </a:pPr>
            <a:endParaRPr lang="vi-VN" sz="2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9EB79506-0072-7C44-9B1F-685A8C6815CA}"/>
              </a:ext>
            </a:extLst>
          </p:cNvPr>
          <p:cNvSpPr>
            <a:spLocks noGrp="1"/>
          </p:cNvSpPr>
          <p:nvPr>
            <p:ph type="sldNum" sz="quarter" idx="12"/>
          </p:nvPr>
        </p:nvSpPr>
        <p:spPr/>
        <p:txBody>
          <a:bodyPr/>
          <a:lstStyle/>
          <a:p>
            <a:fld id="{5D350528-AD19-4E9C-A33D-D6013CF8A429}" type="slidenum">
              <a:rPr lang="en-US" altLang="en-US" smtClean="0"/>
              <a:pPr/>
              <a:t>10</a:t>
            </a:fld>
            <a:endParaRPr lang="en-US" altLang="en-US"/>
          </a:p>
        </p:txBody>
      </p:sp>
      <p:sp>
        <p:nvSpPr>
          <p:cNvPr id="8" name="Title 1">
            <a:extLst>
              <a:ext uri="{FF2B5EF4-FFF2-40B4-BE49-F238E27FC236}">
                <a16:creationId xmlns:a16="http://schemas.microsoft.com/office/drawing/2014/main" xmlns="" id="{0A2170F4-5D80-43CC-BBE8-563607FC5EEF}"/>
              </a:ext>
            </a:extLst>
          </p:cNvPr>
          <p:cNvSpPr>
            <a:spLocks noGrp="1"/>
          </p:cNvSpPr>
          <p:nvPr>
            <p:ph type="title"/>
          </p:nvPr>
        </p:nvSpPr>
        <p:spPr>
          <a:xfrm>
            <a:off x="838200" y="350611"/>
            <a:ext cx="10515600" cy="685800"/>
          </a:xfrm>
        </p:spPr>
        <p:style>
          <a:lnRef idx="1">
            <a:schemeClr val="accent3"/>
          </a:lnRef>
          <a:fillRef idx="2">
            <a:schemeClr val="accent3"/>
          </a:fillRef>
          <a:effectRef idx="1">
            <a:schemeClr val="accent3"/>
          </a:effectRef>
          <a:fontRef idx="minor">
            <a:schemeClr val="dk1"/>
          </a:fontRef>
        </p:style>
        <p:txBody>
          <a:bodyPr>
            <a:noAutofit/>
          </a:bodyPr>
          <a:lstStyle/>
          <a:p>
            <a:r>
              <a:rPr lang="en-US" sz="2400" b="1" i="1" dirty="0">
                <a:solidFill>
                  <a:srgbClr val="0000FF"/>
                </a:solidFill>
              </a:rPr>
              <a:t>CHÍNH SÁCH ĐỐI VỚI TRẺ EM MẦM NON (CÁC ĐIỀU 7, 8)</a:t>
            </a:r>
            <a:endParaRPr lang="vi-VN" sz="24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1183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385FE0-8993-6B45-8A21-DB87FD36ADD2}"/>
              </a:ext>
            </a:extLst>
          </p:cNvPr>
          <p:cNvSpPr>
            <a:spLocks noGrp="1"/>
          </p:cNvSpPr>
          <p:nvPr>
            <p:ph idx="1"/>
          </p:nvPr>
        </p:nvSpPr>
        <p:spPr>
          <a:xfrm>
            <a:off x="838200" y="1143000"/>
            <a:ext cx="10515600" cy="5257800"/>
          </a:xfrm>
        </p:spPr>
        <p:txBody>
          <a:bodyPr>
            <a:noAutofit/>
          </a:bodyPr>
          <a:lstStyle/>
          <a:p>
            <a:pPr marL="0" indent="0" algn="just">
              <a:buNone/>
            </a:pPr>
            <a:r>
              <a:rPr lang="en-US" sz="2000" b="1" dirty="0">
                <a:latin typeface="Times New Roman" panose="02020603050405020304" pitchFamily="18" charset="0"/>
                <a:cs typeface="Times New Roman" panose="02020603050405020304" pitchFamily="18" charset="0"/>
              </a:rPr>
              <a:t>Đ</a:t>
            </a:r>
            <a:r>
              <a:rPr lang="vi-VN" sz="2000" b="1" dirty="0">
                <a:latin typeface="Times New Roman" panose="02020603050405020304" pitchFamily="18" charset="0"/>
                <a:cs typeface="Times New Roman" panose="02020603050405020304" pitchFamily="18" charset="0"/>
              </a:rPr>
              <a:t>iều 9. Chính sách đối với giáo viên mầm non dạy lớp ghép, tăng cường tiếng Việt cho trẻ em người dân tộc thiểu số</a:t>
            </a:r>
            <a:endParaRPr lang="vi-VN" sz="2000" dirty="0">
              <a:latin typeface="Times New Roman" panose="02020603050405020304" pitchFamily="18" charset="0"/>
              <a:cs typeface="Times New Roman" panose="02020603050405020304" pitchFamily="18" charset="0"/>
            </a:endParaRPr>
          </a:p>
          <a:p>
            <a:pPr marL="0" indent="0" algn="just">
              <a:buNone/>
            </a:pPr>
            <a:r>
              <a:rPr lang="vi-VN" sz="2000" dirty="0">
                <a:latin typeface="Times New Roman" panose="02020603050405020304" pitchFamily="18" charset="0"/>
                <a:cs typeface="Times New Roman" panose="02020603050405020304" pitchFamily="18" charset="0"/>
              </a:rPr>
              <a:t>1. Đối tượng hưởng chính sách</a:t>
            </a:r>
          </a:p>
          <a:p>
            <a:pPr marL="0" indent="0" algn="just">
              <a:buNone/>
            </a:pPr>
            <a:r>
              <a:rPr lang="vi-VN" sz="2000" dirty="0">
                <a:latin typeface="Times New Roman" panose="02020603050405020304" pitchFamily="18" charset="0"/>
                <a:cs typeface="Times New Roman" panose="02020603050405020304" pitchFamily="18" charset="0"/>
              </a:rPr>
              <a:t>Giáo viên mầm non dạy tại điểm lẻ của cơ sở giáo dục mầm non công lập ở thôn đặc biệt khó khăn, xã có điều kiện kinh tế - xã hội đặc biệt khó khăn, xã đặc biệt khó khăn vùng bãi ngang ven biển, hải đảo, xã thuộc vùng khó khăn theo quy định của Thủ tướng Chính phủ bảo đảm một trong những điều kiện sau:</a:t>
            </a:r>
          </a:p>
          <a:p>
            <a:pPr marL="0" indent="0" algn="just">
              <a:buNone/>
            </a:pPr>
            <a:r>
              <a:rPr lang="vi-VN" sz="2000" dirty="0">
                <a:latin typeface="Times New Roman" panose="02020603050405020304" pitchFamily="18" charset="0"/>
                <a:cs typeface="Times New Roman" panose="02020603050405020304" pitchFamily="18" charset="0"/>
              </a:rPr>
              <a:t>a) Trực tiếp dạy 02 buổi/ngày tại các nhóm trẻ, lớp mẫu giáo ghép từ hai độ tuổi trở lên.</a:t>
            </a:r>
          </a:p>
          <a:p>
            <a:pPr marL="0" indent="0" algn="just">
              <a:buNone/>
            </a:pPr>
            <a:r>
              <a:rPr lang="vi-VN" sz="2000" dirty="0">
                <a:latin typeface="Times New Roman" panose="02020603050405020304" pitchFamily="18" charset="0"/>
                <a:cs typeface="Times New Roman" panose="02020603050405020304" pitchFamily="18" charset="0"/>
              </a:rPr>
              <a:t>b) Trực tiếp dạy tăng cường tiếng Việt tại các nhóm trẻ, lớp mẫu giáo có trẻ em là người dân tộc thiểu số.</a:t>
            </a:r>
          </a:p>
          <a:p>
            <a:pPr marL="0" indent="0" algn="just">
              <a:buNone/>
            </a:pPr>
            <a:r>
              <a:rPr lang="vi-VN" sz="2000" dirty="0">
                <a:latin typeface="Times New Roman" panose="02020603050405020304" pitchFamily="18" charset="0"/>
                <a:cs typeface="Times New Roman" panose="02020603050405020304" pitchFamily="18" charset="0"/>
              </a:rPr>
              <a:t>2. Nội dung chính sách</a:t>
            </a:r>
          </a:p>
          <a:p>
            <a:pPr marL="0" indent="0" algn="just">
              <a:buNone/>
            </a:pPr>
            <a:r>
              <a:rPr lang="vi-VN" sz="2000" dirty="0">
                <a:latin typeface="Times New Roman" panose="02020603050405020304" pitchFamily="18" charset="0"/>
                <a:cs typeface="Times New Roman" panose="02020603050405020304" pitchFamily="18" charset="0"/>
              </a:rPr>
              <a:t>Giáo viên mầm non thuộc đối tượng quy định tại khoản 1 Điều này hàng tháng </a:t>
            </a:r>
            <a:r>
              <a:rPr lang="vi-VN" sz="2000" dirty="0">
                <a:solidFill>
                  <a:srgbClr val="FF0000"/>
                </a:solidFill>
                <a:latin typeface="Times New Roman" panose="02020603050405020304" pitchFamily="18" charset="0"/>
                <a:cs typeface="Times New Roman" panose="02020603050405020304" pitchFamily="18" charset="0"/>
              </a:rPr>
              <a:t>được hỗ trợ thêm một khoản bằng tiền là 450.000 đồng/tháng </a:t>
            </a:r>
            <a:r>
              <a:rPr lang="vi-VN" sz="2000" dirty="0">
                <a:latin typeface="Times New Roman" panose="02020603050405020304" pitchFamily="18" charset="0"/>
                <a:cs typeface="Times New Roman" panose="02020603050405020304" pitchFamily="18" charset="0"/>
              </a:rPr>
              <a:t>(bốn trăm năm mươi nghìn đồng một tháng). Thời gian hưởng hỗ trợ tính theo </a:t>
            </a:r>
            <a:r>
              <a:rPr lang="vi-VN" sz="2000" dirty="0">
                <a:solidFill>
                  <a:srgbClr val="FF0000"/>
                </a:solidFill>
                <a:latin typeface="Times New Roman" panose="02020603050405020304" pitchFamily="18" charset="0"/>
                <a:cs typeface="Times New Roman" panose="02020603050405020304" pitchFamily="18" charset="0"/>
              </a:rPr>
              <a:t>số tháng dạy thực tế, nhưng không quá 9 tháng/năm học.</a:t>
            </a:r>
          </a:p>
          <a:p>
            <a:pPr marL="0" indent="0" algn="just">
              <a:buNone/>
            </a:pPr>
            <a:r>
              <a:rPr lang="vi-VN" sz="2000" dirty="0">
                <a:latin typeface="Times New Roman" panose="02020603050405020304" pitchFamily="18" charset="0"/>
                <a:cs typeface="Times New Roman" panose="02020603050405020304" pitchFamily="18" charset="0"/>
              </a:rPr>
              <a:t>Tiền hỗ trợ được trả cùng với việc chi trả tiền lương của tháng và không dùng tính đóng hưởng bảo hiểm xã hội, bảo hiểm y tế và bảo hiểm thất nghiệp.</a:t>
            </a:r>
          </a:p>
          <a:p>
            <a:pPr marL="0" indent="0" algn="just">
              <a:buNone/>
            </a:pPr>
            <a:endParaRPr lang="vi-VN"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9EB79506-0072-7C44-9B1F-685A8C6815CA}"/>
              </a:ext>
            </a:extLst>
          </p:cNvPr>
          <p:cNvSpPr>
            <a:spLocks noGrp="1"/>
          </p:cNvSpPr>
          <p:nvPr>
            <p:ph type="sldNum" sz="quarter" idx="12"/>
          </p:nvPr>
        </p:nvSpPr>
        <p:spPr/>
        <p:txBody>
          <a:bodyPr/>
          <a:lstStyle/>
          <a:p>
            <a:fld id="{5D350528-AD19-4E9C-A33D-D6013CF8A429}" type="slidenum">
              <a:rPr lang="en-US" altLang="en-US" smtClean="0"/>
              <a:pPr/>
              <a:t>11</a:t>
            </a:fld>
            <a:endParaRPr lang="en-US" altLang="en-US"/>
          </a:p>
        </p:txBody>
      </p:sp>
      <p:sp>
        <p:nvSpPr>
          <p:cNvPr id="8" name="Title 1">
            <a:extLst>
              <a:ext uri="{FF2B5EF4-FFF2-40B4-BE49-F238E27FC236}">
                <a16:creationId xmlns:a16="http://schemas.microsoft.com/office/drawing/2014/main" xmlns="" id="{0A2170F4-5D80-43CC-BBE8-563607FC5EEF}"/>
              </a:ext>
            </a:extLst>
          </p:cNvPr>
          <p:cNvSpPr>
            <a:spLocks noGrp="1"/>
          </p:cNvSpPr>
          <p:nvPr>
            <p:ph type="title"/>
          </p:nvPr>
        </p:nvSpPr>
        <p:spPr>
          <a:xfrm>
            <a:off x="838200" y="350611"/>
            <a:ext cx="10515600" cy="685800"/>
          </a:xfrm>
        </p:spPr>
        <p:style>
          <a:lnRef idx="1">
            <a:schemeClr val="accent3"/>
          </a:lnRef>
          <a:fillRef idx="2">
            <a:schemeClr val="accent3"/>
          </a:fillRef>
          <a:effectRef idx="1">
            <a:schemeClr val="accent3"/>
          </a:effectRef>
          <a:fontRef idx="minor">
            <a:schemeClr val="dk1"/>
          </a:fontRef>
        </p:style>
        <p:txBody>
          <a:bodyPr>
            <a:noAutofit/>
          </a:bodyPr>
          <a:lstStyle/>
          <a:p>
            <a:r>
              <a:rPr lang="en-US" sz="2400" b="1" i="1" dirty="0" smtClean="0">
                <a:solidFill>
                  <a:srgbClr val="FF0000"/>
                </a:solidFill>
              </a:rPr>
              <a:t>CHÍNH SÁCH ĐỐI VỚI GIÁO VIÊN MẦM NON (CÁC ĐIỀU 9,10,11)</a:t>
            </a:r>
            <a:endParaRPr lang="vi-VN"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1103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385FE0-8993-6B45-8A21-DB87FD36ADD2}"/>
              </a:ext>
            </a:extLst>
          </p:cNvPr>
          <p:cNvSpPr>
            <a:spLocks noGrp="1"/>
          </p:cNvSpPr>
          <p:nvPr>
            <p:ph idx="1"/>
          </p:nvPr>
        </p:nvSpPr>
        <p:spPr>
          <a:xfrm>
            <a:off x="838200" y="1219200"/>
            <a:ext cx="10591800" cy="5410200"/>
          </a:xfrm>
        </p:spPr>
        <p:txBody>
          <a:bodyPr>
            <a:noAutofit/>
          </a:bodyPr>
          <a:lstStyle/>
          <a:p>
            <a:pPr marL="0" indent="0" algn="just">
              <a:buNone/>
            </a:pPr>
            <a:r>
              <a:rPr lang="vi-VN" sz="1600" b="1" dirty="0">
                <a:latin typeface="Times New Roman" panose="02020603050405020304" pitchFamily="18" charset="0"/>
                <a:cs typeface="Times New Roman" panose="02020603050405020304" pitchFamily="18" charset="0"/>
              </a:rPr>
              <a:t>Điều 10. Chính sách đối với giáo viên mầm non làm việc tại cơ sở giáo dục mầm non dân lập, tư thục ở địa bàn có khu công nghiệp</a:t>
            </a:r>
            <a:endParaRPr lang="vi-VN" sz="1600" dirty="0">
              <a:latin typeface="Times New Roman" panose="02020603050405020304" pitchFamily="18" charset="0"/>
              <a:cs typeface="Times New Roman" panose="02020603050405020304" pitchFamily="18" charset="0"/>
            </a:endParaRPr>
          </a:p>
          <a:p>
            <a:pPr marL="0" indent="0" algn="just">
              <a:buNone/>
            </a:pPr>
            <a:r>
              <a:rPr lang="vi-VN" sz="1600" dirty="0">
                <a:latin typeface="Times New Roman" panose="02020603050405020304" pitchFamily="18" charset="0"/>
                <a:cs typeface="Times New Roman" panose="02020603050405020304" pitchFamily="18" charset="0"/>
              </a:rPr>
              <a:t>1. Đối tượng hưởng chính sách</a:t>
            </a:r>
          </a:p>
          <a:p>
            <a:pPr marL="0" indent="0" algn="just">
              <a:buNone/>
            </a:pPr>
            <a:r>
              <a:rPr lang="vi-VN" sz="1600" dirty="0">
                <a:solidFill>
                  <a:srgbClr val="FF0000"/>
                </a:solidFill>
                <a:latin typeface="Times New Roman" panose="02020603050405020304" pitchFamily="18" charset="0"/>
                <a:cs typeface="Times New Roman" panose="02020603050405020304" pitchFamily="18" charset="0"/>
              </a:rPr>
              <a:t>Giáo viên mầm non đang làm việc tại cơ sở giáo dục mầm non thuộc loại hình dân lập, tư thục</a:t>
            </a:r>
            <a:r>
              <a:rPr lang="vi-VN" sz="1600" dirty="0">
                <a:latin typeface="Times New Roman" panose="02020603050405020304" pitchFamily="18" charset="0"/>
                <a:cs typeface="Times New Roman" panose="02020603050405020304" pitchFamily="18" charset="0"/>
              </a:rPr>
              <a:t> đã được cơ quan có thẩm quyền cấp phép thành lập và hoạt động theo quy định ở địa bàn có khu công nghiệp bảo đảm những điều kiện sau:</a:t>
            </a:r>
          </a:p>
          <a:p>
            <a:pPr marL="0" indent="0" algn="just">
              <a:buNone/>
            </a:pPr>
            <a:r>
              <a:rPr lang="vi-VN" sz="1600" dirty="0">
                <a:latin typeface="Times New Roman" panose="02020603050405020304" pitchFamily="18" charset="0"/>
                <a:cs typeface="Times New Roman" panose="02020603050405020304" pitchFamily="18" charset="0"/>
              </a:rPr>
              <a:t>- Có trình độ chuẩn đào tạo chức danh giáo viên mầm non theo quy định;</a:t>
            </a:r>
          </a:p>
          <a:p>
            <a:pPr marL="0" indent="0" algn="just">
              <a:buNone/>
            </a:pPr>
            <a:r>
              <a:rPr lang="vi-VN" sz="1600" dirty="0">
                <a:latin typeface="Times New Roman" panose="02020603050405020304" pitchFamily="18" charset="0"/>
                <a:cs typeface="Times New Roman" panose="02020603050405020304" pitchFamily="18" charset="0"/>
              </a:rPr>
              <a:t>- Có hợp đồng lao động với người đại diện theo pháp luật của cơ sở giáo dục mầm non dân lập, tư thục;</a:t>
            </a:r>
          </a:p>
          <a:p>
            <a:pPr marL="0" indent="0" algn="just">
              <a:buNone/>
            </a:pPr>
            <a:r>
              <a:rPr lang="vi-VN" sz="1600" dirty="0">
                <a:latin typeface="Times New Roman" panose="02020603050405020304" pitchFamily="18" charset="0"/>
                <a:cs typeface="Times New Roman" panose="02020603050405020304" pitchFamily="18" charset="0"/>
              </a:rPr>
              <a:t>- Trực tiếp chăm sóc, giáo dục trẻ tại nhóm trẻ/lớp mẫu giáo </a:t>
            </a:r>
            <a:r>
              <a:rPr lang="vi-VN" sz="1600" dirty="0">
                <a:solidFill>
                  <a:srgbClr val="FF0000"/>
                </a:solidFill>
                <a:latin typeface="Times New Roman" panose="02020603050405020304" pitchFamily="18" charset="0"/>
                <a:cs typeface="Times New Roman" panose="02020603050405020304" pitchFamily="18" charset="0"/>
              </a:rPr>
              <a:t>có từ 30% trẻ em là con công nhân, người lao động làm việc tại khu công nghiệp.</a:t>
            </a:r>
          </a:p>
          <a:p>
            <a:pPr marL="0" indent="0" algn="just">
              <a:buNone/>
            </a:pPr>
            <a:r>
              <a:rPr lang="vi-VN" sz="1600" dirty="0">
                <a:latin typeface="Times New Roman" panose="02020603050405020304" pitchFamily="18" charset="0"/>
                <a:cs typeface="Times New Roman" panose="02020603050405020304" pitchFamily="18" charset="0"/>
              </a:rPr>
              <a:t>2. Nội dung chính sách</a:t>
            </a:r>
          </a:p>
          <a:p>
            <a:pPr marL="0" indent="0" algn="just">
              <a:buNone/>
            </a:pPr>
            <a:r>
              <a:rPr lang="vi-VN" sz="1600" dirty="0">
                <a:latin typeface="Times New Roman" panose="02020603050405020304" pitchFamily="18" charset="0"/>
                <a:cs typeface="Times New Roman" panose="02020603050405020304" pitchFamily="18" charset="0"/>
              </a:rPr>
              <a:t>Giáo viên mầm non bảo đảm các điều kiện quy định tại khoản 1 Điều này </a:t>
            </a:r>
            <a:r>
              <a:rPr lang="vi-VN" sz="1600" dirty="0">
                <a:solidFill>
                  <a:srgbClr val="FF0000"/>
                </a:solidFill>
                <a:latin typeface="Times New Roman" panose="02020603050405020304" pitchFamily="18" charset="0"/>
                <a:cs typeface="Times New Roman" panose="02020603050405020304" pitchFamily="18" charset="0"/>
              </a:rPr>
              <a:t>được hỗ trợ tối thiểu 800.000 đồng/tháng </a:t>
            </a:r>
            <a:r>
              <a:rPr lang="vi-VN" sz="1600" dirty="0">
                <a:latin typeface="Times New Roman" panose="02020603050405020304" pitchFamily="18" charset="0"/>
                <a:cs typeface="Times New Roman" panose="02020603050405020304" pitchFamily="18" charset="0"/>
              </a:rPr>
              <a:t>(tám trăm ngàn đồng một tháng).</a:t>
            </a:r>
          </a:p>
          <a:p>
            <a:pPr marL="0" indent="0" algn="just">
              <a:buNone/>
            </a:pPr>
            <a:r>
              <a:rPr lang="vi-VN" sz="1600" dirty="0">
                <a:latin typeface="Times New Roman" panose="02020603050405020304" pitchFamily="18" charset="0"/>
                <a:cs typeface="Times New Roman" panose="02020603050405020304" pitchFamily="18" charset="0"/>
              </a:rPr>
              <a:t>Số lượng giáo viên trong cơ sở giáo dục mầm non dân lập, tư thục được hưởng hỗ trợ được tính theo định mức quy định đối với các cơ sở giáo dục mầm non công lập hiện hành.</a:t>
            </a:r>
          </a:p>
          <a:p>
            <a:pPr marL="0" indent="0" algn="just">
              <a:buNone/>
            </a:pPr>
            <a:r>
              <a:rPr lang="vi-VN" sz="1600" dirty="0">
                <a:latin typeface="Times New Roman" panose="02020603050405020304" pitchFamily="18" charset="0"/>
                <a:cs typeface="Times New Roman" panose="02020603050405020304" pitchFamily="18" charset="0"/>
              </a:rPr>
              <a:t>Thời gian hưởng hỗ trợ tính theo </a:t>
            </a:r>
            <a:r>
              <a:rPr lang="vi-VN" sz="1600" dirty="0">
                <a:solidFill>
                  <a:srgbClr val="FF0000"/>
                </a:solidFill>
                <a:latin typeface="Times New Roman" panose="02020603050405020304" pitchFamily="18" charset="0"/>
                <a:cs typeface="Times New Roman" panose="02020603050405020304" pitchFamily="18" charset="0"/>
              </a:rPr>
              <a:t>số tháng dạy thực tế trong năm học</a:t>
            </a:r>
            <a:r>
              <a:rPr lang="vi-VN" sz="1600" dirty="0">
                <a:latin typeface="Times New Roman" panose="02020603050405020304" pitchFamily="18" charset="0"/>
                <a:cs typeface="Times New Roman" panose="02020603050405020304" pitchFamily="18" charset="0"/>
              </a:rPr>
              <a:t>. Mức hỗ trợ này nằm ngoài mức lương thỏa thuận giữa chủ cơ sở giáo dục mầm non dân lập, tư thục với giáo viên và không dùng tính đóng hưởng bảo hiểm xã hội, bảo hiểm y tế và bảo hiểm thất nghiệp.</a:t>
            </a:r>
          </a:p>
          <a:p>
            <a:pPr marL="0" indent="0" algn="just">
              <a:buNone/>
            </a:pPr>
            <a:r>
              <a:rPr lang="vi-VN" sz="1600" dirty="0">
                <a:latin typeface="Times New Roman" panose="02020603050405020304" pitchFamily="18" charset="0"/>
                <a:cs typeface="Times New Roman" panose="02020603050405020304" pitchFamily="18" charset="0"/>
              </a:rPr>
              <a:t>Mức hỗ trợ do Ủy ban nhân dân cấp tỉnh xây dựng phù hợp với khả năng ngân sách của địa phương, trình Hội đồng nhân dân cùng cấp xem xét, quyết định.</a:t>
            </a:r>
          </a:p>
          <a:p>
            <a:pPr marL="0" indent="0" algn="just">
              <a:buNone/>
            </a:pPr>
            <a:endParaRPr lang="vi-VN" sz="16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9EB79506-0072-7C44-9B1F-685A8C6815CA}"/>
              </a:ext>
            </a:extLst>
          </p:cNvPr>
          <p:cNvSpPr>
            <a:spLocks noGrp="1"/>
          </p:cNvSpPr>
          <p:nvPr>
            <p:ph type="sldNum" sz="quarter" idx="12"/>
          </p:nvPr>
        </p:nvSpPr>
        <p:spPr/>
        <p:txBody>
          <a:bodyPr/>
          <a:lstStyle/>
          <a:p>
            <a:fld id="{5D350528-AD19-4E9C-A33D-D6013CF8A429}" type="slidenum">
              <a:rPr lang="en-US" altLang="en-US" smtClean="0"/>
              <a:pPr/>
              <a:t>12</a:t>
            </a:fld>
            <a:endParaRPr lang="en-US" altLang="en-US"/>
          </a:p>
        </p:txBody>
      </p:sp>
      <p:sp>
        <p:nvSpPr>
          <p:cNvPr id="8" name="Title 1">
            <a:extLst>
              <a:ext uri="{FF2B5EF4-FFF2-40B4-BE49-F238E27FC236}">
                <a16:creationId xmlns:a16="http://schemas.microsoft.com/office/drawing/2014/main" xmlns="" id="{0A2170F4-5D80-43CC-BBE8-563607FC5EEF}"/>
              </a:ext>
            </a:extLst>
          </p:cNvPr>
          <p:cNvSpPr>
            <a:spLocks noGrp="1"/>
          </p:cNvSpPr>
          <p:nvPr>
            <p:ph type="title"/>
          </p:nvPr>
        </p:nvSpPr>
        <p:spPr>
          <a:xfrm>
            <a:off x="838200" y="350611"/>
            <a:ext cx="10591800" cy="685800"/>
          </a:xfrm>
        </p:spPr>
        <p:style>
          <a:lnRef idx="1">
            <a:schemeClr val="accent3"/>
          </a:lnRef>
          <a:fillRef idx="2">
            <a:schemeClr val="accent3"/>
          </a:fillRef>
          <a:effectRef idx="1">
            <a:schemeClr val="accent3"/>
          </a:effectRef>
          <a:fontRef idx="minor">
            <a:schemeClr val="dk1"/>
          </a:fontRef>
        </p:style>
        <p:txBody>
          <a:bodyPr>
            <a:noAutofit/>
          </a:bodyPr>
          <a:lstStyle/>
          <a:p>
            <a:r>
              <a:rPr lang="en-US" sz="2400" b="1" i="1" dirty="0">
                <a:solidFill>
                  <a:srgbClr val="FF0000"/>
                </a:solidFill>
              </a:rPr>
              <a:t>CHÍNH SÁCH ĐỐI VỚI GIÁO VIÊN MẦM NON (CÁC ĐIỀU 9,10,11)</a:t>
            </a:r>
            <a:endParaRPr lang="vi-VN" sz="24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2643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385FE0-8993-6B45-8A21-DB87FD36ADD2}"/>
              </a:ext>
            </a:extLst>
          </p:cNvPr>
          <p:cNvSpPr>
            <a:spLocks noGrp="1"/>
          </p:cNvSpPr>
          <p:nvPr>
            <p:ph idx="1"/>
          </p:nvPr>
        </p:nvSpPr>
        <p:spPr>
          <a:xfrm>
            <a:off x="838200" y="1447800"/>
            <a:ext cx="10591800" cy="5181600"/>
          </a:xfrm>
        </p:spPr>
        <p:txBody>
          <a:bodyPr>
            <a:noAutofit/>
          </a:bodyPr>
          <a:lstStyle/>
          <a:p>
            <a:pPr marL="0" indent="0" algn="just">
              <a:buNone/>
            </a:pPr>
            <a:r>
              <a:rPr lang="vi-VN" sz="2000" b="1" dirty="0">
                <a:latin typeface="Times New Roman" panose="02020603050405020304" pitchFamily="18" charset="0"/>
                <a:cs typeface="Times New Roman" panose="02020603050405020304" pitchFamily="18" charset="0"/>
              </a:rPr>
              <a:t>Điều 11. Chính sách hỗ trợ tài liệu và chi phí tập huấn đối với giáo viên mầm non dân lập, tư thục</a:t>
            </a:r>
            <a:endParaRPr lang="vi-VN" sz="2000" dirty="0">
              <a:latin typeface="Times New Roman" panose="02020603050405020304" pitchFamily="18" charset="0"/>
              <a:cs typeface="Times New Roman" panose="02020603050405020304" pitchFamily="18" charset="0"/>
            </a:endParaRPr>
          </a:p>
          <a:p>
            <a:pPr marL="0" indent="0" algn="just">
              <a:buNone/>
            </a:pPr>
            <a:r>
              <a:rPr lang="vi-VN" sz="2000" dirty="0">
                <a:latin typeface="Times New Roman" panose="02020603050405020304" pitchFamily="18" charset="0"/>
                <a:cs typeface="Times New Roman" panose="02020603050405020304" pitchFamily="18" charset="0"/>
              </a:rPr>
              <a:t>1. Đối tượng hưởng chính sách</a:t>
            </a:r>
          </a:p>
          <a:p>
            <a:pPr marL="0" indent="0" algn="just">
              <a:buNone/>
            </a:pPr>
            <a:r>
              <a:rPr lang="vi-VN" sz="2000" dirty="0">
                <a:latin typeface="Times New Roman" panose="02020603050405020304" pitchFamily="18" charset="0"/>
                <a:cs typeface="Times New Roman" panose="02020603050405020304" pitchFamily="18" charset="0"/>
              </a:rPr>
              <a:t>Giáo viên mầm non (</a:t>
            </a:r>
            <a:r>
              <a:rPr lang="vi-VN" sz="2000" dirty="0">
                <a:solidFill>
                  <a:srgbClr val="FF0000"/>
                </a:solidFill>
                <a:latin typeface="Times New Roman" panose="02020603050405020304" pitchFamily="18" charset="0"/>
                <a:cs typeface="Times New Roman" panose="02020603050405020304" pitchFamily="18" charset="0"/>
              </a:rPr>
              <a:t>bao gồm cả hiệu trưởng, phó hiệu trưởng, chủ nhóm, tổ trưởng chuyên môn</a:t>
            </a:r>
            <a:r>
              <a:rPr lang="vi-VN" sz="2000" dirty="0">
                <a:latin typeface="Times New Roman" panose="02020603050405020304" pitchFamily="18" charset="0"/>
                <a:cs typeface="Times New Roman" panose="02020603050405020304" pitchFamily="18" charset="0"/>
              </a:rPr>
              <a:t>) đang làm việc tại các cơ sở giáo dục mầm non dân lập, tư thục đã được cơ quan có thẩm quyền cấp phép thành lập và hoạt động theo quy định.</a:t>
            </a:r>
          </a:p>
          <a:p>
            <a:pPr marL="0" indent="0" algn="just">
              <a:buNone/>
            </a:pPr>
            <a:r>
              <a:rPr lang="vi-VN" sz="2000" dirty="0">
                <a:latin typeface="Times New Roman" panose="02020603050405020304" pitchFamily="18" charset="0"/>
                <a:cs typeface="Times New Roman" panose="02020603050405020304" pitchFamily="18" charset="0"/>
              </a:rPr>
              <a:t>2. Nội dung chính sách</a:t>
            </a:r>
          </a:p>
          <a:p>
            <a:pPr marL="0" indent="0" algn="just">
              <a:buNone/>
            </a:pPr>
            <a:r>
              <a:rPr lang="vi-VN" sz="2000" dirty="0">
                <a:latin typeface="Times New Roman" panose="02020603050405020304" pitchFamily="18" charset="0"/>
                <a:cs typeface="Times New Roman" panose="02020603050405020304" pitchFamily="18" charset="0"/>
              </a:rPr>
              <a:t>Giáo viên mầm non theo quy định tại khoản 1 Điều </a:t>
            </a:r>
            <a:r>
              <a:rPr lang="vi-VN" sz="2000" dirty="0">
                <a:solidFill>
                  <a:srgbClr val="FF0000"/>
                </a:solidFill>
                <a:latin typeface="Times New Roman" panose="02020603050405020304" pitchFamily="18" charset="0"/>
                <a:cs typeface="Times New Roman" panose="02020603050405020304" pitchFamily="18" charset="0"/>
              </a:rPr>
              <a:t>này được Nhà nước hỗ trợ tài liệu và chi phí tập huấn khi tham gia các lớp tập huấn, bồi dưỡng nâng cao chuyên môn nghiệp vụ</a:t>
            </a:r>
            <a:r>
              <a:rPr lang="vi-VN" sz="2000" dirty="0">
                <a:latin typeface="Times New Roman" panose="02020603050405020304" pitchFamily="18" charset="0"/>
                <a:cs typeface="Times New Roman" panose="02020603050405020304" pitchFamily="18" charset="0"/>
              </a:rPr>
              <a:t>. Mức hỗ trợ của ngân sách thực hiện theo mức hỗ trợ đối với giáo viên công lập có cùng trình độ tham gia tập huấn, bồi dưỡng chuyên môn, nghiệp vụ theo quy định.</a:t>
            </a:r>
          </a:p>
          <a:p>
            <a:pPr marL="0" indent="0" algn="just">
              <a:buNone/>
            </a:pPr>
            <a:r>
              <a:rPr lang="vi-VN" sz="2000" dirty="0">
                <a:latin typeface="Times New Roman" panose="02020603050405020304" pitchFamily="18" charset="0"/>
                <a:cs typeface="Times New Roman" panose="02020603050405020304" pitchFamily="18" charset="0"/>
              </a:rPr>
              <a:t>Hăng năm, căn cứ kế hoạch tập huấn, bồi dưỡng của phòng giáo dục và đào tạo, cơ sở giáo dục mầm non dân lập, tư thục lập danh sách giáo viên tham gia tập huấn, bồi dưỡng gửi phòng giáo dục và đào tạo. Phòng giáo dục và đào tạo có trách nhiệm tổng hợp, xây dựng dự toán, trình cấp có thẩm quyền phê duyệt và thực hiện theo quy định.</a:t>
            </a:r>
          </a:p>
          <a:p>
            <a:pPr marL="0" indent="0" algn="just">
              <a:buNone/>
            </a:pPr>
            <a:endParaRPr lang="vi-VN"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9EB79506-0072-7C44-9B1F-685A8C6815CA}"/>
              </a:ext>
            </a:extLst>
          </p:cNvPr>
          <p:cNvSpPr>
            <a:spLocks noGrp="1"/>
          </p:cNvSpPr>
          <p:nvPr>
            <p:ph type="sldNum" sz="quarter" idx="12"/>
          </p:nvPr>
        </p:nvSpPr>
        <p:spPr/>
        <p:txBody>
          <a:bodyPr/>
          <a:lstStyle/>
          <a:p>
            <a:fld id="{5D350528-AD19-4E9C-A33D-D6013CF8A429}" type="slidenum">
              <a:rPr lang="en-US" altLang="en-US" smtClean="0"/>
              <a:pPr/>
              <a:t>13</a:t>
            </a:fld>
            <a:endParaRPr lang="en-US" altLang="en-US"/>
          </a:p>
        </p:txBody>
      </p:sp>
      <p:sp>
        <p:nvSpPr>
          <p:cNvPr id="8" name="Title 1">
            <a:extLst>
              <a:ext uri="{FF2B5EF4-FFF2-40B4-BE49-F238E27FC236}">
                <a16:creationId xmlns:a16="http://schemas.microsoft.com/office/drawing/2014/main" xmlns="" id="{0A2170F4-5D80-43CC-BBE8-563607FC5EEF}"/>
              </a:ext>
            </a:extLst>
          </p:cNvPr>
          <p:cNvSpPr>
            <a:spLocks noGrp="1"/>
          </p:cNvSpPr>
          <p:nvPr>
            <p:ph type="title"/>
          </p:nvPr>
        </p:nvSpPr>
        <p:spPr>
          <a:xfrm>
            <a:off x="838200" y="381000"/>
            <a:ext cx="10591800" cy="685800"/>
          </a:xfrm>
        </p:spPr>
        <p:style>
          <a:lnRef idx="1">
            <a:schemeClr val="accent3"/>
          </a:lnRef>
          <a:fillRef idx="2">
            <a:schemeClr val="accent3"/>
          </a:fillRef>
          <a:effectRef idx="1">
            <a:schemeClr val="accent3"/>
          </a:effectRef>
          <a:fontRef idx="minor">
            <a:schemeClr val="dk1"/>
          </a:fontRef>
        </p:style>
        <p:txBody>
          <a:bodyPr>
            <a:noAutofit/>
          </a:bodyPr>
          <a:lstStyle/>
          <a:p>
            <a:r>
              <a:rPr lang="en-US" sz="2400" b="1" i="1" dirty="0">
                <a:solidFill>
                  <a:srgbClr val="FF0000"/>
                </a:solidFill>
              </a:rPr>
              <a:t>CHÍNH SÁCH ĐỐI VỚI GIÁO VIÊN MẦM NON (CÁC ĐIỀU 9,10,11)</a:t>
            </a:r>
            <a:endParaRPr lang="vi-VN" sz="24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2555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0"/>
            <a:ext cx="10972800" cy="1143000"/>
          </a:xfrm>
        </p:spPr>
        <p:txBody>
          <a:bodyPr>
            <a:normAutofit/>
          </a:bodyPr>
          <a:lstStyle/>
          <a:p>
            <a:r>
              <a:rPr lang="en-US" dirty="0" err="1">
                <a:latin typeface="Times New Roman" panose="02020603050405020304" pitchFamily="18" charset="0"/>
                <a:cs typeface="Times New Roman" panose="02020603050405020304" pitchFamily="18" charset="0"/>
                <a:hlinkClick r:id="rId2" action="ppaction://hlinkfile"/>
              </a:rPr>
              <a:t>Nghị</a:t>
            </a:r>
            <a:r>
              <a:rPr lang="en-US" dirty="0">
                <a:latin typeface="Times New Roman" panose="02020603050405020304" pitchFamily="18" charset="0"/>
                <a:cs typeface="Times New Roman" panose="02020603050405020304" pitchFamily="18" charset="0"/>
                <a:hlinkClick r:id="rId2" action="ppaction://hlinkfile"/>
              </a:rPr>
              <a:t> </a:t>
            </a:r>
            <a:r>
              <a:rPr lang="en-US" dirty="0" err="1">
                <a:latin typeface="Times New Roman" panose="02020603050405020304" pitchFamily="18" charset="0"/>
                <a:cs typeface="Times New Roman" panose="02020603050405020304" pitchFamily="18" charset="0"/>
                <a:hlinkClick r:id="rId2" action="ppaction://hlinkfile"/>
              </a:rPr>
              <a:t>định</a:t>
            </a:r>
            <a:r>
              <a:rPr lang="en-US" dirty="0">
                <a:latin typeface="Times New Roman" panose="02020603050405020304" pitchFamily="18" charset="0"/>
                <a:cs typeface="Times New Roman" panose="02020603050405020304" pitchFamily="18" charset="0"/>
                <a:hlinkClick r:id="rId2" action="ppaction://hlinkfile"/>
              </a:rPr>
              <a:t> </a:t>
            </a:r>
            <a:r>
              <a:rPr lang="en-US" dirty="0" err="1" smtClean="0">
                <a:latin typeface="Times New Roman" panose="02020603050405020304" pitchFamily="18" charset="0"/>
                <a:cs typeface="Times New Roman" panose="02020603050405020304" pitchFamily="18" charset="0"/>
                <a:hlinkClick r:id="rId2" action="ppaction://hlinkfile"/>
              </a:rPr>
              <a:t>số</a:t>
            </a:r>
            <a:r>
              <a:rPr lang="en-US" dirty="0" smtClean="0">
                <a:latin typeface="Times New Roman" panose="02020603050405020304" pitchFamily="18" charset="0"/>
                <a:cs typeface="Times New Roman" panose="02020603050405020304" pitchFamily="18" charset="0"/>
                <a:hlinkClick r:id="rId2" action="ppaction://hlinkfile"/>
              </a:rPr>
              <a:t> 105/2020/NĐ-CP</a:t>
            </a:r>
            <a:endParaRPr lang="en-US" dirty="0"/>
          </a:p>
        </p:txBody>
      </p:sp>
      <p:sp>
        <p:nvSpPr>
          <p:cNvPr id="4" name="Slide Number Placeholder 3"/>
          <p:cNvSpPr>
            <a:spLocks noGrp="1"/>
          </p:cNvSpPr>
          <p:nvPr>
            <p:ph type="sldNum" sz="quarter" idx="12"/>
          </p:nvPr>
        </p:nvSpPr>
        <p:spPr/>
        <p:txBody>
          <a:bodyPr/>
          <a:lstStyle/>
          <a:p>
            <a:fld id="{5D350528-AD19-4E9C-A33D-D6013CF8A429}" type="slidenum">
              <a:rPr lang="en-US" altLang="en-US" smtClean="0"/>
              <a:pPr/>
              <a:t>14</a:t>
            </a:fld>
            <a:endParaRPr lang="en-US" altLang="en-US"/>
          </a:p>
        </p:txBody>
      </p:sp>
    </p:spTree>
    <p:extLst>
      <p:ext uri="{BB962C8B-B14F-4D97-AF65-F5344CB8AC3E}">
        <p14:creationId xmlns:p14="http://schemas.microsoft.com/office/powerpoint/2010/main" val="1549887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1446" y="346617"/>
            <a:ext cx="7188553" cy="872583"/>
          </a:xfrm>
          <a:ln>
            <a:miter lim="800000"/>
            <a:headEnd/>
            <a:tailEnd/>
          </a:ln>
          <a:scene3d>
            <a:camera prst="orthographicFront"/>
            <a:lightRig rig="threePt" dir="t"/>
          </a:scene3d>
          <a:sp3d>
            <a:bevelT prst="angle"/>
          </a:sp3d>
        </p:spPr>
        <p:txBody>
          <a:bodyPr/>
          <a:lstStyle/>
          <a:p>
            <a:pPr algn="ctr">
              <a:buFont typeface="Arial" charset="0"/>
              <a:buNone/>
              <a:defRPr/>
            </a:pPr>
            <a:r>
              <a:rPr lang="en-US" sz="4000" b="1" cap="all" dirty="0" err="1">
                <a:ln w="0"/>
                <a:solidFill>
                  <a:srgbClr val="FF0000"/>
                </a:solidFill>
                <a:effectLst>
                  <a:reflection blurRad="12700" stA="50000" endPos="50000" dist="5000" dir="5400000" sy="-100000" rotWithShape="0"/>
                </a:effectLst>
                <a:latin typeface="Times New Roman" pitchFamily="18" charset="0"/>
                <a:cs typeface="Times New Roman" pitchFamily="18" charset="0"/>
              </a:rPr>
              <a:t>Trân</a:t>
            </a:r>
            <a:r>
              <a:rPr lang="en-US" sz="4000" b="1" cap="all" dirty="0">
                <a:ln w="0"/>
                <a:solidFill>
                  <a:srgbClr val="FF0000"/>
                </a:solidFill>
                <a:effectLst>
                  <a:reflection blurRad="12700" stA="50000" endPos="50000" dist="5000" dir="5400000" sy="-100000" rotWithShape="0"/>
                </a:effectLst>
                <a:latin typeface="Times New Roman" pitchFamily="18" charset="0"/>
                <a:cs typeface="Times New Roman" pitchFamily="18" charset="0"/>
              </a:rPr>
              <a:t> </a:t>
            </a:r>
            <a:r>
              <a:rPr lang="en-US" sz="4000" b="1" cap="all" dirty="0" err="1">
                <a:ln w="0"/>
                <a:solidFill>
                  <a:srgbClr val="FF0000"/>
                </a:solidFill>
                <a:effectLst>
                  <a:reflection blurRad="12700" stA="50000" endPos="50000" dist="5000" dir="5400000" sy="-100000" rotWithShape="0"/>
                </a:effectLst>
                <a:latin typeface="Times New Roman" pitchFamily="18" charset="0"/>
                <a:cs typeface="Times New Roman" pitchFamily="18" charset="0"/>
              </a:rPr>
              <a:t>trọng</a:t>
            </a:r>
            <a:r>
              <a:rPr lang="en-US" sz="4000" b="1" cap="all" dirty="0">
                <a:ln w="0"/>
                <a:solidFill>
                  <a:srgbClr val="FF0000"/>
                </a:solidFill>
                <a:effectLst>
                  <a:reflection blurRad="12700" stA="50000" endPos="50000" dist="5000" dir="5400000" sy="-100000" rotWithShape="0"/>
                </a:effectLst>
                <a:latin typeface="Times New Roman" pitchFamily="18" charset="0"/>
                <a:cs typeface="Times New Roman" pitchFamily="18" charset="0"/>
              </a:rPr>
              <a:t> </a:t>
            </a:r>
            <a:r>
              <a:rPr lang="en-US" sz="4000" b="1" cap="all" dirty="0" err="1">
                <a:ln w="0"/>
                <a:solidFill>
                  <a:srgbClr val="FF0000"/>
                </a:solidFill>
                <a:effectLst>
                  <a:reflection blurRad="12700" stA="50000" endPos="50000" dist="5000" dir="5400000" sy="-100000" rotWithShape="0"/>
                </a:effectLst>
                <a:latin typeface="Times New Roman" pitchFamily="18" charset="0"/>
                <a:cs typeface="Times New Roman" pitchFamily="18" charset="0"/>
              </a:rPr>
              <a:t>Cảm</a:t>
            </a:r>
            <a:r>
              <a:rPr lang="en-US" sz="4000" b="1" cap="all" dirty="0">
                <a:ln w="0"/>
                <a:solidFill>
                  <a:srgbClr val="FF0000"/>
                </a:solidFill>
                <a:effectLst>
                  <a:reflection blurRad="12700" stA="50000" endPos="50000" dist="5000" dir="5400000" sy="-100000" rotWithShape="0"/>
                </a:effectLst>
                <a:latin typeface="Times New Roman" pitchFamily="18" charset="0"/>
                <a:cs typeface="Times New Roman" pitchFamily="18" charset="0"/>
              </a:rPr>
              <a:t> </a:t>
            </a:r>
            <a:r>
              <a:rPr lang="en-US" sz="4000" b="1" cap="all" dirty="0" err="1">
                <a:ln w="0"/>
                <a:solidFill>
                  <a:srgbClr val="FF0000"/>
                </a:solidFill>
                <a:effectLst>
                  <a:reflection blurRad="12700" stA="50000" endPos="50000" dist="5000" dir="5400000" sy="-100000" rotWithShape="0"/>
                </a:effectLst>
                <a:latin typeface="Times New Roman" pitchFamily="18" charset="0"/>
                <a:cs typeface="Times New Roman" pitchFamily="18" charset="0"/>
              </a:rPr>
              <a:t>ơn</a:t>
            </a:r>
            <a:r>
              <a:rPr lang="en-US" sz="4000" b="1" cap="all" dirty="0">
                <a:ln w="0"/>
                <a:solidFill>
                  <a:srgbClr val="FF0000"/>
                </a:solidFill>
                <a:effectLst>
                  <a:reflection blurRad="12700" stA="50000" endPos="50000" dist="5000" dir="5400000" sy="-100000" rotWithShape="0"/>
                </a:effectLst>
                <a:latin typeface="Times New Roman" pitchFamily="18" charset="0"/>
                <a:cs typeface="Times New Roman" pitchFamily="18" charset="0"/>
              </a:rPr>
              <a:t>!</a:t>
            </a:r>
            <a:endParaRPr lang="en-US" sz="4000" dirty="0">
              <a:solidFill>
                <a:srgbClr val="FF0000"/>
              </a:solidFill>
              <a:latin typeface="Times New Roman" pitchFamily="18" charset="0"/>
              <a:cs typeface="Times New Roman" pitchFamily="18" charset="0"/>
            </a:endParaRPr>
          </a:p>
        </p:txBody>
      </p:sp>
      <p:sp>
        <p:nvSpPr>
          <p:cNvPr id="5939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0AD5A3-E4FD-4C36-8F6F-ABE483011024}" type="slidenum">
              <a:rPr lang="en-US" altLang="en-US">
                <a:solidFill>
                  <a:srgbClr val="898989"/>
                </a:solidFill>
              </a:rPr>
              <a:pPr/>
              <a:t>15</a:t>
            </a:fld>
            <a:endParaRPr lang="en-US" altLang="en-US">
              <a:solidFill>
                <a:srgbClr val="898989"/>
              </a:solidFill>
            </a:endParaRPr>
          </a:p>
        </p:txBody>
      </p:sp>
      <p:grpSp>
        <p:nvGrpSpPr>
          <p:cNvPr id="6" name="Group 10">
            <a:extLst>
              <a:ext uri="{FF2B5EF4-FFF2-40B4-BE49-F238E27FC236}">
                <a16:creationId xmlns:a16="http://schemas.microsoft.com/office/drawing/2014/main" xmlns="" id="{A0EAC384-1048-454F-8E24-1AEA37721D37}"/>
              </a:ext>
            </a:extLst>
          </p:cNvPr>
          <p:cNvGrpSpPr>
            <a:grpSpLocks/>
          </p:cNvGrpSpPr>
          <p:nvPr/>
        </p:nvGrpSpPr>
        <p:grpSpPr bwMode="auto">
          <a:xfrm>
            <a:off x="1143000" y="1600200"/>
            <a:ext cx="10287000" cy="4862512"/>
            <a:chOff x="2743200" y="3657600"/>
            <a:chExt cx="4057650" cy="2419350"/>
          </a:xfrm>
        </p:grpSpPr>
        <p:pic>
          <p:nvPicPr>
            <p:cNvPr id="7" name="Picture 9" descr="bouquet">
              <a:extLst>
                <a:ext uri="{FF2B5EF4-FFF2-40B4-BE49-F238E27FC236}">
                  <a16:creationId xmlns:a16="http://schemas.microsoft.com/office/drawing/2014/main" xmlns="" id="{33E34CFA-01C3-4292-B3FE-2E5CFC47AB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3657600"/>
              <a:ext cx="1577975" cy="140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8">
              <a:extLst>
                <a:ext uri="{FF2B5EF4-FFF2-40B4-BE49-F238E27FC236}">
                  <a16:creationId xmlns:a16="http://schemas.microsoft.com/office/drawing/2014/main" xmlns="" id="{264C3177-D524-4AD0-B529-7927038962FF}"/>
                </a:ext>
              </a:extLst>
            </p:cNvPr>
            <p:cNvGrpSpPr>
              <a:grpSpLocks/>
            </p:cNvGrpSpPr>
            <p:nvPr/>
          </p:nvGrpSpPr>
          <p:grpSpPr bwMode="auto">
            <a:xfrm>
              <a:off x="2743201" y="4343402"/>
              <a:ext cx="4057651" cy="1733551"/>
              <a:chOff x="1776" y="2064"/>
              <a:chExt cx="2556" cy="1092"/>
            </a:xfrm>
          </p:grpSpPr>
          <p:pic>
            <p:nvPicPr>
              <p:cNvPr id="9" name="Picture 4" descr="boy4">
                <a:extLst>
                  <a:ext uri="{FF2B5EF4-FFF2-40B4-BE49-F238E27FC236}">
                    <a16:creationId xmlns:a16="http://schemas.microsoft.com/office/drawing/2014/main" xmlns="" id="{5ADBBD9D-9C91-4FDF-A690-B2B318CBAA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2" y="2448"/>
                <a:ext cx="619" cy="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descr="boy-balloons">
                <a:extLst>
                  <a:ext uri="{FF2B5EF4-FFF2-40B4-BE49-F238E27FC236}">
                    <a16:creationId xmlns:a16="http://schemas.microsoft.com/office/drawing/2014/main" xmlns="" id="{157BB31E-5F21-40A6-BCDB-C887CE5D6D6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6" y="2112"/>
                <a:ext cx="533" cy="1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descr="girl1">
                <a:extLst>
                  <a:ext uri="{FF2B5EF4-FFF2-40B4-BE49-F238E27FC236}">
                    <a16:creationId xmlns:a16="http://schemas.microsoft.com/office/drawing/2014/main" xmlns="" id="{6C913DD6-AD8D-4997-8802-D1AFB00189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80" y="2448"/>
                <a:ext cx="583" cy="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7" descr="flying">
                <a:extLst>
                  <a:ext uri="{FF2B5EF4-FFF2-40B4-BE49-F238E27FC236}">
                    <a16:creationId xmlns:a16="http://schemas.microsoft.com/office/drawing/2014/main" xmlns="" id="{C16EEC81-4CCA-4446-9C91-C84BFC89F01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60" y="2064"/>
                <a:ext cx="972" cy="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385FE0-8993-6B45-8A21-DB87FD36ADD2}"/>
              </a:ext>
            </a:extLst>
          </p:cNvPr>
          <p:cNvSpPr>
            <a:spLocks noGrp="1"/>
          </p:cNvSpPr>
          <p:nvPr>
            <p:ph idx="1"/>
          </p:nvPr>
        </p:nvSpPr>
        <p:spPr>
          <a:xfrm>
            <a:off x="838200" y="1371600"/>
            <a:ext cx="10668000" cy="5029200"/>
          </a:xfrm>
        </p:spPr>
        <p:txBody>
          <a:bodyPr>
            <a:noAutofit/>
          </a:bodyPr>
          <a:lstStyle/>
          <a:p>
            <a:pPr marL="0" indent="0" algn="ctr">
              <a:buNone/>
            </a:pPr>
            <a:r>
              <a:rPr lang="en-US"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Luật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Giáo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dục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Luật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số</a:t>
            </a:r>
            <a:r>
              <a:rPr lang="en-US" sz="2800" b="1" dirty="0">
                <a:latin typeface="Times New Roman" panose="02020603050405020304" pitchFamily="18" charset="0"/>
                <a:cs typeface="Times New Roman" panose="02020603050405020304" pitchFamily="18" charset="0"/>
              </a:rPr>
              <a:t>: 43/2019/</a:t>
            </a:r>
            <a:r>
              <a:rPr lang="en-US" sz="2800" b="1" dirty="0" err="1">
                <a:latin typeface="Times New Roman" panose="02020603050405020304" pitchFamily="18" charset="0"/>
                <a:cs typeface="Times New Roman" panose="02020603050405020304" pitchFamily="18" charset="0"/>
              </a:rPr>
              <a:t>QH14</a:t>
            </a:r>
            <a:endParaRPr lang="en-US" sz="2800" b="1" dirty="0">
              <a:latin typeface="Times New Roman" panose="02020603050405020304" pitchFamily="18" charset="0"/>
              <a:cs typeface="Times New Roman" panose="02020603050405020304" pitchFamily="18" charset="0"/>
            </a:endParaRPr>
          </a:p>
          <a:p>
            <a:pPr marL="0" indent="0" algn="ctr">
              <a:buNone/>
            </a:pPr>
            <a:endParaRPr lang="en-US" sz="2800" b="1" dirty="0">
              <a:latin typeface="Times New Roman" panose="02020603050405020304" pitchFamily="18" charset="0"/>
              <a:cs typeface="Times New Roman" panose="02020603050405020304" pitchFamily="18" charset="0"/>
            </a:endParaRPr>
          </a:p>
          <a:p>
            <a:pPr marL="0" indent="0" algn="just">
              <a:buNone/>
            </a:pPr>
            <a:r>
              <a:rPr lang="vi-VN" sz="2800" b="1" dirty="0">
                <a:latin typeface="Times New Roman" panose="02020603050405020304" pitchFamily="18" charset="0"/>
                <a:cs typeface="Times New Roman" panose="02020603050405020304" pitchFamily="18" charset="0"/>
              </a:rPr>
              <a:t>Điều 27. Chính sách phát triển giáo dục mầm non</a:t>
            </a:r>
            <a:endParaRPr lang="vi-VN" sz="2800" dirty="0">
              <a:latin typeface="Times New Roman" panose="02020603050405020304" pitchFamily="18" charset="0"/>
              <a:cs typeface="Times New Roman" panose="02020603050405020304" pitchFamily="18" charset="0"/>
            </a:endParaRPr>
          </a:p>
          <a:p>
            <a:pPr marL="0" indent="0" algn="just">
              <a:buNone/>
            </a:pPr>
            <a:r>
              <a:rPr lang="vi-VN" sz="2800" dirty="0">
                <a:latin typeface="Times New Roman" panose="02020603050405020304" pitchFamily="18" charset="0"/>
                <a:cs typeface="Times New Roman" panose="02020603050405020304" pitchFamily="18" charset="0"/>
              </a:rPr>
              <a:t>1. Nhà nước có chính sách đầu tư phát triển giáo dục mầm non; ưu tiên phát triển giáo dục mầm non ở miền núi, hải đảo, vùng đồng bào dân tộc thiểu số, vùng có điều kiện kinh tế - xã hội đặc biệt khó khăn, địa bàn có khu công nghiệp.</a:t>
            </a:r>
            <a:endParaRPr lang="vi-VN" sz="2800" b="1" dirty="0">
              <a:latin typeface="Times New Roman" panose="02020603050405020304" pitchFamily="18" charset="0"/>
              <a:cs typeface="Times New Roman" panose="02020603050405020304" pitchFamily="18" charset="0"/>
            </a:endParaRPr>
          </a:p>
          <a:p>
            <a:pPr marL="0" indent="0" algn="just">
              <a:buNone/>
            </a:pPr>
            <a:r>
              <a:rPr lang="vi-VN" sz="2800" dirty="0">
                <a:latin typeface="Times New Roman" panose="02020603050405020304" pitchFamily="18" charset="0"/>
                <a:cs typeface="Times New Roman" panose="02020603050405020304" pitchFamily="18" charset="0"/>
              </a:rPr>
              <a:t>2. Nhà nước có chính sách khuyến khích tổ chức, cá nhân đầu tư phát triển giáo dục mầm non nhằm đáp ứng nhu cầu xã hội.</a:t>
            </a:r>
          </a:p>
          <a:p>
            <a:pPr marL="0" indent="0" algn="just">
              <a:buNone/>
            </a:pPr>
            <a:r>
              <a:rPr lang="vi-VN" sz="2800" dirty="0">
                <a:latin typeface="Times New Roman" panose="02020603050405020304" pitchFamily="18" charset="0"/>
                <a:cs typeface="Times New Roman" panose="02020603050405020304" pitchFamily="18" charset="0"/>
              </a:rPr>
              <a:t>3. Chính phủ quy định chi tiết Điều này.</a:t>
            </a:r>
            <a:endParaRPr lang="en-US" sz="2800" dirty="0">
              <a:latin typeface="Times New Roman" panose="02020603050405020304" pitchFamily="18" charset="0"/>
              <a:cs typeface="Times New Roman" panose="02020603050405020304" pitchFamily="18" charset="0"/>
            </a:endParaRPr>
          </a:p>
          <a:p>
            <a:pPr marL="0" indent="0">
              <a:buNone/>
            </a:pPr>
            <a:endParaRPr lang="vi-VN" sz="2800" dirty="0">
              <a:latin typeface="Times New Roman" panose="02020603050405020304" pitchFamily="18" charset="0"/>
              <a:cs typeface="Times New Roman" panose="02020603050405020304" pitchFamily="18" charset="0"/>
            </a:endParaRPr>
          </a:p>
          <a:p>
            <a:pPr marL="0" indent="0" algn="just">
              <a:buNone/>
            </a:pPr>
            <a:endParaRPr lang="vi-VN" sz="2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9EB79506-0072-7C44-9B1F-685A8C6815CA}"/>
              </a:ext>
            </a:extLst>
          </p:cNvPr>
          <p:cNvSpPr>
            <a:spLocks noGrp="1"/>
          </p:cNvSpPr>
          <p:nvPr>
            <p:ph type="sldNum" sz="quarter" idx="12"/>
          </p:nvPr>
        </p:nvSpPr>
        <p:spPr/>
        <p:txBody>
          <a:bodyPr/>
          <a:lstStyle/>
          <a:p>
            <a:fld id="{5D350528-AD19-4E9C-A33D-D6013CF8A429}" type="slidenum">
              <a:rPr lang="en-US" altLang="en-US" smtClean="0"/>
              <a:pPr/>
              <a:t>2</a:t>
            </a:fld>
            <a:endParaRPr lang="en-US" altLang="en-US"/>
          </a:p>
        </p:txBody>
      </p:sp>
      <p:sp>
        <p:nvSpPr>
          <p:cNvPr id="8" name="Title 1">
            <a:extLst>
              <a:ext uri="{FF2B5EF4-FFF2-40B4-BE49-F238E27FC236}">
                <a16:creationId xmlns:a16="http://schemas.microsoft.com/office/drawing/2014/main" xmlns="" id="{0A2170F4-5D80-43CC-BBE8-563607FC5EEF}"/>
              </a:ext>
            </a:extLst>
          </p:cNvPr>
          <p:cNvSpPr>
            <a:spLocks noGrp="1"/>
          </p:cNvSpPr>
          <p:nvPr>
            <p:ph type="title"/>
          </p:nvPr>
        </p:nvSpPr>
        <p:spPr>
          <a:xfrm>
            <a:off x="838200" y="365124"/>
            <a:ext cx="10668000" cy="685800"/>
          </a:xfrm>
        </p:spPr>
        <p:style>
          <a:lnRef idx="1">
            <a:schemeClr val="accent3"/>
          </a:lnRef>
          <a:fillRef idx="2">
            <a:schemeClr val="accent3"/>
          </a:fillRef>
          <a:effectRef idx="1">
            <a:schemeClr val="accent3"/>
          </a:effectRef>
          <a:fontRef idx="minor">
            <a:schemeClr val="dk1"/>
          </a:fontRef>
        </p:style>
        <p:txBody>
          <a:bodyPr>
            <a:noAutofit/>
          </a:bodyPr>
          <a:lstStyle/>
          <a:p>
            <a:pPr algn="just"/>
            <a:r>
              <a:rPr lang="en-US" sz="2400" b="1" dirty="0">
                <a:solidFill>
                  <a:srgbClr val="00B050"/>
                </a:solidFill>
                <a:latin typeface="Times New Roman" panose="02020603050405020304" pitchFamily="18" charset="0"/>
                <a:cs typeface="Times New Roman" panose="02020603050405020304" pitchFamily="18" charset="0"/>
              </a:rPr>
              <a:t>NGHỊ ĐỊNH 105</a:t>
            </a:r>
            <a:endParaRPr lang="vi-VN" sz="24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8220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385FE0-8993-6B45-8A21-DB87FD36ADD2}"/>
              </a:ext>
            </a:extLst>
          </p:cNvPr>
          <p:cNvSpPr>
            <a:spLocks noGrp="1"/>
          </p:cNvSpPr>
          <p:nvPr>
            <p:ph idx="1"/>
          </p:nvPr>
        </p:nvSpPr>
        <p:spPr>
          <a:xfrm>
            <a:off x="838200" y="1371600"/>
            <a:ext cx="10668000" cy="5029200"/>
          </a:xfrm>
        </p:spPr>
        <p:txBody>
          <a:bodyPr>
            <a:noAutofit/>
          </a:bodyPr>
          <a:lstStyle/>
          <a:p>
            <a:pPr marL="0" indent="0" algn="ctr">
              <a:buNone/>
            </a:pPr>
            <a:r>
              <a:rPr lang="en-US" sz="2600"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Luật</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Giáo</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dục</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Luật</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số</a:t>
            </a:r>
            <a:r>
              <a:rPr lang="en-US" sz="2600" b="1" dirty="0">
                <a:latin typeface="Times New Roman" panose="02020603050405020304" pitchFamily="18" charset="0"/>
                <a:cs typeface="Times New Roman" panose="02020603050405020304" pitchFamily="18" charset="0"/>
              </a:rPr>
              <a:t>: 43/2019/QH14</a:t>
            </a:r>
          </a:p>
          <a:p>
            <a:pPr marL="0" indent="0" algn="just">
              <a:buNone/>
            </a:pPr>
            <a:r>
              <a:rPr lang="vi-VN" sz="2600" b="1" dirty="0">
                <a:latin typeface="Times New Roman" panose="02020603050405020304" pitchFamily="18" charset="0"/>
                <a:cs typeface="Times New Roman" panose="02020603050405020304" pitchFamily="18" charset="0"/>
              </a:rPr>
              <a:t>Điều 81. Quyền của trẻ em và chính sách đối với trẻ em tại cơ sở giáo dục mầm non</a:t>
            </a:r>
            <a:endParaRPr lang="vi-VN" sz="2600" dirty="0">
              <a:latin typeface="Times New Roman" panose="02020603050405020304" pitchFamily="18" charset="0"/>
              <a:cs typeface="Times New Roman" panose="02020603050405020304" pitchFamily="18" charset="0"/>
            </a:endParaRPr>
          </a:p>
          <a:p>
            <a:pPr marL="0" indent="0" algn="just">
              <a:buNone/>
            </a:pPr>
            <a:r>
              <a:rPr lang="vi-VN" sz="2600" dirty="0">
                <a:latin typeface="Times New Roman" panose="02020603050405020304" pitchFamily="18" charset="0"/>
                <a:cs typeface="Times New Roman" panose="02020603050405020304" pitchFamily="18" charset="0"/>
              </a:rPr>
              <a:t>1. Trẻ em tại cơ sở giáo dục mầm non có các quyền sau đây:</a:t>
            </a:r>
          </a:p>
          <a:p>
            <a:pPr marL="0" indent="0" algn="just">
              <a:buNone/>
            </a:pPr>
            <a:r>
              <a:rPr lang="vi-VN" sz="2600" dirty="0">
                <a:latin typeface="Times New Roman" panose="02020603050405020304" pitchFamily="18" charset="0"/>
                <a:cs typeface="Times New Roman" panose="02020603050405020304" pitchFamily="18" charset="0"/>
              </a:rPr>
              <a:t>a) Được chăm sóc, nuôi dưỡng, giáo dục theo chương trình giáo dục mầm non do Bộ trưởng Bộ Giáo dục và Đào tạo ban hành; được chăm sóc sức khỏe và bảo vệ theo quy định của Luật Trẻ em và quy định khác của pháp luật có liên quan;</a:t>
            </a:r>
          </a:p>
          <a:p>
            <a:pPr marL="0" indent="0" algn="just">
              <a:buNone/>
            </a:pPr>
            <a:r>
              <a:rPr lang="vi-VN" sz="2600" dirty="0">
                <a:latin typeface="Times New Roman" panose="02020603050405020304" pitchFamily="18" charset="0"/>
                <a:cs typeface="Times New Roman" panose="02020603050405020304" pitchFamily="18" charset="0"/>
              </a:rPr>
              <a:t>b) Được miễn, giảm giá vé đối với các dịch vụ vui chơi, giải trí công cộng.</a:t>
            </a:r>
          </a:p>
          <a:p>
            <a:pPr marL="0" indent="0" algn="just">
              <a:buNone/>
            </a:pPr>
            <a:r>
              <a:rPr lang="vi-VN" sz="2600" dirty="0">
                <a:latin typeface="Times New Roman" panose="02020603050405020304" pitchFamily="18" charset="0"/>
                <a:cs typeface="Times New Roman" panose="02020603050405020304" pitchFamily="18" charset="0"/>
              </a:rPr>
              <a:t>2. Chính phủ quy định chính sách đối với trẻ em tại cơ sở giáo dục mầm non</a:t>
            </a:r>
          </a:p>
          <a:p>
            <a:pPr marL="0" indent="0" algn="just">
              <a:buNone/>
            </a:pPr>
            <a:endParaRPr lang="vi-VN" sz="2600" dirty="0">
              <a:latin typeface="Times New Roman" panose="02020603050405020304" pitchFamily="18" charset="0"/>
              <a:cs typeface="Times New Roman" panose="02020603050405020304" pitchFamily="18" charset="0"/>
            </a:endParaRPr>
          </a:p>
          <a:p>
            <a:pPr marL="0" indent="0" algn="just">
              <a:buNone/>
            </a:pPr>
            <a:endParaRPr lang="vi-VN" sz="26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9EB79506-0072-7C44-9B1F-685A8C6815CA}"/>
              </a:ext>
            </a:extLst>
          </p:cNvPr>
          <p:cNvSpPr>
            <a:spLocks noGrp="1"/>
          </p:cNvSpPr>
          <p:nvPr>
            <p:ph type="sldNum" sz="quarter" idx="12"/>
          </p:nvPr>
        </p:nvSpPr>
        <p:spPr/>
        <p:txBody>
          <a:bodyPr/>
          <a:lstStyle/>
          <a:p>
            <a:fld id="{5D350528-AD19-4E9C-A33D-D6013CF8A429}" type="slidenum">
              <a:rPr lang="en-US" altLang="en-US" smtClean="0"/>
              <a:pPr/>
              <a:t>3</a:t>
            </a:fld>
            <a:endParaRPr lang="en-US" altLang="en-US"/>
          </a:p>
        </p:txBody>
      </p:sp>
      <p:sp>
        <p:nvSpPr>
          <p:cNvPr id="8" name="Title 1">
            <a:extLst>
              <a:ext uri="{FF2B5EF4-FFF2-40B4-BE49-F238E27FC236}">
                <a16:creationId xmlns:a16="http://schemas.microsoft.com/office/drawing/2014/main" xmlns="" id="{0A2170F4-5D80-43CC-BBE8-563607FC5EEF}"/>
              </a:ext>
            </a:extLst>
          </p:cNvPr>
          <p:cNvSpPr>
            <a:spLocks noGrp="1"/>
          </p:cNvSpPr>
          <p:nvPr>
            <p:ph type="title"/>
          </p:nvPr>
        </p:nvSpPr>
        <p:spPr>
          <a:xfrm>
            <a:off x="870526" y="378319"/>
            <a:ext cx="10635674" cy="685800"/>
          </a:xfrm>
        </p:spPr>
        <p:style>
          <a:lnRef idx="1">
            <a:schemeClr val="accent3"/>
          </a:lnRef>
          <a:fillRef idx="2">
            <a:schemeClr val="accent3"/>
          </a:fillRef>
          <a:effectRef idx="1">
            <a:schemeClr val="accent3"/>
          </a:effectRef>
          <a:fontRef idx="minor">
            <a:schemeClr val="dk1"/>
          </a:fontRef>
        </p:style>
        <p:txBody>
          <a:bodyPr>
            <a:noAutofit/>
          </a:bodyPr>
          <a:lstStyle/>
          <a:p>
            <a:pPr algn="just"/>
            <a:r>
              <a:rPr lang="en-US" sz="2400" b="1" dirty="0">
                <a:solidFill>
                  <a:srgbClr val="00B050"/>
                </a:solidFill>
                <a:latin typeface="Times New Roman" panose="02020603050405020304" pitchFamily="18" charset="0"/>
                <a:cs typeface="Times New Roman" panose="02020603050405020304" pitchFamily="18" charset="0"/>
              </a:rPr>
              <a:t>NGHỊ ĐỊNH 105</a:t>
            </a:r>
            <a:endParaRPr lang="vi-VN" sz="24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5182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385FE0-8993-6B45-8A21-DB87FD36ADD2}"/>
              </a:ext>
            </a:extLst>
          </p:cNvPr>
          <p:cNvSpPr>
            <a:spLocks noGrp="1"/>
          </p:cNvSpPr>
          <p:nvPr>
            <p:ph idx="1"/>
          </p:nvPr>
        </p:nvSpPr>
        <p:spPr>
          <a:xfrm>
            <a:off x="838200" y="1905000"/>
            <a:ext cx="10439400" cy="4495800"/>
          </a:xfrm>
        </p:spPr>
        <p:txBody>
          <a:bodyPr>
            <a:noAutofit/>
          </a:bodyPr>
          <a:lstStyle/>
          <a:p>
            <a:pPr marL="0" indent="0" algn="just">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105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nhóm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GDMN: </a:t>
            </a:r>
          </a:p>
          <a:p>
            <a:pPr marL="0" indent="0" algn="just">
              <a:buNone/>
            </a:pP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Chính</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sách</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đầu</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tư</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ưu</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tiên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khuyến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khích</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phát</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triển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mạng</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lưới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cơ</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sở</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GDMN</a:t>
            </a:r>
            <a:r>
              <a:rPr lang="en-US" b="1" i="1" dirty="0">
                <a:latin typeface="Times New Roman" panose="02020603050405020304" pitchFamily="18" charset="0"/>
                <a:cs typeface="Times New Roman" panose="02020603050405020304" pitchFamily="18" charset="0"/>
              </a:rPr>
              <a:t>; </a:t>
            </a:r>
          </a:p>
          <a:p>
            <a:pPr marL="0" indent="0" algn="just">
              <a:buNone/>
            </a:pP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Chính</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sách</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đối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với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trẻ</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em</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mầm</a:t>
            </a:r>
            <a:r>
              <a:rPr lang="en-US" b="1" i="1" dirty="0">
                <a:latin typeface="Times New Roman" panose="02020603050405020304" pitchFamily="18" charset="0"/>
                <a:cs typeface="Times New Roman" panose="02020603050405020304" pitchFamily="18" charset="0"/>
              </a:rPr>
              <a:t> non; </a:t>
            </a:r>
          </a:p>
          <a:p>
            <a:pPr marL="0" indent="0" algn="just">
              <a:buNone/>
            </a:pP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Chính</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sách</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đối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với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giáo</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viên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mầm</a:t>
            </a:r>
            <a:r>
              <a:rPr lang="en-US" b="1" i="1" dirty="0">
                <a:latin typeface="Times New Roman" panose="02020603050405020304" pitchFamily="18" charset="0"/>
                <a:cs typeface="Times New Roman" panose="02020603050405020304" pitchFamily="18" charset="0"/>
              </a:rPr>
              <a:t> non</a:t>
            </a:r>
            <a:endParaRPr lang="en-US" dirty="0">
              <a:latin typeface="Times New Roman" panose="02020603050405020304" pitchFamily="18" charset="0"/>
              <a:cs typeface="Times New Roman" panose="02020603050405020304" pitchFamily="18" charset="0"/>
            </a:endParaRPr>
          </a:p>
          <a:p>
            <a:pPr marL="0" indent="0" algn="just">
              <a:buNone/>
            </a:pPr>
            <a:endParaRPr lang="vi-VN" dirty="0">
              <a:latin typeface="Times New Roman" panose="02020603050405020304" pitchFamily="18" charset="0"/>
              <a:cs typeface="Times New Roman" panose="02020603050405020304" pitchFamily="18" charset="0"/>
            </a:endParaRPr>
          </a:p>
          <a:p>
            <a:pPr marL="0" indent="0" algn="just">
              <a:buNone/>
            </a:pPr>
            <a:endParaRPr lang="vi-VN"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9EB79506-0072-7C44-9B1F-685A8C6815CA}"/>
              </a:ext>
            </a:extLst>
          </p:cNvPr>
          <p:cNvSpPr>
            <a:spLocks noGrp="1"/>
          </p:cNvSpPr>
          <p:nvPr>
            <p:ph type="sldNum" sz="quarter" idx="12"/>
          </p:nvPr>
        </p:nvSpPr>
        <p:spPr/>
        <p:txBody>
          <a:bodyPr/>
          <a:lstStyle/>
          <a:p>
            <a:fld id="{5D350528-AD19-4E9C-A33D-D6013CF8A429}" type="slidenum">
              <a:rPr lang="en-US" altLang="en-US" smtClean="0"/>
              <a:pPr/>
              <a:t>4</a:t>
            </a:fld>
            <a:endParaRPr lang="en-US" altLang="en-US"/>
          </a:p>
        </p:txBody>
      </p:sp>
      <p:sp>
        <p:nvSpPr>
          <p:cNvPr id="8" name="Title 1">
            <a:extLst>
              <a:ext uri="{FF2B5EF4-FFF2-40B4-BE49-F238E27FC236}">
                <a16:creationId xmlns:a16="http://schemas.microsoft.com/office/drawing/2014/main" xmlns="" id="{0A2170F4-5D80-43CC-BBE8-563607FC5EEF}"/>
              </a:ext>
            </a:extLst>
          </p:cNvPr>
          <p:cNvSpPr>
            <a:spLocks noGrp="1"/>
          </p:cNvSpPr>
          <p:nvPr>
            <p:ph type="title"/>
          </p:nvPr>
        </p:nvSpPr>
        <p:spPr>
          <a:xfrm>
            <a:off x="914400" y="466436"/>
            <a:ext cx="10363200" cy="685800"/>
          </a:xfrm>
        </p:spPr>
        <p:style>
          <a:lnRef idx="1">
            <a:schemeClr val="accent3"/>
          </a:lnRef>
          <a:fillRef idx="2">
            <a:schemeClr val="accent3"/>
          </a:fillRef>
          <a:effectRef idx="1">
            <a:schemeClr val="accent3"/>
          </a:effectRef>
          <a:fontRef idx="minor">
            <a:schemeClr val="dk1"/>
          </a:fontRef>
        </p:style>
        <p:txBody>
          <a:bodyPr>
            <a:noAutofit/>
          </a:bodyPr>
          <a:lstStyle/>
          <a:p>
            <a:pPr algn="just"/>
            <a:r>
              <a:rPr lang="en-US" sz="2400" b="1" dirty="0">
                <a:solidFill>
                  <a:srgbClr val="00B050"/>
                </a:solidFill>
                <a:latin typeface="Times New Roman" panose="02020603050405020304" pitchFamily="18" charset="0"/>
                <a:cs typeface="Times New Roman" panose="02020603050405020304" pitchFamily="18" charset="0"/>
              </a:rPr>
              <a:t>NGHỊ ĐỊNH 105</a:t>
            </a:r>
            <a:endParaRPr lang="vi-VN" sz="24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4289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385FE0-8993-6B45-8A21-DB87FD36ADD2}"/>
              </a:ext>
            </a:extLst>
          </p:cNvPr>
          <p:cNvSpPr>
            <a:spLocks noGrp="1"/>
          </p:cNvSpPr>
          <p:nvPr>
            <p:ph idx="1"/>
          </p:nvPr>
        </p:nvSpPr>
        <p:spPr>
          <a:xfrm>
            <a:off x="838200" y="1371600"/>
            <a:ext cx="10591800" cy="5029200"/>
          </a:xfrm>
        </p:spPr>
        <p:txBody>
          <a:bodyPr>
            <a:noAutofit/>
          </a:bodyPr>
          <a:lstStyle/>
          <a:p>
            <a:pPr marL="0" indent="0" algn="just">
              <a:buNone/>
            </a:pPr>
            <a:r>
              <a:rPr lang="vi-VN" sz="2400" b="1" dirty="0">
                <a:solidFill>
                  <a:srgbClr val="0000FF"/>
                </a:solidFill>
                <a:latin typeface="Times New Roman" panose="02020603050405020304" pitchFamily="18" charset="0"/>
                <a:cs typeface="Times New Roman" panose="02020603050405020304" pitchFamily="18" charset="0"/>
              </a:rPr>
              <a:t>Điều 3. Chính sách đầu tư phát triển mạng lưới trường, lớp giáo dục mầm non</a:t>
            </a:r>
            <a:r>
              <a:rPr lang="en-US" sz="2400" dirty="0">
                <a:latin typeface="Times New Roman" panose="02020603050405020304" pitchFamily="18" charset="0"/>
                <a:cs typeface="Times New Roman" panose="02020603050405020304" pitchFamily="18" charset="0"/>
              </a:rPr>
              <a:t>     </a:t>
            </a:r>
          </a:p>
          <a:p>
            <a:pPr marL="0" indent="0" algn="just">
              <a:buNone/>
            </a:pPr>
            <a:r>
              <a:rPr lang="vi-VN" sz="2400" dirty="0">
                <a:latin typeface="Times New Roman" panose="02020603050405020304" pitchFamily="18" charset="0"/>
                <a:cs typeface="Times New Roman" panose="02020603050405020304" pitchFamily="18" charset="0"/>
              </a:rPr>
              <a:t>1. Tăng cường nguồn lực từ ngân sách trung ương và ngân sách địa phương đầu tư cơ sở vật chất theo các chương trình, dự án để thực hiện mục tiêu kiên cố hóa trường, lớp giáo dục mầm non, bảo đảm yêu cầu đến năm 2025 đạt 01 phòng/nhóm, lớp; đầu tư xây dựng mới, </a:t>
            </a:r>
            <a:r>
              <a:rPr lang="vi-VN" sz="2400" dirty="0">
                <a:solidFill>
                  <a:srgbClr val="FF0000"/>
                </a:solidFill>
                <a:latin typeface="Times New Roman" panose="02020603050405020304" pitchFamily="18" charset="0"/>
                <a:cs typeface="Times New Roman" panose="02020603050405020304" pitchFamily="18" charset="0"/>
              </a:rPr>
              <a:t>bổ sung các hạng mục công trình theo hướng đạt chuẩn về cơ sở vật chất </a:t>
            </a:r>
            <a:r>
              <a:rPr lang="vi-VN" sz="2400" dirty="0">
                <a:latin typeface="Times New Roman" panose="02020603050405020304" pitchFamily="18" charset="0"/>
                <a:cs typeface="Times New Roman" panose="02020603050405020304" pitchFamily="18" charset="0"/>
              </a:rPr>
              <a:t>đối với giáo dục mầm non.</a:t>
            </a:r>
          </a:p>
          <a:p>
            <a:pPr marL="0" indent="0" algn="just">
              <a:buNone/>
            </a:pPr>
            <a:r>
              <a:rPr lang="vi-VN" sz="2400" dirty="0">
                <a:latin typeface="Times New Roman" panose="02020603050405020304" pitchFamily="18" charset="0"/>
                <a:cs typeface="Times New Roman" panose="02020603050405020304" pitchFamily="18" charset="0"/>
              </a:rPr>
              <a:t>2. Khuyến khích thu hút các nguồn lực của xã hội đầu tư phát triển cơ sở vật chất cho giáo dục mầm non dưới mọi hình thức theo quy định của pháp luật.</a:t>
            </a:r>
          </a:p>
          <a:p>
            <a:pPr marL="0" indent="0" algn="just">
              <a:buNone/>
            </a:pPr>
            <a:r>
              <a:rPr lang="vi-VN" sz="2400" dirty="0">
                <a:latin typeface="Times New Roman" panose="02020603050405020304" pitchFamily="18" charset="0"/>
                <a:cs typeface="Times New Roman" panose="02020603050405020304" pitchFamily="18" charset="0"/>
              </a:rPr>
              <a:t>3. </a:t>
            </a:r>
            <a:r>
              <a:rPr lang="vi-VN" sz="2400" dirty="0">
                <a:solidFill>
                  <a:srgbClr val="FF0000"/>
                </a:solidFill>
                <a:latin typeface="Times New Roman" panose="02020603050405020304" pitchFamily="18" charset="0"/>
                <a:cs typeface="Times New Roman" panose="02020603050405020304" pitchFamily="18" charset="0"/>
              </a:rPr>
              <a:t>Bố trí dành quỹ đất xây dựng cơ sở giáo dục mầm non </a:t>
            </a:r>
            <a:r>
              <a:rPr lang="vi-VN" sz="2400" dirty="0">
                <a:latin typeface="Times New Roman" panose="02020603050405020304" pitchFamily="18" charset="0"/>
                <a:cs typeface="Times New Roman" panose="02020603050405020304" pitchFamily="18" charset="0"/>
              </a:rPr>
              <a:t>trong kế hoạch sử dụng đất đai của địa phương; củng cố, phát triển mạng lưới trường, lớp mầm non phù hợp với điều kiện kinh tế - xã hội của địa phương theo hướng chuẩn hóa, hiện đại hóa, xã hội hóa và hội nhập quốc tế; thực hiện phổ cập giáo dục mầm non cho trẻ em năm tuổi.</a:t>
            </a:r>
          </a:p>
          <a:p>
            <a:pPr marL="0" indent="0" algn="just">
              <a:buNone/>
            </a:pPr>
            <a:endParaRPr lang="vi-VN" sz="2400" dirty="0">
              <a:latin typeface="Times New Roman" panose="02020603050405020304" pitchFamily="18" charset="0"/>
              <a:cs typeface="Times New Roman" panose="02020603050405020304" pitchFamily="18" charset="0"/>
            </a:endParaRPr>
          </a:p>
          <a:p>
            <a:pPr marL="0" indent="0" algn="just">
              <a:buNone/>
            </a:pPr>
            <a:endParaRPr lang="vi-VN" sz="24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9EB79506-0072-7C44-9B1F-685A8C6815CA}"/>
              </a:ext>
            </a:extLst>
          </p:cNvPr>
          <p:cNvSpPr>
            <a:spLocks noGrp="1"/>
          </p:cNvSpPr>
          <p:nvPr>
            <p:ph type="sldNum" sz="quarter" idx="12"/>
          </p:nvPr>
        </p:nvSpPr>
        <p:spPr/>
        <p:txBody>
          <a:bodyPr/>
          <a:lstStyle/>
          <a:p>
            <a:fld id="{5D350528-AD19-4E9C-A33D-D6013CF8A429}" type="slidenum">
              <a:rPr lang="en-US" altLang="en-US" smtClean="0"/>
              <a:pPr/>
              <a:t>5</a:t>
            </a:fld>
            <a:endParaRPr lang="en-US" altLang="en-US"/>
          </a:p>
        </p:txBody>
      </p:sp>
      <p:sp>
        <p:nvSpPr>
          <p:cNvPr id="8" name="Title 1">
            <a:extLst>
              <a:ext uri="{FF2B5EF4-FFF2-40B4-BE49-F238E27FC236}">
                <a16:creationId xmlns:a16="http://schemas.microsoft.com/office/drawing/2014/main" xmlns="" id="{0A2170F4-5D80-43CC-BBE8-563607FC5EEF}"/>
              </a:ext>
            </a:extLst>
          </p:cNvPr>
          <p:cNvSpPr>
            <a:spLocks noGrp="1"/>
          </p:cNvSpPr>
          <p:nvPr>
            <p:ph type="title"/>
          </p:nvPr>
        </p:nvSpPr>
        <p:spPr>
          <a:xfrm>
            <a:off x="838200" y="350610"/>
            <a:ext cx="10591800" cy="792389"/>
          </a:xfrm>
        </p:spPr>
        <p:style>
          <a:lnRef idx="1">
            <a:schemeClr val="accent3"/>
          </a:lnRef>
          <a:fillRef idx="2">
            <a:schemeClr val="accent3"/>
          </a:fillRef>
          <a:effectRef idx="1">
            <a:schemeClr val="accent3"/>
          </a:effectRef>
          <a:fontRef idx="minor">
            <a:schemeClr val="dk1"/>
          </a:fontRef>
        </p:style>
        <p:txBody>
          <a:bodyPr>
            <a:noAutofit/>
          </a:bodyPr>
          <a:lstStyle/>
          <a:p>
            <a:r>
              <a:rPr lang="en-US" sz="2600" b="1" i="1" dirty="0" smtClean="0">
                <a:solidFill>
                  <a:srgbClr val="FF0000"/>
                </a:solidFill>
              </a:rPr>
              <a:t>CHÍNH SÁCH ĐẦU TƯ, ƯU TIÊN PHÁT TRIỂN GDMN (</a:t>
            </a:r>
            <a:r>
              <a:rPr lang="en-US" sz="2600" b="1" i="1" dirty="0" err="1">
                <a:solidFill>
                  <a:srgbClr val="FF0000"/>
                </a:solidFill>
              </a:rPr>
              <a:t>Các</a:t>
            </a:r>
            <a:r>
              <a:rPr lang="en-US" sz="2600" b="1" i="1" dirty="0">
                <a:solidFill>
                  <a:srgbClr val="FF0000"/>
                </a:solidFill>
              </a:rPr>
              <a:t> </a:t>
            </a:r>
            <a:r>
              <a:rPr lang="en-US" sz="2600" b="1" i="1" dirty="0" err="1">
                <a:solidFill>
                  <a:srgbClr val="FF0000"/>
                </a:solidFill>
              </a:rPr>
              <a:t>Điều</a:t>
            </a:r>
            <a:r>
              <a:rPr lang="en-US" sz="2600" b="1" i="1" dirty="0">
                <a:solidFill>
                  <a:srgbClr val="FF0000"/>
                </a:solidFill>
              </a:rPr>
              <a:t> 3,4,5,6)</a:t>
            </a:r>
            <a:endParaRPr lang="vi-VN" sz="2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327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385FE0-8993-6B45-8A21-DB87FD36ADD2}"/>
              </a:ext>
            </a:extLst>
          </p:cNvPr>
          <p:cNvSpPr>
            <a:spLocks noGrp="1"/>
          </p:cNvSpPr>
          <p:nvPr>
            <p:ph idx="1"/>
          </p:nvPr>
        </p:nvSpPr>
        <p:spPr>
          <a:xfrm>
            <a:off x="838200" y="1371600"/>
            <a:ext cx="10515600" cy="5029200"/>
          </a:xfrm>
        </p:spPr>
        <p:txBody>
          <a:bodyPr>
            <a:noAutofit/>
          </a:bodyPr>
          <a:lstStyle/>
          <a:p>
            <a:pPr marL="0" indent="0" algn="just">
              <a:buNone/>
            </a:pPr>
            <a:r>
              <a:rPr lang="vi-VN" sz="2000" b="1" dirty="0">
                <a:solidFill>
                  <a:srgbClr val="0000FF"/>
                </a:solidFill>
                <a:latin typeface="Times New Roman" panose="02020603050405020304" pitchFamily="18" charset="0"/>
                <a:cs typeface="Times New Roman" panose="02020603050405020304" pitchFamily="18" charset="0"/>
              </a:rPr>
              <a:t>Điều 4. Chính sách ưu tiên phát triển giáo dục mầm non ở xã có điều kiện kinh tế - xã hội đặc biệt khó khăn, xã thuộc vùng khó khăn</a:t>
            </a:r>
            <a:endParaRPr lang="vi-VN" sz="2000" dirty="0">
              <a:solidFill>
                <a:srgbClr val="0000FF"/>
              </a:solidFill>
              <a:latin typeface="Times New Roman" panose="02020603050405020304" pitchFamily="18" charset="0"/>
              <a:cs typeface="Times New Roman" panose="02020603050405020304" pitchFamily="18" charset="0"/>
            </a:endParaRPr>
          </a:p>
          <a:p>
            <a:pPr marL="0" indent="0" algn="just">
              <a:buNone/>
            </a:pPr>
            <a:r>
              <a:rPr lang="vi-VN" sz="2000" dirty="0">
                <a:latin typeface="Times New Roman" panose="02020603050405020304" pitchFamily="18" charset="0"/>
                <a:cs typeface="Times New Roman" panose="02020603050405020304" pitchFamily="18" charset="0"/>
              </a:rPr>
              <a:t>1. Ưu tiên đầu tư kinh phí của Trung ương và địa phương từ các chương trình, dự án để xây dựng cơ sở giáo dục mầm non công lập ở các xã có điều kiện kinh tế - xã hội đặc biệt khó khăn theo quy định của Thủ tướng Chính phủ, </a:t>
            </a:r>
            <a:r>
              <a:rPr lang="vi-VN" sz="2000" dirty="0">
                <a:solidFill>
                  <a:srgbClr val="FF0000"/>
                </a:solidFill>
                <a:latin typeface="Times New Roman" panose="02020603050405020304" pitchFamily="18" charset="0"/>
                <a:cs typeface="Times New Roman" panose="02020603050405020304" pitchFamily="18" charset="0"/>
              </a:rPr>
              <a:t>bảo đảm yêu cầu đến năm 2025 đạt 01 phòng/nhóm, lớp </a:t>
            </a:r>
            <a:r>
              <a:rPr lang="vi-VN" sz="2000" dirty="0">
                <a:latin typeface="Times New Roman" panose="02020603050405020304" pitchFamily="18" charset="0"/>
                <a:cs typeface="Times New Roman" panose="02020603050405020304" pitchFamily="18" charset="0"/>
              </a:rPr>
              <a:t>và đáp ứng yêu cầu </a:t>
            </a:r>
            <a:r>
              <a:rPr lang="vi-VN" sz="2000" dirty="0">
                <a:solidFill>
                  <a:srgbClr val="FF0000"/>
                </a:solidFill>
                <a:latin typeface="Times New Roman" panose="02020603050405020304" pitchFamily="18" charset="0"/>
                <a:cs typeface="Times New Roman" panose="02020603050405020304" pitchFamily="18" charset="0"/>
              </a:rPr>
              <a:t>kiên cố hóa </a:t>
            </a:r>
            <a:r>
              <a:rPr lang="vi-VN" sz="2000" dirty="0">
                <a:latin typeface="Times New Roman" panose="02020603050405020304" pitchFamily="18" charset="0"/>
                <a:cs typeface="Times New Roman" panose="02020603050405020304" pitchFamily="18" charset="0"/>
              </a:rPr>
              <a:t>trường lớp học.</a:t>
            </a:r>
          </a:p>
          <a:p>
            <a:pPr marL="0" indent="0" algn="just">
              <a:buNone/>
            </a:pPr>
            <a:r>
              <a:rPr lang="vi-VN" sz="2000" dirty="0">
                <a:latin typeface="Times New Roman" panose="02020603050405020304" pitchFamily="18" charset="0"/>
                <a:cs typeface="Times New Roman" panose="02020603050405020304" pitchFamily="18" charset="0"/>
              </a:rPr>
              <a:t>2. Cơ sở giáo dục mầm non công lập ở xã có điều kiện kinh tế - xã hội đặc biệt khó khăn, xã đặc biệt khó khăn vùng bãi ngang ven biển, hải đảo, xã thuộc vùng khó khăn theo quy định của Thủ tướng Chính phủ được ngân sách nhà nước hỗ trợ tổ chức nấu ăn cho trẻ em theo quy định </a:t>
            </a:r>
            <a:r>
              <a:rPr lang="vi-VN" sz="2000" dirty="0">
                <a:solidFill>
                  <a:srgbClr val="FF0000"/>
                </a:solidFill>
                <a:latin typeface="Times New Roman" panose="02020603050405020304" pitchFamily="18" charset="0"/>
                <a:cs typeface="Times New Roman" panose="02020603050405020304" pitchFamily="18" charset="0"/>
              </a:rPr>
              <a:t>tại khoản 3 Điều này.</a:t>
            </a:r>
          </a:p>
          <a:p>
            <a:pPr marL="0" indent="0" algn="just">
              <a:buNone/>
            </a:pPr>
            <a:r>
              <a:rPr lang="vi-VN" sz="2000" dirty="0">
                <a:latin typeface="Times New Roman" panose="02020603050405020304" pitchFamily="18" charset="0"/>
                <a:cs typeface="Times New Roman" panose="02020603050405020304" pitchFamily="18" charset="0"/>
              </a:rPr>
              <a:t>3. Hỗ trợ kinh phí tổ chức nấu ăn cho trẻ em</a:t>
            </a:r>
          </a:p>
          <a:p>
            <a:pPr marL="0" indent="0" algn="just">
              <a:buNone/>
            </a:pPr>
            <a:r>
              <a:rPr lang="vi-VN" sz="2000" dirty="0">
                <a:latin typeface="Times New Roman" panose="02020603050405020304" pitchFamily="18" charset="0"/>
                <a:cs typeface="Times New Roman" panose="02020603050405020304" pitchFamily="18" charset="0"/>
              </a:rPr>
              <a:t> Kinh phí hỗ trợ tổ chức nấu ăn cho trẻ em mầm non được tính trên số lượng trẻ em được ăn bán trú, </a:t>
            </a:r>
            <a:r>
              <a:rPr lang="vi-VN" sz="2000" dirty="0">
                <a:solidFill>
                  <a:srgbClr val="FF0000"/>
                </a:solidFill>
                <a:latin typeface="Times New Roman" panose="02020603050405020304" pitchFamily="18" charset="0"/>
                <a:cs typeface="Times New Roman" panose="02020603050405020304" pitchFamily="18" charset="0"/>
              </a:rPr>
              <a:t>tối thiểu bằng 2.400.000 đồng/01 tháng/45 trẻ em, </a:t>
            </a:r>
            <a:r>
              <a:rPr lang="vi-VN" sz="2000" dirty="0">
                <a:latin typeface="Times New Roman" panose="02020603050405020304" pitchFamily="18" charset="0"/>
                <a:cs typeface="Times New Roman" panose="02020603050405020304" pitchFamily="18" charset="0"/>
              </a:rPr>
              <a:t>số dư từ 20 trẻ em trở lên được tính thêm một lần mức hỗ trợ. Mỗi cơ sở giáo dục mầm non được hưởng </a:t>
            </a:r>
            <a:r>
              <a:rPr lang="vi-VN" sz="2000" dirty="0">
                <a:solidFill>
                  <a:srgbClr val="FF0000"/>
                </a:solidFill>
                <a:latin typeface="Times New Roman" panose="02020603050405020304" pitchFamily="18" charset="0"/>
                <a:cs typeface="Times New Roman" panose="02020603050405020304" pitchFamily="18" charset="0"/>
              </a:rPr>
              <a:t>không quá 05 lần </a:t>
            </a:r>
            <a:r>
              <a:rPr lang="vi-VN" sz="2000" dirty="0">
                <a:latin typeface="Times New Roman" panose="02020603050405020304" pitchFamily="18" charset="0"/>
                <a:cs typeface="Times New Roman" panose="02020603050405020304" pitchFamily="18" charset="0"/>
              </a:rPr>
              <a:t>mức hỗ trợ nêu trên/01 tháng và </a:t>
            </a:r>
            <a:r>
              <a:rPr lang="vi-VN" sz="2000" dirty="0">
                <a:solidFill>
                  <a:srgbClr val="FF0000"/>
                </a:solidFill>
                <a:latin typeface="Times New Roman" panose="02020603050405020304" pitchFamily="18" charset="0"/>
                <a:cs typeface="Times New Roman" panose="02020603050405020304" pitchFamily="18" charset="0"/>
              </a:rPr>
              <a:t>không quá 9 tháng/01 năm học.</a:t>
            </a:r>
          </a:p>
          <a:p>
            <a:pPr marL="0" indent="0" algn="just">
              <a:buNone/>
            </a:pPr>
            <a:endParaRPr lang="vi-VN" sz="2000" dirty="0">
              <a:latin typeface="Times New Roman" panose="02020603050405020304" pitchFamily="18" charset="0"/>
              <a:cs typeface="Times New Roman" panose="02020603050405020304" pitchFamily="18" charset="0"/>
            </a:endParaRPr>
          </a:p>
          <a:p>
            <a:pPr marL="0" indent="0" algn="just">
              <a:buNone/>
            </a:pPr>
            <a:endParaRPr lang="vi-VN" sz="2000" dirty="0">
              <a:latin typeface="Times New Roman" panose="02020603050405020304" pitchFamily="18" charset="0"/>
              <a:cs typeface="Times New Roman" panose="02020603050405020304" pitchFamily="18" charset="0"/>
            </a:endParaRPr>
          </a:p>
          <a:p>
            <a:pPr marL="0" indent="0" algn="just">
              <a:buNone/>
            </a:pPr>
            <a:endParaRPr lang="vi-VN"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9EB79506-0072-7C44-9B1F-685A8C6815CA}"/>
              </a:ext>
            </a:extLst>
          </p:cNvPr>
          <p:cNvSpPr>
            <a:spLocks noGrp="1"/>
          </p:cNvSpPr>
          <p:nvPr>
            <p:ph type="sldNum" sz="quarter" idx="12"/>
          </p:nvPr>
        </p:nvSpPr>
        <p:spPr/>
        <p:txBody>
          <a:bodyPr/>
          <a:lstStyle/>
          <a:p>
            <a:fld id="{5D350528-AD19-4E9C-A33D-D6013CF8A429}" type="slidenum">
              <a:rPr lang="en-US" altLang="en-US" smtClean="0"/>
              <a:pPr/>
              <a:t>6</a:t>
            </a:fld>
            <a:endParaRPr lang="en-US" altLang="en-US"/>
          </a:p>
        </p:txBody>
      </p:sp>
      <p:sp>
        <p:nvSpPr>
          <p:cNvPr id="8" name="Title 1">
            <a:extLst>
              <a:ext uri="{FF2B5EF4-FFF2-40B4-BE49-F238E27FC236}">
                <a16:creationId xmlns:a16="http://schemas.microsoft.com/office/drawing/2014/main" xmlns="" id="{0A2170F4-5D80-43CC-BBE8-563607FC5EEF}"/>
              </a:ext>
            </a:extLst>
          </p:cNvPr>
          <p:cNvSpPr>
            <a:spLocks noGrp="1"/>
          </p:cNvSpPr>
          <p:nvPr>
            <p:ph type="title"/>
          </p:nvPr>
        </p:nvSpPr>
        <p:spPr>
          <a:xfrm>
            <a:off x="838200" y="350610"/>
            <a:ext cx="10515600" cy="868590"/>
          </a:xfrm>
        </p:spPr>
        <p:style>
          <a:lnRef idx="1">
            <a:schemeClr val="accent3"/>
          </a:lnRef>
          <a:fillRef idx="2">
            <a:schemeClr val="accent3"/>
          </a:fillRef>
          <a:effectRef idx="1">
            <a:schemeClr val="accent3"/>
          </a:effectRef>
          <a:fontRef idx="minor">
            <a:schemeClr val="dk1"/>
          </a:fontRef>
        </p:style>
        <p:txBody>
          <a:bodyPr>
            <a:noAutofit/>
          </a:bodyPr>
          <a:lstStyle/>
          <a:p>
            <a:r>
              <a:rPr lang="en-US" sz="2600" b="1" i="1" dirty="0">
                <a:solidFill>
                  <a:srgbClr val="FF0000"/>
                </a:solidFill>
              </a:rPr>
              <a:t>CHÍNH SÁCH ĐẦU TƯ, ƯU TIÊN PHÁT TRIỂN GDMN (</a:t>
            </a:r>
            <a:r>
              <a:rPr lang="en-US" sz="2600" b="1" i="1" dirty="0" err="1">
                <a:solidFill>
                  <a:srgbClr val="FF0000"/>
                </a:solidFill>
              </a:rPr>
              <a:t>Các</a:t>
            </a:r>
            <a:r>
              <a:rPr lang="en-US" sz="2600" b="1" i="1" dirty="0">
                <a:solidFill>
                  <a:srgbClr val="FF0000"/>
                </a:solidFill>
              </a:rPr>
              <a:t> </a:t>
            </a:r>
            <a:r>
              <a:rPr lang="en-US" sz="2600" b="1" i="1" dirty="0" err="1">
                <a:solidFill>
                  <a:srgbClr val="FF0000"/>
                </a:solidFill>
              </a:rPr>
              <a:t>Điều</a:t>
            </a:r>
            <a:r>
              <a:rPr lang="en-US" sz="2600" b="1" i="1" dirty="0">
                <a:solidFill>
                  <a:srgbClr val="FF0000"/>
                </a:solidFill>
              </a:rPr>
              <a:t> 3,4,5,6)</a:t>
            </a:r>
            <a:endParaRPr lang="vi-VN" sz="26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794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385FE0-8993-6B45-8A21-DB87FD36ADD2}"/>
              </a:ext>
            </a:extLst>
          </p:cNvPr>
          <p:cNvSpPr>
            <a:spLocks noGrp="1"/>
          </p:cNvSpPr>
          <p:nvPr>
            <p:ph idx="1"/>
          </p:nvPr>
        </p:nvSpPr>
        <p:spPr>
          <a:xfrm>
            <a:off x="838200" y="1371600"/>
            <a:ext cx="10515600" cy="5029200"/>
          </a:xfrm>
        </p:spPr>
        <p:txBody>
          <a:bodyPr>
            <a:noAutofit/>
          </a:bodyPr>
          <a:lstStyle/>
          <a:p>
            <a:pPr marL="0" indent="0" algn="just">
              <a:buNone/>
            </a:pPr>
            <a:r>
              <a:rPr lang="vi-VN" sz="2200" b="1" dirty="0">
                <a:solidFill>
                  <a:srgbClr val="0000FF"/>
                </a:solidFill>
                <a:latin typeface="Times New Roman" panose="02020603050405020304" pitchFamily="18" charset="0"/>
                <a:cs typeface="Times New Roman" panose="02020603050405020304" pitchFamily="18" charset="0"/>
              </a:rPr>
              <a:t>Điều 5. Chính sách đối với cơ sở giáo dục mầm non độc lập dân lập, tư thục ở địa bàn có khu công nghiệp, nơi có nhiều lao động</a:t>
            </a:r>
            <a:endParaRPr lang="vi-VN" sz="2200" dirty="0">
              <a:solidFill>
                <a:srgbClr val="0000FF"/>
              </a:solidFill>
              <a:latin typeface="Times New Roman" panose="02020603050405020304" pitchFamily="18" charset="0"/>
              <a:cs typeface="Times New Roman" panose="02020603050405020304" pitchFamily="18" charset="0"/>
            </a:endParaRPr>
          </a:p>
          <a:p>
            <a:pPr marL="0" indent="0" algn="just">
              <a:buNone/>
            </a:pPr>
            <a:r>
              <a:rPr lang="vi-VN" sz="2200" dirty="0">
                <a:latin typeface="Times New Roman" panose="02020603050405020304" pitchFamily="18" charset="0"/>
                <a:cs typeface="Times New Roman" panose="02020603050405020304" pitchFamily="18" charset="0"/>
              </a:rPr>
              <a:t>1. Đối tượng hưởng chính sách</a:t>
            </a:r>
          </a:p>
          <a:p>
            <a:pPr marL="0" indent="0" algn="just">
              <a:buNone/>
            </a:pPr>
            <a:r>
              <a:rPr lang="vi-VN" sz="2200" dirty="0">
                <a:latin typeface="Times New Roman" panose="02020603050405020304" pitchFamily="18" charset="0"/>
                <a:cs typeface="Times New Roman" panose="02020603050405020304" pitchFamily="18" charset="0"/>
              </a:rPr>
              <a:t>Cơ sở giáo dục mầm non độc lập ở địa bàn có khu công nghiệp thuộc loại hình dân lập, tư thục đã được cấp có thẩm quyền cấp phép thành lập theo đúng quy định </a:t>
            </a:r>
            <a:r>
              <a:rPr lang="vi-VN" sz="2200" dirty="0">
                <a:solidFill>
                  <a:srgbClr val="FF0000"/>
                </a:solidFill>
                <a:latin typeface="Times New Roman" panose="02020603050405020304" pitchFamily="18" charset="0"/>
                <a:cs typeface="Times New Roman" panose="02020603050405020304" pitchFamily="18" charset="0"/>
              </a:rPr>
              <a:t>có từ 30% trẻ em là con công nhân, người lao động</a:t>
            </a:r>
            <a:r>
              <a:rPr lang="vi-VN" sz="2200" dirty="0">
                <a:latin typeface="Times New Roman" panose="02020603050405020304" pitchFamily="18" charset="0"/>
                <a:cs typeface="Times New Roman" panose="02020603050405020304" pitchFamily="18" charset="0"/>
              </a:rPr>
              <a:t> làm việc tại khu công nghiệp.</a:t>
            </a:r>
          </a:p>
          <a:p>
            <a:pPr marL="0" indent="0" algn="just">
              <a:buNone/>
            </a:pPr>
            <a:r>
              <a:rPr lang="vi-VN" sz="2200" dirty="0">
                <a:latin typeface="Times New Roman" panose="02020603050405020304" pitchFamily="18" charset="0"/>
                <a:cs typeface="Times New Roman" panose="02020603050405020304" pitchFamily="18" charset="0"/>
              </a:rPr>
              <a:t>2. Nội dung chính sách</a:t>
            </a:r>
          </a:p>
          <a:p>
            <a:pPr marL="0" indent="0" algn="just">
              <a:buNone/>
            </a:pPr>
            <a:r>
              <a:rPr lang="vi-VN" sz="2200" dirty="0">
                <a:latin typeface="Times New Roman" panose="02020603050405020304" pitchFamily="18" charset="0"/>
                <a:cs typeface="Times New Roman" panose="02020603050405020304" pitchFamily="18" charset="0"/>
              </a:rPr>
              <a:t>Đối tượng quy định tại khoản 1 Điều này </a:t>
            </a:r>
            <a:r>
              <a:rPr lang="vi-VN" sz="2200" dirty="0">
                <a:solidFill>
                  <a:srgbClr val="FF0000"/>
                </a:solidFill>
                <a:latin typeface="Times New Roman" panose="02020603050405020304" pitchFamily="18" charset="0"/>
                <a:cs typeface="Times New Roman" panose="02020603050405020304" pitchFamily="18" charset="0"/>
              </a:rPr>
              <a:t>được hỗ trợ trang bị cơ sở vật chất 01 lần</a:t>
            </a:r>
            <a:r>
              <a:rPr lang="vi-VN" sz="2200" dirty="0">
                <a:latin typeface="Times New Roman" panose="02020603050405020304" pitchFamily="18" charset="0"/>
                <a:cs typeface="Times New Roman" panose="02020603050405020304" pitchFamily="18" charset="0"/>
              </a:rPr>
              <a:t>, bao gồm: trang bị đồ dùng, đồ chơi, thiết bị dạy học theo danh mục quy định của Bộ Giáo dục và Đào tạo và hỗ trợ kinh phí sửa chữa cơ sở vật chất để phục vụ trực tiếp cho việc chăm sóc, nuôi dưỡng, giáo dục trẻ em. </a:t>
            </a:r>
            <a:r>
              <a:rPr lang="vi-VN" sz="2200" dirty="0">
                <a:solidFill>
                  <a:srgbClr val="FF0000"/>
                </a:solidFill>
                <a:latin typeface="Times New Roman" panose="02020603050405020304" pitchFamily="18" charset="0"/>
                <a:cs typeface="Times New Roman" panose="02020603050405020304" pitchFamily="18" charset="0"/>
              </a:rPr>
              <a:t>Mức hỗ trợ tối thiểu là 20 (hai mươi) triệu đồng/cơ sở </a:t>
            </a:r>
            <a:r>
              <a:rPr lang="vi-VN" sz="2200" dirty="0">
                <a:latin typeface="Times New Roman" panose="02020603050405020304" pitchFamily="18" charset="0"/>
                <a:cs typeface="Times New Roman" panose="02020603050405020304" pitchFamily="18" charset="0"/>
              </a:rPr>
              <a:t>giáo dục mầm non độc lập.</a:t>
            </a:r>
          </a:p>
          <a:p>
            <a:pPr marL="0" indent="0" algn="just">
              <a:buNone/>
            </a:pPr>
            <a:endParaRPr lang="vi-VN" sz="2200" dirty="0">
              <a:latin typeface="Times New Roman" panose="02020603050405020304" pitchFamily="18" charset="0"/>
              <a:cs typeface="Times New Roman" panose="02020603050405020304" pitchFamily="18" charset="0"/>
            </a:endParaRPr>
          </a:p>
          <a:p>
            <a:pPr marL="0" indent="0" algn="just">
              <a:buNone/>
            </a:pPr>
            <a:endParaRPr lang="vi-VN" sz="2200" dirty="0">
              <a:latin typeface="Times New Roman" panose="02020603050405020304" pitchFamily="18" charset="0"/>
              <a:cs typeface="Times New Roman" panose="02020603050405020304" pitchFamily="18" charset="0"/>
            </a:endParaRPr>
          </a:p>
          <a:p>
            <a:pPr marL="0" indent="0" algn="just">
              <a:buNone/>
            </a:pPr>
            <a:endParaRPr lang="vi-VN" sz="2200" dirty="0">
              <a:latin typeface="Times New Roman" panose="02020603050405020304" pitchFamily="18" charset="0"/>
              <a:cs typeface="Times New Roman" panose="02020603050405020304" pitchFamily="18" charset="0"/>
            </a:endParaRPr>
          </a:p>
          <a:p>
            <a:pPr marL="0" indent="0" algn="just">
              <a:buNone/>
            </a:pPr>
            <a:endParaRPr lang="vi-VN" sz="2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9EB79506-0072-7C44-9B1F-685A8C6815CA}"/>
              </a:ext>
            </a:extLst>
          </p:cNvPr>
          <p:cNvSpPr>
            <a:spLocks noGrp="1"/>
          </p:cNvSpPr>
          <p:nvPr>
            <p:ph type="sldNum" sz="quarter" idx="12"/>
          </p:nvPr>
        </p:nvSpPr>
        <p:spPr/>
        <p:txBody>
          <a:bodyPr/>
          <a:lstStyle/>
          <a:p>
            <a:fld id="{5D350528-AD19-4E9C-A33D-D6013CF8A429}" type="slidenum">
              <a:rPr lang="en-US" altLang="en-US" smtClean="0"/>
              <a:pPr/>
              <a:t>7</a:t>
            </a:fld>
            <a:endParaRPr lang="en-US" altLang="en-US"/>
          </a:p>
        </p:txBody>
      </p:sp>
      <p:sp>
        <p:nvSpPr>
          <p:cNvPr id="8" name="Title 1">
            <a:extLst>
              <a:ext uri="{FF2B5EF4-FFF2-40B4-BE49-F238E27FC236}">
                <a16:creationId xmlns:a16="http://schemas.microsoft.com/office/drawing/2014/main" xmlns="" id="{0A2170F4-5D80-43CC-BBE8-563607FC5EEF}"/>
              </a:ext>
            </a:extLst>
          </p:cNvPr>
          <p:cNvSpPr>
            <a:spLocks noGrp="1"/>
          </p:cNvSpPr>
          <p:nvPr>
            <p:ph type="title"/>
          </p:nvPr>
        </p:nvSpPr>
        <p:spPr>
          <a:xfrm>
            <a:off x="838200" y="350610"/>
            <a:ext cx="10515600" cy="792389"/>
          </a:xfrm>
        </p:spPr>
        <p:style>
          <a:lnRef idx="1">
            <a:schemeClr val="accent3"/>
          </a:lnRef>
          <a:fillRef idx="2">
            <a:schemeClr val="accent3"/>
          </a:fillRef>
          <a:effectRef idx="1">
            <a:schemeClr val="accent3"/>
          </a:effectRef>
          <a:fontRef idx="minor">
            <a:schemeClr val="dk1"/>
          </a:fontRef>
        </p:style>
        <p:txBody>
          <a:bodyPr>
            <a:noAutofit/>
          </a:bodyPr>
          <a:lstStyle/>
          <a:p>
            <a:r>
              <a:rPr lang="en-US" sz="2400" b="1" i="1" dirty="0">
                <a:solidFill>
                  <a:srgbClr val="FF0000"/>
                </a:solidFill>
              </a:rPr>
              <a:t>CHÍNH SÁCH ĐẦU TƯ, ƯU TIÊN PHÁT TRIỂN GDMN (</a:t>
            </a:r>
            <a:r>
              <a:rPr lang="en-US" sz="2400" b="1" i="1" dirty="0" err="1">
                <a:solidFill>
                  <a:srgbClr val="FF0000"/>
                </a:solidFill>
              </a:rPr>
              <a:t>Các</a:t>
            </a:r>
            <a:r>
              <a:rPr lang="en-US" sz="2400" b="1" i="1" dirty="0">
                <a:solidFill>
                  <a:srgbClr val="FF0000"/>
                </a:solidFill>
              </a:rPr>
              <a:t> </a:t>
            </a:r>
            <a:r>
              <a:rPr lang="en-US" sz="2400" b="1" i="1" dirty="0" err="1">
                <a:solidFill>
                  <a:srgbClr val="FF0000"/>
                </a:solidFill>
              </a:rPr>
              <a:t>Điều</a:t>
            </a:r>
            <a:r>
              <a:rPr lang="en-US" sz="2400" b="1" i="1" dirty="0">
                <a:solidFill>
                  <a:srgbClr val="FF0000"/>
                </a:solidFill>
              </a:rPr>
              <a:t> 3,4,5,6)</a:t>
            </a:r>
            <a:endParaRPr lang="vi-VN" sz="24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862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385FE0-8993-6B45-8A21-DB87FD36ADD2}"/>
              </a:ext>
            </a:extLst>
          </p:cNvPr>
          <p:cNvSpPr>
            <a:spLocks noGrp="1"/>
          </p:cNvSpPr>
          <p:nvPr>
            <p:ph idx="1"/>
          </p:nvPr>
        </p:nvSpPr>
        <p:spPr>
          <a:xfrm>
            <a:off x="914400" y="1371600"/>
            <a:ext cx="10439400" cy="5029200"/>
          </a:xfrm>
        </p:spPr>
        <p:txBody>
          <a:bodyPr>
            <a:noAutofit/>
          </a:bodyPr>
          <a:lstStyle/>
          <a:p>
            <a:pPr marL="0" indent="0" algn="just">
              <a:buNone/>
            </a:pPr>
            <a:r>
              <a:rPr lang="vi-VN" sz="2200" b="1" dirty="0">
                <a:solidFill>
                  <a:srgbClr val="0000FF"/>
                </a:solidFill>
                <a:latin typeface="Times New Roman" panose="02020603050405020304" pitchFamily="18" charset="0"/>
                <a:cs typeface="Times New Roman" panose="02020603050405020304" pitchFamily="18" charset="0"/>
              </a:rPr>
              <a:t>Điều 6. Chính sách khuyến khích tổ chức, cá nhân đầu tư phát triển giáo dục mầm non</a:t>
            </a:r>
            <a:endParaRPr lang="vi-VN" sz="2200" dirty="0">
              <a:solidFill>
                <a:srgbClr val="0000FF"/>
              </a:solidFill>
              <a:latin typeface="Times New Roman" panose="02020603050405020304" pitchFamily="18" charset="0"/>
              <a:cs typeface="Times New Roman" panose="02020603050405020304" pitchFamily="18" charset="0"/>
            </a:endParaRPr>
          </a:p>
          <a:p>
            <a:pPr marL="0" indent="0" algn="just">
              <a:buNone/>
            </a:pPr>
            <a:r>
              <a:rPr lang="vi-VN" sz="2200" dirty="0">
                <a:latin typeface="Times New Roman" panose="02020603050405020304" pitchFamily="18" charset="0"/>
                <a:cs typeface="Times New Roman" panose="02020603050405020304" pitchFamily="18" charset="0"/>
              </a:rPr>
              <a:t>1. Nhà đầu tư thực hiện hoạt động đầu tư trong lĩnh vực giáo dục mầm non được hưởng các chính sách </a:t>
            </a:r>
            <a:r>
              <a:rPr lang="vi-VN" sz="2200" dirty="0">
                <a:solidFill>
                  <a:srgbClr val="FF0000"/>
                </a:solidFill>
                <a:latin typeface="Times New Roman" panose="02020603050405020304" pitchFamily="18" charset="0"/>
                <a:cs typeface="Times New Roman" panose="02020603050405020304" pitchFamily="18" charset="0"/>
              </a:rPr>
              <a:t>ưu đãi về đất đai, thuế, tín dụng</a:t>
            </a:r>
            <a:r>
              <a:rPr lang="vi-VN" sz="2200" dirty="0">
                <a:latin typeface="Times New Roman" panose="02020603050405020304" pitchFamily="18" charset="0"/>
                <a:cs typeface="Times New Roman" panose="02020603050405020304" pitchFamily="18" charset="0"/>
              </a:rPr>
              <a:t> và </a:t>
            </a:r>
            <a:r>
              <a:rPr lang="vi-VN" sz="2200" dirty="0">
                <a:solidFill>
                  <a:srgbClr val="FF0000"/>
                </a:solidFill>
                <a:latin typeface="Times New Roman" panose="02020603050405020304" pitchFamily="18" charset="0"/>
                <a:cs typeface="Times New Roman" panose="02020603050405020304" pitchFamily="18" charset="0"/>
              </a:rPr>
              <a:t>các chính sách khuyến khích xã hội hóa </a:t>
            </a:r>
            <a:r>
              <a:rPr lang="vi-VN" sz="2200" dirty="0">
                <a:latin typeface="Times New Roman" panose="02020603050405020304" pitchFamily="18" charset="0"/>
                <a:cs typeface="Times New Roman" panose="02020603050405020304" pitchFamily="18" charset="0"/>
              </a:rPr>
              <a:t>theo quy định của pháp luật.</a:t>
            </a:r>
          </a:p>
          <a:p>
            <a:pPr marL="0" indent="0" algn="just">
              <a:buNone/>
            </a:pPr>
            <a:r>
              <a:rPr lang="vi-VN" sz="2200" dirty="0">
                <a:latin typeface="Times New Roman" panose="02020603050405020304" pitchFamily="18" charset="0"/>
                <a:cs typeface="Times New Roman" panose="02020603050405020304" pitchFamily="18" charset="0"/>
              </a:rPr>
              <a:t>2. Nhà đầu tư thực hiện hoạt động đầu tư trong lĩnh vực giáo dục mầm non được hưởng các chính sách đầu tư xây dựng cơ sở giáo dục mầm non theo hình thức </a:t>
            </a:r>
            <a:r>
              <a:rPr lang="vi-VN" sz="2200" dirty="0">
                <a:solidFill>
                  <a:srgbClr val="FF0000"/>
                </a:solidFill>
                <a:latin typeface="Times New Roman" panose="02020603050405020304" pitchFamily="18" charset="0"/>
                <a:cs typeface="Times New Roman" panose="02020603050405020304" pitchFamily="18" charset="0"/>
              </a:rPr>
              <a:t>đối tác công tư </a:t>
            </a:r>
            <a:r>
              <a:rPr lang="vi-VN" sz="2200" dirty="0">
                <a:latin typeface="Times New Roman" panose="02020603050405020304" pitchFamily="18" charset="0"/>
                <a:cs typeface="Times New Roman" panose="02020603050405020304" pitchFamily="18" charset="0"/>
              </a:rPr>
              <a:t>theo quy định của pháp luật về đầu tư.</a:t>
            </a:r>
          </a:p>
          <a:p>
            <a:pPr marL="0" indent="0" algn="just">
              <a:buNone/>
            </a:pPr>
            <a:r>
              <a:rPr lang="vi-VN" sz="2200" dirty="0">
                <a:latin typeface="Times New Roman" panose="02020603050405020304" pitchFamily="18" charset="0"/>
                <a:cs typeface="Times New Roman" panose="02020603050405020304" pitchFamily="18" charset="0"/>
              </a:rPr>
              <a:t>3. Cơ sở giáo dục </a:t>
            </a:r>
            <a:r>
              <a:rPr lang="vi-VN" sz="2200" dirty="0">
                <a:solidFill>
                  <a:srgbClr val="FF0000"/>
                </a:solidFill>
                <a:latin typeface="Times New Roman" panose="02020603050405020304" pitchFamily="18" charset="0"/>
                <a:cs typeface="Times New Roman" panose="02020603050405020304" pitchFamily="18" charset="0"/>
              </a:rPr>
              <a:t>mầm non công lập được thực hiện một số dịch vụ sự nghiệp công không sử dụng ngân sách nhà nước </a:t>
            </a:r>
            <a:r>
              <a:rPr lang="vi-VN" sz="2200" dirty="0">
                <a:latin typeface="Times New Roman" panose="02020603050405020304" pitchFamily="18" charset="0"/>
                <a:cs typeface="Times New Roman" panose="02020603050405020304" pitchFamily="18" charset="0"/>
              </a:rPr>
              <a:t>bao gồm: </a:t>
            </a:r>
            <a:r>
              <a:rPr lang="vi-VN" sz="2200" dirty="0">
                <a:solidFill>
                  <a:srgbClr val="FF0000"/>
                </a:solidFill>
                <a:latin typeface="Times New Roman" panose="02020603050405020304" pitchFamily="18" charset="0"/>
                <a:cs typeface="Times New Roman" panose="02020603050405020304" pitchFamily="18" charset="0"/>
              </a:rPr>
              <a:t>dịch vụ bán trú</a:t>
            </a:r>
            <a:r>
              <a:rPr lang="vi-VN" sz="2200" dirty="0">
                <a:latin typeface="Times New Roman" panose="02020603050405020304" pitchFamily="18" charset="0"/>
                <a:cs typeface="Times New Roman" panose="02020603050405020304" pitchFamily="18" charset="0"/>
              </a:rPr>
              <a:t>, </a:t>
            </a:r>
            <a:r>
              <a:rPr lang="vi-VN" sz="2200" dirty="0">
                <a:solidFill>
                  <a:srgbClr val="FF0000"/>
                </a:solidFill>
                <a:latin typeface="Times New Roman" panose="02020603050405020304" pitchFamily="18" charset="0"/>
                <a:cs typeface="Times New Roman" panose="02020603050405020304" pitchFamily="18" charset="0"/>
              </a:rPr>
              <a:t>dịch vụ giáo dục mầm non ngoài giờ, dịch vụ đưa đón trẻ.</a:t>
            </a:r>
          </a:p>
          <a:p>
            <a:pPr marL="0" indent="0" algn="just">
              <a:buNone/>
            </a:pPr>
            <a:r>
              <a:rPr lang="vi-VN" sz="2200" dirty="0">
                <a:latin typeface="Times New Roman" panose="02020603050405020304" pitchFamily="18" charset="0"/>
                <a:cs typeface="Times New Roman" panose="02020603050405020304" pitchFamily="18" charset="0"/>
              </a:rPr>
              <a:t>Ủy ban nhân dân cấp tỉnh căn cứ điều kiện kinh tế - xã hội của địa phương, </a:t>
            </a:r>
            <a:r>
              <a:rPr lang="vi-VN" sz="2200" dirty="0">
                <a:solidFill>
                  <a:srgbClr val="FF0000"/>
                </a:solidFill>
                <a:latin typeface="Times New Roman" panose="02020603050405020304" pitchFamily="18" charset="0"/>
                <a:cs typeface="Times New Roman" panose="02020603050405020304" pitchFamily="18" charset="0"/>
              </a:rPr>
              <a:t>xây dựng danh mục dịch vụ</a:t>
            </a:r>
            <a:r>
              <a:rPr lang="vi-VN" sz="2200" dirty="0">
                <a:latin typeface="Times New Roman" panose="02020603050405020304" pitchFamily="18" charset="0"/>
                <a:cs typeface="Times New Roman" panose="02020603050405020304" pitchFamily="18" charset="0"/>
              </a:rPr>
              <a:t>, định mức kinh tế - kỹ thuật, </a:t>
            </a:r>
            <a:r>
              <a:rPr lang="vi-VN" sz="2200" dirty="0">
                <a:solidFill>
                  <a:srgbClr val="FF0000"/>
                </a:solidFill>
                <a:latin typeface="Times New Roman" panose="02020603050405020304" pitchFamily="18" charset="0"/>
                <a:cs typeface="Times New Roman" panose="02020603050405020304" pitchFamily="18" charset="0"/>
              </a:rPr>
              <a:t>quy định khung giá </a:t>
            </a:r>
            <a:r>
              <a:rPr lang="vi-VN" sz="2200" dirty="0">
                <a:latin typeface="Times New Roman" panose="02020603050405020304" pitchFamily="18" charset="0"/>
                <a:cs typeface="Times New Roman" panose="02020603050405020304" pitchFamily="18" charset="0"/>
              </a:rPr>
              <a:t>và </a:t>
            </a:r>
            <a:r>
              <a:rPr lang="vi-VN" sz="2200" dirty="0">
                <a:solidFill>
                  <a:srgbClr val="FF0000"/>
                </a:solidFill>
                <a:latin typeface="Times New Roman" panose="02020603050405020304" pitchFamily="18" charset="0"/>
                <a:cs typeface="Times New Roman" panose="02020603050405020304" pitchFamily="18" charset="0"/>
              </a:rPr>
              <a:t>mức giá dịch vụ cụ thể trình Hội đồng nhân dân cấp tỉnh quyết định, làm cơ sở triển khai thực hiện.</a:t>
            </a:r>
          </a:p>
          <a:p>
            <a:pPr marL="0" indent="0" algn="just">
              <a:buNone/>
            </a:pPr>
            <a:endParaRPr lang="vi-VN" sz="2200" dirty="0">
              <a:latin typeface="Times New Roman" panose="02020603050405020304" pitchFamily="18" charset="0"/>
              <a:cs typeface="Times New Roman" panose="02020603050405020304" pitchFamily="18" charset="0"/>
            </a:endParaRPr>
          </a:p>
          <a:p>
            <a:pPr marL="0" indent="0" algn="just">
              <a:buNone/>
            </a:pPr>
            <a:endParaRPr lang="vi-VN" sz="2200" dirty="0">
              <a:latin typeface="Times New Roman" panose="02020603050405020304" pitchFamily="18" charset="0"/>
              <a:cs typeface="Times New Roman" panose="02020603050405020304" pitchFamily="18" charset="0"/>
            </a:endParaRPr>
          </a:p>
          <a:p>
            <a:pPr marL="0" indent="0" algn="just">
              <a:buNone/>
            </a:pPr>
            <a:endParaRPr lang="vi-VN" sz="2200" dirty="0">
              <a:latin typeface="Times New Roman" panose="02020603050405020304" pitchFamily="18" charset="0"/>
              <a:cs typeface="Times New Roman" panose="02020603050405020304" pitchFamily="18" charset="0"/>
            </a:endParaRPr>
          </a:p>
          <a:p>
            <a:pPr marL="0" indent="0" algn="just">
              <a:buNone/>
            </a:pPr>
            <a:endParaRPr lang="vi-VN" sz="2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9EB79506-0072-7C44-9B1F-685A8C6815CA}"/>
              </a:ext>
            </a:extLst>
          </p:cNvPr>
          <p:cNvSpPr>
            <a:spLocks noGrp="1"/>
          </p:cNvSpPr>
          <p:nvPr>
            <p:ph type="sldNum" sz="quarter" idx="12"/>
          </p:nvPr>
        </p:nvSpPr>
        <p:spPr/>
        <p:txBody>
          <a:bodyPr/>
          <a:lstStyle/>
          <a:p>
            <a:fld id="{5D350528-AD19-4E9C-A33D-D6013CF8A429}" type="slidenum">
              <a:rPr lang="en-US" altLang="en-US" smtClean="0"/>
              <a:pPr/>
              <a:t>8</a:t>
            </a:fld>
            <a:endParaRPr lang="en-US" altLang="en-US"/>
          </a:p>
        </p:txBody>
      </p:sp>
      <p:sp>
        <p:nvSpPr>
          <p:cNvPr id="8" name="Title 1">
            <a:extLst>
              <a:ext uri="{FF2B5EF4-FFF2-40B4-BE49-F238E27FC236}">
                <a16:creationId xmlns:a16="http://schemas.microsoft.com/office/drawing/2014/main" xmlns="" id="{0A2170F4-5D80-43CC-BBE8-563607FC5EEF}"/>
              </a:ext>
            </a:extLst>
          </p:cNvPr>
          <p:cNvSpPr>
            <a:spLocks noGrp="1"/>
          </p:cNvSpPr>
          <p:nvPr>
            <p:ph type="title"/>
          </p:nvPr>
        </p:nvSpPr>
        <p:spPr>
          <a:xfrm>
            <a:off x="914400" y="228600"/>
            <a:ext cx="10439400" cy="807811"/>
          </a:xfrm>
        </p:spPr>
        <p:style>
          <a:lnRef idx="1">
            <a:schemeClr val="accent3"/>
          </a:lnRef>
          <a:fillRef idx="2">
            <a:schemeClr val="accent3"/>
          </a:fillRef>
          <a:effectRef idx="1">
            <a:schemeClr val="accent3"/>
          </a:effectRef>
          <a:fontRef idx="minor">
            <a:schemeClr val="dk1"/>
          </a:fontRef>
        </p:style>
        <p:txBody>
          <a:bodyPr>
            <a:noAutofit/>
          </a:bodyPr>
          <a:lstStyle/>
          <a:p>
            <a:r>
              <a:rPr lang="en-US" sz="2400" b="1" i="1" dirty="0">
                <a:solidFill>
                  <a:srgbClr val="FF0000"/>
                </a:solidFill>
              </a:rPr>
              <a:t>CHÍNH SÁCH ĐẦU TƯ, ƯU TIÊN PHÁT TRIỂN GDMN (</a:t>
            </a:r>
            <a:r>
              <a:rPr lang="en-US" sz="2400" b="1" i="1" dirty="0" err="1">
                <a:solidFill>
                  <a:srgbClr val="FF0000"/>
                </a:solidFill>
              </a:rPr>
              <a:t>Các</a:t>
            </a:r>
            <a:r>
              <a:rPr lang="en-US" sz="2400" b="1" i="1" dirty="0">
                <a:solidFill>
                  <a:srgbClr val="FF0000"/>
                </a:solidFill>
              </a:rPr>
              <a:t> </a:t>
            </a:r>
            <a:r>
              <a:rPr lang="en-US" sz="2400" b="1" i="1" dirty="0" err="1">
                <a:solidFill>
                  <a:srgbClr val="FF0000"/>
                </a:solidFill>
              </a:rPr>
              <a:t>Điều</a:t>
            </a:r>
            <a:r>
              <a:rPr lang="en-US" sz="2400" b="1" i="1" dirty="0">
                <a:solidFill>
                  <a:srgbClr val="FF0000"/>
                </a:solidFill>
              </a:rPr>
              <a:t> 3,4,5,6)</a:t>
            </a:r>
            <a:endParaRPr lang="vi-VN" sz="24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438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385FE0-8993-6B45-8A21-DB87FD36ADD2}"/>
              </a:ext>
            </a:extLst>
          </p:cNvPr>
          <p:cNvSpPr>
            <a:spLocks noGrp="1"/>
          </p:cNvSpPr>
          <p:nvPr>
            <p:ph idx="1"/>
          </p:nvPr>
        </p:nvSpPr>
        <p:spPr>
          <a:xfrm>
            <a:off x="838200" y="1143000"/>
            <a:ext cx="10591800" cy="5410200"/>
          </a:xfrm>
        </p:spPr>
        <p:txBody>
          <a:bodyPr>
            <a:noAutofit/>
          </a:bodyPr>
          <a:lstStyle/>
          <a:p>
            <a:pPr marL="0" indent="0" algn="just">
              <a:buNone/>
            </a:pPr>
            <a:r>
              <a:rPr lang="vi-VN" sz="1600" b="1" dirty="0">
                <a:latin typeface="Times New Roman" panose="02020603050405020304" pitchFamily="18" charset="0"/>
                <a:cs typeface="Times New Roman" panose="02020603050405020304" pitchFamily="18" charset="0"/>
              </a:rPr>
              <a:t>Điều 7. Chính sách hỗ trợ ăn trưa cho trẻ em mẫu giáo</a:t>
            </a:r>
            <a:endParaRPr lang="vi-VN" sz="1600" dirty="0">
              <a:latin typeface="Times New Roman" panose="02020603050405020304" pitchFamily="18" charset="0"/>
              <a:cs typeface="Times New Roman" panose="02020603050405020304" pitchFamily="18" charset="0"/>
            </a:endParaRPr>
          </a:p>
          <a:p>
            <a:pPr marL="0" indent="0" algn="just">
              <a:buNone/>
            </a:pPr>
            <a:r>
              <a:rPr lang="vi-VN" sz="1600" dirty="0">
                <a:latin typeface="Times New Roman" panose="02020603050405020304" pitchFamily="18" charset="0"/>
                <a:cs typeface="Times New Roman" panose="02020603050405020304" pitchFamily="18" charset="0"/>
              </a:rPr>
              <a:t>1. Đối tượng hưởng chính sách</a:t>
            </a:r>
          </a:p>
          <a:p>
            <a:pPr marL="0" indent="0" algn="just">
              <a:buNone/>
            </a:pPr>
            <a:r>
              <a:rPr lang="vi-VN" sz="1600" dirty="0">
                <a:solidFill>
                  <a:srgbClr val="FF0000"/>
                </a:solidFill>
                <a:latin typeface="Times New Roman" panose="02020603050405020304" pitchFamily="18" charset="0"/>
                <a:cs typeface="Times New Roman" panose="02020603050405020304" pitchFamily="18" charset="0"/>
              </a:rPr>
              <a:t>Trẻ em độ tuổi mẫu giáo </a:t>
            </a:r>
            <a:r>
              <a:rPr lang="vi-VN" sz="1600" dirty="0">
                <a:latin typeface="Times New Roman" panose="02020603050405020304" pitchFamily="18" charset="0"/>
                <a:cs typeface="Times New Roman" panose="02020603050405020304" pitchFamily="18" charset="0"/>
              </a:rPr>
              <a:t>(không bao gồm trẻ em dân tộc thiểu số rất ít người theo quy định tại Nghị định số 57/2017/NĐ-CP ngày 09 tháng 5 năm 2017 của Chính phủ quy định chính sách ưu tiên tuyển sinh và hỗ trợ học tập đối với trẻ em mẫu giáo, học sinh, sinh viên dân tộc thiểu số rất ít người) đang học tại lớp mẫu giáo trong các cơ sở giáo dục mầm non bảo đảm một trong những điều kiện sau:</a:t>
            </a:r>
          </a:p>
          <a:p>
            <a:pPr marL="0" indent="0" algn="just">
              <a:buNone/>
            </a:pPr>
            <a:r>
              <a:rPr lang="vi-VN" sz="1600" dirty="0">
                <a:latin typeface="Times New Roman" panose="02020603050405020304" pitchFamily="18" charset="0"/>
                <a:cs typeface="Times New Roman" panose="02020603050405020304" pitchFamily="18" charset="0"/>
              </a:rPr>
              <a:t>a) Có cha hoặc có mẹ hoặc có người chăm sóc trẻ em hoặc trẻ em thường trú ở thôn đặc biệt khó khăn, xã có điều kiện kinh tế - xã hội đặc biệt khó khăn, xã đặc biệt khó khăn vùng bãi ngang ven biển, hải đảo theo quy định của Thủ tướng Chính phủ.</a:t>
            </a:r>
          </a:p>
          <a:p>
            <a:pPr marL="0" indent="0" algn="just">
              <a:buNone/>
            </a:pPr>
            <a:r>
              <a:rPr lang="vi-VN" sz="1600" dirty="0">
                <a:latin typeface="Times New Roman" panose="02020603050405020304" pitchFamily="18" charset="0"/>
                <a:cs typeface="Times New Roman" panose="02020603050405020304" pitchFamily="18" charset="0"/>
              </a:rPr>
              <a:t>b</a:t>
            </a:r>
            <a:r>
              <a:rPr lang="vi-VN" sz="1600" dirty="0">
                <a:solidFill>
                  <a:srgbClr val="FF0000"/>
                </a:solidFill>
                <a:latin typeface="Times New Roman" panose="02020603050405020304" pitchFamily="18" charset="0"/>
                <a:cs typeface="Times New Roman" panose="02020603050405020304" pitchFamily="18" charset="0"/>
              </a:rPr>
              <a:t>) Không có nguồn nuôi dưỡng </a:t>
            </a:r>
            <a:r>
              <a:rPr lang="vi-VN" sz="1600" dirty="0">
                <a:latin typeface="Times New Roman" panose="02020603050405020304" pitchFamily="18" charset="0"/>
                <a:cs typeface="Times New Roman" panose="02020603050405020304" pitchFamily="18" charset="0"/>
              </a:rPr>
              <a:t>được quy định tại khoản 1 Điều 5 Nghị định số 136/2013/NĐ-CP ngày 21 tháng 10 năm 2013 của Chính phủ quy định chính sách trợ giúp xã hội đối với đối tượng bảo trợ xã hội.</a:t>
            </a:r>
          </a:p>
          <a:p>
            <a:pPr marL="0" indent="0" algn="just">
              <a:buNone/>
            </a:pPr>
            <a:r>
              <a:rPr lang="vi-VN" sz="1600" dirty="0">
                <a:latin typeface="Times New Roman" panose="02020603050405020304" pitchFamily="18" charset="0"/>
                <a:cs typeface="Times New Roman" panose="02020603050405020304" pitchFamily="18" charset="0"/>
              </a:rPr>
              <a:t>c) Là nhân khẩu trong gia đình thuộc diện </a:t>
            </a:r>
            <a:r>
              <a:rPr lang="vi-VN" sz="1600" dirty="0">
                <a:solidFill>
                  <a:srgbClr val="FF0000"/>
                </a:solidFill>
                <a:latin typeface="Times New Roman" panose="02020603050405020304" pitchFamily="18" charset="0"/>
                <a:cs typeface="Times New Roman" panose="02020603050405020304" pitchFamily="18" charset="0"/>
              </a:rPr>
              <a:t>hộ nghèo, cận nghèo </a:t>
            </a:r>
            <a:r>
              <a:rPr lang="vi-VN" sz="1600" dirty="0">
                <a:latin typeface="Times New Roman" panose="02020603050405020304" pitchFamily="18" charset="0"/>
                <a:cs typeface="Times New Roman" panose="02020603050405020304" pitchFamily="18" charset="0"/>
              </a:rPr>
              <a:t>theo quy định của Thủ tướng Chính phủ.</a:t>
            </a:r>
          </a:p>
          <a:p>
            <a:pPr marL="0" indent="0" algn="just">
              <a:buNone/>
            </a:pPr>
            <a:r>
              <a:rPr lang="vi-VN" sz="1600" dirty="0">
                <a:latin typeface="Times New Roman" panose="02020603050405020304" pitchFamily="18" charset="0"/>
                <a:cs typeface="Times New Roman" panose="02020603050405020304" pitchFamily="18" charset="0"/>
              </a:rPr>
              <a:t>d) Trẻ em là con liệt sĩ, con Anh hùng Lực lượng vũ trang nhân dân, con thương binh, con người hưởng chính sách như thương binh, con bệnh binh; con một số đối tượng chính sách khác theo quy định tại Pháp lệnh ưu đãi người có công với cách mạng (nếu có).</a:t>
            </a:r>
          </a:p>
          <a:p>
            <a:pPr marL="0" indent="0" algn="just">
              <a:buNone/>
            </a:pPr>
            <a:r>
              <a:rPr lang="vi-VN" sz="1600" dirty="0">
                <a:latin typeface="Times New Roman" panose="02020603050405020304" pitchFamily="18" charset="0"/>
                <a:cs typeface="Times New Roman" panose="02020603050405020304" pitchFamily="18" charset="0"/>
              </a:rPr>
              <a:t>đ</a:t>
            </a:r>
            <a:r>
              <a:rPr lang="vi-VN" sz="1600" dirty="0">
                <a:solidFill>
                  <a:srgbClr val="FF0000"/>
                </a:solidFill>
                <a:latin typeface="Times New Roman" panose="02020603050405020304" pitchFamily="18" charset="0"/>
                <a:cs typeface="Times New Roman" panose="02020603050405020304" pitchFamily="18" charset="0"/>
              </a:rPr>
              <a:t>) Trẻ em khuyết tật học hòa nhập</a:t>
            </a:r>
            <a:r>
              <a:rPr lang="vi-VN" sz="1600" dirty="0">
                <a:latin typeface="Times New Roman" panose="02020603050405020304" pitchFamily="18" charset="0"/>
                <a:cs typeface="Times New Roman" panose="02020603050405020304" pitchFamily="18" charset="0"/>
              </a:rPr>
              <a:t>.</a:t>
            </a:r>
          </a:p>
          <a:p>
            <a:pPr marL="0" indent="0" algn="just">
              <a:buNone/>
            </a:pPr>
            <a:r>
              <a:rPr lang="vi-VN" sz="1600" dirty="0">
                <a:latin typeface="Times New Roman" panose="02020603050405020304" pitchFamily="18" charset="0"/>
                <a:cs typeface="Times New Roman" panose="02020603050405020304" pitchFamily="18" charset="0"/>
              </a:rPr>
              <a:t>2. Nội dung chính sách</a:t>
            </a:r>
          </a:p>
          <a:p>
            <a:pPr marL="0" indent="0" algn="just">
              <a:buNone/>
            </a:pPr>
            <a:r>
              <a:rPr lang="vi-VN" sz="1600" dirty="0">
                <a:latin typeface="Times New Roman" panose="02020603050405020304" pitchFamily="18" charset="0"/>
                <a:cs typeface="Times New Roman" panose="02020603050405020304" pitchFamily="18" charset="0"/>
              </a:rPr>
              <a:t>Trẻ em thuộc đối tượng quy định tại khoản 1 Điều này </a:t>
            </a:r>
            <a:r>
              <a:rPr lang="vi-VN" sz="1600" dirty="0">
                <a:solidFill>
                  <a:srgbClr val="FF0000"/>
                </a:solidFill>
                <a:latin typeface="Times New Roman" panose="02020603050405020304" pitchFamily="18" charset="0"/>
                <a:cs typeface="Times New Roman" panose="02020603050405020304" pitchFamily="18" charset="0"/>
              </a:rPr>
              <a:t>được hỗ trợ tiền ăn trưa là 160.000 đồng/trẻ/tháng</a:t>
            </a:r>
            <a:r>
              <a:rPr lang="vi-VN" sz="1600" dirty="0">
                <a:latin typeface="Times New Roman" panose="02020603050405020304" pitchFamily="18" charset="0"/>
                <a:cs typeface="Times New Roman" panose="02020603050405020304" pitchFamily="18" charset="0"/>
              </a:rPr>
              <a:t>. Thời gian hỗ trợ tính theo </a:t>
            </a:r>
            <a:r>
              <a:rPr lang="vi-VN" sz="1600" dirty="0">
                <a:solidFill>
                  <a:srgbClr val="FF0000"/>
                </a:solidFill>
                <a:latin typeface="Times New Roman" panose="02020603050405020304" pitchFamily="18" charset="0"/>
                <a:cs typeface="Times New Roman" panose="02020603050405020304" pitchFamily="18" charset="0"/>
              </a:rPr>
              <a:t>số tháng học thực tế, nhưng không quá 9 tháng/năm học</a:t>
            </a:r>
          </a:p>
          <a:p>
            <a:pPr marL="0" indent="0" algn="just">
              <a:buNone/>
            </a:pPr>
            <a:endParaRPr lang="vi-VN" sz="16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9EB79506-0072-7C44-9B1F-685A8C6815CA}"/>
              </a:ext>
            </a:extLst>
          </p:cNvPr>
          <p:cNvSpPr>
            <a:spLocks noGrp="1"/>
          </p:cNvSpPr>
          <p:nvPr>
            <p:ph type="sldNum" sz="quarter" idx="12"/>
          </p:nvPr>
        </p:nvSpPr>
        <p:spPr/>
        <p:txBody>
          <a:bodyPr/>
          <a:lstStyle/>
          <a:p>
            <a:fld id="{5D350528-AD19-4E9C-A33D-D6013CF8A429}" type="slidenum">
              <a:rPr lang="en-US" altLang="en-US" smtClean="0"/>
              <a:pPr/>
              <a:t>9</a:t>
            </a:fld>
            <a:endParaRPr lang="en-US" altLang="en-US"/>
          </a:p>
        </p:txBody>
      </p:sp>
      <p:sp>
        <p:nvSpPr>
          <p:cNvPr id="8" name="Title 1">
            <a:extLst>
              <a:ext uri="{FF2B5EF4-FFF2-40B4-BE49-F238E27FC236}">
                <a16:creationId xmlns:a16="http://schemas.microsoft.com/office/drawing/2014/main" xmlns="" id="{0A2170F4-5D80-43CC-BBE8-563607FC5EEF}"/>
              </a:ext>
            </a:extLst>
          </p:cNvPr>
          <p:cNvSpPr>
            <a:spLocks noGrp="1"/>
          </p:cNvSpPr>
          <p:nvPr>
            <p:ph type="title"/>
          </p:nvPr>
        </p:nvSpPr>
        <p:spPr>
          <a:xfrm>
            <a:off x="838200" y="350611"/>
            <a:ext cx="10591800" cy="685800"/>
          </a:xfrm>
        </p:spPr>
        <p:style>
          <a:lnRef idx="1">
            <a:schemeClr val="accent3"/>
          </a:lnRef>
          <a:fillRef idx="2">
            <a:schemeClr val="accent3"/>
          </a:fillRef>
          <a:effectRef idx="1">
            <a:schemeClr val="accent3"/>
          </a:effectRef>
          <a:fontRef idx="minor">
            <a:schemeClr val="dk1"/>
          </a:fontRef>
        </p:style>
        <p:txBody>
          <a:bodyPr>
            <a:noAutofit/>
          </a:bodyPr>
          <a:lstStyle/>
          <a:p>
            <a:r>
              <a:rPr lang="en-US" sz="2400" b="1" i="1" dirty="0" smtClean="0">
                <a:solidFill>
                  <a:srgbClr val="0000FF"/>
                </a:solidFill>
              </a:rPr>
              <a:t>CHÍNH SÁCH ĐỐI VỚI TRẺ EM MẦM NON (CÁC ĐIỀU 7, 8)</a:t>
            </a:r>
            <a:endParaRPr lang="vi-VN" sz="2400"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79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17272</TotalTime>
  <Words>2432</Words>
  <Application>Microsoft Office PowerPoint</Application>
  <PresentationFormat>Widescreen</PresentationFormat>
  <Paragraphs>113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 TRIỂN KHAI NGHỊ ĐỊNH  SỐ 105/2020/NĐ-CP  </vt:lpstr>
      <vt:lpstr>NGHỊ ĐỊNH 105</vt:lpstr>
      <vt:lpstr>NGHỊ ĐỊNH 105</vt:lpstr>
      <vt:lpstr>NGHỊ ĐỊNH 105</vt:lpstr>
      <vt:lpstr>CHÍNH SÁCH ĐẦU TƯ, ƯU TIÊN PHÁT TRIỂN GDMN (Các Điều 3,4,5,6)</vt:lpstr>
      <vt:lpstr>CHÍNH SÁCH ĐẦU TƯ, ƯU TIÊN PHÁT TRIỂN GDMN (Các Điều 3,4,5,6)</vt:lpstr>
      <vt:lpstr>CHÍNH SÁCH ĐẦU TƯ, ƯU TIÊN PHÁT TRIỂN GDMN (Các Điều 3,4,5,6)</vt:lpstr>
      <vt:lpstr>CHÍNH SÁCH ĐẦU TƯ, ƯU TIÊN PHÁT TRIỂN GDMN (Các Điều 3,4,5,6)</vt:lpstr>
      <vt:lpstr>CHÍNH SÁCH ĐỐI VỚI TRẺ EM MẦM NON (CÁC ĐIỀU 7, 8)</vt:lpstr>
      <vt:lpstr>CHÍNH SÁCH ĐỐI VỚI TRẺ EM MẦM NON (CÁC ĐIỀU 7, 8)</vt:lpstr>
      <vt:lpstr>CHÍNH SÁCH ĐỐI VỚI GIÁO VIÊN MẦM NON (CÁC ĐIỀU 9,10,11)</vt:lpstr>
      <vt:lpstr>CHÍNH SÁCH ĐỐI VỚI GIÁO VIÊN MẦM NON (CÁC ĐIỀU 9,10,11)</vt:lpstr>
      <vt:lpstr>CHÍNH SÁCH ĐỐI VỚI GIÁO VIÊN MẦM NON (CÁC ĐIỀU 9,10,11)</vt:lpstr>
      <vt:lpstr>Nghị định số 105/2020/NĐ-CP</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BÁO CÁO TỔNG KẾT ViỆC THỰC HiỆN NHIỆM VỤ NĂM HỌC 2010-2011 VÀ PHƯƠNG HƯỚNG NHIỆM VỤ NĂM HỌC 2011-2012</dc:title>
  <dc:creator>HP</dc:creator>
  <cp:lastModifiedBy>Administrator</cp:lastModifiedBy>
  <cp:revision>2243</cp:revision>
  <dcterms:created xsi:type="dcterms:W3CDTF">2011-07-10T08:41:17Z</dcterms:created>
  <dcterms:modified xsi:type="dcterms:W3CDTF">2020-11-30T23:38:00Z</dcterms:modified>
</cp:coreProperties>
</file>