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337" r:id="rId3"/>
    <p:sldId id="332" r:id="rId4"/>
    <p:sldId id="335" r:id="rId5"/>
    <p:sldId id="336" r:id="rId6"/>
    <p:sldId id="338" r:id="rId7"/>
    <p:sldId id="339" r:id="rId8"/>
    <p:sldId id="340" r:id="rId9"/>
    <p:sldId id="296" r:id="rId10"/>
    <p:sldId id="298" r:id="rId11"/>
    <p:sldId id="343" r:id="rId12"/>
    <p:sldId id="341" r:id="rId13"/>
    <p:sldId id="342" r:id="rId14"/>
    <p:sldId id="344" r:id="rId15"/>
    <p:sldId id="304" r:id="rId16"/>
    <p:sldId id="345" r:id="rId17"/>
    <p:sldId id="305" r:id="rId18"/>
    <p:sldId id="306" r:id="rId19"/>
    <p:sldId id="309" r:id="rId20"/>
    <p:sldId id="310" r:id="rId21"/>
    <p:sldId id="329" r:id="rId22"/>
    <p:sldId id="346" r:id="rId23"/>
    <p:sldId id="347" r:id="rId24"/>
    <p:sldId id="349" r:id="rId25"/>
    <p:sldId id="350" r:id="rId26"/>
    <p:sldId id="351" r:id="rId27"/>
    <p:sldId id="315" r:id="rId28"/>
    <p:sldId id="352" r:id="rId29"/>
    <p:sldId id="353" r:id="rId30"/>
    <p:sldId id="354" r:id="rId31"/>
    <p:sldId id="31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8000"/>
    <a:srgbClr val="FF5050"/>
    <a:srgbClr val="00CCFF"/>
    <a:srgbClr val="336600"/>
    <a:srgbClr val="BF03B2"/>
    <a:srgbClr val="CC0099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703" autoAdjust="0"/>
    <p:restoredTop sz="94660"/>
  </p:normalViewPr>
  <p:slideViewPr>
    <p:cSldViewPr>
      <p:cViewPr>
        <p:scale>
          <a:sx n="100" d="100"/>
          <a:sy n="100" d="100"/>
        </p:scale>
        <p:origin x="-214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4262-6F12-496A-9748-47ABE424A08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2D90B-B59D-47B4-ADA2-BCB625E22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220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415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713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58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32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347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63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4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2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00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11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E90DD-8B9E-4A63-B540-C2177FBEC34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B9CF1-5BF7-40D0-92D5-2EE45EC6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80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 nen dep tinh te giao an trinh chie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3053" cy="6858000"/>
          </a:xfr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133600" y="381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 1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09800" y="914400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BÉ NGOAN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362200" y="1676400"/>
            <a:ext cx="4267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 ĐỀ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2514600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TỔ CHỨC MÔI TRƯỜNG VẬT CHẤT TRONG LỚP VÀ NGOÀI TRỜI ĐÁP ỨNG NHU CẦU, HỨNG THÚ CHƠI CỦA TRẺ, TẠO ĐIỀU KIỆN CHO TRẺ CHƠI MÀ HỌC, HỌC BẰNG CHƠI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8858250" cy="8683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 HỢP/ LINH HOẠT /AN TOÀN 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4" descr="20171103_081313.jpg"/>
          <p:cNvPicPr>
            <a:picLocks noChangeAspect="1"/>
          </p:cNvPicPr>
          <p:nvPr/>
        </p:nvPicPr>
        <p:blipFill>
          <a:blip r:embed="rId2" cstate="print">
            <a:lum bright="30000" contrast="20000"/>
          </a:blip>
          <a:srcRect r="5000"/>
          <a:stretch>
            <a:fillRect/>
          </a:stretch>
        </p:blipFill>
        <p:spPr bwMode="auto">
          <a:xfrm>
            <a:off x="228599" y="1295400"/>
            <a:ext cx="514773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0171103_081828.jpg"/>
          <p:cNvPicPr>
            <a:picLocks noChangeAspect="1"/>
          </p:cNvPicPr>
          <p:nvPr/>
        </p:nvPicPr>
        <p:blipFill>
          <a:blip r:embed="rId3" cstate="print"/>
          <a:srcRect l="18841" t="12883" r="2534" b="7246"/>
          <a:stretch>
            <a:fillRect/>
          </a:stretch>
        </p:blipFill>
        <p:spPr>
          <a:xfrm>
            <a:off x="3962400" y="3810000"/>
            <a:ext cx="4648200" cy="274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1103_082426.jpg"/>
          <p:cNvPicPr>
            <a:picLocks noChangeAspect="1"/>
          </p:cNvPicPr>
          <p:nvPr/>
        </p:nvPicPr>
        <p:blipFill>
          <a:blip r:embed="rId2">
            <a:lum bright="10000"/>
          </a:blip>
          <a:srcRect l="8070"/>
          <a:stretch>
            <a:fillRect/>
          </a:stretch>
        </p:blipFill>
        <p:spPr>
          <a:xfrm>
            <a:off x="811306" y="609600"/>
            <a:ext cx="7543800" cy="5778230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625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hình phim lấy trẻ làm TT\20171031_0822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7364"/>
          <a:stretch>
            <a:fillRect/>
          </a:stretch>
        </p:blipFill>
        <p:spPr bwMode="auto">
          <a:xfrm>
            <a:off x="0" y="1330623"/>
            <a:ext cx="3492297" cy="47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20171107_092936.jpg"/>
          <p:cNvPicPr>
            <a:picLocks noChangeAspect="1"/>
          </p:cNvPicPr>
          <p:nvPr/>
        </p:nvPicPr>
        <p:blipFill>
          <a:blip r:embed="rId3"/>
          <a:srcRect t="10416" b="6250"/>
          <a:stretch>
            <a:fillRect/>
          </a:stretch>
        </p:blipFill>
        <p:spPr>
          <a:xfrm>
            <a:off x="3568497" y="1752600"/>
            <a:ext cx="549340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130294"/>
            <a:ext cx="83820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bày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mắt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bàn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kệ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sắp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xếp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trải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xen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kẽ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giữa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thao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đơn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giản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7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973940" cy="5181600"/>
          </a:xfrm>
          <a:prstGeom prst="rect">
            <a:avLst/>
          </a:prstGeom>
          <a:noFill/>
          <a:ln w="31750">
            <a:solidFill>
              <a:srgbClr val="0099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5941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ình phim lấy trẻ làm TT\20171031_082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 r="25374" b="14119"/>
          <a:stretch>
            <a:fillRect/>
          </a:stretch>
        </p:blipFill>
        <p:spPr>
          <a:xfrm>
            <a:off x="914400" y="762000"/>
            <a:ext cx="7558354" cy="5334000"/>
          </a:xfrm>
          <a:ln w="38100" cap="sq">
            <a:solidFill>
              <a:srgbClr val="0099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4316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04800" y="152400"/>
            <a:ext cx="1818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GIÁO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20171107_080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28600"/>
            <a:ext cx="5678272" cy="32004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1102_081958.jpg"/>
          <p:cNvPicPr>
            <a:picLocks noChangeAspect="1"/>
          </p:cNvPicPr>
          <p:nvPr/>
        </p:nvPicPr>
        <p:blipFill>
          <a:blip r:embed="rId3" cstate="print"/>
          <a:srcRect t="16050" b="18107"/>
          <a:stretch>
            <a:fillRect/>
          </a:stretch>
        </p:blipFill>
        <p:spPr>
          <a:xfrm>
            <a:off x="228600" y="3276600"/>
            <a:ext cx="6477000" cy="34290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28600" y="685800"/>
            <a:ext cx="3048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Góc</a:t>
            </a:r>
            <a:r>
              <a:rPr lang="en-US" sz="2000" dirty="0" smtClean="0"/>
              <a:t> </a:t>
            </a:r>
            <a:r>
              <a:rPr lang="en-US" sz="2000" dirty="0" err="1" smtClean="0"/>
              <a:t>chơi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chú</a:t>
            </a:r>
            <a:r>
              <a:rPr lang="en-US" sz="2000" dirty="0" smtClean="0"/>
              <a:t> ý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 </a:t>
            </a:r>
            <a:r>
              <a:rPr lang="en-US" sz="2000" dirty="0" err="1" smtClean="0"/>
              <a:t>phù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tuổi</a:t>
            </a:r>
            <a:r>
              <a:rPr lang="en-US" sz="2000" dirty="0" smtClean="0"/>
              <a:t>, </a:t>
            </a:r>
            <a:r>
              <a:rPr lang="en-US" sz="2000" dirty="0" err="1" smtClean="0"/>
              <a:t>linh</a:t>
            </a:r>
            <a:r>
              <a:rPr lang="en-US" sz="2000" dirty="0" smtClean="0"/>
              <a:t> </a:t>
            </a:r>
            <a:r>
              <a:rPr lang="en-US" sz="2000" dirty="0" err="1" smtClean="0"/>
              <a:t>hoạt</a:t>
            </a:r>
            <a:r>
              <a:rPr lang="en-US" sz="2000" dirty="0" smtClean="0"/>
              <a:t>, </a:t>
            </a:r>
            <a:r>
              <a:rPr lang="en-US" sz="2000" dirty="0" err="1" smtClean="0"/>
              <a:t>đa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. 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1031_0842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30467" t="21466" r="14382" b="3885"/>
          <a:stretch>
            <a:fillRect/>
          </a:stretch>
        </p:blipFill>
        <p:spPr>
          <a:xfrm>
            <a:off x="71438" y="3071813"/>
            <a:ext cx="4786312" cy="3643312"/>
          </a:xfrm>
          <a:ln w="38100" cap="sq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1031_083231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l="9897" t="4399" r="20826"/>
          <a:stretch>
            <a:fillRect/>
          </a:stretch>
        </p:blipFill>
        <p:spPr>
          <a:xfrm>
            <a:off x="4592581" y="214313"/>
            <a:ext cx="4337107" cy="3367087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81000" y="762000"/>
            <a:ext cx="373379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</p:spTree>
    <p:extLst>
      <p:ext uri="{BB962C8B-B14F-4D97-AF65-F5344CB8AC3E}">
        <p14:creationId xmlns="" xmlns:p14="http://schemas.microsoft.com/office/powerpoint/2010/main" val="19360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" name="Picture 5" descr="20171103_100145.jpg"/>
          <p:cNvPicPr>
            <a:picLocks noChangeAspect="1"/>
          </p:cNvPicPr>
          <p:nvPr/>
        </p:nvPicPr>
        <p:blipFill>
          <a:blip r:embed="rId2" cstate="print"/>
          <a:srcRect l="12963" r="20814" b="10369"/>
          <a:stretch>
            <a:fillRect/>
          </a:stretch>
        </p:blipFill>
        <p:spPr>
          <a:xfrm>
            <a:off x="533400" y="152400"/>
            <a:ext cx="4343400" cy="330731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3" descr="20171103_100256.jpg"/>
          <p:cNvPicPr>
            <a:picLocks noChangeAspect="1"/>
          </p:cNvPicPr>
          <p:nvPr/>
        </p:nvPicPr>
        <p:blipFill>
          <a:blip r:embed="rId3"/>
          <a:srcRect t="22408"/>
          <a:stretch>
            <a:fillRect/>
          </a:stretch>
        </p:blipFill>
        <p:spPr bwMode="auto">
          <a:xfrm>
            <a:off x="5105400" y="152401"/>
            <a:ext cx="3480776" cy="4800600"/>
          </a:xfrm>
          <a:prstGeom prst="rect">
            <a:avLst/>
          </a:prstGeom>
          <a:noFill/>
          <a:ln w="38100" cap="sq">
            <a:solidFill>
              <a:srgbClr val="376092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5014912" y="5103674"/>
            <a:ext cx="41290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BỔ SUNG NHIỀU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NGUYÊN VẬT LIỆU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MỞ, GIÚP TRẺ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Ý TƯỞNG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CHƠI ĐỒNG THỜI SẢN PHẨM CỦA TRẺ ĐƯỢC SỬ DỤNG NHIỀU HƠN TRONG KHI CHƠI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3" descr="20171031_084205.jpg"/>
          <p:cNvPicPr>
            <a:picLocks noChangeAspect="1"/>
          </p:cNvPicPr>
          <p:nvPr/>
        </p:nvPicPr>
        <p:blipFill>
          <a:blip r:embed="rId4" cstate="print"/>
          <a:srcRect l="30467" t="21466" r="14382" b="3885"/>
          <a:stretch>
            <a:fillRect/>
          </a:stretch>
        </p:blipFill>
        <p:spPr>
          <a:xfrm>
            <a:off x="533400" y="3481459"/>
            <a:ext cx="4324350" cy="3233666"/>
          </a:xfrm>
          <a:prstGeom prst="rect">
            <a:avLst/>
          </a:prstGeom>
          <a:ln w="38100" cap="sq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" name="Content Placeholder 14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819"/>
          <a:stretch>
            <a:fillRect/>
          </a:stretch>
        </p:blipFill>
        <p:spPr>
          <a:xfrm>
            <a:off x="152400" y="152400"/>
            <a:ext cx="3581399" cy="2391995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20171103_101906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r="32745"/>
          <a:stretch>
            <a:fillRect/>
          </a:stretch>
        </p:blipFill>
        <p:spPr>
          <a:xfrm>
            <a:off x="5486400" y="0"/>
            <a:ext cx="2971799" cy="24153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57199" y="2514600"/>
            <a:ext cx="259080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+mn-cs"/>
              </a:rPr>
              <a:t>PHÒNG THAY ĐỒ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67400" y="2438400"/>
            <a:ext cx="236220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+mn-cs"/>
              </a:rPr>
              <a:t>QUẦY BÁN VÉ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2362200"/>
            <a:ext cx="928687" cy="42862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C:\Users\HP Ban Tru\Desktop\MTL Bé Ngoan\DSC_0116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b="4121"/>
          <a:stretch>
            <a:fillRect/>
          </a:stretch>
        </p:blipFill>
        <p:spPr bwMode="auto">
          <a:xfrm>
            <a:off x="762000" y="3124200"/>
            <a:ext cx="2209800" cy="3310562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D:\A GHI HINH QUAY PHIM 3-11\20171103_111234.jpg"/>
          <p:cNvPicPr>
            <a:picLocks noChangeAspect="1" noChangeArrowheads="1"/>
          </p:cNvPicPr>
          <p:nvPr/>
        </p:nvPicPr>
        <p:blipFill>
          <a:blip r:embed="rId5" cstate="print"/>
          <a:srcRect t="3333" b="13879"/>
          <a:stretch>
            <a:fillRect/>
          </a:stretch>
        </p:blipFill>
        <p:spPr bwMode="auto">
          <a:xfrm>
            <a:off x="5867400" y="2971800"/>
            <a:ext cx="2209800" cy="3252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52400" y="6248400"/>
            <a:ext cx="371475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KHOANG HÀNH KHÁCH-MÁY BAY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267200" y="6248400"/>
            <a:ext cx="857250" cy="42862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800" y="6248400"/>
            <a:ext cx="2667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/>
              <a:t>THƯ VIỆN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2895600" y="2819400"/>
            <a:ext cx="3429000" cy="27432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THAY ĐỔI LINH HOẠT THEO NHU CẦU, HỨNG THÚ CỦA TRẺ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1031_090047.jpg"/>
          <p:cNvPicPr>
            <a:picLocks noChangeAspect="1"/>
          </p:cNvPicPr>
          <p:nvPr/>
        </p:nvPicPr>
        <p:blipFill>
          <a:blip r:embed="rId2"/>
          <a:srcRect l="4341" t="5146" r="7380"/>
          <a:stretch>
            <a:fillRect/>
          </a:stretch>
        </p:blipFill>
        <p:spPr>
          <a:xfrm>
            <a:off x="71438" y="3938588"/>
            <a:ext cx="4357687" cy="26336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1031_084612.jpg"/>
          <p:cNvPicPr>
            <a:picLocks noChangeAspect="1"/>
          </p:cNvPicPr>
          <p:nvPr/>
        </p:nvPicPr>
        <p:blipFill>
          <a:blip r:embed="rId3" cstate="print"/>
          <a:srcRect l="3125"/>
          <a:stretch>
            <a:fillRect/>
          </a:stretch>
        </p:blipFill>
        <p:spPr>
          <a:xfrm>
            <a:off x="71438" y="571500"/>
            <a:ext cx="4429125" cy="2500313"/>
          </a:xfrm>
          <a:prstGeom prst="rect">
            <a:avLst/>
          </a:prstGeom>
          <a:ln w="38100" cap="sq">
            <a:solidFill>
              <a:srgbClr val="00FF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71031_0841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93725"/>
            <a:ext cx="4403725" cy="2478088"/>
          </a:xfrm>
          <a:prstGeom prst="rect">
            <a:avLst/>
          </a:prstGeom>
          <a:ln w="38100" cap="sq">
            <a:solidFill>
              <a:srgbClr val="00FF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3286125"/>
            <a:ext cx="4357688" cy="500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KÍCH THÍCH HỨNG THÚ TẠO HÌNH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3286125"/>
            <a:ext cx="4357688" cy="500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THEO KĨ NĂNG TẠO HÌNH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143625"/>
            <a:ext cx="4357688" cy="500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THEO CHỦ ĐỀ</a:t>
            </a:r>
          </a:p>
        </p:txBody>
      </p:sp>
      <p:sp>
        <p:nvSpPr>
          <p:cNvPr id="10" name="Explosion 2 9"/>
          <p:cNvSpPr/>
          <p:nvPr/>
        </p:nvSpPr>
        <p:spPr>
          <a:xfrm>
            <a:off x="4714875" y="3929063"/>
            <a:ext cx="4071938" cy="21431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/>
              <a:t>SẮP XẾP ĐA DẠNG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00364" y="-71462"/>
            <a:ext cx="303551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GÓC TẠO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ute-cartoon-kids-frame-illustration-35469013.jpg"/>
          <p:cNvPicPr>
            <a:picLocks noGrp="1" noChangeAspect="1"/>
          </p:cNvPicPr>
          <p:nvPr>
            <p:ph idx="1"/>
          </p:nvPr>
        </p:nvPicPr>
        <p:blipFill>
          <a:blip r:embed="rId2"/>
          <a:srcRect b="6849"/>
          <a:stretch>
            <a:fillRect/>
          </a:stretch>
        </p:blipFill>
        <p:spPr>
          <a:xfrm>
            <a:off x="762000" y="95873"/>
            <a:ext cx="7401684" cy="6762127"/>
          </a:xfrm>
        </p:spPr>
      </p:pic>
      <p:sp>
        <p:nvSpPr>
          <p:cNvPr id="5" name="Rectangle 4"/>
          <p:cNvSpPr/>
          <p:nvPr/>
        </p:nvSpPr>
        <p:spPr>
          <a:xfrm>
            <a:off x="1752600" y="1600200"/>
            <a:ext cx="466727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MÔI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TRƯỜNG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BÊN NGOÀI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3810000"/>
            <a:ext cx="4267200" cy="1143000"/>
          </a:xfrm>
        </p:spPr>
        <p:txBody>
          <a:bodyPr>
            <a:noAutofit/>
          </a:bodyPr>
          <a:lstStyle/>
          <a:p>
            <a:r>
              <a:rPr lang="pt-BR" sz="2800" dirty="0" smtClean="0"/>
              <a:t>Khu vực HĐ ngoài trời có các góc, khu vực khác nhau được qui hoạch phù hợp, an toàn, sạch đẹp, thân thiện với </a:t>
            </a:r>
            <a:r>
              <a:rPr lang="pt-BR" sz="2800" dirty="0" smtClean="0"/>
              <a:t>trẻ</a:t>
            </a:r>
            <a:r>
              <a:rPr lang="pt-BR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>
            <a:normAutofit fontScale="90000"/>
          </a:bodyPr>
          <a:lstStyle/>
          <a:p>
            <a:pPr marL="685800" algn="l" eaLnBrk="1" hangingPunct="1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563" b="14748"/>
          <a:stretch/>
        </p:blipFill>
        <p:spPr>
          <a:xfrm>
            <a:off x="152400" y="1371600"/>
            <a:ext cx="4735351" cy="2935287"/>
          </a:xfrm>
          <a:ln w="38100" cap="sq">
            <a:solidFill>
              <a:srgbClr val="FF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5" name="Picture 6" descr="C:\Users\Administrator\Desktop\TAI LIEU TD\DDDH - ĐC\MTL Bé Ngoan\20170227_09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05" y="3733800"/>
            <a:ext cx="503879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năm học 17-18\GHI HINH CHO BO PHAT TRIEN NGON NGU_05-2018\20180515_10354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57200" y="838200"/>
            <a:ext cx="8263466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091907" y="107576"/>
            <a:ext cx="6934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algn="l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6084" name="Picture 6" descr="20171103_111005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 l="3529"/>
          <a:stretch>
            <a:fillRect/>
          </a:stretch>
        </p:blipFill>
        <p:spPr bwMode="auto">
          <a:xfrm>
            <a:off x="304800" y="1250576"/>
            <a:ext cx="8508415" cy="518608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952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107_0929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878" y="228600"/>
            <a:ext cx="4394827" cy="32004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1102_091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276600"/>
            <a:ext cx="4265239" cy="3198498"/>
          </a:xfrm>
          <a:prstGeom prst="rect">
            <a:avLst/>
          </a:prstGeom>
          <a:ln w="38100" cap="sq">
            <a:solidFill>
              <a:srgbClr val="00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020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algn="l"/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thay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8" name="Picture 7" descr="20171107_0741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9832" y="1594196"/>
            <a:ext cx="4438650" cy="4902200"/>
          </a:xfrm>
          <a:prstGeom prst="rect">
            <a:avLst/>
          </a:prstGeom>
          <a:noFill/>
          <a:ln w="38100" cap="sq">
            <a:solidFill>
              <a:srgbClr val="FF99FF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0" name="Picture 9" descr="20171107_074532.jpg"/>
          <p:cNvPicPr>
            <a:picLocks noChangeAspect="1"/>
          </p:cNvPicPr>
          <p:nvPr/>
        </p:nvPicPr>
        <p:blipFill>
          <a:blip r:embed="rId3" cstate="print"/>
          <a:srcRect r="4310"/>
          <a:stretch>
            <a:fillRect/>
          </a:stretch>
        </p:blipFill>
        <p:spPr>
          <a:xfrm>
            <a:off x="304800" y="1905000"/>
            <a:ext cx="4205287" cy="4591396"/>
          </a:xfrm>
          <a:prstGeom prst="rect">
            <a:avLst/>
          </a:prstGeom>
          <a:ln w="38100" cap="sq">
            <a:solidFill>
              <a:srgbClr val="FF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769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algn="l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93" t="5969" b="16891"/>
          <a:stretch/>
        </p:blipFill>
        <p:spPr>
          <a:xfrm>
            <a:off x="1295400" y="1371600"/>
            <a:ext cx="7010400" cy="5227320"/>
          </a:xfrm>
          <a:ln w="38100" cap="sq">
            <a:solidFill>
              <a:srgbClr val="00B0F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05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algn="l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20171031_092045.jpg"/>
          <p:cNvPicPr>
            <a:picLocks noChangeAspect="1"/>
          </p:cNvPicPr>
          <p:nvPr/>
        </p:nvPicPr>
        <p:blipFill>
          <a:blip r:embed="rId2"/>
          <a:srcRect l="5833" r="30000"/>
          <a:stretch>
            <a:fillRect/>
          </a:stretch>
        </p:blipFill>
        <p:spPr>
          <a:xfrm>
            <a:off x="1143000" y="1371600"/>
            <a:ext cx="7086600" cy="532803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330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ham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20171107_08360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14400" y="1295400"/>
            <a:ext cx="6681788" cy="501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1000" y="228600"/>
            <a:ext cx="8305800" cy="1524000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685800">
              <a:spcBef>
                <a:spcPct val="0"/>
              </a:spcBef>
            </a:pPr>
            <a:endParaRPr lang="en-US" sz="2200" b="1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685800">
              <a:spcBef>
                <a:spcPct val="0"/>
              </a:spcBef>
            </a:pPr>
            <a:r>
              <a:rPr lang="en-US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Góc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đóng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vai</a:t>
            </a: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en-US" sz="2200" b="1" dirty="0" err="1" smtClean="0">
                <a:latin typeface="Arial" pitchFamily="34" charset="0"/>
                <a:ea typeface="+mj-ea"/>
                <a:cs typeface="Arial" pitchFamily="34" charset="0"/>
              </a:rPr>
              <a:t>đồ</a:t>
            </a: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chơi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được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thay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thế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dần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bằng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nguyên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vật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liệu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mở</a:t>
            </a: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Ý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tưởng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chơi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được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mở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rộng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dựa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trên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vốn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kinh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nghiệm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hứng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thú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của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trẻ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685800">
              <a:spcBef>
                <a:spcPct val="0"/>
              </a:spcBef>
            </a:pPr>
            <a:r>
              <a:rPr lang="en-US" sz="2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815353"/>
            <a:ext cx="7391400" cy="4607560"/>
          </a:xfrm>
          <a:prstGeom prst="rect">
            <a:avLst/>
          </a:prstGeom>
          <a:ln w="19050">
            <a:solidFill>
              <a:srgbClr val="00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044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251726" cy="5867400"/>
          </a:xfrm>
          <a:prstGeom prst="rect">
            <a:avLst/>
          </a:prstGeom>
          <a:ln w="38100" cap="sq">
            <a:solidFill>
              <a:srgbClr val="00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79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71103_085847.jpg"/>
          <p:cNvPicPr>
            <a:picLocks noChangeAspect="1"/>
          </p:cNvPicPr>
          <p:nvPr/>
        </p:nvPicPr>
        <p:blipFill>
          <a:blip r:embed="rId2"/>
          <a:srcRect l="17073" r="28479"/>
          <a:stretch>
            <a:fillRect/>
          </a:stretch>
        </p:blipFill>
        <p:spPr>
          <a:xfrm>
            <a:off x="6553200" y="3352800"/>
            <a:ext cx="2243850" cy="33536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13" descr="20171103_075602.jpg"/>
          <p:cNvPicPr>
            <a:picLocks noGrp="1" noChangeAspect="1"/>
          </p:cNvPicPr>
          <p:nvPr>
            <p:ph idx="1"/>
          </p:nvPr>
        </p:nvPicPr>
        <p:blipFill>
          <a:blip r:embed="rId3"/>
          <a:srcRect t="7314" b="12781"/>
          <a:stretch>
            <a:fillRect/>
          </a:stretch>
        </p:blipFill>
        <p:spPr>
          <a:xfrm>
            <a:off x="3581401" y="3352800"/>
            <a:ext cx="2362200" cy="3356042"/>
          </a:xfrm>
          <a:ln w="38100" cap="sq">
            <a:solidFill>
              <a:srgbClr val="002060"/>
            </a:solidFill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0" name="Picture 9" descr="20171103_085804.jpg"/>
          <p:cNvPicPr>
            <a:picLocks noChangeAspect="1"/>
          </p:cNvPicPr>
          <p:nvPr/>
        </p:nvPicPr>
        <p:blipFill>
          <a:blip r:embed="rId4"/>
          <a:srcRect r="8536" b="8943"/>
          <a:stretch>
            <a:fillRect/>
          </a:stretch>
        </p:blipFill>
        <p:spPr>
          <a:xfrm>
            <a:off x="2514600" y="228600"/>
            <a:ext cx="4648200" cy="295574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457200" y="3505200"/>
            <a:ext cx="2590800" cy="3124200"/>
          </a:xfrm>
          <a:prstGeom prst="roundRect">
            <a:avLst/>
          </a:prstGeom>
          <a:solidFill>
            <a:srgbClr val="FF5050">
              <a:alpha val="81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. Bên cạnh là những hình ảnh hướng dẫn cách chơi và quy định độ tuổi chơi của trẻ.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4600" y="39624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9226460">
            <a:off x="4470284" y="2249949"/>
            <a:ext cx="977944" cy="4572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D:\A GHI HINH QUAY PHIM 3-11\20171103_11180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1667"/>
          <a:stretch>
            <a:fillRect/>
          </a:stretch>
        </p:blipFill>
        <p:spPr bwMode="auto">
          <a:xfrm>
            <a:off x="646508" y="1143000"/>
            <a:ext cx="7916494" cy="4953000"/>
          </a:xfrm>
          <a:prstGeom prst="rect">
            <a:avLst/>
          </a:prstGeom>
          <a:ln w="38100" cap="sq">
            <a:solidFill>
              <a:srgbClr val="FF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PHÁT TRIỂN TÍNH ĐỘC LẬP CHO TRẺ: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TRẺ THAM GIA SẮP XẾP TỔ CHỨC HOẠT ĐỘNG THEO SỰ KIỆN..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0171031_092045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</a:blip>
          <a:srcRect l="69888" t="10102" r="1469" b="16459"/>
          <a:stretch>
            <a:fillRect/>
          </a:stretch>
        </p:blipFill>
        <p:spPr>
          <a:xfrm>
            <a:off x="381000" y="1828800"/>
            <a:ext cx="3124200" cy="4505325"/>
          </a:xfrm>
          <a:ln w="38100" cap="sq"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20171031_090513.jpg"/>
          <p:cNvPicPr>
            <a:picLocks noChangeAspect="1"/>
          </p:cNvPicPr>
          <p:nvPr/>
        </p:nvPicPr>
        <p:blipFill>
          <a:blip r:embed="rId3"/>
          <a:srcRect l="6666" r="11667" b="4074"/>
          <a:stretch>
            <a:fillRect/>
          </a:stretch>
        </p:blipFill>
        <p:spPr>
          <a:xfrm>
            <a:off x="3810000" y="2590800"/>
            <a:ext cx="5189538" cy="34290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5" descr="20171103_0745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l="30186" t="41039" r="36075" b="8453"/>
          <a:stretch>
            <a:fillRect/>
          </a:stretch>
        </p:blipFill>
        <p:spPr>
          <a:xfrm>
            <a:off x="990600" y="3276599"/>
            <a:ext cx="3886200" cy="3260403"/>
          </a:xfrm>
          <a:ln w="38100">
            <a:solidFill>
              <a:srgbClr val="336600"/>
            </a:solidFill>
          </a:ln>
        </p:spPr>
      </p:pic>
      <p:pic>
        <p:nvPicPr>
          <p:cNvPr id="15363" name="Picture 6" descr="20171103_074548.jpg"/>
          <p:cNvPicPr>
            <a:picLocks noChangeAspect="1"/>
          </p:cNvPicPr>
          <p:nvPr/>
        </p:nvPicPr>
        <p:blipFill>
          <a:blip r:embed="rId3"/>
          <a:srcRect l="16162" t="46092" r="28427" b="22078"/>
          <a:stretch>
            <a:fillRect/>
          </a:stretch>
        </p:blipFill>
        <p:spPr bwMode="auto">
          <a:xfrm>
            <a:off x="5410200" y="3200401"/>
            <a:ext cx="2819400" cy="3352800"/>
          </a:xfrm>
          <a:prstGeom prst="rect">
            <a:avLst/>
          </a:prstGeom>
          <a:ln w="38100" cap="sq">
            <a:solidFill>
              <a:srgbClr val="BF03B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8" descr="Picture1.jpg"/>
          <p:cNvPicPr>
            <a:picLocks noChangeAspect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14400" y="152400"/>
            <a:ext cx="3990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ent Arrow 10"/>
          <p:cNvSpPr/>
          <p:nvPr/>
        </p:nvSpPr>
        <p:spPr>
          <a:xfrm rot="5400000">
            <a:off x="5360193" y="2183606"/>
            <a:ext cx="642937" cy="1304925"/>
          </a:xfrm>
          <a:prstGeom prst="bentArrow">
            <a:avLst>
              <a:gd name="adj1" fmla="val 27963"/>
              <a:gd name="adj2" fmla="val 25000"/>
              <a:gd name="adj3" fmla="val 25000"/>
              <a:gd name="adj4" fmla="val 43750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181600" y="152400"/>
            <a:ext cx="3786187" cy="2000250"/>
          </a:xfrm>
          <a:prstGeom prst="wedgeEllipseCallout">
            <a:avLst>
              <a:gd name="adj1" fmla="val -54010"/>
              <a:gd name="adj2" fmla="val 60339"/>
            </a:avLst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ĐỒ CHƠI MUA </a:t>
            </a:r>
            <a:r>
              <a:rPr lang="en-US" sz="2000" b="1" dirty="0">
                <a:solidFill>
                  <a:schemeClr val="tx1"/>
                </a:solidFill>
              </a:rPr>
              <a:t>SẴN VÀ TỰ </a:t>
            </a:r>
            <a:r>
              <a:rPr lang="en-US" sz="2000" b="1" dirty="0" smtClean="0">
                <a:solidFill>
                  <a:schemeClr val="tx1"/>
                </a:solidFill>
              </a:rPr>
              <a:t>TẠO 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( </a:t>
            </a:r>
            <a:r>
              <a:rPr lang="en-US" sz="2000" b="1" dirty="0" err="1">
                <a:solidFill>
                  <a:schemeClr val="tx1"/>
                </a:solidFill>
              </a:rPr>
              <a:t>phù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hợp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lứa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tuổi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1103_092415.jpg"/>
          <p:cNvPicPr>
            <a:picLocks noChangeAspect="1"/>
          </p:cNvPicPr>
          <p:nvPr/>
        </p:nvPicPr>
        <p:blipFill>
          <a:blip r:embed="rId2">
            <a:lum bright="20000" contrast="30000"/>
          </a:blip>
          <a:srcRect l="10937" r="21875" b="11111"/>
          <a:stretch>
            <a:fillRect/>
          </a:stretch>
        </p:blipFill>
        <p:spPr>
          <a:xfrm>
            <a:off x="4714875" y="4000500"/>
            <a:ext cx="3857625" cy="2714625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Callout 7"/>
          <p:cNvSpPr/>
          <p:nvPr/>
        </p:nvSpPr>
        <p:spPr>
          <a:xfrm>
            <a:off x="914400" y="152400"/>
            <a:ext cx="7643813" cy="10001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8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IMG_55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5" y="4071938"/>
            <a:ext cx="3965575" cy="2643187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MG_5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675" y="1357313"/>
            <a:ext cx="3894138" cy="2500312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IMG_5370.JPG"/>
          <p:cNvPicPr>
            <a:picLocks noChangeAspect="1"/>
          </p:cNvPicPr>
          <p:nvPr/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4724400" y="1295400"/>
            <a:ext cx="3857625" cy="257175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0" y="233082"/>
            <a:ext cx="84820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 TRẺ: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giản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cất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 descr="D:\A GHI HINH QUAY PHIM 3-11\20171103_084244.jpg"/>
          <p:cNvPicPr>
            <a:picLocks noChangeAspect="1" noChangeArrowheads="1"/>
          </p:cNvPicPr>
          <p:nvPr/>
        </p:nvPicPr>
        <p:blipFill>
          <a:blip r:embed="rId2" cstate="print"/>
          <a:srcRect r="1786"/>
          <a:stretch>
            <a:fillRect/>
          </a:stretch>
        </p:blipFill>
        <p:spPr bwMode="auto">
          <a:xfrm>
            <a:off x="340659" y="1291018"/>
            <a:ext cx="8360228" cy="4876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sp>
        <p:nvSpPr>
          <p:cNvPr id="2" name="Up Arrow 1"/>
          <p:cNvSpPr/>
          <p:nvPr/>
        </p:nvSpPr>
        <p:spPr>
          <a:xfrm rot="16499542">
            <a:off x="5671635" y="1580292"/>
            <a:ext cx="110724" cy="72576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02954" y="1746138"/>
            <a:ext cx="233749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Bảng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chơi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41905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1103_083116.jpg"/>
          <p:cNvPicPr>
            <a:picLocks noChangeAspect="1"/>
          </p:cNvPicPr>
          <p:nvPr/>
        </p:nvPicPr>
        <p:blipFill>
          <a:blip r:embed="rId2"/>
          <a:srcRect l="10937" t="33333" r="15625"/>
          <a:stretch>
            <a:fillRect/>
          </a:stretch>
        </p:blipFill>
        <p:spPr>
          <a:xfrm>
            <a:off x="533400" y="516849"/>
            <a:ext cx="8031860" cy="58674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Up Arrow 4"/>
          <p:cNvSpPr/>
          <p:nvPr/>
        </p:nvSpPr>
        <p:spPr>
          <a:xfrm rot="8432824">
            <a:off x="2803777" y="1033235"/>
            <a:ext cx="154593" cy="72576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685800"/>
            <a:ext cx="233749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Bảng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chơi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129878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71103_092244.jpg"/>
          <p:cNvPicPr>
            <a:picLocks noChangeAspect="1"/>
          </p:cNvPicPr>
          <p:nvPr/>
        </p:nvPicPr>
        <p:blipFill>
          <a:blip r:embed="rId2"/>
          <a:srcRect l="27779" t="31250" r="12500" b="14063"/>
          <a:stretch>
            <a:fillRect/>
          </a:stretch>
        </p:blipFill>
        <p:spPr bwMode="auto">
          <a:xfrm>
            <a:off x="381001" y="1830388"/>
            <a:ext cx="3119438" cy="4884737"/>
          </a:xfrm>
          <a:prstGeom prst="rect">
            <a:avLst/>
          </a:prstGeom>
          <a:noFill/>
          <a:ln w="38100" cap="sq">
            <a:solidFill>
              <a:srgbClr val="FF99FF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2" name="Picture 11" descr="20171103_093059.jpg"/>
          <p:cNvPicPr>
            <a:picLocks noChangeAspect="1"/>
          </p:cNvPicPr>
          <p:nvPr/>
        </p:nvPicPr>
        <p:blipFill>
          <a:blip r:embed="rId3" cstate="print"/>
          <a:srcRect l="16406" r="19531" b="13889"/>
          <a:stretch>
            <a:fillRect/>
          </a:stretch>
        </p:blipFill>
        <p:spPr>
          <a:xfrm>
            <a:off x="3733800" y="2057400"/>
            <a:ext cx="5139814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99F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Down Arrow 12"/>
          <p:cNvSpPr/>
          <p:nvPr/>
        </p:nvSpPr>
        <p:spPr>
          <a:xfrm rot="16200000">
            <a:off x="3536950" y="4692650"/>
            <a:ext cx="582612" cy="1255713"/>
          </a:xfrm>
          <a:prstGeom prst="down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534400" cy="1371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/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 Ban Tru\Desktop\năm học 2017-2018\Trường\KHUNG\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438400" y="3200400"/>
            <a:ext cx="3886200" cy="1471613"/>
          </a:xfrm>
        </p:spPr>
        <p:txBody>
          <a:bodyPr>
            <a:normAutofit fontScale="77500" lnSpcReduction="20000"/>
          </a:bodyPr>
          <a:lstStyle/>
          <a:p>
            <a:pPr algn="ctr" eaLnBrk="1" hangingPunct="1"/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buNone/>
            </a:pP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1905000"/>
            <a:ext cx="466727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MÔI TRƯỜNG TRONG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626</Words>
  <Application>Microsoft Office PowerPoint</Application>
  <PresentationFormat>On-screen Show (4:3)</PresentationFormat>
  <Paragraphs>49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Khu vực HĐ ngoài trời có các góc, khu vực khác nhau được qui hoạch phù hợp, an toàn, sạch đẹp, thân thiện với trẻ.</vt:lpstr>
      <vt:lpstr> </vt:lpstr>
      <vt:lpstr>Slide 4</vt:lpstr>
      <vt:lpstr>Slide 5</vt:lpstr>
      <vt:lpstr>Slide 6</vt:lpstr>
      <vt:lpstr>Slide 7</vt:lpstr>
      <vt:lpstr>Slide 8</vt:lpstr>
      <vt:lpstr>Slide 9</vt:lpstr>
      <vt:lpstr>NHÀ TRẺ PHÙ HỢP/ LINH HOẠT /AN TOÀN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Góc chữ viết: Đa dạng các bài tập, trò chơi phát triển các kỹ năng tư duy, tưởng tượng, so sánh, phán đoán. Giáo viên có chú ý dạng bài tập cho trẻ chưa biết và đã biết chữ. </vt:lpstr>
      <vt:lpstr>Slide 21</vt:lpstr>
      <vt:lpstr>Góc xây dựng: phong phú đồ dùng đồ chơi, có đồ dùng đồ chơi do trẻ tự làm. </vt:lpstr>
      <vt:lpstr>Slide 23</vt:lpstr>
      <vt:lpstr>Góc đọc sách:  sách, truyện đọc được thay đổi theo chủ đề, có nhiều sách, truyện làm từ các sản phẩm, tranh ảnh của trẻ. </vt:lpstr>
      <vt:lpstr>Góc học tập: Đa dạng nhiều bài tập theo độ tuổi các trẻ có thể chơi mà học, học bằng chơi.</vt:lpstr>
      <vt:lpstr>Góc học tập: Đa dạng nhiều bài tập theo độ tuổi các trẻ có thể chơi mà học, học bằng chơi.</vt:lpstr>
      <vt:lpstr>Góc khoa học: Kích thích trí tò mò, ham khám phá của trẻ bằng những hình ảnh mô tả hành động cụ thể kế bên vật dụng chuẩn bị. </vt:lpstr>
      <vt:lpstr>Slide 28</vt:lpstr>
      <vt:lpstr>Slide 29</vt:lpstr>
      <vt:lpstr>Slide 30</vt:lpstr>
      <vt:lpstr>PHÁT TRIỂN TÍNH ĐỘC LẬP CHO TRẺ: TRẺ THAM GIA SẮP XẾP TỔ CHỨC HOẠT ĐỘNG THEO SỰ KIỆN..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 Ban Tru</cp:lastModifiedBy>
  <cp:revision>53</cp:revision>
  <dcterms:created xsi:type="dcterms:W3CDTF">2017-11-01T05:39:03Z</dcterms:created>
  <dcterms:modified xsi:type="dcterms:W3CDTF">2018-09-21T00:27:45Z</dcterms:modified>
</cp:coreProperties>
</file>