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8" r:id="rId4"/>
    <p:sldId id="261" r:id="rId5"/>
    <p:sldId id="273" r:id="rId6"/>
    <p:sldId id="262" r:id="rId7"/>
    <p:sldId id="263" r:id="rId8"/>
    <p:sldId id="267" r:id="rId9"/>
    <p:sldId id="268" r:id="rId10"/>
    <p:sldId id="269" r:id="rId11"/>
    <p:sldId id="270"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44" autoAdjust="0"/>
    <p:restoredTop sz="94660"/>
  </p:normalViewPr>
  <p:slideViewPr>
    <p:cSldViewPr snapToGrid="0">
      <p:cViewPr varScale="1">
        <p:scale>
          <a:sx n="73" d="100"/>
          <a:sy n="73" d="100"/>
        </p:scale>
        <p:origin x="-131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11102F-89FD-4664-BFE6-FC7C66199FB6}"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66B7-1E2F-4FDA-9E4A-8EE7F273BB5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541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1102F-89FD-4664-BFE6-FC7C66199FB6}"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152211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1102F-89FD-4664-BFE6-FC7C66199FB6}"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401400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1102F-89FD-4664-BFE6-FC7C66199FB6}"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12435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1102F-89FD-4664-BFE6-FC7C66199FB6}"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166B7-1E2F-4FDA-9E4A-8EE7F273BB5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005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11102F-89FD-4664-BFE6-FC7C66199FB6}"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399956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11102F-89FD-4664-BFE6-FC7C66199FB6}"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355066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1102F-89FD-4664-BFE6-FC7C66199FB6}"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43724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11102F-89FD-4664-BFE6-FC7C66199FB6}" type="datetimeFigureOut">
              <a:rPr lang="en-US" smtClean="0"/>
              <a:pPr/>
              <a:t>9/3/2019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381151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811102F-89FD-4664-BFE6-FC7C66199FB6}" type="datetimeFigureOut">
              <a:rPr lang="en-US" smtClean="0"/>
              <a:pPr/>
              <a:t>9/3/2019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72599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1102F-89FD-4664-BFE6-FC7C66199FB6}"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166B7-1E2F-4FDA-9E4A-8EE7F273BB5C}" type="slidenum">
              <a:rPr lang="en-US" smtClean="0"/>
              <a:pPr/>
              <a:t>‹#›</a:t>
            </a:fld>
            <a:endParaRPr lang="en-US"/>
          </a:p>
        </p:txBody>
      </p:sp>
    </p:spTree>
    <p:extLst>
      <p:ext uri="{BB962C8B-B14F-4D97-AF65-F5344CB8AC3E}">
        <p14:creationId xmlns:p14="http://schemas.microsoft.com/office/powerpoint/2010/main" xmlns="" val="12969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811102F-89FD-4664-BFE6-FC7C66199FB6}" type="datetimeFigureOut">
              <a:rPr lang="en-US" smtClean="0"/>
              <a:pPr/>
              <a:t>9/3/2019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31166B7-1E2F-4FDA-9E4A-8EE7F273BB5C}"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070606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9898" y="1529254"/>
            <a:ext cx="7863840" cy="2963918"/>
          </a:xfrm>
        </p:spPr>
        <p:txBody>
          <a:bodyPr>
            <a:normAutofit/>
          </a:bodyPr>
          <a:lstStyle/>
          <a:p>
            <a:pPr lvl="0" algn="ctr">
              <a:lnSpc>
                <a:spcPct val="100000"/>
              </a:lnSpc>
              <a:spcBef>
                <a:spcPts val="0"/>
              </a:spcBef>
            </a:pPr>
            <a:r>
              <a:rPr lang="en-US" sz="4000" b="1" cap="all" spc="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 </a:t>
            </a:r>
            <a:r>
              <a:rPr lang="en-US" sz="4000" b="1" cap="all" spc="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DÙNG ĐỒ CHƠI </a:t>
            </a:r>
            <a:r>
              <a:rPr lang="en-US" sz="4000" b="1" cap="all" spc="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4000" b="1" cap="all" spc="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4000" b="1" cap="all" spc="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 </a:t>
            </a:r>
            <a:r>
              <a:rPr lang="en-US" sz="4000" b="1" cap="all" spc="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 </a:t>
            </a:r>
            <a:r>
              <a:rPr lang="en-US" sz="4000" b="1" dirty="0" smtClean="0">
                <a:solidFill>
                  <a:srgbClr val="FF0000"/>
                </a:solidFill>
                <a:latin typeface="Times New Roman"/>
                <a:ea typeface="Times New Roman"/>
                <a:cs typeface="Times New Roman"/>
              </a:rPr>
              <a:t>KỸ NĂNG </a:t>
            </a:r>
            <a:r>
              <a:rPr lang="en-US" sz="3200" b="1" dirty="0" smtClean="0">
                <a:solidFill>
                  <a:srgbClr val="FF0000"/>
                </a:solidFill>
                <a:latin typeface="Times New Roman"/>
                <a:ea typeface="Times New Roman"/>
                <a:cs typeface="Times New Roman"/>
              </a:rPr>
              <a:t/>
            </a:r>
            <a:br>
              <a:rPr lang="en-US" sz="3200" b="1" dirty="0" smtClean="0">
                <a:solidFill>
                  <a:srgbClr val="FF0000"/>
                </a:solidFill>
                <a:latin typeface="Times New Roman"/>
                <a:ea typeface="Times New Roman"/>
                <a:cs typeface="Times New Roman"/>
              </a:rPr>
            </a:br>
            <a:r>
              <a:rPr lang="en-US" sz="3200" b="1" dirty="0" smtClean="0">
                <a:solidFill>
                  <a:srgbClr val="FF0000"/>
                </a:solidFill>
                <a:latin typeface="Times New Roman"/>
                <a:ea typeface="Times New Roman"/>
                <a:cs typeface="Times New Roman"/>
              </a:rPr>
              <a:t/>
            </a:r>
            <a:br>
              <a:rPr lang="en-US" sz="3200" b="1" dirty="0" smtClean="0">
                <a:solidFill>
                  <a:srgbClr val="FF0000"/>
                </a:solidFill>
                <a:latin typeface="Times New Roman"/>
                <a:ea typeface="Times New Roman"/>
                <a:cs typeface="Times New Roman"/>
              </a:rPr>
            </a:br>
            <a:r>
              <a:rPr lang="en-US" sz="2400" b="1" i="1" dirty="0" smtClean="0">
                <a:solidFill>
                  <a:srgbClr val="FF0000"/>
                </a:solidFill>
                <a:latin typeface="Times New Roman"/>
                <a:ea typeface="Times New Roman"/>
                <a:cs typeface="Times New Roman"/>
              </a:rPr>
              <a:t> </a:t>
            </a:r>
            <a:r>
              <a:rPr lang="en-US" sz="3200" b="1" dirty="0" smtClean="0">
                <a:solidFill>
                  <a:srgbClr val="FF0000"/>
                </a:solidFill>
                <a:latin typeface="Times New Roman"/>
                <a:ea typeface="Times New Roman"/>
                <a:cs typeface="Times New Roman"/>
              </a:rPr>
              <a:t>NHÓM 13 - 18 THÁNG </a:t>
            </a:r>
            <a:r>
              <a:rPr lang="en-US" sz="3200" cap="all" spc="200" dirty="0">
                <a:solidFill>
                  <a:srgbClr val="637052"/>
                </a:solidFill>
                <a:latin typeface="Calibri" panose="020F0502020204030204" pitchFamily="34" charset="0"/>
                <a:ea typeface="Calibri" panose="020F0502020204030204" pitchFamily="34" charset="0"/>
                <a:cs typeface="Times New Roman" panose="02020603050405020304" pitchFamily="18" charset="0"/>
              </a:rPr>
              <a:t/>
            </a:r>
            <a:br>
              <a:rPr lang="en-US" sz="3200" cap="all" spc="200" dirty="0">
                <a:solidFill>
                  <a:srgbClr val="637052"/>
                </a:solidFill>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Subtitle 2"/>
          <p:cNvSpPr>
            <a:spLocks noGrp="1"/>
          </p:cNvSpPr>
          <p:nvPr>
            <p:ph type="subTitle" idx="1"/>
          </p:nvPr>
        </p:nvSpPr>
        <p:spPr>
          <a:xfrm>
            <a:off x="2088142" y="309305"/>
            <a:ext cx="4659499" cy="659053"/>
          </a:xfrm>
        </p:spPr>
        <p:txBody>
          <a:bodyPr>
            <a:noAutofit/>
          </a:bodyPr>
          <a:lstStyle/>
          <a:p>
            <a:pPr algn="ctr">
              <a:lnSpc>
                <a:spcPct val="107000"/>
              </a:lnSpc>
              <a:spcBef>
                <a:spcPts val="0"/>
              </a:spcBef>
              <a:spcAft>
                <a:spcPts val="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ỦY BAN NHÂN DÂN QUẬN 10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spcAft>
                <a:spcPts val="0"/>
              </a:spcAft>
              <a:tabLst>
                <a:tab pos="2971800" algn="ctr"/>
              </a:tabLst>
            </a:pPr>
            <a:r>
              <a:rPr lang="en-US" sz="20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TRƯỜNG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MẤM NON 19/5</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ts val="1800"/>
              </a:lnSpc>
              <a:spcBef>
                <a:spcPts val="0"/>
              </a:spcBef>
              <a:spcAft>
                <a:spcPts val="750"/>
              </a:spcAft>
            </a:pPr>
            <a:r>
              <a:rPr lang="en-US" sz="1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6831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14" y="304800"/>
            <a:ext cx="7400845" cy="1320800"/>
          </a:xfrm>
        </p:spPr>
        <p:txBody>
          <a:bodyPr>
            <a:normAutofit/>
          </a:bodyPr>
          <a:lstStyle/>
          <a:p>
            <a:pPr marL="0" marR="0" algn="ctr">
              <a:lnSpc>
                <a:spcPct val="107000"/>
              </a:lnSpc>
              <a:spcBef>
                <a:spcPts val="0"/>
              </a:spcBef>
              <a:spcAft>
                <a:spcPts val="750"/>
              </a:spcAf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 CHƠI </a:t>
            </a:r>
            <a:r>
              <a:rPr lang="en-US" sz="3600" b="1" dirty="0" smtClean="0">
                <a:solidFill>
                  <a:srgbClr val="FF0000"/>
                </a:solidFill>
                <a:latin typeface="Times New Roman"/>
                <a:ea typeface="Calibri"/>
                <a:cs typeface="Times New Roman"/>
              </a:rPr>
              <a:t>Ổ TRỨNG CỦA GÀ </a:t>
            </a:r>
            <a:r>
              <a:rPr lang="en-US" sz="1200" dirty="0" smtClean="0">
                <a:latin typeface="Calibri" panose="020F0502020204030204" pitchFamily="34" charset="0"/>
                <a:ea typeface="Calibri" panose="020F0502020204030204" pitchFamily="34" charset="0"/>
                <a:cs typeface="Times New Roman" panose="02020603050405020304" pitchFamily="18" charset="0"/>
              </a:rPr>
              <a:t/>
            </a:r>
            <a:br>
              <a:rPr lang="en-US" sz="1200" dirty="0" smtClean="0">
                <a:latin typeface="Calibri" panose="020F0502020204030204" pitchFamily="34"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a:lnSpc>
                <a:spcPct val="107000"/>
              </a:lnSpc>
              <a:spcBef>
                <a:spcPts val="600"/>
              </a:spcBef>
              <a:spcAft>
                <a:spcPts val="600"/>
              </a:spcAft>
            </a:pP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alt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rPr>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Phát</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triển</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kỹ</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bỏ</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vào</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lấy</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ra</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a:cs typeface="Times New Roman" panose="02020603050405020304" pitchFamily="18" charset="0"/>
              </a:rPr>
              <a:t>cho</a:t>
            </a:r>
            <a:r>
              <a:rPr lang="en-US" sz="2400" dirty="0" smtClean="0">
                <a:solidFill>
                  <a:srgbClr val="0000CC"/>
                </a:solidFill>
                <a:latin typeface="Times New Roman" panose="02020603050405020304" pitchFamily="18" charset="0"/>
                <a:ea typeface="Times New Roman"/>
                <a:cs typeface="Times New Roman" panose="02020603050405020304" pitchFamily="18" charset="0"/>
              </a:rPr>
              <a:t> </a:t>
            </a:r>
            <a:r>
              <a:rPr lang="en-US" sz="2800" dirty="0" err="1" smtClean="0">
                <a:solidFill>
                  <a:srgbClr val="0000CC"/>
                </a:solidFill>
                <a:latin typeface="Times New Roman" panose="02020603050405020304" pitchFamily="18" charset="0"/>
                <a:ea typeface="Times New Roman"/>
                <a:cs typeface="Times New Roman" panose="02020603050405020304" pitchFamily="18" charset="0"/>
              </a:rPr>
              <a:t>trẻ</a:t>
            </a:r>
            <a:endParaRPr lang="vi-VN" sz="2800" dirty="0" smtClean="0">
              <a:latin typeface="Times New Roman" panose="02020603050405020304" pitchFamily="18" charset="0"/>
              <a:ea typeface="Calibri"/>
              <a:cs typeface="Times New Roman" panose="02020603050405020304" pitchFamily="18" charset="0"/>
            </a:endParaRPr>
          </a:p>
          <a:p>
            <a:pPr marL="0" marR="0" algn="just">
              <a:lnSpc>
                <a:spcPct val="107000"/>
              </a:lnSpc>
              <a:spcBef>
                <a:spcPts val="600"/>
              </a:spcBef>
              <a:spcAft>
                <a:spcPts val="600"/>
              </a:spcAf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ClrTx/>
              <a:buSzTx/>
              <a:buFontTx/>
              <a:buChar char="-"/>
              <a:tabLst>
                <a:tab pos="269875" algn="l"/>
                <a:tab pos="1808163" algn="l"/>
              </a:tabLst>
            </a:pP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Mô</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hình</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Gà</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mẹ</a:t>
            </a:r>
            <a:endParaRPr lang="en-US" sz="2400" dirty="0" smtClean="0">
              <a:solidFill>
                <a:srgbClr val="0000CC"/>
              </a:solidFill>
              <a:latin typeface="Times New Roman" pitchFamily="18" charset="0"/>
              <a:ea typeface="Times New Roman" pitchFamily="18" charset="0"/>
              <a:cs typeface="Times New Roman" pitchFamily="18" charset="0"/>
            </a:endParaRPr>
          </a:p>
          <a:p>
            <a:pPr marL="0" lvl="0" indent="0" eaLnBrk="0" fontAlgn="base" hangingPunct="0">
              <a:lnSpc>
                <a:spcPct val="100000"/>
              </a:lnSpc>
              <a:spcBef>
                <a:spcPct val="0"/>
              </a:spcBef>
              <a:spcAft>
                <a:spcPct val="0"/>
              </a:spcAft>
              <a:buClrTx/>
              <a:buSzTx/>
              <a:buNone/>
              <a:tabLst>
                <a:tab pos="269875" algn="l"/>
                <a:tab pos="1808163" algn="l"/>
              </a:tabLst>
            </a:pP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ôm</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rổ</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trứng</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có</a:t>
            </a:r>
            <a:endParaRPr lang="en-US" sz="2400" dirty="0" smtClean="0">
              <a:solidFill>
                <a:srgbClr val="0000CC"/>
              </a:solidFill>
              <a:latin typeface="Times New Roman" pitchFamily="18" charset="0"/>
              <a:ea typeface="Times New Roman" pitchFamily="18" charset="0"/>
              <a:cs typeface="Times New Roman" pitchFamily="18" charset="0"/>
            </a:endParaRPr>
          </a:p>
          <a:p>
            <a:pPr marL="0" lvl="0" indent="0" eaLnBrk="0" fontAlgn="base" hangingPunct="0">
              <a:lnSpc>
                <a:spcPct val="100000"/>
              </a:lnSpc>
              <a:spcBef>
                <a:spcPct val="0"/>
              </a:spcBef>
              <a:spcAft>
                <a:spcPct val="0"/>
              </a:spcAft>
              <a:buClrTx/>
              <a:buSzTx/>
              <a:buNone/>
              <a:tabLst>
                <a:tab pos="269875" algn="l"/>
                <a:tab pos="1808163" algn="l"/>
              </a:tabLst>
            </a:pP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khoét</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lỗ</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tròn</a:t>
            </a:r>
            <a:r>
              <a:rPr lang="en-US" sz="2400" dirty="0" smtClean="0">
                <a:solidFill>
                  <a:srgbClr val="0000CC"/>
                </a:solidFill>
                <a:latin typeface="Times New Roman" pitchFamily="18" charset="0"/>
                <a:ea typeface="Times New Roman" pitchFamily="18" charset="0"/>
                <a:cs typeface="Times New Roman" pitchFamily="18" charset="0"/>
              </a:rPr>
              <a:t>.</a:t>
            </a:r>
          </a:p>
          <a:p>
            <a:pPr marL="0" lvl="0" indent="0" eaLnBrk="0" fontAlgn="base" hangingPunct="0">
              <a:lnSpc>
                <a:spcPct val="100000"/>
              </a:lnSpc>
              <a:spcBef>
                <a:spcPct val="0"/>
              </a:spcBef>
              <a:spcAft>
                <a:spcPct val="0"/>
              </a:spcAft>
              <a:buClrTx/>
              <a:buSzTx/>
              <a:buNone/>
              <a:tabLst>
                <a:tab pos="269875" algn="l"/>
                <a:tab pos="1808163" algn="l"/>
              </a:tabLst>
            </a:pP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Trứng</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gà</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nhựa</a:t>
            </a:r>
            <a:r>
              <a:rPr lang="en-US" sz="2400" dirty="0" smtClean="0">
                <a:solidFill>
                  <a:srgbClr val="0000CC"/>
                </a:solidFill>
                <a:latin typeface="Times New Roman" pitchFamily="18" charset="0"/>
                <a:ea typeface="Times New Roman" pitchFamily="18" charset="0"/>
                <a:cs typeface="Times New Roman" pitchFamily="18" charset="0"/>
              </a:rPr>
              <a:t>.</a:t>
            </a:r>
          </a:p>
          <a:p>
            <a:pPr marL="0" lvl="0" indent="0" eaLnBrk="0" fontAlgn="base" hangingPunct="0">
              <a:lnSpc>
                <a:spcPct val="100000"/>
              </a:lnSpc>
              <a:spcBef>
                <a:spcPct val="0"/>
              </a:spcBef>
              <a:spcAft>
                <a:spcPct val="0"/>
              </a:spcAft>
              <a:buClrTx/>
              <a:buSzTx/>
              <a:buNone/>
              <a:tabLst>
                <a:tab pos="269875" algn="l"/>
                <a:tab pos="1808163" algn="l"/>
              </a:tabLst>
            </a:pPr>
            <a:endParaRPr lang="vi-VN" sz="500" dirty="0" smtClean="0">
              <a:solidFill>
                <a:schemeClr val="tx1"/>
              </a:solidFill>
              <a:latin typeface="Arial" pitchFamily="34" charset="0"/>
              <a:cs typeface="Arial" pitchFamily="34" charset="0"/>
            </a:endParaRPr>
          </a:p>
          <a:p>
            <a:endParaRPr lang="en-US" dirty="0"/>
          </a:p>
        </p:txBody>
      </p:sp>
      <p:pic>
        <p:nvPicPr>
          <p:cNvPr id="5" name="Picture 16" descr="Description: Description: D:\MISSHA NOI BO\HINH  TC NHA TRE 30_5_2029\004.JPG"/>
          <p:cNvPicPr>
            <a:picLocks noChangeAspect="1" noChangeArrowheads="1"/>
          </p:cNvPicPr>
          <p:nvPr/>
        </p:nvPicPr>
        <p:blipFill>
          <a:blip r:embed="rId2">
            <a:extLst>
              <a:ext uri="{28A0092B-C50C-407E-A947-70E740481C1C}">
                <a14:useLocalDpi xmlns:a14="http://schemas.microsoft.com/office/drawing/2010/main" xmlns="" val="0"/>
              </a:ext>
            </a:extLst>
          </a:blip>
          <a:srcRect t="9940" b="16312"/>
          <a:stretch>
            <a:fillRect/>
          </a:stretch>
        </p:blipFill>
        <p:spPr bwMode="auto">
          <a:xfrm>
            <a:off x="3910515" y="2890614"/>
            <a:ext cx="4256690" cy="32992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51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1" y="851338"/>
            <a:ext cx="8040412" cy="1324304"/>
          </a:xfrm>
        </p:spPr>
        <p:txBody>
          <a:bodyPr>
            <a:normAutofit fontScale="90000"/>
          </a:bodyPr>
          <a:lstStyle/>
          <a:p>
            <a:pPr algn="ctr">
              <a:lnSpc>
                <a:spcPct val="107000"/>
              </a:lnSpc>
              <a:spcBef>
                <a:spcPts val="600"/>
              </a:spcBef>
              <a:spcAft>
                <a:spcPts val="600"/>
              </a:spcAf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2800" dirty="0" err="1" smtClean="0">
                <a:solidFill>
                  <a:srgbClr val="0000CC"/>
                </a:solidFill>
                <a:latin typeface="Times New Roman"/>
                <a:ea typeface="Times New Roman"/>
              </a:rPr>
              <a:t>Trẻ</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lấy</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trứng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gà</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bỏ</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vào</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những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lỗ</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nhỏ</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tương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ứng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để</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trứng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rơi</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xuống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bên</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trong</a:t>
            </a:r>
            <a:r>
              <a:rPr lang="en-US" sz="2800" dirty="0" smtClean="0">
                <a:solidFill>
                  <a:srgbClr val="0000CC"/>
                </a:solidFill>
                <a:latin typeface="Times New Roman"/>
                <a:ea typeface="Times New Roman"/>
              </a:rPr>
              <a:t> ổ </a:t>
            </a:r>
            <a:r>
              <a:rPr lang="en-US" sz="2800" dirty="0" err="1" smtClean="0">
                <a:solidFill>
                  <a:srgbClr val="0000CC"/>
                </a:solidFill>
                <a:latin typeface="Times New Roman"/>
                <a:ea typeface="Times New Roman"/>
              </a:rPr>
              <a:t>trứng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gà</a:t>
            </a:r>
            <a:r>
              <a:rPr lang="vi-VN" sz="2800" dirty="0" smtClean="0">
                <a:solidFill>
                  <a:srgbClr val="0000CC"/>
                </a:solidFill>
                <a:ea typeface="Times New Roman"/>
              </a:rPr>
              <a:t>.</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Sau</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đó</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trẻ</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nhặt</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những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quả</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trứng</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từ</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phía</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sau</a:t>
            </a:r>
            <a:r>
              <a:rPr lang="en-US" sz="2800" dirty="0" smtClean="0">
                <a:solidFill>
                  <a:srgbClr val="0000CC"/>
                </a:solidFill>
                <a:latin typeface="Times New Roman"/>
                <a:ea typeface="Times New Roman"/>
              </a:rPr>
              <a:t> </a:t>
            </a:r>
            <a:r>
              <a:rPr lang="en-US" sz="2800" dirty="0" err="1" smtClean="0">
                <a:solidFill>
                  <a:srgbClr val="0000CC"/>
                </a:solidFill>
                <a:latin typeface="Times New Roman"/>
                <a:ea typeface="Times New Roman"/>
              </a:rPr>
              <a:t>lưng</a:t>
            </a:r>
            <a:r>
              <a:rPr lang="en-US" sz="2800" dirty="0" smtClean="0">
                <a:solidFill>
                  <a:srgbClr val="0000CC"/>
                </a:solidFill>
                <a:latin typeface="Times New Roman"/>
                <a:ea typeface="Times New Roman"/>
              </a:rPr>
              <a:t> ổ </a:t>
            </a:r>
            <a:r>
              <a:rPr lang="en-US" sz="2800" dirty="0" err="1" smtClean="0">
                <a:solidFill>
                  <a:srgbClr val="0000CC"/>
                </a:solidFill>
                <a:latin typeface="Times New Roman"/>
                <a:ea typeface="Times New Roman"/>
              </a:rPr>
              <a:t>gà</a:t>
            </a:r>
            <a:r>
              <a:rPr lang="en-US" sz="2800" dirty="0" smtClean="0">
                <a:solidFill>
                  <a:srgbClr val="0000CC"/>
                </a:solidFill>
                <a:latin typeface="Times New Roman"/>
                <a:ea typeface="Times New Roman"/>
              </a:rPr>
              <a:t> .</a:t>
            </a:r>
            <a:br>
              <a:rPr lang="en-US" sz="2800" dirty="0" smtClean="0">
                <a:solidFill>
                  <a:srgbClr val="0000CC"/>
                </a:solidFill>
                <a:latin typeface="Times New Roman"/>
                <a:ea typeface="Times New Roman"/>
              </a:rPr>
            </a:b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453222" y="1995769"/>
            <a:ext cx="8049909" cy="3767842"/>
            <a:chOff x="453222" y="1995769"/>
            <a:chExt cx="8049909" cy="3767842"/>
          </a:xfrm>
        </p:grpSpPr>
        <p:pic>
          <p:nvPicPr>
            <p:cNvPr id="5" name="Picture 4" descr="Description: D:\MISSHA NOI BO\HINH  TC NHA TRE 30_5_2029\022.JPG"/>
            <p:cNvPicPr/>
            <p:nvPr/>
          </p:nvPicPr>
          <p:blipFill>
            <a:blip r:embed="rId2">
              <a:extLst>
                <a:ext uri="{28A0092B-C50C-407E-A947-70E740481C1C}">
                  <a14:useLocalDpi xmlns:a14="http://schemas.microsoft.com/office/drawing/2010/main" xmlns="" val="0"/>
                </a:ext>
              </a:extLst>
            </a:blip>
            <a:srcRect l="9616" r="11044"/>
            <a:stretch>
              <a:fillRect/>
            </a:stretch>
          </p:blipFill>
          <p:spPr bwMode="auto">
            <a:xfrm>
              <a:off x="453222" y="2040321"/>
              <a:ext cx="4019456" cy="3723290"/>
            </a:xfrm>
            <a:prstGeom prst="rect">
              <a:avLst/>
            </a:prstGeom>
            <a:noFill/>
          </p:spPr>
        </p:pic>
        <p:pic>
          <p:nvPicPr>
            <p:cNvPr id="6" name="Picture 5" descr="Description: D:\MISSHA NOI BO\HINH  TC NHA TRE 30_5_2029\025.JPG"/>
            <p:cNvPicPr/>
            <p:nvPr/>
          </p:nvPicPr>
          <p:blipFill>
            <a:blip r:embed="rId3">
              <a:extLst>
                <a:ext uri="{28A0092B-C50C-407E-A947-70E740481C1C}">
                  <a14:useLocalDpi xmlns:a14="http://schemas.microsoft.com/office/drawing/2010/main" xmlns="" val="0"/>
                </a:ext>
              </a:extLst>
            </a:blip>
            <a:srcRect l="3847" r="9763"/>
            <a:stretch>
              <a:fillRect/>
            </a:stretch>
          </p:blipFill>
          <p:spPr bwMode="auto">
            <a:xfrm>
              <a:off x="4750938" y="1995769"/>
              <a:ext cx="3752193" cy="3723290"/>
            </a:xfrm>
            <a:prstGeom prst="rect">
              <a:avLst/>
            </a:prstGeom>
            <a:noFill/>
          </p:spPr>
        </p:pic>
      </p:grpSp>
    </p:spTree>
    <p:extLst>
      <p:ext uri="{BB962C8B-B14F-4D97-AF65-F5344CB8AC3E}">
        <p14:creationId xmlns:p14="http://schemas.microsoft.com/office/powerpoint/2010/main" xmlns="" val="95101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marR="0" algn="ctr">
              <a:lnSpc>
                <a:spcPct val="107000"/>
              </a:lnSpc>
              <a:spcBef>
                <a:spcPts val="0"/>
              </a:spcBef>
              <a:spcAft>
                <a:spcPts val="75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BÓNG LÊN ỐNG THEO MÀU</a:t>
            </a: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Content Placeholder 2"/>
          <p:cNvSpPr>
            <a:spLocks noGrp="1"/>
          </p:cNvSpPr>
          <p:nvPr>
            <p:ph idx="1"/>
          </p:nvPr>
        </p:nvSpPr>
        <p:spPr/>
        <p:txBody>
          <a:bodyPr/>
          <a:lstStyle/>
          <a:p>
            <a:pPr marL="0" marR="0">
              <a:lnSpc>
                <a:spcPct val="100000"/>
              </a:lnSpc>
              <a:spcBef>
                <a:spcPts val="600"/>
              </a:spcBef>
              <a:spcAft>
                <a:spcPts val="6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600"/>
              </a:spcBef>
              <a:spcAft>
                <a:spcPts val="600"/>
              </a:spcAft>
              <a:buClr>
                <a:srgbClr val="0000FF"/>
              </a:buClr>
              <a:buSzPts val="1800"/>
              <a:buFont typeface="Times New Roman" panose="02020603050405020304" pitchFamily="18" charset="0"/>
              <a:buChar char="-"/>
            </a:pP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0000"/>
              </a:lnSpc>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600"/>
              </a:spcBef>
              <a:spcAft>
                <a:spcPts val="600"/>
              </a:spcAft>
              <a:buClr>
                <a:srgbClr val="0000FF"/>
              </a:buClr>
              <a:buSzPts val="1800"/>
              <a:buFont typeface="Times New Roman" panose="02020603050405020304" pitchFamily="18" charset="0"/>
              <a:buChar char="-"/>
            </a:pP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600"/>
              </a:spcBef>
              <a:spcAft>
                <a:spcPts val="600"/>
              </a:spcAft>
              <a:buClr>
                <a:srgbClr val="0000FF"/>
              </a:buClr>
              <a:buSzPts val="1800"/>
              <a:buFont typeface="Times New Roman" panose="02020603050405020304" pitchFamily="18" charset="0"/>
              <a:buChar char="-"/>
            </a:pP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a:lnSpc>
                <a:spcPct val="100000"/>
              </a:lnSpc>
              <a:spcBef>
                <a:spcPts val="600"/>
              </a:spcBef>
              <a:spcAft>
                <a:spcPts val="600"/>
              </a:spcAft>
              <a:buClr>
                <a:srgbClr val="0000FF"/>
              </a:buClr>
              <a:buSzPts val="1800"/>
              <a:buNone/>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đỏ</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82602" y="3195630"/>
            <a:ext cx="4172755" cy="2781837"/>
          </a:xfrm>
          <a:prstGeom prst="rect">
            <a:avLst/>
          </a:prstGeom>
        </p:spPr>
      </p:pic>
    </p:spTree>
    <p:extLst>
      <p:ext uri="{BB962C8B-B14F-4D97-AF65-F5344CB8AC3E}">
        <p14:creationId xmlns:p14="http://schemas.microsoft.com/office/powerpoint/2010/main" xmlns="" val="41942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81588"/>
          </a:xfrm>
        </p:spPr>
        <p:txBody>
          <a:bodyPr>
            <a:normAutofit fontScale="90000"/>
          </a:bodyPr>
          <a:lstStyle/>
          <a:p>
            <a:pPr marL="0" marR="0" algn="ctr">
              <a:lnSpc>
                <a:spcPct val="107000"/>
              </a:lnSpc>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smtClean="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smtClean="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smtClean="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smtClean="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smtClean="0">
                <a:solidFill>
                  <a:srgbClr val="040DB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r="10200"/>
          <a:stretch/>
        </p:blipFill>
        <p:spPr>
          <a:xfrm>
            <a:off x="4735260" y="3039414"/>
            <a:ext cx="3631500" cy="3032976"/>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8275" r="4507"/>
          <a:stretch/>
        </p:blipFill>
        <p:spPr>
          <a:xfrm>
            <a:off x="822960" y="1829034"/>
            <a:ext cx="3581615" cy="3079889"/>
          </a:xfrm>
          <a:prstGeom prst="rect">
            <a:avLst/>
          </a:prstGeom>
        </p:spPr>
      </p:pic>
    </p:spTree>
    <p:extLst>
      <p:ext uri="{BB962C8B-B14F-4D97-AF65-F5344CB8AC3E}">
        <p14:creationId xmlns:p14="http://schemas.microsoft.com/office/powerpoint/2010/main" xmlns="" val="184352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1812077"/>
            <a:ext cx="7907627" cy="4691753"/>
          </a:xfrm>
        </p:spPr>
        <p:txBody>
          <a:bodyPr>
            <a:normAutofit fontScale="47500" lnSpcReduction="20000"/>
          </a:bodyPr>
          <a:lstStyle/>
          <a:p>
            <a:pPr lvl="0" algn="just">
              <a:lnSpc>
                <a:spcPct val="105000"/>
              </a:lnSpc>
              <a:spcAft>
                <a:spcPts val="600"/>
              </a:spcAft>
              <a:buClr>
                <a:srgbClr val="0000FF"/>
              </a:buClr>
              <a:buSzPts val="1800"/>
              <a:buNone/>
            </a:pPr>
            <a:r>
              <a:rPr lang="en-US" sz="3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3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smtClean="0">
              <a:solidFill>
                <a:srgbClr val="0000FF"/>
              </a:solidFill>
              <a:latin typeface="Times New Roman"/>
              <a:ea typeface="Times New Roman"/>
              <a:cs typeface="Times New Roman"/>
            </a:endParaRPr>
          </a:p>
          <a:p>
            <a:pPr lvl="0" algn="just">
              <a:lnSpc>
                <a:spcPct val="105000"/>
              </a:lnSpc>
              <a:spcAft>
                <a:spcPts val="600"/>
              </a:spcAft>
              <a:buClr>
                <a:srgbClr val="0000FF"/>
              </a:buClr>
              <a:buSzPts val="1800"/>
              <a:buFontTx/>
              <a:buChar char="-"/>
            </a:pP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Phát</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triển</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vận</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động</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tinh</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rèn</a:t>
            </a:r>
            <a:endParaRPr lang="en-US" sz="4400" dirty="0" smtClean="0">
              <a:solidFill>
                <a:srgbClr val="0000FF"/>
              </a:solidFill>
              <a:latin typeface="Times New Roman"/>
              <a:ea typeface="Times New Roman"/>
              <a:cs typeface="Times New Roman"/>
            </a:endParaRPr>
          </a:p>
          <a:p>
            <a:pPr marL="0" lvl="0" indent="0" algn="just">
              <a:lnSpc>
                <a:spcPct val="105000"/>
              </a:lnSpc>
              <a:spcAft>
                <a:spcPts val="600"/>
              </a:spcAft>
              <a:buClr>
                <a:srgbClr val="0000FF"/>
              </a:buClr>
              <a:buSzPts val="1800"/>
              <a:buNone/>
            </a:pPr>
            <a:r>
              <a:rPr lang="en-US" sz="4400" dirty="0">
                <a:solidFill>
                  <a:srgbClr val="0000FF"/>
                </a:solidFill>
                <a:latin typeface="Times New Roman"/>
                <a:ea typeface="Times New Roman"/>
                <a:cs typeface="Times New Roman"/>
              </a:rPr>
              <a:t> </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kỹ</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năng</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bỏ</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vào</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lấy</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ra</a:t>
            </a:r>
            <a:endParaRPr lang="en-US" sz="4400" dirty="0" smtClean="0">
              <a:solidFill>
                <a:srgbClr val="0000FF"/>
              </a:solidFill>
              <a:latin typeface="Times New Roman"/>
              <a:ea typeface="Times New Roman"/>
              <a:cs typeface="Times New Roman"/>
            </a:endParaRPr>
          </a:p>
          <a:p>
            <a:pPr lvl="0" algn="just">
              <a:lnSpc>
                <a:spcPct val="105000"/>
              </a:lnSpc>
              <a:spcAft>
                <a:spcPts val="600"/>
              </a:spcAft>
              <a:buClr>
                <a:srgbClr val="0000FF"/>
              </a:buClr>
              <a:buSzPts val="1800"/>
              <a:buFont typeface="Times New Roman"/>
              <a:buChar char="-"/>
            </a:pP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Nhận</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biết</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phân</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biệt</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màu</a:t>
            </a:r>
            <a:endParaRPr lang="en-US" sz="4400" dirty="0" smtClean="0">
              <a:solidFill>
                <a:srgbClr val="0000FF"/>
              </a:solidFill>
              <a:latin typeface="Times New Roman"/>
              <a:ea typeface="Times New Roman"/>
              <a:cs typeface="Times New Roman"/>
            </a:endParaRPr>
          </a:p>
          <a:p>
            <a:pPr lvl="0" algn="just">
              <a:lnSpc>
                <a:spcPct val="105000"/>
              </a:lnSpc>
              <a:spcAft>
                <a:spcPts val="600"/>
              </a:spcAft>
              <a:buClr>
                <a:srgbClr val="0000FF"/>
              </a:buClr>
              <a:buSzPts val="1800"/>
              <a:buNone/>
            </a:pP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màu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xanh</a:t>
            </a:r>
            <a:r>
              <a:rPr lang="en-US" sz="4400" dirty="0" smtClean="0">
                <a:solidFill>
                  <a:srgbClr val="0000FF"/>
                </a:solidFill>
                <a:latin typeface="Times New Roman"/>
                <a:ea typeface="Times New Roman"/>
                <a:cs typeface="Times New Roman"/>
              </a:rPr>
              <a:t> – </a:t>
            </a:r>
            <a:r>
              <a:rPr lang="en-US" sz="4400" dirty="0" err="1" smtClean="0">
                <a:solidFill>
                  <a:srgbClr val="0000FF"/>
                </a:solidFill>
                <a:latin typeface="Times New Roman"/>
                <a:ea typeface="Times New Roman"/>
                <a:cs typeface="Times New Roman"/>
              </a:rPr>
              <a:t>màu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đỏ</a:t>
            </a:r>
            <a:r>
              <a:rPr lang="en-US" sz="4400" dirty="0" smtClean="0">
                <a:solidFill>
                  <a:srgbClr val="0000FF"/>
                </a:solidFill>
                <a:latin typeface="Times New Roman"/>
                <a:ea typeface="Times New Roman"/>
                <a:cs typeface="Times New Roman"/>
              </a:rPr>
              <a:t>).</a:t>
            </a:r>
          </a:p>
          <a:p>
            <a:pPr marL="0" marR="0" indent="0" algn="just">
              <a:lnSpc>
                <a:spcPct val="107000"/>
              </a:lnSpc>
              <a:spcBef>
                <a:spcPts val="600"/>
              </a:spcBef>
              <a:spcAft>
                <a:spcPts val="600"/>
              </a:spcAft>
              <a:buNone/>
            </a:pPr>
            <a:r>
              <a:rPr lang="en-US" sz="4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Bef>
                <a:spcPts val="600"/>
              </a:spcBef>
              <a:spcAft>
                <a:spcPts val="600"/>
              </a:spcAft>
              <a:buClr>
                <a:srgbClr val="0000FF"/>
              </a:buClr>
              <a:buSzPts val="1800"/>
              <a:buFont typeface="Times New Roman"/>
              <a:buChar char="-"/>
            </a:pPr>
            <a:r>
              <a:rPr lang="en-US" sz="4400" dirty="0" err="1" smtClean="0">
                <a:solidFill>
                  <a:srgbClr val="0000FF"/>
                </a:solidFill>
                <a:latin typeface="Times New Roman"/>
                <a:ea typeface="Times New Roman"/>
                <a:cs typeface="Times New Roman"/>
              </a:rPr>
              <a:t>Bông</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len</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nhiều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màu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sắc</a:t>
            </a:r>
            <a:r>
              <a:rPr lang="en-US" sz="4400" dirty="0" smtClean="0">
                <a:solidFill>
                  <a:srgbClr val="0000FF"/>
                </a:solidFill>
                <a:latin typeface="Times New Roman"/>
                <a:ea typeface="Times New Roman"/>
                <a:cs typeface="Times New Roman"/>
              </a:rPr>
              <a:t>.</a:t>
            </a:r>
            <a:endParaRPr lang="vi-VN" sz="4400" dirty="0" smtClean="0">
              <a:solidFill>
                <a:prstClr val="black"/>
              </a:solidFill>
              <a:latin typeface="Calibri"/>
              <a:ea typeface="Times New Roman"/>
              <a:cs typeface="Times New Roman"/>
            </a:endParaRPr>
          </a:p>
          <a:p>
            <a:pPr marL="342900" lvl="0" indent="-342900" algn="just">
              <a:lnSpc>
                <a:spcPct val="105000"/>
              </a:lnSpc>
              <a:spcBef>
                <a:spcPts val="600"/>
              </a:spcBef>
              <a:spcAft>
                <a:spcPts val="600"/>
              </a:spcAft>
              <a:buClr>
                <a:srgbClr val="0000FF"/>
              </a:buClr>
              <a:buSzPts val="1800"/>
              <a:buFont typeface="Times New Roman"/>
              <a:buChar char="-"/>
            </a:pPr>
            <a:r>
              <a:rPr lang="en-US" sz="4400" dirty="0" err="1" smtClean="0">
                <a:solidFill>
                  <a:srgbClr val="0000FF"/>
                </a:solidFill>
                <a:latin typeface="Times New Roman"/>
                <a:ea typeface="Times New Roman"/>
                <a:cs typeface="Times New Roman"/>
              </a:rPr>
              <a:t>Mô</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hình</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hai</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chú</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hề</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ôm</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chai</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nhựa</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màu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Calibri"/>
                <a:cs typeface="Times New Roman"/>
              </a:rPr>
              <a:t>xanh</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màu</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đỏ</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làm</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từ</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chai</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nước</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ngọt</a:t>
            </a:r>
            <a:r>
              <a:rPr lang="en-US" sz="4400" dirty="0" smtClean="0">
                <a:solidFill>
                  <a:srgbClr val="0000FF"/>
                </a:solidFill>
                <a:latin typeface="Times New Roman"/>
                <a:ea typeface="Calibri"/>
                <a:cs typeface="Times New Roman"/>
              </a:rPr>
              <a:t>).</a:t>
            </a:r>
          </a:p>
          <a:p>
            <a:pPr marL="342900" indent="-342900" algn="just">
              <a:lnSpc>
                <a:spcPct val="105000"/>
              </a:lnSpc>
              <a:spcBef>
                <a:spcPts val="600"/>
              </a:spcBef>
              <a:spcAft>
                <a:spcPts val="600"/>
              </a:spcAft>
              <a:buClr>
                <a:srgbClr val="0000FF"/>
              </a:buClr>
              <a:buSzPts val="1800"/>
              <a:buFont typeface="Times New Roman"/>
              <a:buChar char="-"/>
            </a:pPr>
            <a:r>
              <a:rPr lang="en-US" sz="4400" dirty="0" err="1" smtClean="0">
                <a:solidFill>
                  <a:srgbClr val="0000FF"/>
                </a:solidFill>
                <a:latin typeface="Times New Roman"/>
                <a:ea typeface="Times New Roman"/>
                <a:cs typeface="Times New Roman"/>
              </a:rPr>
              <a:t>Mô</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hình</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máy</a:t>
            </a:r>
            <a:r>
              <a:rPr lang="en-US" sz="4400" dirty="0" smtClean="0">
                <a:solidFill>
                  <a:srgbClr val="0000FF"/>
                </a:solidFill>
                <a:latin typeface="Times New Roman"/>
                <a:ea typeface="Times New Roman"/>
                <a:cs typeface="Times New Roman"/>
              </a:rPr>
              <a:t> bay </a:t>
            </a:r>
            <a:r>
              <a:rPr lang="en-US" sz="4400" dirty="0" err="1" smtClean="0">
                <a:solidFill>
                  <a:srgbClr val="0000FF"/>
                </a:solidFill>
                <a:latin typeface="Times New Roman"/>
                <a:ea typeface="Times New Roman"/>
                <a:cs typeface="Times New Roman"/>
              </a:rPr>
              <a:t>có</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nhiều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màu</a:t>
            </a:r>
            <a:r>
              <a:rPr lang="en-US" sz="4400" dirty="0" smtClean="0">
                <a:solidFill>
                  <a:srgbClr val="0000FF"/>
                </a:solidFill>
                <a:latin typeface="Times New Roman"/>
                <a:ea typeface="Times New Roman"/>
                <a:cs typeface="Times New Roman"/>
              </a:rPr>
              <a:t> </a:t>
            </a:r>
            <a:r>
              <a:rPr lang="en-US" sz="4400" dirty="0" err="1" smtClean="0">
                <a:solidFill>
                  <a:srgbClr val="0000FF"/>
                </a:solidFill>
                <a:latin typeface="Times New Roman"/>
                <a:ea typeface="Times New Roman"/>
                <a:cs typeface="Times New Roman"/>
              </a:rPr>
              <a:t>sắc</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Chú</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hề</a:t>
            </a:r>
            <a:r>
              <a:rPr lang="en-US" sz="4400" dirty="0" smtClean="0">
                <a:solidFill>
                  <a:srgbClr val="0000FF"/>
                </a:solidFill>
                <a:latin typeface="Times New Roman"/>
                <a:ea typeface="Calibri"/>
                <a:cs typeface="Times New Roman"/>
              </a:rPr>
              <a:t>, con </a:t>
            </a:r>
            <a:r>
              <a:rPr lang="en-US" sz="4400" dirty="0" err="1" smtClean="0">
                <a:solidFill>
                  <a:srgbClr val="0000FF"/>
                </a:solidFill>
                <a:latin typeface="Times New Roman"/>
                <a:ea typeface="Calibri"/>
                <a:cs typeface="Times New Roman"/>
              </a:rPr>
              <a:t>vật</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làm</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từ</a:t>
            </a:r>
            <a:r>
              <a:rPr lang="en-US" sz="4400" dirty="0" smtClean="0">
                <a:solidFill>
                  <a:srgbClr val="0000FF"/>
                </a:solidFill>
                <a:latin typeface="Times New Roman"/>
                <a:ea typeface="Calibri"/>
                <a:cs typeface="Times New Roman"/>
              </a:rPr>
              <a:t> chai </a:t>
            </a:r>
            <a:r>
              <a:rPr lang="en-US" sz="4400" dirty="0" err="1" smtClean="0">
                <a:solidFill>
                  <a:srgbClr val="0000FF"/>
                </a:solidFill>
                <a:latin typeface="Times New Roman"/>
                <a:ea typeface="Calibri"/>
                <a:cs typeface="Times New Roman"/>
              </a:rPr>
              <a:t>nhựa</a:t>
            </a:r>
            <a:r>
              <a:rPr lang="en-US" sz="4400" dirty="0" smtClean="0">
                <a:solidFill>
                  <a:srgbClr val="0000FF"/>
                </a:solidFill>
                <a:latin typeface="Times New Roman"/>
                <a:ea typeface="Calibri"/>
                <a:cs typeface="Times New Roman"/>
              </a:rPr>
              <a:t>, </a:t>
            </a:r>
            <a:r>
              <a:rPr lang="en-US" sz="4400" dirty="0" err="1" smtClean="0">
                <a:solidFill>
                  <a:srgbClr val="0000FF"/>
                </a:solidFill>
                <a:latin typeface="Times New Roman"/>
                <a:ea typeface="Calibri"/>
                <a:cs typeface="Times New Roman"/>
              </a:rPr>
              <a:t>thùng</a:t>
            </a:r>
            <a:r>
              <a:rPr lang="en-US" sz="4400" dirty="0" smtClean="0">
                <a:solidFill>
                  <a:srgbClr val="0000FF"/>
                </a:solidFill>
                <a:latin typeface="Times New Roman"/>
                <a:ea typeface="Calibri"/>
                <a:cs typeface="Times New Roman"/>
              </a:rPr>
              <a:t> cat </a:t>
            </a:r>
            <a:r>
              <a:rPr lang="en-US" sz="4400" dirty="0" err="1" smtClean="0">
                <a:solidFill>
                  <a:srgbClr val="0000FF"/>
                </a:solidFill>
                <a:latin typeface="Times New Roman"/>
                <a:ea typeface="Calibri"/>
                <a:cs typeface="Times New Roman"/>
              </a:rPr>
              <a:t>tông</a:t>
            </a:r>
            <a:r>
              <a:rPr lang="en-US" sz="4400" dirty="0" smtClean="0">
                <a:solidFill>
                  <a:srgbClr val="0000FF"/>
                </a:solidFill>
                <a:latin typeface="Times New Roman"/>
                <a:ea typeface="Calibri"/>
                <a:cs typeface="Times New Roman"/>
              </a:rPr>
              <a:t>)</a:t>
            </a:r>
          </a:p>
          <a:p>
            <a:pPr marL="342900" lvl="0" indent="-342900" algn="just">
              <a:lnSpc>
                <a:spcPct val="105000"/>
              </a:lnSpc>
              <a:spcBef>
                <a:spcPts val="600"/>
              </a:spcBef>
              <a:spcAft>
                <a:spcPts val="600"/>
              </a:spcAft>
              <a:buClr>
                <a:srgbClr val="0000FF"/>
              </a:buClr>
              <a:buSzPts val="1800"/>
              <a:buFont typeface="Times New Roman"/>
              <a:buChar char="-"/>
            </a:pPr>
            <a:endParaRPr lang="en-US" sz="2400" dirty="0" smtClean="0">
              <a:solidFill>
                <a:srgbClr val="0000FF"/>
              </a:solidFill>
              <a:latin typeface="Times New Roman"/>
              <a:ea typeface="Calibri"/>
              <a:cs typeface="Times New Roman"/>
            </a:endParaRPr>
          </a:p>
          <a:p>
            <a:pPr marL="342900" lvl="0" indent="-342900" algn="just">
              <a:lnSpc>
                <a:spcPct val="105000"/>
              </a:lnSpc>
              <a:spcBef>
                <a:spcPts val="600"/>
              </a:spcBef>
              <a:spcAft>
                <a:spcPts val="600"/>
              </a:spcAft>
              <a:buClr>
                <a:srgbClr val="0000FF"/>
              </a:buClr>
              <a:buSzPts val="1800"/>
              <a:buFont typeface="Times New Roman"/>
              <a:buChar char="-"/>
            </a:pPr>
            <a:endParaRPr lang="en-US" sz="2400" dirty="0" smtClean="0">
              <a:solidFill>
                <a:srgbClr val="0000FF"/>
              </a:solidFill>
              <a:latin typeface="Times New Roman"/>
              <a:ea typeface="Calibri"/>
              <a:cs typeface="Times New Roman"/>
            </a:endParaRPr>
          </a:p>
          <a:p>
            <a:endParaRPr lang="en-US" dirty="0"/>
          </a:p>
        </p:txBody>
      </p:sp>
      <p:sp>
        <p:nvSpPr>
          <p:cNvPr id="4" name="Title 1"/>
          <p:cNvSpPr>
            <a:spLocks noGrp="1"/>
          </p:cNvSpPr>
          <p:nvPr>
            <p:ph type="title"/>
          </p:nvPr>
        </p:nvSpPr>
        <p:spPr>
          <a:xfrm>
            <a:off x="843567" y="678200"/>
            <a:ext cx="7437438" cy="576262"/>
          </a:xfrm>
        </p:spPr>
        <p:txBody>
          <a:bodyPr>
            <a:normAutofit fontScale="90000"/>
          </a:bodyPr>
          <a:lstStyle/>
          <a:p>
            <a:pPr lvl="0" algn="ctr">
              <a:lnSpc>
                <a:spcPct val="105000"/>
              </a:lnSpc>
              <a:spcBef>
                <a:spcPts val="600"/>
              </a:spcBef>
              <a:spcAft>
                <a:spcPts val="600"/>
              </a:spcAft>
              <a:buClr>
                <a:srgbClr val="FF0000"/>
              </a:buClr>
              <a:buFont typeface="Wingdings" pitchFamily="2" charset="2"/>
              <a:buChar char="&amp;"/>
            </a:pPr>
            <a:r>
              <a:rPr lang="en-US" sz="4800" b="1" dirty="0" smtClean="0">
                <a:solidFill>
                  <a:srgbClr val="0000FF"/>
                </a:solidFill>
                <a:latin typeface="Times New Roman"/>
                <a:ea typeface="Times New Roman"/>
                <a:cs typeface="Times New Roman"/>
              </a:rPr>
              <a:t/>
            </a:r>
            <a:br>
              <a:rPr lang="en-US" sz="4800" b="1" dirty="0" smtClean="0">
                <a:solidFill>
                  <a:srgbClr val="0000FF"/>
                </a:solidFill>
                <a:latin typeface="Times New Roman"/>
                <a:ea typeface="Times New Roman"/>
                <a:cs typeface="Times New Roman"/>
              </a:rPr>
            </a:br>
            <a:r>
              <a:rPr lang="en-US" sz="4800" b="1" dirty="0" smtClean="0">
                <a:solidFill>
                  <a:srgbClr val="0000FF"/>
                </a:solidFill>
                <a:latin typeface="Times New Roman"/>
                <a:ea typeface="Times New Roman"/>
                <a:cs typeface="Times New Roman"/>
              </a:rPr>
              <a:t/>
            </a:r>
            <a:br>
              <a:rPr lang="en-US" sz="4800" b="1" dirty="0" smtClean="0">
                <a:solidFill>
                  <a:srgbClr val="0000FF"/>
                </a:solidFill>
                <a:latin typeface="Times New Roman"/>
                <a:ea typeface="Times New Roman"/>
                <a:cs typeface="Times New Roman"/>
              </a:rPr>
            </a:br>
            <a:r>
              <a:rPr lang="en-US" b="1" dirty="0" smtClean="0">
                <a:solidFill>
                  <a:srgbClr val="0000FF"/>
                </a:solidFill>
                <a:latin typeface="Times New Roman"/>
                <a:ea typeface="Times New Roman"/>
                <a:cs typeface="Times New Roman"/>
              </a:rPr>
              <a:t/>
            </a:r>
            <a:br>
              <a:rPr lang="en-US" b="1" dirty="0" smtClean="0">
                <a:solidFill>
                  <a:srgbClr val="0000FF"/>
                </a:solidFill>
                <a:latin typeface="Times New Roman"/>
                <a:ea typeface="Times New Roman"/>
                <a:cs typeface="Times New Roman"/>
              </a:rPr>
            </a:br>
            <a:r>
              <a:rPr lang="en-US" sz="2800" b="1" dirty="0" smtClean="0">
                <a:solidFill>
                  <a:srgbClr val="FF0000"/>
                </a:solidFill>
                <a:latin typeface="Times New Roman"/>
                <a:ea typeface="Times New Roman"/>
                <a:cs typeface="Times New Roman"/>
              </a:rPr>
              <a:t> </a:t>
            </a:r>
            <a:r>
              <a:rPr lang="en-US" sz="3600" b="1" dirty="0" smtClean="0">
                <a:solidFill>
                  <a:srgbClr val="FF0000"/>
                </a:solidFill>
                <a:latin typeface="Times New Roman"/>
                <a:ea typeface="Times New Roman"/>
                <a:cs typeface="Times New Roman"/>
              </a:rPr>
              <a:t>BỎ VÀO LẤY RA THEO MÀU</a:t>
            </a:r>
            <a:endParaRPr lang="vi-VN" sz="3600" dirty="0">
              <a:solidFill>
                <a:srgbClr val="FF0000"/>
              </a:solidFill>
            </a:endParaRPr>
          </a:p>
        </p:txBody>
      </p:sp>
      <p:pic>
        <p:nvPicPr>
          <p:cNvPr id="5" name="Picture 4" descr="Description: \\Missha-pc\missha noi bo\HINH  TC NHA TRE 30_5_2029\006.JPG"/>
          <p:cNvPicPr/>
          <p:nvPr/>
        </p:nvPicPr>
        <p:blipFill>
          <a:blip r:embed="rId2">
            <a:extLst>
              <a:ext uri="{28A0092B-C50C-407E-A947-70E740481C1C}">
                <a14:useLocalDpi xmlns:a14="http://schemas.microsoft.com/office/drawing/2010/main" xmlns="" val="0"/>
              </a:ext>
            </a:extLst>
          </a:blip>
          <a:srcRect l="14619" t="3862" r="18205" b="4611"/>
          <a:stretch>
            <a:fillRect/>
          </a:stretch>
        </p:blipFill>
        <p:spPr bwMode="auto">
          <a:xfrm>
            <a:off x="4687910" y="1812078"/>
            <a:ext cx="3768180" cy="2728391"/>
          </a:xfrm>
          <a:prstGeom prst="rect">
            <a:avLst/>
          </a:prstGeom>
          <a:noFill/>
        </p:spPr>
      </p:pic>
    </p:spTree>
    <p:extLst>
      <p:ext uri="{BB962C8B-B14F-4D97-AF65-F5344CB8AC3E}">
        <p14:creationId xmlns:p14="http://schemas.microsoft.com/office/powerpoint/2010/main" xmlns="" val="39077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8" y="601914"/>
            <a:ext cx="8529145" cy="1450757"/>
          </a:xfrm>
        </p:spPr>
        <p:txBody>
          <a:bodyPr>
            <a:normAutofit fontScale="90000"/>
          </a:bodyPr>
          <a:lstStyle/>
          <a:p>
            <a:pPr algn="ctr" eaLnBrk="0" fontAlgn="base" hangingPunct="0">
              <a:lnSpc>
                <a:spcPct val="100000"/>
              </a:lnSpc>
              <a:spcAft>
                <a:spcPct val="0"/>
              </a:spcAft>
            </a:pP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a:t>
            </a:r>
            <a:r>
              <a:rPr lang="en-US" altLang="en-US" sz="2700" b="1" spc="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700" b="1" spc="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altLang="en-US" sz="2700" b="1" spc="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700" b="1" spc="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700" b="1" spc="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700" b="1" spc="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br>
              <a:rPr lang="en-US" altLang="en-US" sz="2700" b="1" spc="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800" spc="0" dirty="0">
                <a:solidFill>
                  <a:srgbClr val="000000"/>
                </a:solidFill>
                <a:latin typeface="Calibri" panose="020F0502020204030204"/>
                <a:ea typeface="+mn-ea"/>
                <a:cs typeface="+mn-cs"/>
              </a:rPr>
              <a:t/>
            </a:r>
            <a:br>
              <a:rPr lang="en-US" altLang="en-US" sz="800" spc="0" dirty="0">
                <a:solidFill>
                  <a:srgbClr val="000000"/>
                </a:solidFill>
                <a:latin typeface="Calibri" panose="020F0502020204030204"/>
                <a:ea typeface="+mn-ea"/>
                <a:cs typeface="+mn-cs"/>
              </a:rPr>
            </a:br>
            <a:r>
              <a:rPr lang="en-US" sz="2800" dirty="0" err="1" smtClean="0">
                <a:solidFill>
                  <a:srgbClr val="0000FF"/>
                </a:solidFill>
                <a:latin typeface="Times New Roman"/>
                <a:ea typeface="Times New Roman"/>
                <a:cs typeface="Times New Roman"/>
              </a:rPr>
              <a:t>Trẻ</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chọn</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đúng</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bông</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len</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màu</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xanh</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thì</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bỏ</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vào</a:t>
            </a:r>
            <a:r>
              <a:rPr lang="en-US" sz="2800" dirty="0" smtClean="0">
                <a:solidFill>
                  <a:srgbClr val="0000FF"/>
                </a:solidFill>
                <a:latin typeface="Times New Roman"/>
                <a:ea typeface="Times New Roman"/>
                <a:cs typeface="Times New Roman"/>
              </a:rPr>
              <a:t> chai </a:t>
            </a:r>
            <a:r>
              <a:rPr lang="en-US" sz="2800" dirty="0" err="1" smtClean="0">
                <a:solidFill>
                  <a:srgbClr val="0000FF"/>
                </a:solidFill>
                <a:latin typeface="Times New Roman"/>
                <a:ea typeface="Times New Roman"/>
                <a:cs typeface="Times New Roman"/>
              </a:rPr>
              <a:t>chú</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hề</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ôm</a:t>
            </a:r>
            <a:r>
              <a:rPr lang="en-US" sz="2800" dirty="0" smtClean="0">
                <a:solidFill>
                  <a:srgbClr val="0000FF"/>
                </a:solidFill>
                <a:latin typeface="Times New Roman"/>
                <a:ea typeface="Times New Roman"/>
                <a:cs typeface="Times New Roman"/>
              </a:rPr>
              <a:t> chai </a:t>
            </a:r>
            <a:r>
              <a:rPr lang="en-US" sz="2800" dirty="0" err="1" smtClean="0">
                <a:solidFill>
                  <a:srgbClr val="0000FF"/>
                </a:solidFill>
                <a:latin typeface="Times New Roman"/>
                <a:ea typeface="Times New Roman"/>
                <a:cs typeface="Times New Roman"/>
              </a:rPr>
              <a:t>có</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viền</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màu</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xanh</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dương</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Bông</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len</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màu</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đỏ</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thì</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bỏ</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vào</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chú</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hề</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ôm</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chai</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có</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viền</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màu</a:t>
            </a:r>
            <a:r>
              <a:rPr lang="en-US" sz="2800" dirty="0" smtClean="0">
                <a:solidFill>
                  <a:srgbClr val="0000FF"/>
                </a:solidFill>
                <a:latin typeface="Times New Roman"/>
                <a:ea typeface="Times New Roman"/>
                <a:cs typeface="Times New Roman"/>
              </a:rPr>
              <a:t> </a:t>
            </a:r>
            <a:r>
              <a:rPr lang="en-US" sz="2800" dirty="0" err="1" smtClean="0">
                <a:solidFill>
                  <a:srgbClr val="0000FF"/>
                </a:solidFill>
                <a:latin typeface="Times New Roman"/>
                <a:ea typeface="Times New Roman"/>
                <a:cs typeface="Times New Roman"/>
              </a:rPr>
              <a:t>đỏ</a:t>
            </a:r>
            <a:r>
              <a:rPr lang="en-US" sz="2800" dirty="0" smtClean="0">
                <a:solidFill>
                  <a:srgbClr val="0000FF"/>
                </a:solidFill>
                <a:latin typeface="Times New Roman"/>
                <a:ea typeface="Times New Roman"/>
                <a:cs typeface="Times New Roman"/>
              </a:rPr>
              <a:t>.</a:t>
            </a:r>
            <a:r>
              <a:rPr lang="vi-VN" sz="2800" dirty="0" smtClean="0">
                <a:latin typeface="Calibri"/>
                <a:ea typeface="Times New Roman"/>
                <a:cs typeface="Times New Roman"/>
              </a:rPr>
              <a:t/>
            </a:r>
            <a:br>
              <a:rPr lang="vi-VN" sz="2800" dirty="0" smtClean="0">
                <a:latin typeface="Calibri"/>
                <a:ea typeface="Times New Roman"/>
                <a:cs typeface="Times New Roman"/>
              </a:rPr>
            </a:br>
            <a:endParaRPr lang="en-US" sz="2700"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0" y="5334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Description: C:\Users\MISSHA\Desktop\TRO CHOI NT CHEP DIA T6_2019\BO VAO LAY RA_13_18TH.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94138" y="1871857"/>
            <a:ext cx="4064875" cy="3120261"/>
          </a:xfrm>
          <a:prstGeom prst="rect">
            <a:avLst/>
          </a:prstGeom>
          <a:noFill/>
        </p:spPr>
      </p:pic>
      <p:pic>
        <p:nvPicPr>
          <p:cNvPr id="10" name="Picture 9" descr="Description: C:\Users\MISSHA\Desktop\TRO CHOI NT CHEP DIA T6_2019\BO VAO LAY RA 13_18TH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537840" y="2866700"/>
            <a:ext cx="4148959" cy="3392215"/>
          </a:xfrm>
          <a:prstGeom prst="rect">
            <a:avLst/>
          </a:prstGeom>
          <a:noFill/>
        </p:spPr>
      </p:pic>
    </p:spTree>
    <p:extLst>
      <p:ext uri="{BB962C8B-B14F-4D97-AF65-F5344CB8AC3E}">
        <p14:creationId xmlns:p14="http://schemas.microsoft.com/office/powerpoint/2010/main" xmlns="" val="52719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825" y="292100"/>
            <a:ext cx="6825804" cy="854120"/>
          </a:xfrm>
        </p:spPr>
        <p:txBody>
          <a:bodyPr>
            <a:normAutofit fontScale="90000"/>
          </a:bodyPr>
          <a:lstStyle/>
          <a:p>
            <a:pPr marL="342900" marR="0" lvl="0" indent="-342900" algn="ctr">
              <a:lnSpc>
                <a:spcPct val="107000"/>
              </a:lnSpc>
              <a:spcBef>
                <a:spcPts val="600"/>
              </a:spcBef>
              <a:spcAft>
                <a:spcPts val="600"/>
              </a:spcAft>
            </a:pP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a:ea typeface="Times New Roman"/>
                <a:cs typeface="Times New Roman"/>
              </a:rPr>
              <a:t>lấy</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đồ</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chơi</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bỏ</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thân</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máy</a:t>
            </a:r>
            <a:r>
              <a:rPr lang="en-US" sz="2400" dirty="0" smtClean="0">
                <a:solidFill>
                  <a:srgbClr val="0000FF"/>
                </a:solidFill>
                <a:latin typeface="Times New Roman"/>
                <a:ea typeface="Times New Roman"/>
                <a:cs typeface="Times New Roman"/>
              </a:rPr>
              <a:t> bay </a:t>
            </a:r>
            <a:r>
              <a:rPr lang="en-US" sz="2400" dirty="0" err="1" smtClean="0">
                <a:solidFill>
                  <a:srgbClr val="0000FF"/>
                </a:solidFill>
                <a:latin typeface="Times New Roman"/>
                <a:ea typeface="Times New Roman"/>
                <a:cs typeface="Times New Roman"/>
              </a:rPr>
              <a:t>theo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màu</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lấy</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đồ</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chơi</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ra</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bỏ</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rổ</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theo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yêu</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cầu</a:t>
            </a:r>
            <a:r>
              <a:rPr lang="en-US" sz="2400" dirty="0" smtClean="0">
                <a:solidFill>
                  <a:srgbClr val="0000FF"/>
                </a:solidFill>
                <a:latin typeface="Times New Roman"/>
                <a:ea typeface="Times New Roman"/>
                <a:cs typeface="Times New Roman"/>
              </a:rPr>
              <a:t>.</a:t>
            </a:r>
            <a:endParaRPr lang="en-US" sz="2400" dirty="0">
              <a:solidFill>
                <a:srgbClr val="0000CC"/>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695457" y="1931830"/>
            <a:ext cx="7804599" cy="4146999"/>
            <a:chOff x="695457" y="1931830"/>
            <a:chExt cx="7804599" cy="4146999"/>
          </a:xfrm>
        </p:grpSpPr>
        <p:pic>
          <p:nvPicPr>
            <p:cNvPr id="6" name="Picture 5" descr="BO VAO LAY RA _13_18T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4727" y="3103809"/>
              <a:ext cx="4005329" cy="2975020"/>
            </a:xfrm>
            <a:prstGeom prst="rect">
              <a:avLst/>
            </a:prstGeom>
            <a:noFill/>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6971" t="5398" r="6798"/>
            <a:stretch/>
          </p:blipFill>
          <p:spPr>
            <a:xfrm>
              <a:off x="695457" y="1931830"/>
              <a:ext cx="3670480" cy="3020095"/>
            </a:xfrm>
            <a:prstGeom prst="rect">
              <a:avLst/>
            </a:prstGeom>
          </p:spPr>
        </p:pic>
      </p:grpSp>
    </p:spTree>
    <p:extLst>
      <p:ext uri="{BB962C8B-B14F-4D97-AF65-F5344CB8AC3E}">
        <p14:creationId xmlns:p14="http://schemas.microsoft.com/office/powerpoint/2010/main" xmlns="" val="379765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4084"/>
          <a:stretch/>
        </p:blipFill>
        <p:spPr>
          <a:xfrm>
            <a:off x="4313288" y="3683358"/>
            <a:ext cx="4169381" cy="2686619"/>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6668" b="21170"/>
          <a:stretch/>
        </p:blipFill>
        <p:spPr>
          <a:xfrm>
            <a:off x="699674" y="1854557"/>
            <a:ext cx="3876511" cy="2472743"/>
          </a:xfrm>
          <a:prstGeom prst="rect">
            <a:avLst/>
          </a:prstGeom>
        </p:spPr>
      </p:pic>
      <p:sp>
        <p:nvSpPr>
          <p:cNvPr id="6" name="Title 1"/>
          <p:cNvSpPr>
            <a:spLocks noGrp="1"/>
          </p:cNvSpPr>
          <p:nvPr>
            <p:ph type="title"/>
          </p:nvPr>
        </p:nvSpPr>
        <p:spPr>
          <a:xfrm>
            <a:off x="669701" y="292099"/>
            <a:ext cx="7812968" cy="995787"/>
          </a:xfrm>
        </p:spPr>
        <p:txBody>
          <a:bodyPr>
            <a:normAutofit/>
          </a:bodyPr>
          <a:lstStyle/>
          <a:p>
            <a:pPr marL="342900" marR="0" lvl="0" indent="-342900" algn="ctr">
              <a:lnSpc>
                <a:spcPct val="107000"/>
              </a:lnSpc>
              <a:spcBef>
                <a:spcPts val="600"/>
              </a:spcBef>
              <a:spcAft>
                <a:spcPts val="600"/>
              </a:spcAft>
            </a:pP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a:ea typeface="Times New Roman"/>
                <a:cs typeface="Times New Roman"/>
              </a:rPr>
              <a:t>lấy</a:t>
            </a:r>
            <a:r>
              <a:rPr lang="en-US" sz="2400" dirty="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bóng</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đồ</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chơi</a:t>
            </a:r>
            <a:r>
              <a:rPr lang="en-US" sz="2400" dirty="0" smtClean="0">
                <a:solidFill>
                  <a:srgbClr val="0000FF"/>
                </a:solidFill>
                <a:latin typeface="Times New Roman"/>
                <a:ea typeface="Times New Roman"/>
                <a:cs typeface="Times New Roman"/>
              </a:rPr>
              <a:t> ) </a:t>
            </a:r>
            <a:r>
              <a:rPr lang="en-US" sz="2400" dirty="0" err="1" smtClean="0">
                <a:solidFill>
                  <a:srgbClr val="0000FF"/>
                </a:solidFill>
                <a:latin typeface="Times New Roman"/>
                <a:ea typeface="Times New Roman"/>
                <a:cs typeface="Times New Roman"/>
              </a:rPr>
              <a:t>bỏ</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thân</a:t>
            </a:r>
            <a:r>
              <a:rPr lang="en-US" sz="2400" dirty="0" smtClean="0">
                <a:solidFill>
                  <a:srgbClr val="0000FF"/>
                </a:solidFill>
                <a:latin typeface="Times New Roman"/>
                <a:ea typeface="Times New Roman"/>
                <a:cs typeface="Times New Roman"/>
              </a:rPr>
              <a:t> con </a:t>
            </a:r>
            <a:r>
              <a:rPr lang="en-US" sz="2400" dirty="0" err="1" smtClean="0">
                <a:solidFill>
                  <a:srgbClr val="0000FF"/>
                </a:solidFill>
                <a:latin typeface="Times New Roman"/>
                <a:ea typeface="Times New Roman"/>
                <a:cs typeface="Times New Roman"/>
              </a:rPr>
              <a:t>vật</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chú</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hề</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lấy</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đồ</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chơi</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ra</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bỏ</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vào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rổ</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theo</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yêu</a:t>
            </a:r>
            <a:r>
              <a:rPr lang="en-US" sz="2400" dirty="0" smtClean="0">
                <a:solidFill>
                  <a:srgbClr val="0000FF"/>
                </a:solidFill>
                <a:latin typeface="Times New Roman"/>
                <a:ea typeface="Times New Roman"/>
                <a:cs typeface="Times New Roman"/>
              </a:rPr>
              <a:t> </a:t>
            </a:r>
            <a:r>
              <a:rPr lang="en-US" sz="2400" dirty="0" err="1" smtClean="0">
                <a:solidFill>
                  <a:srgbClr val="0000FF"/>
                </a:solidFill>
                <a:latin typeface="Times New Roman"/>
                <a:ea typeface="Times New Roman"/>
                <a:cs typeface="Times New Roman"/>
              </a:rPr>
              <a:t>cầu</a:t>
            </a:r>
            <a:r>
              <a:rPr lang="en-US" sz="2400" dirty="0" smtClean="0">
                <a:solidFill>
                  <a:srgbClr val="0000FF"/>
                </a:solidFill>
                <a:latin typeface="Times New Roman"/>
                <a:ea typeface="Times New Roman"/>
                <a:cs typeface="Times New Roman"/>
              </a:rPr>
              <a:t>.</a:t>
            </a:r>
            <a:endParaRPr lang="en-US"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860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2" y="614855"/>
            <a:ext cx="7817476" cy="835573"/>
          </a:xfrm>
        </p:spPr>
        <p:txBody>
          <a:bodyPr>
            <a:noAutofit/>
          </a:bodyPr>
          <a:lstStyle/>
          <a:p>
            <a:pPr marL="0" marR="0" algn="ctr">
              <a:lnSpc>
                <a:spcPct val="107000"/>
              </a:lnSpc>
              <a:spcBef>
                <a:spcPts val="600"/>
              </a:spcBef>
              <a:spcAft>
                <a:spcPts val="600"/>
              </a:spcAft>
            </a:pPr>
            <a:r>
              <a:rPr lang="en-US" sz="3200" b="1" dirty="0" smtClean="0">
                <a:solidFill>
                  <a:srgbClr val="FF0000"/>
                </a:solidFill>
                <a:latin typeface="Times New Roman"/>
                <a:ea typeface="Times New Roman"/>
                <a:cs typeface="Times New Roman"/>
              </a:rPr>
              <a:t>ĐỒ DÙNG ĐỒ CHƠI THÁO LẮP VÒNG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1883" y="1869965"/>
            <a:ext cx="6287289" cy="2891221"/>
          </a:xfrm>
        </p:spPr>
        <p:txBody>
          <a:bodyPr>
            <a:normAutofit lnSpcReduction="10000"/>
          </a:bodyPr>
          <a:lstStyle/>
          <a:p>
            <a:pPr marL="0" marR="0">
              <a:lnSpc>
                <a:spcPct val="107000"/>
              </a:lnSpc>
              <a:spcBef>
                <a:spcPts val="600"/>
              </a:spcBef>
              <a:spcAft>
                <a:spcPts val="60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Phát</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triển</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vận</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động</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tinh</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tháo</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lắp</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vòng</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cho</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trẻ</a:t>
            </a:r>
            <a:endParaRPr lang="vi-VN" sz="2400" dirty="0" smtClean="0"/>
          </a:p>
          <a:p>
            <a:pPr marL="0" marR="0" algn="just">
              <a:lnSpc>
                <a:spcPct val="107000"/>
              </a:lnSpc>
              <a:spcBef>
                <a:spcPts val="600"/>
              </a:spcBef>
              <a:spcAft>
                <a:spcPts val="600"/>
              </a:spcAft>
            </a:pP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None/>
            </a:pP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Mô</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hình</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bập</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bênh</a:t>
            </a:r>
            <a:endParaRPr lang="en-US" sz="2400" dirty="0" smtClean="0">
              <a:solidFill>
                <a:srgbClr val="0000FF"/>
              </a:solidFill>
              <a:latin typeface="Times New Roman"/>
              <a:ea typeface="Times New Roman"/>
            </a:endParaRPr>
          </a:p>
          <a:p>
            <a:pPr marL="342900" lvl="0" indent="-342900">
              <a:spcBef>
                <a:spcPts val="600"/>
              </a:spcBef>
              <a:spcAft>
                <a:spcPts val="600"/>
              </a:spcAft>
              <a:buNone/>
            </a:pP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có</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cọc</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gỗ</a:t>
            </a:r>
            <a:r>
              <a:rPr lang="en-US" sz="2400" dirty="0" smtClean="0">
                <a:solidFill>
                  <a:srgbClr val="0000FF"/>
                </a:solidFill>
                <a:latin typeface="Times New Roman"/>
                <a:ea typeface="Times New Roman"/>
              </a:rPr>
              <a:t> ở </a:t>
            </a:r>
            <a:r>
              <a:rPr lang="en-US" sz="2400" dirty="0" err="1" smtClean="0">
                <a:solidFill>
                  <a:srgbClr val="0000FF"/>
                </a:solidFill>
                <a:latin typeface="Times New Roman"/>
                <a:ea typeface="Times New Roman"/>
              </a:rPr>
              <a:t>hai</a:t>
            </a:r>
            <a:r>
              <a:rPr lang="en-US" sz="2400" dirty="0" smtClean="0">
                <a:solidFill>
                  <a:srgbClr val="0000FF"/>
                </a:solidFill>
                <a:latin typeface="Times New Roman"/>
                <a:ea typeface="Times New Roman"/>
              </a:rPr>
              <a:t> </a:t>
            </a:r>
            <a:r>
              <a:rPr lang="en-US" sz="2400" dirty="0" err="1" smtClean="0">
                <a:solidFill>
                  <a:srgbClr val="0000FF"/>
                </a:solidFill>
                <a:latin typeface="Times New Roman"/>
                <a:ea typeface="Times New Roman"/>
              </a:rPr>
              <a:t>đầu</a:t>
            </a:r>
            <a:r>
              <a:rPr lang="en-US" sz="2400" dirty="0" smtClean="0">
                <a:solidFill>
                  <a:srgbClr val="0000FF"/>
                </a:solidFill>
                <a:latin typeface="Times New Roman"/>
                <a:ea typeface="Times New Roman"/>
              </a:rPr>
              <a:t>.</a:t>
            </a:r>
            <a:endParaRPr lang="vi-VN" sz="2400" dirty="0" smtClean="0">
              <a:ea typeface="Times New Roman"/>
            </a:endParaRPr>
          </a:p>
          <a:p>
            <a:pPr>
              <a:buNone/>
            </a:pPr>
            <a:r>
              <a:rPr lang="en-US" sz="2400" dirty="0" smtClean="0">
                <a:solidFill>
                  <a:srgbClr val="0000FF"/>
                </a:solidFill>
                <a:latin typeface="Times New Roman"/>
                <a:ea typeface="Calibri"/>
              </a:rPr>
              <a:t>- </a:t>
            </a:r>
            <a:r>
              <a:rPr lang="en-US" sz="2400" dirty="0" err="1" smtClean="0">
                <a:solidFill>
                  <a:srgbClr val="0000FF"/>
                </a:solidFill>
                <a:latin typeface="Times New Roman"/>
                <a:ea typeface="Calibri"/>
              </a:rPr>
              <a:t>Nắp</a:t>
            </a:r>
            <a:r>
              <a:rPr lang="en-US" sz="2400" dirty="0" smtClean="0">
                <a:solidFill>
                  <a:srgbClr val="0000FF"/>
                </a:solidFill>
                <a:latin typeface="Times New Roman"/>
                <a:ea typeface="Calibri"/>
              </a:rPr>
              <a:t> </a:t>
            </a:r>
            <a:r>
              <a:rPr lang="en-US" sz="2400" dirty="0" err="1" smtClean="0">
                <a:solidFill>
                  <a:srgbClr val="0000FF"/>
                </a:solidFill>
                <a:latin typeface="Times New Roman"/>
                <a:ea typeface="Calibri"/>
              </a:rPr>
              <a:t>nước</a:t>
            </a:r>
            <a:r>
              <a:rPr lang="en-US" sz="2400" dirty="0" smtClean="0">
                <a:solidFill>
                  <a:srgbClr val="0000FF"/>
                </a:solidFill>
                <a:latin typeface="Times New Roman"/>
                <a:ea typeface="Calibri"/>
              </a:rPr>
              <a:t> </a:t>
            </a:r>
            <a:r>
              <a:rPr lang="en-US" sz="2400" dirty="0" err="1" smtClean="0">
                <a:solidFill>
                  <a:srgbClr val="0000FF"/>
                </a:solidFill>
                <a:latin typeface="Times New Roman"/>
                <a:ea typeface="Calibri"/>
              </a:rPr>
              <a:t>suối</a:t>
            </a:r>
            <a:r>
              <a:rPr lang="en-US" sz="2400" dirty="0" smtClean="0">
                <a:solidFill>
                  <a:srgbClr val="0000FF"/>
                </a:solidFill>
                <a:latin typeface="Times New Roman"/>
                <a:ea typeface="Calibri"/>
              </a:rPr>
              <a:t> </a:t>
            </a:r>
            <a:r>
              <a:rPr lang="en-US" sz="2400" dirty="0" err="1" smtClean="0">
                <a:solidFill>
                  <a:srgbClr val="0000FF"/>
                </a:solidFill>
                <a:latin typeface="Times New Roman"/>
                <a:ea typeface="Calibri"/>
              </a:rPr>
              <a:t>lavie</a:t>
            </a:r>
            <a:endParaRPr lang="vi-VN" sz="2400" dirty="0" smtClean="0"/>
          </a:p>
          <a:p>
            <a:pPr marR="0" lvl="0" algn="just">
              <a:lnSpc>
                <a:spcPct val="107000"/>
              </a:lnSpc>
              <a:spcBef>
                <a:spcPts val="600"/>
              </a:spcBef>
              <a:spcAft>
                <a:spcPts val="600"/>
              </a:spcAft>
              <a:buClr>
                <a:srgbClr val="0000FF"/>
              </a:buClr>
              <a:buSzPts val="1800"/>
              <a:buFontTx/>
              <a:buChar char="-"/>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descr="Description: D:\MISSHA NOI BO\HINH  TC NHA TRE 30_5_2029\009.JPG"/>
          <p:cNvPicPr/>
          <p:nvPr/>
        </p:nvPicPr>
        <p:blipFill>
          <a:blip r:embed="rId2">
            <a:extLst>
              <a:ext uri="{28A0092B-C50C-407E-A947-70E740481C1C}">
                <a14:useLocalDpi xmlns:a14="http://schemas.microsoft.com/office/drawing/2010/main" xmlns="" val="0"/>
              </a:ext>
            </a:extLst>
          </a:blip>
          <a:srcRect l="4327" t="25958" r="7356" b="16119"/>
          <a:stretch>
            <a:fillRect/>
          </a:stretch>
        </p:blipFill>
        <p:spPr bwMode="auto">
          <a:xfrm>
            <a:off x="3597166" y="3090040"/>
            <a:ext cx="5215758" cy="3168870"/>
          </a:xfrm>
          <a:prstGeom prst="rect">
            <a:avLst/>
          </a:prstGeom>
          <a:noFill/>
        </p:spPr>
      </p:pic>
    </p:spTree>
    <p:extLst>
      <p:ext uri="{BB962C8B-B14F-4D97-AF65-F5344CB8AC3E}">
        <p14:creationId xmlns:p14="http://schemas.microsoft.com/office/powerpoint/2010/main" xmlns="" val="26303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12" y="402514"/>
            <a:ext cx="7930055" cy="1168709"/>
          </a:xfrm>
        </p:spPr>
        <p:txBody>
          <a:bodyPr>
            <a:noAutofit/>
          </a:bodyPr>
          <a:lstStyle/>
          <a:p>
            <a:pPr algn="ctr">
              <a:lnSpc>
                <a:spcPct val="105000"/>
              </a:lnSpc>
              <a:spcBef>
                <a:spcPts val="600"/>
              </a:spcBef>
              <a:spcAft>
                <a:spcPts val="6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2400" spc="-30" dirty="0" err="1" smtClean="0">
                <a:solidFill>
                  <a:srgbClr val="1B06BA"/>
                </a:solidFill>
                <a:latin typeface="Times New Roman"/>
                <a:ea typeface="Times New Roman"/>
              </a:rPr>
              <a:t>Trẻ</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biết</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lấy</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nắp</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nước</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suối</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lắp</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vào</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cọc</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cho</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đầy</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và</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đều</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hai</a:t>
            </a:r>
            <a:r>
              <a:rPr lang="en-US" sz="2400" spc="-30" dirty="0" smtClean="0">
                <a:solidFill>
                  <a:srgbClr val="1B06BA"/>
                </a:solidFill>
                <a:latin typeface="Times New Roman"/>
                <a:ea typeface="Times New Roman"/>
              </a:rPr>
              <a:t> </a:t>
            </a:r>
            <a:r>
              <a:rPr lang="en-US" sz="2400" spc="-30" dirty="0" err="1" smtClean="0">
                <a:solidFill>
                  <a:srgbClr val="1B06BA"/>
                </a:solidFill>
                <a:latin typeface="Times New Roman"/>
                <a:ea typeface="Times New Roman"/>
              </a:rPr>
              <a:t>bên</a:t>
            </a:r>
            <a:r>
              <a:rPr lang="en-US" sz="2400" spc="-30" dirty="0" smtClean="0">
                <a:solidFill>
                  <a:srgbClr val="1B06BA"/>
                </a:solidFill>
                <a:latin typeface="Times New Roman"/>
                <a:ea typeface="Times New Roman"/>
              </a:rPr>
              <a:t>.</a:t>
            </a:r>
            <a:r>
              <a:rPr lang="vi-VN" sz="2400" dirty="0" smtClean="0">
                <a:ea typeface="Times New Roman"/>
              </a:rPr>
              <a:t/>
            </a:r>
            <a:br>
              <a:rPr lang="vi-VN" sz="2400" dirty="0" smtClean="0">
                <a:ea typeface="Times New Roman"/>
              </a:rPr>
            </a:br>
            <a:r>
              <a:rPr lang="en-US" sz="2400" dirty="0" err="1" smtClean="0">
                <a:solidFill>
                  <a:srgbClr val="1B06BA"/>
                </a:solidFill>
                <a:latin typeface="Times New Roman"/>
                <a:ea typeface="Calibri"/>
              </a:rPr>
              <a:t>Sau</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khi</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chơi</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xong</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trẻ</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biết</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tháo</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vòng</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bỏ</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vào</a:t>
            </a:r>
            <a:r>
              <a:rPr lang="en-US" sz="2400" dirty="0" smtClean="0">
                <a:solidFill>
                  <a:srgbClr val="1B06BA"/>
                </a:solidFill>
                <a:latin typeface="Times New Roman"/>
                <a:ea typeface="Calibri"/>
              </a:rPr>
              <a:t> </a:t>
            </a:r>
            <a:r>
              <a:rPr lang="en-US" sz="2400" dirty="0" err="1" smtClean="0">
                <a:solidFill>
                  <a:srgbClr val="1B06BA"/>
                </a:solidFill>
                <a:latin typeface="Times New Roman"/>
                <a:ea typeface="Calibri"/>
              </a:rPr>
              <a:t>rổ</a:t>
            </a:r>
            <a:r>
              <a:rPr lang="en-US" sz="2400" dirty="0" smtClean="0">
                <a:solidFill>
                  <a:srgbClr val="1B06BA"/>
                </a:solidFill>
                <a:latin typeface="Times New Roman"/>
                <a:ea typeface="Calibri"/>
              </a:rPr>
              <a:t>.</a:t>
            </a:r>
            <a:endParaRPr lang="en-US" sz="2400" dirty="0">
              <a:latin typeface="Times New Roman" panose="02020603050405020304" pitchFamily="18" charset="0"/>
              <a:cs typeface="Times New Roman" panose="02020603050405020304" pitchFamily="18" charset="0"/>
            </a:endParaRPr>
          </a:p>
        </p:txBody>
      </p:sp>
      <p:pic>
        <p:nvPicPr>
          <p:cNvPr id="6" name="Picture 5" descr="Description: D:\MISSHA NOI BO\HINH  TC NHA TRE 30_5_2029\hình nhà trẻ 29.5\124.JPG"/>
          <p:cNvPicPr/>
          <p:nvPr/>
        </p:nvPicPr>
        <p:blipFill>
          <a:blip r:embed="rId2">
            <a:extLst>
              <a:ext uri="{28A0092B-C50C-407E-A947-70E740481C1C}">
                <a14:useLocalDpi xmlns:a14="http://schemas.microsoft.com/office/drawing/2010/main" xmlns="" val="0"/>
              </a:ext>
            </a:extLst>
          </a:blip>
          <a:srcRect l="1442" t="6250" r="-336" b="6985"/>
          <a:stretch>
            <a:fillRect/>
          </a:stretch>
        </p:blipFill>
        <p:spPr bwMode="auto">
          <a:xfrm>
            <a:off x="903074" y="2133895"/>
            <a:ext cx="7346733" cy="3799491"/>
          </a:xfrm>
          <a:prstGeom prst="rect">
            <a:avLst/>
          </a:prstGeom>
          <a:noFill/>
        </p:spPr>
      </p:pic>
    </p:spTree>
    <p:extLst>
      <p:ext uri="{BB962C8B-B14F-4D97-AF65-F5344CB8AC3E}">
        <p14:creationId xmlns:p14="http://schemas.microsoft.com/office/powerpoint/2010/main" xmlns="" val="29505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195" y="898634"/>
            <a:ext cx="5782792" cy="1198179"/>
          </a:xfrm>
        </p:spPr>
        <p:txBody>
          <a:bodyPr>
            <a:normAutofit fontScale="90000"/>
          </a:bodyPr>
          <a:lstStyle/>
          <a:p>
            <a:pPr lvl="0">
              <a:lnSpc>
                <a:spcPct val="107000"/>
              </a:lnSpc>
              <a:spcBef>
                <a:spcPts val="600"/>
              </a:spcBef>
              <a:spcAft>
                <a:spcPts val="600"/>
              </a:spcAft>
            </a:pPr>
            <a:r>
              <a:rPr lang="en-US" sz="3200" b="1" dirty="0" smtClean="0">
                <a:solidFill>
                  <a:srgbClr val="FF0000"/>
                </a:solidFill>
                <a:latin typeface="Times New Roman"/>
                <a:ea typeface="Times New Roman"/>
                <a:cs typeface="Times New Roman"/>
              </a:rPr>
              <a:t>TRÒ CHƠI XẾP SÁT CẠNH</a:t>
            </a:r>
            <a:r>
              <a:rPr lang="en-US" sz="2400" dirty="0" smtClean="0">
                <a:latin typeface="Calibri"/>
                <a:ea typeface="Times New Roman"/>
                <a:cs typeface="Times New Roman"/>
              </a:rPr>
              <a:t/>
            </a:r>
            <a:br>
              <a:rPr lang="en-US" sz="2400" dirty="0" smtClean="0">
                <a:latin typeface="Calibri"/>
                <a:ea typeface="Times New Roman"/>
                <a:cs typeface="Times New Roman"/>
              </a:rPr>
            </a:b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8366" y="1751141"/>
            <a:ext cx="7543801" cy="4023360"/>
          </a:xfrm>
        </p:spPr>
        <p:txBody>
          <a:bodyPr/>
          <a:lstStyle/>
          <a:p>
            <a:pPr marL="0" marR="0">
              <a:lnSpc>
                <a:spcPct val="150000"/>
              </a:lnSpc>
              <a:spcBef>
                <a:spcPts val="600"/>
              </a:spcBef>
              <a:spcAft>
                <a:spcPts val="6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Rèn</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CC"/>
                </a:solidFill>
                <a:latin typeface="Times New Roman"/>
                <a:ea typeface="Times New Roman"/>
              </a:rPr>
              <a:t>cho</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trẻ</a:t>
            </a:r>
            <a:r>
              <a:rPr lang="en-US" sz="2400" dirty="0" smtClean="0">
                <a:solidFill>
                  <a:srgbClr val="0000CC"/>
                </a:solidFill>
                <a:latin typeface="Times New Roman"/>
                <a:ea typeface="Times New Roman"/>
              </a:rPr>
              <a:t> </a:t>
            </a: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buNone/>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latin typeface="Times New Roman" pitchFamily="18" charset="0"/>
                <a:ea typeface="Calibri" panose="020F0502020204030204" pitchFamily="34" charset="0"/>
                <a:cs typeface="Times New Roman" pitchFamily="18" charset="0"/>
              </a:rPr>
              <a:t>Nguyên</a:t>
            </a:r>
            <a:r>
              <a:rPr lang="en-US" sz="2400" b="1" dirty="0">
                <a:solidFill>
                  <a:srgbClr val="FF0000"/>
                </a:solidFill>
                <a:latin typeface="Times New Roman" pitchFamily="18" charset="0"/>
                <a:ea typeface="Calibri" panose="020F0502020204030204" pitchFamily="34" charset="0"/>
                <a:cs typeface="Times New Roman" pitchFamily="18" charset="0"/>
              </a:rPr>
              <a:t> </a:t>
            </a:r>
            <a:r>
              <a:rPr lang="en-US" sz="2400" b="1" dirty="0" err="1">
                <a:solidFill>
                  <a:srgbClr val="FF0000"/>
                </a:solidFill>
                <a:latin typeface="Times New Roman" pitchFamily="18" charset="0"/>
                <a:ea typeface="Calibri" panose="020F0502020204030204" pitchFamily="34" charset="0"/>
                <a:cs typeface="Times New Roman" pitchFamily="18" charset="0"/>
              </a:rPr>
              <a:t>vật</a:t>
            </a:r>
            <a:r>
              <a:rPr lang="en-US" sz="2400" b="1" dirty="0">
                <a:solidFill>
                  <a:srgbClr val="FF0000"/>
                </a:solidFill>
                <a:latin typeface="Times New Roman" pitchFamily="18" charset="0"/>
                <a:ea typeface="Calibri" panose="020F0502020204030204" pitchFamily="34" charset="0"/>
                <a:cs typeface="Times New Roman" pitchFamily="18" charset="0"/>
              </a:rPr>
              <a:t> </a:t>
            </a:r>
            <a:r>
              <a:rPr lang="en-US" sz="2400" b="1" dirty="0" err="1">
                <a:solidFill>
                  <a:srgbClr val="FF0000"/>
                </a:solidFill>
                <a:latin typeface="Times New Roman" pitchFamily="18" charset="0"/>
                <a:ea typeface="Calibri" panose="020F0502020204030204" pitchFamily="34" charset="0"/>
                <a:cs typeface="Times New Roman" pitchFamily="18" charset="0"/>
              </a:rPr>
              <a:t>liệu</a:t>
            </a:r>
            <a:r>
              <a:rPr lang="en-US" sz="2400" b="1" dirty="0">
                <a:solidFill>
                  <a:srgbClr val="FF0000"/>
                </a:solidFill>
                <a:latin typeface="Times New Roman" pitchFamily="18" charset="0"/>
                <a:ea typeface="Calibri" panose="020F0502020204030204" pitchFamily="34" charset="0"/>
                <a:cs typeface="Times New Roman" pitchFamily="18" charset="0"/>
              </a:rPr>
              <a:t>:</a:t>
            </a:r>
            <a:endParaRPr lang="en-US" sz="2400" dirty="0">
              <a:latin typeface="Times New Roman" pitchFamily="18" charset="0"/>
              <a:ea typeface="Calibri" panose="020F0502020204030204" pitchFamily="34" charset="0"/>
              <a:cs typeface="Times New Roman" pitchFamily="18" charset="0"/>
            </a:endParaRPr>
          </a:p>
          <a:p>
            <a:pPr marL="0" lvl="0" indent="0" eaLnBrk="0" fontAlgn="base" hangingPunct="0">
              <a:lnSpc>
                <a:spcPct val="100000"/>
              </a:lnSpc>
              <a:spcBef>
                <a:spcPct val="0"/>
              </a:spcBef>
              <a:spcAft>
                <a:spcPct val="0"/>
              </a:spcAft>
              <a:buClrTx/>
              <a:buSzTx/>
              <a:buFont typeface="Symbol" pitchFamily="18" charset="2"/>
              <a:buChar char=""/>
              <a:tabLst>
                <a:tab pos="269875" algn="l"/>
                <a:tab pos="1808163" algn="l"/>
              </a:tabLst>
            </a:pPr>
            <a:r>
              <a:rPr lang="en-US" sz="2400" dirty="0" err="1" smtClean="0">
                <a:solidFill>
                  <a:srgbClr val="0000CC"/>
                </a:solidFill>
                <a:latin typeface="Times New Roman" pitchFamily="18" charset="0"/>
                <a:ea typeface="Times New Roman" pitchFamily="18" charset="0"/>
                <a:cs typeface="Times New Roman" pitchFamily="18" charset="0"/>
              </a:rPr>
              <a:t>Những</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chiếc</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lá</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bằng</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nỉ</a:t>
            </a:r>
            <a:r>
              <a:rPr lang="en-US" sz="2400" dirty="0" smtClean="0">
                <a:solidFill>
                  <a:srgbClr val="0000CC"/>
                </a:solidFill>
                <a:latin typeface="Times New Roman" pitchFamily="18" charset="0"/>
                <a:ea typeface="Times New Roman" pitchFamily="18" charset="0"/>
                <a:cs typeface="Times New Roman" pitchFamily="18" charset="0"/>
              </a:rPr>
              <a:t>.</a:t>
            </a:r>
            <a:r>
              <a:rPr lang="en-US" sz="2400" dirty="0" smtClean="0">
                <a:solidFill>
                  <a:srgbClr val="000000"/>
                </a:solidFill>
                <a:latin typeface="Times New Roman" pitchFamily="18" charset="0"/>
                <a:ea typeface="Times New Roman" pitchFamily="18" charset="0"/>
                <a:cs typeface="Times New Roman" pitchFamily="18" charset="0"/>
              </a:rPr>
              <a:t> </a:t>
            </a:r>
            <a:endParaRPr lang="vi-VN" sz="2400" dirty="0" smtClean="0">
              <a:solidFill>
                <a:schemeClr val="tx1"/>
              </a:solidFill>
              <a:latin typeface="Times New Roman" pitchFamily="18" charset="0"/>
              <a:cs typeface="Times New Roman" pitchFamily="18" charset="0"/>
            </a:endParaRPr>
          </a:p>
          <a:p>
            <a:pPr marL="0" lvl="0" indent="0" eaLnBrk="0" fontAlgn="base" hangingPunct="0">
              <a:lnSpc>
                <a:spcPct val="100000"/>
              </a:lnSpc>
              <a:spcBef>
                <a:spcPct val="0"/>
              </a:spcBef>
              <a:spcAft>
                <a:spcPct val="0"/>
              </a:spcAft>
              <a:buClrTx/>
              <a:buSzTx/>
              <a:buFont typeface="Symbol" pitchFamily="18" charset="2"/>
              <a:buChar char=""/>
              <a:tabLst>
                <a:tab pos="269875" algn="l"/>
                <a:tab pos="1808163" algn="l"/>
              </a:tabLst>
            </a:pPr>
            <a:r>
              <a:rPr lang="en-US" sz="2400" dirty="0" err="1" smtClean="0">
                <a:solidFill>
                  <a:srgbClr val="0000CC"/>
                </a:solidFill>
                <a:latin typeface="Times New Roman" pitchFamily="18" charset="0"/>
                <a:ea typeface="Times New Roman" pitchFamily="18" charset="0"/>
                <a:cs typeface="Times New Roman" pitchFamily="18" charset="0"/>
              </a:rPr>
              <a:t>Mặt</a:t>
            </a:r>
            <a:r>
              <a:rPr lang="en-US" sz="2400" dirty="0" smtClean="0">
                <a:solidFill>
                  <a:srgbClr val="0000CC"/>
                </a:solidFill>
                <a:latin typeface="Times New Roman" pitchFamily="18" charset="0"/>
                <a:ea typeface="Times New Roman" pitchFamily="18" charset="0"/>
                <a:cs typeface="Times New Roman" pitchFamily="18" charset="0"/>
              </a:rPr>
              <a:t> con </a:t>
            </a:r>
            <a:r>
              <a:rPr lang="en-US" sz="2400" dirty="0" err="1" smtClean="0">
                <a:solidFill>
                  <a:srgbClr val="0000CC"/>
                </a:solidFill>
                <a:latin typeface="Times New Roman" pitchFamily="18" charset="0"/>
                <a:ea typeface="Times New Roman" pitchFamily="18" charset="0"/>
                <a:cs typeface="Times New Roman" pitchFamily="18" charset="0"/>
              </a:rPr>
              <a:t>sâu</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ngộ</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nghĩnh</a:t>
            </a:r>
            <a:r>
              <a:rPr lang="en-US" sz="2400" dirty="0" smtClean="0">
                <a:solidFill>
                  <a:srgbClr val="0000CC"/>
                </a:solidFill>
                <a:latin typeface="Times New Roman" pitchFamily="18" charset="0"/>
                <a:ea typeface="Times New Roman" pitchFamily="18" charset="0"/>
                <a:cs typeface="Times New Roman" pitchFamily="18" charset="0"/>
              </a:rPr>
              <a:t>.</a:t>
            </a:r>
            <a:endParaRPr lang="vi-VN" sz="2400" dirty="0" smtClean="0">
              <a:solidFill>
                <a:schemeClr val="tx1"/>
              </a:solidFill>
              <a:latin typeface="Times New Roman" pitchFamily="18" charset="0"/>
              <a:cs typeface="Times New Roman" pitchFamily="18" charset="0"/>
            </a:endParaRPr>
          </a:p>
          <a:p>
            <a:pPr marL="0" lvl="0" indent="0" eaLnBrk="0" fontAlgn="base" hangingPunct="0">
              <a:lnSpc>
                <a:spcPct val="100000"/>
              </a:lnSpc>
              <a:spcBef>
                <a:spcPct val="0"/>
              </a:spcBef>
              <a:spcAft>
                <a:spcPct val="0"/>
              </a:spcAft>
              <a:buClrTx/>
              <a:buSzTx/>
              <a:buFont typeface="Symbol" pitchFamily="18" charset="2"/>
              <a:buChar char=""/>
              <a:tabLst>
                <a:tab pos="269875" algn="l"/>
                <a:tab pos="1808163" algn="l"/>
              </a:tabLst>
            </a:pPr>
            <a:r>
              <a:rPr lang="en-US" sz="2400" dirty="0" err="1" smtClean="0">
                <a:solidFill>
                  <a:srgbClr val="0000CC"/>
                </a:solidFill>
                <a:latin typeface="Times New Roman" pitchFamily="18" charset="0"/>
                <a:ea typeface="Times New Roman" pitchFamily="18" charset="0"/>
                <a:cs typeface="Times New Roman" pitchFamily="18" charset="0"/>
              </a:rPr>
              <a:t>Nhiều</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nắp</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nước</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suối</a:t>
            </a:r>
            <a:r>
              <a:rPr lang="en-US" sz="2400" dirty="0" smtClean="0">
                <a:solidFill>
                  <a:srgbClr val="0000CC"/>
                </a:solidFill>
                <a:latin typeface="Times New Roman" pitchFamily="18" charset="0"/>
                <a:ea typeface="Times New Roman" pitchFamily="18" charset="0"/>
                <a:cs typeface="Times New Roman" pitchFamily="18" charset="0"/>
              </a:rPr>
              <a:t> </a:t>
            </a:r>
            <a:r>
              <a:rPr lang="en-US" sz="2400" dirty="0" err="1" smtClean="0">
                <a:solidFill>
                  <a:srgbClr val="0000CC"/>
                </a:solidFill>
                <a:latin typeface="Times New Roman" pitchFamily="18" charset="0"/>
                <a:ea typeface="Times New Roman" pitchFamily="18" charset="0"/>
                <a:cs typeface="Times New Roman" pitchFamily="18" charset="0"/>
              </a:rPr>
              <a:t>lavie</a:t>
            </a:r>
            <a:endParaRPr lang="en-US" sz="2400" dirty="0" smtClean="0">
              <a:solidFill>
                <a:schemeClr val="tx1"/>
              </a:solidFill>
              <a:latin typeface="Times New Roman" pitchFamily="18" charset="0"/>
              <a:cs typeface="Times New Roman" pitchFamily="18" charset="0"/>
            </a:endParaRPr>
          </a:p>
          <a:p>
            <a:endParaRPr lang="en-US" dirty="0"/>
          </a:p>
        </p:txBody>
      </p:sp>
      <p:pic>
        <p:nvPicPr>
          <p:cNvPr id="5" name="Picture 15" descr="Description: Description: D:\MISSHA NOI BO\HINH  TC NHA TRE 30_5_2029\0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3662" y="3238338"/>
            <a:ext cx="4038600"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956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49" y="266700"/>
            <a:ext cx="7941623" cy="1188613"/>
          </a:xfrm>
        </p:spPr>
        <p:txBody>
          <a:bodyPr>
            <a:normAutofit/>
          </a:bodyPr>
          <a:lstStyle/>
          <a:p>
            <a:pPr marL="342900" lvl="0" indent="-342900" algn="ct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err="1" smtClean="0">
                <a:solidFill>
                  <a:srgbClr val="0000CC"/>
                </a:solidFill>
                <a:latin typeface="Times New Roman"/>
                <a:ea typeface="Calibri" panose="020F0502020204030204" pitchFamily="34" charset="0"/>
              </a:rPr>
              <a:t>Trẻ</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xếp</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sát</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cạnh</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các</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nắp</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nước</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suối</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để</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tạo</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thành</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chú</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sâu</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dễ</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thương</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đang</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bò</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trên</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chiếc</a:t>
            </a:r>
            <a:r>
              <a:rPr lang="en-US" sz="2400" dirty="0" smtClean="0">
                <a:solidFill>
                  <a:srgbClr val="0000CC"/>
                </a:solidFill>
                <a:latin typeface="Times New Roman"/>
                <a:ea typeface="Times New Roman"/>
              </a:rPr>
              <a:t> </a:t>
            </a:r>
            <a:r>
              <a:rPr lang="en-US" sz="2400" dirty="0" err="1" smtClean="0">
                <a:solidFill>
                  <a:srgbClr val="0000CC"/>
                </a:solidFill>
                <a:latin typeface="Times New Roman"/>
                <a:ea typeface="Times New Roman"/>
              </a:rPr>
              <a:t>lá</a:t>
            </a:r>
            <a:r>
              <a:rPr lang="en-US" sz="2400" dirty="0" smtClean="0">
                <a:solidFill>
                  <a:srgbClr val="0000CC"/>
                </a:solidFill>
                <a:latin typeface="Times New Roman"/>
                <a:ea typeface="Times New Roman"/>
              </a:rPr>
              <a:t> </a:t>
            </a:r>
            <a:endParaRPr lang="vi-VN" sz="2400" dirty="0">
              <a:solidFill>
                <a:prstClr val="black"/>
              </a:solidFill>
              <a:ea typeface="Calibri"/>
            </a:endParaRPr>
          </a:p>
        </p:txBody>
      </p:sp>
      <p:sp>
        <p:nvSpPr>
          <p:cNvPr id="3" name="Content Placeholder 2"/>
          <p:cNvSpPr>
            <a:spLocks noGrp="1"/>
          </p:cNvSpPr>
          <p:nvPr>
            <p:ph idx="1"/>
          </p:nvPr>
        </p:nvSpPr>
        <p:spPr>
          <a:xfrm>
            <a:off x="822959" y="1845734"/>
            <a:ext cx="7543801" cy="4439156"/>
          </a:xfrm>
        </p:spPr>
        <p:txBody>
          <a:bodyPr>
            <a:normAutofit/>
          </a:bodyPr>
          <a:lstStyle/>
          <a:p>
            <a:pPr marL="0" marR="0" algn="just">
              <a:lnSpc>
                <a:spcPct val="107000"/>
              </a:lnSpc>
              <a:spcBef>
                <a:spcPts val="600"/>
              </a:spcBef>
              <a:spcAft>
                <a:spcPts val="600"/>
              </a:spcAft>
            </a:pPr>
            <a:endParaRPr lang="en-US"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endPar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7" name="Picture 6" descr="Description: D:\MISSHA NOI BO\HINH  TC NHA TRE 30_5_2029\hình nhà trẻ 29.5\125.JPG"/>
          <p:cNvPicPr/>
          <p:nvPr/>
        </p:nvPicPr>
        <p:blipFill>
          <a:blip r:embed="rId2">
            <a:extLst>
              <a:ext uri="{28A0092B-C50C-407E-A947-70E740481C1C}">
                <a14:useLocalDpi xmlns:a14="http://schemas.microsoft.com/office/drawing/2010/main" xmlns="" val="0"/>
              </a:ext>
            </a:extLst>
          </a:blip>
          <a:srcRect l="14104" t="4326" r="12486"/>
          <a:stretch>
            <a:fillRect/>
          </a:stretch>
        </p:blipFill>
        <p:spPr bwMode="auto">
          <a:xfrm>
            <a:off x="1566041" y="1845734"/>
            <a:ext cx="6006736" cy="4365880"/>
          </a:xfrm>
          <a:prstGeom prst="rect">
            <a:avLst/>
          </a:prstGeom>
          <a:noFill/>
        </p:spPr>
      </p:pic>
    </p:spTree>
    <p:extLst>
      <p:ext uri="{BB962C8B-B14F-4D97-AF65-F5344CB8AC3E}">
        <p14:creationId xmlns:p14="http://schemas.microsoft.com/office/powerpoint/2010/main" xmlns="" val="22490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321</TotalTime>
  <Words>327</Words>
  <Application>Microsoft Office PowerPoint</Application>
  <PresentationFormat>On-screen Show (4:3)</PresentationFormat>
  <Paragraphs>55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ĐỒ DÙNG ĐỒ CHƠI  PHÁT TRIỂN KỸ NĂNG    NHÓM 13 - 18 THÁNG  </vt:lpstr>
      <vt:lpstr>    BỎ VÀO LẤY RA THEO MÀU</vt:lpstr>
      <vt:lpstr>    III/ Cách thực hiện:  Trẻ chọn đúng bông len màu xanh thì bỏ vào chai chú hề ôm chai có viền màu xanh dương. Bông len màu đỏ thì bỏ vào chú hề ôm chai có viền màu đỏ. </vt:lpstr>
      <vt:lpstr>Trẻ lấy đồ chơi bỏ vào thân máy bay theo màu và lấy đồ chơi ra bỏ vào rổ theo yêu cầu.</vt:lpstr>
      <vt:lpstr>Trẻ lấy bóng (đồ chơi ) bỏ vào thân con vật (chú hề) và lấy đồ chơi ra bỏ vào rổ theo yêu cầu.</vt:lpstr>
      <vt:lpstr>ĐỒ DÙNG ĐỒ CHƠI THÁO LẮP VÒNG</vt:lpstr>
      <vt:lpstr>III/ Cách thực hiện: Trẻ biết lấy nắp nước suối, lắp vào cọc cho đầy và đều hai bên. Sau khi chơi xong, trẻ biết tháo vòng bỏ vào rổ.</vt:lpstr>
      <vt:lpstr>TRÒ CHƠI XẾP SÁT CẠNH  </vt:lpstr>
      <vt:lpstr>III/ Cách thực hiện Trẻ xếp sát cạnh các nắp nước suối để tạo thành chú sâu dễ thương đang bò trên chiếc lá </vt:lpstr>
      <vt:lpstr>ĐỒ CHƠI Ổ TRỨNG CỦA GÀ  </vt:lpstr>
      <vt:lpstr> III/. Cách thực hiện: Trẻ lấy trứng gà, bỏ vào những lỗ nhỏ tương ứng để trứng rơi xuống bên trong ổ trứng gà. Sau đó trẻ nhặt những quả trứng từ phía sau lưng ổ gà . </vt:lpstr>
      <vt:lpstr>ĐẶT BÓNG LÊN ỐNG THEO MÀU </vt:lpstr>
      <vt:lpstr>III/ Cách thực hiện Bé biết chọn đúng bóng màu xanh, màu đỏ đặt lên trên ống màu xanh, màu đỏ.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an</dc:creator>
  <cp:lastModifiedBy>CMS</cp:lastModifiedBy>
  <cp:revision>98</cp:revision>
  <dcterms:created xsi:type="dcterms:W3CDTF">2015-07-26T15:41:28Z</dcterms:created>
  <dcterms:modified xsi:type="dcterms:W3CDTF">2019-09-03T02:46:55Z</dcterms:modified>
</cp:coreProperties>
</file>